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5988" r:id="rId3"/>
    <p:sldId id="5989" r:id="rId4"/>
    <p:sldId id="5990" r:id="rId5"/>
    <p:sldId id="5992" r:id="rId6"/>
    <p:sldId id="5976" r:id="rId7"/>
    <p:sldId id="5993" r:id="rId8"/>
    <p:sldId id="1244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  <a:srgbClr val="9FFFDF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5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802.11-25/1219r0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C97D6771-E443-5151-6809-D5D820B93B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7706" y="338544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July 2025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pPr lvl="0" defTabSz="914400">
              <a:defRPr/>
            </a:pPr>
            <a:r>
              <a:rPr lang="en-US" dirty="0"/>
              <a:t>Non-AMP portion of AMP PHY preamble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01025"/>
              </p:ext>
            </p:extLst>
          </p:nvPr>
        </p:nvGraphicFramePr>
        <p:xfrm>
          <a:off x="1066800" y="2792846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031769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Li-Hsiang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974445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6C25-DF51-236A-B510-A7B652FF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non-AMP portion preamble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1FF3-C2F4-1459-04E1-0B6C7ECF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600" dirty="0"/>
              <a:t>Passed motion [1]: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The preamble of an AMP DL PPDU includes L-STF, L-LTF, L-SIG, RL-SIG, and U-SIGs for AMP enabled non-AP STA and active TX non-AP AMP STA in 2.4 GHz.</a:t>
            </a:r>
          </a:p>
          <a:p>
            <a:endParaRPr lang="en-US" altLang="zh-CN" sz="2000" b="0" i="1" dirty="0">
              <a:sym typeface="+mn-ea"/>
            </a:endParaRPr>
          </a:p>
          <a:p>
            <a:pPr marL="0" indent="0">
              <a:buNone/>
            </a:pPr>
            <a:r>
              <a:rPr lang="en-US" sz="1600" u="sng" dirty="0"/>
              <a:t>We propose to reuse 11ba and 11be as much as possible</a:t>
            </a:r>
            <a:r>
              <a:rPr lang="en-US" sz="1600" dirty="0"/>
              <a:t>, some portions or parameters can be refined for 11bp.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6A5A1-B208-C933-4883-F2011EDC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FBB86-D93E-0D7A-A16E-27D572FFF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AF2E7BD-CC7E-4FB9-BEC9-2976AB1C1496}"/>
              </a:ext>
            </a:extLst>
          </p:cNvPr>
          <p:cNvGrpSpPr/>
          <p:nvPr/>
        </p:nvGrpSpPr>
        <p:grpSpPr>
          <a:xfrm>
            <a:off x="2141697" y="4166218"/>
            <a:ext cx="2488139" cy="488324"/>
            <a:chOff x="756866" y="-1223557"/>
            <a:chExt cx="2488139" cy="59737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DDDA367-AFDB-B215-722E-519F2CF756F0}"/>
                </a:ext>
              </a:extLst>
            </p:cNvPr>
            <p:cNvSpPr/>
            <p:nvPr/>
          </p:nvSpPr>
          <p:spPr bwMode="auto">
            <a:xfrm>
              <a:off x="1997612" y="-1223557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49E06D3-6420-9DF0-3B96-7681B0D25825}"/>
                </a:ext>
              </a:extLst>
            </p:cNvPr>
            <p:cNvSpPr/>
            <p:nvPr/>
          </p:nvSpPr>
          <p:spPr bwMode="auto">
            <a:xfrm>
              <a:off x="756866" y="-1223555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C389D8E-1A94-BC9D-81CF-C543189ABA80}"/>
                </a:ext>
              </a:extLst>
            </p:cNvPr>
            <p:cNvSpPr/>
            <p:nvPr/>
          </p:nvSpPr>
          <p:spPr bwMode="auto">
            <a:xfrm>
              <a:off x="1174592" y="-1223555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831C493-A267-8A99-C6FF-95E67E617DDA}"/>
                </a:ext>
              </a:extLst>
            </p:cNvPr>
            <p:cNvSpPr/>
            <p:nvPr/>
          </p:nvSpPr>
          <p:spPr bwMode="auto">
            <a:xfrm>
              <a:off x="1579886" y="-1223555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D8CEF1C-E30C-2254-EAED-4087415FD4EB}"/>
                </a:ext>
              </a:extLst>
            </p:cNvPr>
            <p:cNvSpPr/>
            <p:nvPr/>
          </p:nvSpPr>
          <p:spPr bwMode="auto">
            <a:xfrm>
              <a:off x="2407243" y="-1223557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1556CAD-D5EF-BF69-191C-268F91C29A0B}"/>
                </a:ext>
              </a:extLst>
            </p:cNvPr>
            <p:cNvSpPr/>
            <p:nvPr/>
          </p:nvSpPr>
          <p:spPr bwMode="auto">
            <a:xfrm>
              <a:off x="2820941" y="-1223557"/>
              <a:ext cx="424064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34AA2E2-DD06-8934-9E0B-2EBEFA850FC6}"/>
              </a:ext>
            </a:extLst>
          </p:cNvPr>
          <p:cNvSpPr txBox="1"/>
          <p:nvPr/>
        </p:nvSpPr>
        <p:spPr>
          <a:xfrm rot="16200000">
            <a:off x="2070666" y="4269109"/>
            <a:ext cx="5341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L-STF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0E2286-20D8-6200-4829-23FAC2AD5989}"/>
              </a:ext>
            </a:extLst>
          </p:cNvPr>
          <p:cNvSpPr txBox="1"/>
          <p:nvPr/>
        </p:nvSpPr>
        <p:spPr>
          <a:xfrm rot="16200000">
            <a:off x="2474091" y="4259219"/>
            <a:ext cx="5341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L-LTF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C4C6ED-3288-8C41-27B9-51BEE841DE3C}"/>
              </a:ext>
            </a:extLst>
          </p:cNvPr>
          <p:cNvSpPr txBox="1"/>
          <p:nvPr/>
        </p:nvSpPr>
        <p:spPr>
          <a:xfrm rot="16200000">
            <a:off x="2973168" y="4173111"/>
            <a:ext cx="534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L-SIG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ABDA502-DDAC-7B4A-4C73-DDD9E5F2A609}"/>
              </a:ext>
            </a:extLst>
          </p:cNvPr>
          <p:cNvSpPr txBox="1"/>
          <p:nvPr/>
        </p:nvSpPr>
        <p:spPr>
          <a:xfrm rot="16200000">
            <a:off x="3204949" y="4184423"/>
            <a:ext cx="74520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RL-SIG</a:t>
            </a:r>
            <a:endParaRPr lang="en-US" sz="10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61AF80-B474-B708-C05C-A0946F752B43}"/>
              </a:ext>
            </a:extLst>
          </p:cNvPr>
          <p:cNvSpPr txBox="1"/>
          <p:nvPr/>
        </p:nvSpPr>
        <p:spPr>
          <a:xfrm rot="16200000">
            <a:off x="3764167" y="4171869"/>
            <a:ext cx="5973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U-SIG1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4CDFAC-A273-E004-2404-BAC3D07BCFA0}"/>
              </a:ext>
            </a:extLst>
          </p:cNvPr>
          <p:cNvSpPr txBox="1"/>
          <p:nvPr/>
        </p:nvSpPr>
        <p:spPr>
          <a:xfrm rot="16200000">
            <a:off x="4172531" y="4176631"/>
            <a:ext cx="5973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U-SIG2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6C15076-3088-D8BC-FAE1-58DA3E520B2F}"/>
              </a:ext>
            </a:extLst>
          </p:cNvPr>
          <p:cNvGrpSpPr/>
          <p:nvPr/>
        </p:nvGrpSpPr>
        <p:grpSpPr>
          <a:xfrm>
            <a:off x="4630475" y="4280921"/>
            <a:ext cx="2642944" cy="251716"/>
            <a:chOff x="1225559" y="1784793"/>
            <a:chExt cx="2642944" cy="251716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80F8BFE-8CD4-BCC4-9503-068F3D0DE768}"/>
                </a:ext>
              </a:extLst>
            </p:cNvPr>
            <p:cNvGrpSpPr/>
            <p:nvPr/>
          </p:nvGrpSpPr>
          <p:grpSpPr>
            <a:xfrm>
              <a:off x="1225559" y="1786588"/>
              <a:ext cx="2261372" cy="249921"/>
              <a:chOff x="4441327" y="1716564"/>
              <a:chExt cx="2268310" cy="249921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BDCF84F-8357-5D81-832B-9DD28AEE2FE9}"/>
                  </a:ext>
                </a:extLst>
              </p:cNvPr>
              <p:cNvSpPr/>
              <p:nvPr/>
            </p:nvSpPr>
            <p:spPr bwMode="auto">
              <a:xfrm rot="16200000">
                <a:off x="4667080" y="1504648"/>
                <a:ext cx="215170" cy="66667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EFC3067-597B-DE28-E587-805844D1BFDB}"/>
                  </a:ext>
                </a:extLst>
              </p:cNvPr>
              <p:cNvSpPr txBox="1"/>
              <p:nvPr/>
            </p:nvSpPr>
            <p:spPr>
              <a:xfrm>
                <a:off x="4445740" y="1720264"/>
                <a:ext cx="1030997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AMP Sync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B5D8210-001A-F40B-26B0-C6C294800DE7}"/>
                  </a:ext>
                </a:extLst>
              </p:cNvPr>
              <p:cNvSpPr/>
              <p:nvPr/>
            </p:nvSpPr>
            <p:spPr bwMode="auto">
              <a:xfrm rot="16200000">
                <a:off x="5383341" y="1455822"/>
                <a:ext cx="215170" cy="765846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C4475D86-7F5C-8862-F39F-590B5F1F9EEE}"/>
                  </a:ext>
                </a:extLst>
              </p:cNvPr>
              <p:cNvSpPr/>
              <p:nvPr/>
            </p:nvSpPr>
            <p:spPr bwMode="auto">
              <a:xfrm rot="16200000">
                <a:off x="6184158" y="1420852"/>
                <a:ext cx="215170" cy="83578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B5BF838-6C58-D287-D806-8E4130F498EE}"/>
                  </a:ext>
                </a:extLst>
              </p:cNvPr>
              <p:cNvSpPr txBox="1"/>
              <p:nvPr/>
            </p:nvSpPr>
            <p:spPr>
              <a:xfrm>
                <a:off x="5155590" y="1716564"/>
                <a:ext cx="931446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AMP SIG</a:t>
                </a:r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D1C3E6A-A85E-5BF6-C550-2A1F0C57E187}"/>
                </a:ext>
              </a:extLst>
            </p:cNvPr>
            <p:cNvSpPr txBox="1"/>
            <p:nvPr/>
          </p:nvSpPr>
          <p:spPr>
            <a:xfrm>
              <a:off x="2701142" y="1784793"/>
              <a:ext cx="116736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Data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9993738E-199F-88C7-0C59-DC41D923C1E9}"/>
              </a:ext>
            </a:extLst>
          </p:cNvPr>
          <p:cNvSpPr txBox="1"/>
          <p:nvPr/>
        </p:nvSpPr>
        <p:spPr>
          <a:xfrm>
            <a:off x="4772293" y="4620879"/>
            <a:ext cx="1854769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1000" b="1" dirty="0">
                <a:latin typeface="Arial Narrow" panose="020B0606020202030204" pitchFamily="34" charset="0"/>
              </a:rPr>
              <a:t>On-Off Keying (OOK) modulation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EB21277B-2841-DFD3-F3C1-194285A5B97F}"/>
              </a:ext>
            </a:extLst>
          </p:cNvPr>
          <p:cNvSpPr/>
          <p:nvPr/>
        </p:nvSpPr>
        <p:spPr bwMode="auto">
          <a:xfrm rot="16200000" flipH="1">
            <a:off x="5738404" y="3505149"/>
            <a:ext cx="45719" cy="2261169"/>
          </a:xfrm>
          <a:prstGeom prst="rightBrace">
            <a:avLst>
              <a:gd name="adj1" fmla="val 187659"/>
              <a:gd name="adj2" fmla="val 50000"/>
            </a:avLst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5D534F-A17E-6734-9523-9F78D9BFFFA0}"/>
              </a:ext>
            </a:extLst>
          </p:cNvPr>
          <p:cNvSpPr txBox="1"/>
          <p:nvPr/>
        </p:nvSpPr>
        <p:spPr>
          <a:xfrm>
            <a:off x="5867400" y="4876800"/>
            <a:ext cx="185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00" b="1" dirty="0">
                <a:latin typeface="Arial Narrow" panose="020B0606020202030204" pitchFamily="34" charset="0"/>
              </a:rPr>
              <a:t>Manchester encoding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797637A5-5119-23CD-48DF-AC66FA13A8B4}"/>
              </a:ext>
            </a:extLst>
          </p:cNvPr>
          <p:cNvSpPr/>
          <p:nvPr/>
        </p:nvSpPr>
        <p:spPr bwMode="auto">
          <a:xfrm rot="16200000" flipH="1">
            <a:off x="6460980" y="4450070"/>
            <a:ext cx="45719" cy="816015"/>
          </a:xfrm>
          <a:prstGeom prst="rightBrace">
            <a:avLst>
              <a:gd name="adj1" fmla="val 187659"/>
              <a:gd name="adj2" fmla="val 50000"/>
            </a:avLst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1ACAC0E-AF92-5529-1685-45C7F44F2DFC}"/>
              </a:ext>
            </a:extLst>
          </p:cNvPr>
          <p:cNvSpPr txBox="1"/>
          <p:nvPr/>
        </p:nvSpPr>
        <p:spPr>
          <a:xfrm>
            <a:off x="1599673" y="4680137"/>
            <a:ext cx="18547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00" b="1" dirty="0">
                <a:solidFill>
                  <a:srgbClr val="0070C0"/>
                </a:solidFill>
                <a:latin typeface="Arial Narrow" panose="020B0606020202030204" pitchFamily="34" charset="0"/>
              </a:rPr>
              <a:t>Same as 11ba or 11be, can rephrase the parameter as 11be</a:t>
            </a:r>
            <a:endParaRPr lang="en-US" sz="10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53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197B2E65-08B1-8E03-9833-3B74AEE1BD40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The RATE field shall be set to the value representing 6 Mb/s in the 20 MHz channel spacing column of Table 17-6. (</a:t>
            </a:r>
            <a:r>
              <a:rPr lang="en-US" sz="1600" kern="0" dirty="0">
                <a:solidFill>
                  <a:srgbClr val="0070C0"/>
                </a:solidFill>
              </a:rPr>
              <a:t>same as 11ba</a:t>
            </a:r>
            <a:r>
              <a:rPr lang="en-US" sz="1600" kern="0" dirty="0"/>
              <a:t>)</a:t>
            </a:r>
          </a:p>
          <a:p>
            <a:r>
              <a:rPr lang="en-US" sz="1600" kern="0" dirty="0"/>
              <a:t>The Reserved (R) field shall be set to 0. (</a:t>
            </a:r>
            <a:r>
              <a:rPr lang="en-US" sz="1600" kern="0" dirty="0">
                <a:solidFill>
                  <a:srgbClr val="0070C0"/>
                </a:solidFill>
              </a:rPr>
              <a:t>same as 11ba</a:t>
            </a:r>
            <a:r>
              <a:rPr lang="en-US" sz="1600" kern="0" dirty="0"/>
              <a:t>)</a:t>
            </a:r>
          </a:p>
          <a:p>
            <a:r>
              <a:rPr lang="en-US" sz="1600" kern="0" dirty="0"/>
              <a:t>The Parity (P) field has the even parity of bits 0-16. (</a:t>
            </a:r>
            <a:r>
              <a:rPr lang="en-US" sz="1600" kern="0" dirty="0">
                <a:solidFill>
                  <a:srgbClr val="0070C0"/>
                </a:solidFill>
              </a:rPr>
              <a:t>same as 11ba</a:t>
            </a:r>
            <a:r>
              <a:rPr lang="en-US" sz="1600" kern="0" dirty="0"/>
              <a:t>)</a:t>
            </a:r>
          </a:p>
          <a:p>
            <a:r>
              <a:rPr lang="en-US" sz="1600" kern="0" dirty="0"/>
              <a:t>The SIGNAL TAIL field shall be set to 0. (</a:t>
            </a:r>
            <a:r>
              <a:rPr lang="en-US" sz="1600" kern="0" dirty="0">
                <a:solidFill>
                  <a:srgbClr val="0070C0"/>
                </a:solidFill>
              </a:rPr>
              <a:t>same as 11ba</a:t>
            </a:r>
            <a:r>
              <a:rPr lang="en-US" sz="1600" kern="0" dirty="0"/>
              <a:t>)</a:t>
            </a:r>
          </a:p>
          <a:p>
            <a:r>
              <a:rPr lang="en-US" sz="1600" dirty="0"/>
              <a:t>values [-1, -1, -1, 1] are mapped to the extra subcarriers [-28, -27, 27, 28]of the L-SIG field of a 20 MHz AMP PPDU (</a:t>
            </a:r>
            <a:r>
              <a:rPr lang="en-US" sz="1600" dirty="0">
                <a:solidFill>
                  <a:srgbClr val="0070C0"/>
                </a:solidFill>
              </a:rPr>
              <a:t>same as 11be</a:t>
            </a:r>
            <a:r>
              <a:rPr lang="en-US" sz="1600" dirty="0"/>
              <a:t>).</a:t>
            </a:r>
          </a:p>
          <a:p>
            <a:endParaRPr lang="en-US" sz="1600" kern="0" dirty="0"/>
          </a:p>
          <a:p>
            <a:pPr marL="0" indent="0">
              <a:buNone/>
            </a:pPr>
            <a:endParaRPr lang="en-US" sz="16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CB8B80-564B-8575-8960-CB4F40893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L-SIG of AMP PHY preamble </a:t>
            </a:r>
          </a:p>
        </p:txBody>
      </p:sp>
      <p:graphicFrame>
        <p:nvGraphicFramePr>
          <p:cNvPr id="34" name="Content Placeholder 33">
            <a:extLst>
              <a:ext uri="{FF2B5EF4-FFF2-40B4-BE49-F238E27FC236}">
                <a16:creationId xmlns:a16="http://schemas.microsoft.com/office/drawing/2014/main" id="{FDE89B54-DF50-2950-8C30-BAAE6A5954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011196"/>
              </p:ext>
            </p:extLst>
          </p:nvPr>
        </p:nvGraphicFramePr>
        <p:xfrm>
          <a:off x="1600200" y="5181600"/>
          <a:ext cx="3562350" cy="3149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3850">
                  <a:extLst>
                    <a:ext uri="{9D8B030D-6E8A-4147-A177-3AD203B41FA5}">
                      <a16:colId xmlns:a16="http://schemas.microsoft.com/office/drawing/2014/main" val="3915671191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772406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374004382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06167427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355122523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74982780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91788714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3106028957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813079115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25791787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410988398"/>
                    </a:ext>
                  </a:extLst>
                </a:gridCol>
              </a:tblGrid>
              <a:tr h="101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7920510"/>
                  </a:ext>
                </a:extLst>
              </a:tr>
              <a:tr h="10120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Rate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Length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P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Signal tail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60401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B52E9-DEE0-1AE1-DCD9-EAD20A0B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1531A-1D73-E459-1C94-E084C4ED7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0094DC4-F21C-CAC7-0FF7-39AA06F6C367}"/>
              </a:ext>
            </a:extLst>
          </p:cNvPr>
          <p:cNvGrpSpPr/>
          <p:nvPr/>
        </p:nvGrpSpPr>
        <p:grpSpPr>
          <a:xfrm>
            <a:off x="2417993" y="4403961"/>
            <a:ext cx="2488139" cy="488324"/>
            <a:chOff x="756866" y="-1223557"/>
            <a:chExt cx="2488139" cy="59737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8FFC7F4-1EED-FB2A-8F29-38FA95B6ED3E}"/>
                </a:ext>
              </a:extLst>
            </p:cNvPr>
            <p:cNvSpPr/>
            <p:nvPr/>
          </p:nvSpPr>
          <p:spPr bwMode="auto">
            <a:xfrm>
              <a:off x="1997612" y="-1223557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788A6BC-BA6B-091D-AB36-0834111398E5}"/>
                </a:ext>
              </a:extLst>
            </p:cNvPr>
            <p:cNvSpPr/>
            <p:nvPr/>
          </p:nvSpPr>
          <p:spPr bwMode="auto">
            <a:xfrm>
              <a:off x="756866" y="-1223555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8CE4B6C-3627-52A2-BBD4-0CDDC45D58DE}"/>
                </a:ext>
              </a:extLst>
            </p:cNvPr>
            <p:cNvSpPr/>
            <p:nvPr/>
          </p:nvSpPr>
          <p:spPr bwMode="auto">
            <a:xfrm>
              <a:off x="1174592" y="-1223555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505CD41-58E8-CA39-E80B-6FA16589E083}"/>
                </a:ext>
              </a:extLst>
            </p:cNvPr>
            <p:cNvSpPr/>
            <p:nvPr/>
          </p:nvSpPr>
          <p:spPr bwMode="auto">
            <a:xfrm>
              <a:off x="1579886" y="-1223555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95A3B22-0966-C02B-BB93-98846701BB30}"/>
                </a:ext>
              </a:extLst>
            </p:cNvPr>
            <p:cNvSpPr/>
            <p:nvPr/>
          </p:nvSpPr>
          <p:spPr bwMode="auto">
            <a:xfrm>
              <a:off x="2407243" y="-1223557"/>
              <a:ext cx="417726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2F8A545-61AD-7E44-448E-F2C7D3113C75}"/>
                </a:ext>
              </a:extLst>
            </p:cNvPr>
            <p:cNvSpPr/>
            <p:nvPr/>
          </p:nvSpPr>
          <p:spPr bwMode="auto">
            <a:xfrm>
              <a:off x="2820941" y="-1223557"/>
              <a:ext cx="424064" cy="59737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1A48C857-12D8-C1D6-3A87-8ED0E11280B8}"/>
              </a:ext>
            </a:extLst>
          </p:cNvPr>
          <p:cNvSpPr txBox="1"/>
          <p:nvPr/>
        </p:nvSpPr>
        <p:spPr>
          <a:xfrm rot="16200000">
            <a:off x="2346962" y="4506852"/>
            <a:ext cx="5341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L-STF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F350A8-5702-7AEB-D86D-DB25C4BDA53E}"/>
              </a:ext>
            </a:extLst>
          </p:cNvPr>
          <p:cNvSpPr txBox="1"/>
          <p:nvPr/>
        </p:nvSpPr>
        <p:spPr>
          <a:xfrm rot="16200000">
            <a:off x="2750387" y="4496962"/>
            <a:ext cx="5341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L-LTF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519F2F-E51C-9A3B-3851-6C398F82FAF6}"/>
              </a:ext>
            </a:extLst>
          </p:cNvPr>
          <p:cNvSpPr txBox="1"/>
          <p:nvPr/>
        </p:nvSpPr>
        <p:spPr>
          <a:xfrm rot="16200000">
            <a:off x="3249464" y="4410854"/>
            <a:ext cx="5341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L-SIG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7D4055-0904-D38A-7D0D-3DB21ADEAC6A}"/>
              </a:ext>
            </a:extLst>
          </p:cNvPr>
          <p:cNvSpPr txBox="1"/>
          <p:nvPr/>
        </p:nvSpPr>
        <p:spPr>
          <a:xfrm rot="16200000">
            <a:off x="3481245" y="4422166"/>
            <a:ext cx="74520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RL-SIG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134A9D-A817-2997-7B50-08E3970980B4}"/>
              </a:ext>
            </a:extLst>
          </p:cNvPr>
          <p:cNvSpPr txBox="1"/>
          <p:nvPr/>
        </p:nvSpPr>
        <p:spPr>
          <a:xfrm rot="16200000">
            <a:off x="4040463" y="4409612"/>
            <a:ext cx="5973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U-SIG1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7313F1-8AE6-A418-5DC6-FCA73D075B83}"/>
              </a:ext>
            </a:extLst>
          </p:cNvPr>
          <p:cNvSpPr txBox="1"/>
          <p:nvPr/>
        </p:nvSpPr>
        <p:spPr>
          <a:xfrm rot="16200000">
            <a:off x="4448827" y="4414374"/>
            <a:ext cx="5973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000" b="1" dirty="0">
                <a:latin typeface="Arial Narrow" panose="020B0606020202030204" pitchFamily="34" charset="0"/>
              </a:rPr>
              <a:t>U-SIG2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5EFE24A-65F0-6D43-749D-4C3A5EEC5F64}"/>
              </a:ext>
            </a:extLst>
          </p:cNvPr>
          <p:cNvGrpSpPr/>
          <p:nvPr/>
        </p:nvGrpSpPr>
        <p:grpSpPr>
          <a:xfrm>
            <a:off x="4906771" y="4518664"/>
            <a:ext cx="2642944" cy="251716"/>
            <a:chOff x="1225559" y="1784793"/>
            <a:chExt cx="2642944" cy="25171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B637012-7772-77FD-45B0-3AF25BB9AD96}"/>
                </a:ext>
              </a:extLst>
            </p:cNvPr>
            <p:cNvGrpSpPr/>
            <p:nvPr/>
          </p:nvGrpSpPr>
          <p:grpSpPr>
            <a:xfrm>
              <a:off x="1225559" y="1786588"/>
              <a:ext cx="2261372" cy="249921"/>
              <a:chOff x="4441327" y="1716564"/>
              <a:chExt cx="2268310" cy="249921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58B8244-2E43-14C5-C5CD-C0470BBB1B93}"/>
                  </a:ext>
                </a:extLst>
              </p:cNvPr>
              <p:cNvSpPr/>
              <p:nvPr/>
            </p:nvSpPr>
            <p:spPr bwMode="auto">
              <a:xfrm rot="16200000">
                <a:off x="4667080" y="1504648"/>
                <a:ext cx="215170" cy="666675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35B2E4E-4197-A0CA-F6E4-97A3B9C80CEF}"/>
                  </a:ext>
                </a:extLst>
              </p:cNvPr>
              <p:cNvSpPr txBox="1"/>
              <p:nvPr/>
            </p:nvSpPr>
            <p:spPr>
              <a:xfrm>
                <a:off x="4445740" y="1720264"/>
                <a:ext cx="1030997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AMP Sync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524BA800-47F4-8AFF-BE8A-3053034B353B}"/>
                  </a:ext>
                </a:extLst>
              </p:cNvPr>
              <p:cNvSpPr/>
              <p:nvPr/>
            </p:nvSpPr>
            <p:spPr bwMode="auto">
              <a:xfrm rot="16200000">
                <a:off x="5383341" y="1455822"/>
                <a:ext cx="215170" cy="765846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8F724F4-CBFA-E08B-DBCB-8885DB399AFA}"/>
                  </a:ext>
                </a:extLst>
              </p:cNvPr>
              <p:cNvSpPr/>
              <p:nvPr/>
            </p:nvSpPr>
            <p:spPr bwMode="auto">
              <a:xfrm rot="16200000">
                <a:off x="6184158" y="1420852"/>
                <a:ext cx="215170" cy="83578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30FC221-08FF-0C3A-FCC6-39C10B53B4D4}"/>
                  </a:ext>
                </a:extLst>
              </p:cNvPr>
              <p:cNvSpPr txBox="1"/>
              <p:nvPr/>
            </p:nvSpPr>
            <p:spPr>
              <a:xfrm>
                <a:off x="5155590" y="1716564"/>
                <a:ext cx="931446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AMP SIG</a:t>
                </a: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E28DBAE-F69B-F736-BFD8-55B69A0553E3}"/>
                </a:ext>
              </a:extLst>
            </p:cNvPr>
            <p:cNvSpPr txBox="1"/>
            <p:nvPr/>
          </p:nvSpPr>
          <p:spPr>
            <a:xfrm>
              <a:off x="2701142" y="1784793"/>
              <a:ext cx="1167361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Data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9BDD4DA-168C-824A-4901-94110A0C4ACB}"/>
              </a:ext>
            </a:extLst>
          </p:cNvPr>
          <p:cNvSpPr txBox="1"/>
          <p:nvPr/>
        </p:nvSpPr>
        <p:spPr>
          <a:xfrm>
            <a:off x="5048589" y="4858622"/>
            <a:ext cx="1854769" cy="2462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1000" b="1" dirty="0">
                <a:latin typeface="Arial Narrow" panose="020B0606020202030204" pitchFamily="34" charset="0"/>
              </a:rPr>
              <a:t>On-Off Keying (OOK) modulation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6AAE4CA3-EC2D-2DEA-57E6-270BC3B8595C}"/>
              </a:ext>
            </a:extLst>
          </p:cNvPr>
          <p:cNvSpPr/>
          <p:nvPr/>
        </p:nvSpPr>
        <p:spPr bwMode="auto">
          <a:xfrm rot="16200000" flipH="1">
            <a:off x="6014700" y="3742892"/>
            <a:ext cx="45719" cy="2261169"/>
          </a:xfrm>
          <a:prstGeom prst="rightBrace">
            <a:avLst>
              <a:gd name="adj1" fmla="val 187659"/>
              <a:gd name="adj2" fmla="val 50000"/>
            </a:avLst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64AC138-E0CF-0D39-5FCE-E7B06A36C81A}"/>
              </a:ext>
            </a:extLst>
          </p:cNvPr>
          <p:cNvSpPr txBox="1"/>
          <p:nvPr/>
        </p:nvSpPr>
        <p:spPr>
          <a:xfrm>
            <a:off x="6143696" y="5114543"/>
            <a:ext cx="185476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00" b="1" dirty="0">
                <a:latin typeface="Arial Narrow" panose="020B0606020202030204" pitchFamily="34" charset="0"/>
              </a:rPr>
              <a:t>Manchester encoding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30" name="Right Brace 29">
            <a:extLst>
              <a:ext uri="{FF2B5EF4-FFF2-40B4-BE49-F238E27FC236}">
                <a16:creationId xmlns:a16="http://schemas.microsoft.com/office/drawing/2014/main" id="{542D2F10-07A9-1B2A-3B92-5E4783C4B45F}"/>
              </a:ext>
            </a:extLst>
          </p:cNvPr>
          <p:cNvSpPr/>
          <p:nvPr/>
        </p:nvSpPr>
        <p:spPr bwMode="auto">
          <a:xfrm rot="16200000" flipH="1">
            <a:off x="6737276" y="4687813"/>
            <a:ext cx="45719" cy="816015"/>
          </a:xfrm>
          <a:prstGeom prst="rightBrace">
            <a:avLst>
              <a:gd name="adj1" fmla="val 187659"/>
              <a:gd name="adj2" fmla="val 50000"/>
            </a:avLst>
          </a:prstGeom>
          <a:ln w="12700"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EEEF131-0FA9-B3E3-AC02-FCADB7196889}"/>
              </a:ext>
            </a:extLst>
          </p:cNvPr>
          <p:cNvCxnSpPr>
            <a:cxnSpLocks/>
          </p:cNvCxnSpPr>
          <p:nvPr/>
        </p:nvCxnSpPr>
        <p:spPr bwMode="auto">
          <a:xfrm flipH="1">
            <a:off x="1442366" y="4887161"/>
            <a:ext cx="1798647" cy="3190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AF10AD8-7DE5-03BD-371C-856003F94811}"/>
              </a:ext>
            </a:extLst>
          </p:cNvPr>
          <p:cNvCxnSpPr>
            <a:cxnSpLocks/>
          </p:cNvCxnSpPr>
          <p:nvPr/>
        </p:nvCxnSpPr>
        <p:spPr bwMode="auto">
          <a:xfrm>
            <a:off x="3645082" y="4905337"/>
            <a:ext cx="1563941" cy="284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7099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1726D-CF3F-92AD-17E5-9775DDD0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field of AMP PHY preamble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6552D-B121-F2FA-9A0D-DF7B6ABA7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LENGTH field in an AMP PPDU is set to a value satisfying the condition that the remainder is zero when LENGTH is divided by 3. (</a:t>
            </a:r>
            <a:r>
              <a:rPr lang="en-US" sz="1600" dirty="0">
                <a:solidFill>
                  <a:srgbClr val="0070C0"/>
                </a:solidFill>
              </a:rPr>
              <a:t>same as 11be</a:t>
            </a:r>
            <a:r>
              <a:rPr lang="en-US" sz="1600" dirty="0"/>
              <a:t>).</a:t>
            </a:r>
          </a:p>
          <a:p>
            <a:r>
              <a:rPr lang="en-US" sz="1600" i="1" dirty="0" err="1"/>
              <a:t>SignalExtension</a:t>
            </a:r>
            <a:r>
              <a:rPr lang="en-US" sz="1600" dirty="0"/>
              <a:t> =6us in the 2.4GHz.</a:t>
            </a:r>
          </a:p>
          <a:p>
            <a:r>
              <a:rPr lang="en-US" sz="1600" dirty="0"/>
              <a:t>TXTIME should includes </a:t>
            </a:r>
            <a:r>
              <a:rPr lang="en-US" sz="1600" u="sng" dirty="0"/>
              <a:t>non-AMP portion of AMP PHY preamble, AMP Sync, AMP Data, and the Excitation fields</a:t>
            </a:r>
            <a:r>
              <a:rPr lang="en-US" sz="1600" dirty="0"/>
              <a:t>. Detailed TXTIME is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32D18-65CE-1149-47D2-1D4F6561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274D0-B4BF-82E2-4B2B-30A1BAE23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Content Placeholder 33">
            <a:extLst>
              <a:ext uri="{FF2B5EF4-FFF2-40B4-BE49-F238E27FC236}">
                <a16:creationId xmlns:a16="http://schemas.microsoft.com/office/drawing/2014/main" id="{EEE1243D-8CD1-3270-A2C2-37B7DF36F3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467839"/>
              </p:ext>
            </p:extLst>
          </p:nvPr>
        </p:nvGraphicFramePr>
        <p:xfrm>
          <a:off x="3145932" y="5100340"/>
          <a:ext cx="3562350" cy="3149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3850">
                  <a:extLst>
                    <a:ext uri="{9D8B030D-6E8A-4147-A177-3AD203B41FA5}">
                      <a16:colId xmlns:a16="http://schemas.microsoft.com/office/drawing/2014/main" val="3915671191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772406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374004382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06167427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355122523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74982780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91788714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3106028957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813079115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25791787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410988398"/>
                    </a:ext>
                  </a:extLst>
                </a:gridCol>
              </a:tblGrid>
              <a:tr h="101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7920510"/>
                  </a:ext>
                </a:extLst>
              </a:tr>
              <a:tr h="10120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Rate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R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Length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Signal tail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60" marR="5060" marT="506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60401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29223FB7-FEF9-2876-1493-CF07F1BF9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844" y="4472349"/>
            <a:ext cx="3781425" cy="51282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16A856-CF19-C3E8-EB87-61E78E7EF22C}"/>
              </a:ext>
            </a:extLst>
          </p:cNvPr>
          <p:cNvCxnSpPr/>
          <p:nvPr/>
        </p:nvCxnSpPr>
        <p:spPr bwMode="auto">
          <a:xfrm flipH="1" flipV="1">
            <a:off x="4593732" y="4871740"/>
            <a:ext cx="333375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160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793BF-2F22-7F34-95E6-934C088E1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PPDU indication for third-party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BBF3A-BEA9-D2FA-7F8D-3749BC7B1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802.11be and beyond, third-party STAs can check the indicator and early terminate its RX processer. (save power). In U-SIG, an AMP PPDU can be indicated:</a:t>
            </a:r>
          </a:p>
          <a:p>
            <a:pPr lvl="1"/>
            <a:r>
              <a:rPr lang="en-US" sz="1600" dirty="0"/>
              <a:t>PHY version value set to 0 and;</a:t>
            </a:r>
          </a:p>
          <a:p>
            <a:pPr lvl="1"/>
            <a:r>
              <a:rPr lang="en-US" sz="1600" dirty="0"/>
              <a:t>a Validate bit set to 0</a:t>
            </a:r>
            <a:r>
              <a:rPr lang="zh-TW" altLang="en-US" sz="1600" dirty="0"/>
              <a:t> </a:t>
            </a:r>
            <a:r>
              <a:rPr lang="en-US" sz="1600" dirty="0"/>
              <a:t>or a field set to a validate state.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29EBF-85D3-1988-EFF0-963F5CC7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9BD20-21FF-A06F-2D22-1C340687A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Content Placeholder 12">
            <a:extLst>
              <a:ext uri="{FF2B5EF4-FFF2-40B4-BE49-F238E27FC236}">
                <a16:creationId xmlns:a16="http://schemas.microsoft.com/office/drawing/2014/main" id="{FE7E1F88-8518-4EB3-AE15-1A2635736C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441601"/>
              </p:ext>
            </p:extLst>
          </p:nvPr>
        </p:nvGraphicFramePr>
        <p:xfrm>
          <a:off x="123940" y="4876800"/>
          <a:ext cx="8896118" cy="7810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8684">
                  <a:extLst>
                    <a:ext uri="{9D8B030D-6E8A-4147-A177-3AD203B41FA5}">
                      <a16:colId xmlns:a16="http://schemas.microsoft.com/office/drawing/2014/main" val="855669673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335814082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608465225"/>
                    </a:ext>
                  </a:extLst>
                </a:gridCol>
                <a:gridCol w="428347">
                  <a:extLst>
                    <a:ext uri="{9D8B030D-6E8A-4147-A177-3AD203B41FA5}">
                      <a16:colId xmlns:a16="http://schemas.microsoft.com/office/drawing/2014/main" val="292545986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192227541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07464405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190154970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49875144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186747018"/>
                    </a:ext>
                  </a:extLst>
                </a:gridCol>
                <a:gridCol w="428347">
                  <a:extLst>
                    <a:ext uri="{9D8B030D-6E8A-4147-A177-3AD203B41FA5}">
                      <a16:colId xmlns:a16="http://schemas.microsoft.com/office/drawing/2014/main" val="1758137903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85657023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90811546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39782892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996754861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0463098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2092720705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1757821909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3248302460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4091503298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846319646"/>
                    </a:ext>
                  </a:extLst>
                </a:gridCol>
                <a:gridCol w="321609">
                  <a:extLst>
                    <a:ext uri="{9D8B030D-6E8A-4147-A177-3AD203B41FA5}">
                      <a16:colId xmlns:a16="http://schemas.microsoft.com/office/drawing/2014/main" val="636514744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417450344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708647748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2331234494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601723913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990707881"/>
                    </a:ext>
                  </a:extLst>
                </a:gridCol>
                <a:gridCol w="311963">
                  <a:extLst>
                    <a:ext uri="{9D8B030D-6E8A-4147-A177-3AD203B41FA5}">
                      <a16:colId xmlns:a16="http://schemas.microsoft.com/office/drawing/2014/main" val="3165565109"/>
                    </a:ext>
                  </a:extLst>
                </a:gridCol>
              </a:tblGrid>
              <a:tr h="7152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8110821"/>
                  </a:ext>
                </a:extLst>
              </a:tr>
              <a:tr h="71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PHY version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UL/DL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TXOP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Disregard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035153"/>
                  </a:ext>
                </a:extLst>
              </a:tr>
              <a:tr h="71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PPDU Type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punctured channel info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EHT-SIG MCS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EHT-SIG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CRC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Tail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465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52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add the following text to the SFD:</a:t>
            </a:r>
          </a:p>
          <a:p>
            <a:pPr lvl="1"/>
            <a:r>
              <a:rPr lang="en-US" sz="1600" kern="0" dirty="0"/>
              <a:t>The RATE field in L-SIG of an AMP PPDU shall be set to the value representing 6 Mb/s in the 20 MHz channel spacing. </a:t>
            </a:r>
          </a:p>
          <a:p>
            <a:pPr lvl="1"/>
            <a:r>
              <a:rPr lang="en-US" sz="1600" dirty="0"/>
              <a:t>The LENGTH field </a:t>
            </a:r>
            <a:r>
              <a:rPr lang="en-US" sz="1600" kern="0" dirty="0"/>
              <a:t>in L-SIG of</a:t>
            </a:r>
            <a:r>
              <a:rPr lang="en-US" sz="1600" dirty="0"/>
              <a:t> an AMP PPDU is set to a value satisfying the condition that the remainder is zero when LENGTH is divided by 3</a:t>
            </a:r>
            <a:endParaRPr lang="en-US" sz="1600" kern="0" dirty="0"/>
          </a:p>
          <a:p>
            <a:pPr lvl="1"/>
            <a:r>
              <a:rPr lang="en-US" sz="1600" dirty="0"/>
              <a:t>TXTIME should includes non-AMP portion of AMP PHY preamble, AMP Sync, AMP Data, and the Excitation fields. </a:t>
            </a:r>
          </a:p>
          <a:p>
            <a:pPr lvl="2"/>
            <a:r>
              <a:rPr lang="en-US" sz="1400" dirty="0"/>
              <a:t>Detailed TXTIME is TBD.</a:t>
            </a:r>
          </a:p>
          <a:p>
            <a:pPr lvl="1"/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769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add the following text to the SFD:</a:t>
            </a:r>
          </a:p>
          <a:p>
            <a:pPr lvl="1"/>
            <a:r>
              <a:rPr lang="en-US" sz="1600" dirty="0"/>
              <a:t>In U-SIG, an AMP PPDU can be indicated:</a:t>
            </a:r>
          </a:p>
          <a:p>
            <a:pPr lvl="2"/>
            <a:r>
              <a:rPr lang="en-US" dirty="0"/>
              <a:t>PHY version value set to 0 and;</a:t>
            </a:r>
          </a:p>
          <a:p>
            <a:pPr lvl="2"/>
            <a:r>
              <a:rPr lang="en-US" dirty="0"/>
              <a:t>a Validate bit set to 0</a:t>
            </a:r>
            <a:r>
              <a:rPr lang="zh-TW" altLang="en-US" dirty="0"/>
              <a:t> </a:t>
            </a:r>
            <a:r>
              <a:rPr lang="en-US" dirty="0"/>
              <a:t>or a field set to a validate state. </a:t>
            </a:r>
          </a:p>
          <a:p>
            <a:pPr lvl="2"/>
            <a:endParaRPr lang="en-US" sz="14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4482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</a:t>
            </a:r>
            <a:r>
              <a:rPr lang="en-CA" altLang="zh-CN" sz="1600" dirty="0"/>
              <a:t> 11-24/1322, </a:t>
            </a:r>
            <a:r>
              <a:rPr lang="en-US" altLang="en-US" sz="1600" dirty="0"/>
              <a:t>IEEE 802.11 </a:t>
            </a:r>
            <a:r>
              <a:rPr lang="en-US" altLang="en-US" sz="1600" dirty="0" err="1"/>
              <a:t>TGbp</a:t>
            </a:r>
            <a:r>
              <a:rPr lang="en-US" altLang="en-US" sz="1600" dirty="0"/>
              <a:t> Motion Dock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128565</TotalTime>
  <Words>723</Words>
  <Application>Microsoft Office PowerPoint</Application>
  <PresentationFormat>On-screen Show (4:3)</PresentationFormat>
  <Paragraphs>163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Times New Roman</vt:lpstr>
      <vt:lpstr>802-11-Submission</vt:lpstr>
      <vt:lpstr>Non-AMP portion of AMP PHY preamble</vt:lpstr>
      <vt:lpstr>non-AMP portion preamble </vt:lpstr>
      <vt:lpstr>L-SIG of AMP PHY preamble </vt:lpstr>
      <vt:lpstr>LENGTH field of AMP PHY preamble </vt:lpstr>
      <vt:lpstr>AMP PPDU indication for third-party STAs</vt:lpstr>
      <vt:lpstr>Straw Poll #1</vt:lpstr>
      <vt:lpstr>Straw Poll #2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734</cp:revision>
  <cp:lastPrinted>1998-02-10T13:28:06Z</cp:lastPrinted>
  <dcterms:created xsi:type="dcterms:W3CDTF">2007-05-21T21:00:37Z</dcterms:created>
  <dcterms:modified xsi:type="dcterms:W3CDTF">2025-07-23T08:34:07Z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