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0"/>
  </p:notesMasterIdLst>
  <p:handoutMasterIdLst>
    <p:handoutMasterId r:id="rId11"/>
  </p:handoutMasterIdLst>
  <p:sldIdLst>
    <p:sldId id="256" r:id="rId2"/>
    <p:sldId id="2447" r:id="rId3"/>
    <p:sldId id="2432" r:id="rId4"/>
    <p:sldId id="2437" r:id="rId5"/>
    <p:sldId id="2442" r:id="rId6"/>
    <p:sldId id="2441" r:id="rId7"/>
    <p:sldId id="2438" r:id="rId8"/>
    <p:sldId id="2414" r:id="rId9"/>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9FA"/>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60" autoAdjust="0"/>
    <p:restoredTop sz="94649" autoAdjust="0"/>
  </p:normalViewPr>
  <p:slideViewPr>
    <p:cSldViewPr>
      <p:cViewPr varScale="1">
        <p:scale>
          <a:sx n="78" d="100"/>
          <a:sy n="78" d="100"/>
        </p:scale>
        <p:origin x="1022" y="62"/>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62" d="100"/>
          <a:sy n="62" d="100"/>
        </p:scale>
        <p:origin x="2390" y="4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9/10/2025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802.11-yy/xxxxr0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802.11-yy/xxxxr0</a:t>
            </a:r>
          </a:p>
        </p:txBody>
      </p:sp>
      <p:sp>
        <p:nvSpPr>
          <p:cNvPr id="5" name="Rectangle 3"/>
          <p:cNvSpPr>
            <a:spLocks noGrp="1" noChangeArrowheads="1"/>
          </p:cNvSpPr>
          <p:nvPr>
            <p:ph type="dt"/>
          </p:nvPr>
        </p:nvSpPr>
        <p:spPr>
          <a:ln/>
        </p:spPr>
        <p:txBody>
          <a:bodyPr/>
          <a:lstStyle/>
          <a:p>
            <a:r>
              <a:rPr lang="en-US" dirty="0"/>
              <a:t>Month Year</a:t>
            </a:r>
          </a:p>
        </p:txBody>
      </p:sp>
      <p:sp>
        <p:nvSpPr>
          <p:cNvPr id="6" name="Rectangle 6"/>
          <p:cNvSpPr>
            <a:spLocks noGrp="1" noChangeArrowheads="1"/>
          </p:cNvSpPr>
          <p:nvPr>
            <p:ph type="ftr"/>
          </p:nvPr>
        </p:nvSpPr>
        <p:spPr>
          <a:ln/>
        </p:spPr>
        <p:txBody>
          <a:bodyPr/>
          <a:lstStyle/>
          <a:p>
            <a:r>
              <a:rPr lang="en-US" dirty="0"/>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FA908F12-3487-2B4C-7260-820680568E07}"/>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BAD2D70F-477E-7C07-A85B-027DA39845CB}"/>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61085A23-1F00-A3E3-E16C-D8FF9AD99807}"/>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F5E44E7F-7D05-1DAD-4A69-7DCE21D7AB33}"/>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04E1E690-D94E-FC3F-5B31-4459EDDDB800}"/>
              </a:ext>
            </a:extLst>
          </p:cNvPr>
          <p:cNvSpPr>
            <a:spLocks noGrp="1" noChangeArrowheads="1"/>
          </p:cNvSpPr>
          <p:nvPr>
            <p:ph type="sldNum"/>
          </p:nvPr>
        </p:nvSpPr>
        <p:spPr>
          <a:ln/>
        </p:spPr>
        <p:txBody>
          <a:bodyPr/>
          <a:lstStyle/>
          <a:p>
            <a:r>
              <a:rPr lang="en-US"/>
              <a:t>Page </a:t>
            </a:r>
            <a:fld id="{CA5AFF69-4AEE-4693-9CD6-98E2EBC076EC}" type="slidenum">
              <a:rPr lang="en-US"/>
              <a:pPr/>
              <a:t>3</a:t>
            </a:fld>
            <a:endParaRPr lang="en-US"/>
          </a:p>
        </p:txBody>
      </p:sp>
      <p:sp>
        <p:nvSpPr>
          <p:cNvPr id="13313" name="Text Box 1">
            <a:extLst>
              <a:ext uri="{FF2B5EF4-FFF2-40B4-BE49-F238E27FC236}">
                <a16:creationId xmlns:a16="http://schemas.microsoft.com/office/drawing/2014/main" id="{E18297C0-9184-BE23-A184-A53DC7AAEF0B}"/>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1630022D-2361-D97D-BA5A-9E67ADBB7B46}"/>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867215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E0602C5-F09F-73AD-9BAD-A57A029CD6BE}"/>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31B2415A-235E-9EE7-103D-8B0F7D35A26E}"/>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1F9B5F29-3AE7-8704-F686-136174D2C91C}"/>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70B49408-5761-879E-15A8-AE5C418F63E9}"/>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104F4635-24F7-AF14-3C21-07FE3AD10F99}"/>
              </a:ext>
            </a:extLst>
          </p:cNvPr>
          <p:cNvSpPr>
            <a:spLocks noGrp="1" noChangeArrowheads="1"/>
          </p:cNvSpPr>
          <p:nvPr>
            <p:ph type="sldNum"/>
          </p:nvPr>
        </p:nvSpPr>
        <p:spPr>
          <a:ln/>
        </p:spPr>
        <p:txBody>
          <a:bodyPr/>
          <a:lstStyle/>
          <a:p>
            <a:r>
              <a:rPr lang="en-US"/>
              <a:t>Page </a:t>
            </a:r>
            <a:fld id="{CA5AFF69-4AEE-4693-9CD6-98E2EBC076EC}" type="slidenum">
              <a:rPr lang="en-US"/>
              <a:pPr/>
              <a:t>4</a:t>
            </a:fld>
            <a:endParaRPr lang="en-US"/>
          </a:p>
        </p:txBody>
      </p:sp>
      <p:sp>
        <p:nvSpPr>
          <p:cNvPr id="13313" name="Text Box 1">
            <a:extLst>
              <a:ext uri="{FF2B5EF4-FFF2-40B4-BE49-F238E27FC236}">
                <a16:creationId xmlns:a16="http://schemas.microsoft.com/office/drawing/2014/main" id="{BD223CBB-1803-522A-949D-C9C0D0CEBEAF}"/>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216040D6-384A-565C-C00A-60B1CEAF52BF}"/>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76297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47160F04-A270-C477-A693-DBB2E9D2F1F1}"/>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EDDA9C85-0273-F0A8-898D-47473A5BAB57}"/>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39CD5BDF-8B97-901B-8AFF-D9246589D7A6}"/>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A2E2E9CB-632D-A572-9433-4DCBEB119390}"/>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1E2D164F-5DC7-08A1-B960-7CE07585FFE9}"/>
              </a:ext>
            </a:extLst>
          </p:cNvPr>
          <p:cNvSpPr>
            <a:spLocks noGrp="1" noChangeArrowheads="1"/>
          </p:cNvSpPr>
          <p:nvPr>
            <p:ph type="sldNum"/>
          </p:nvPr>
        </p:nvSpPr>
        <p:spPr>
          <a:ln/>
        </p:spPr>
        <p:txBody>
          <a:bodyPr/>
          <a:lstStyle/>
          <a:p>
            <a:r>
              <a:rPr lang="en-US"/>
              <a:t>Page </a:t>
            </a:r>
            <a:fld id="{CA5AFF69-4AEE-4693-9CD6-98E2EBC076EC}" type="slidenum">
              <a:rPr lang="en-US"/>
              <a:pPr/>
              <a:t>5</a:t>
            </a:fld>
            <a:endParaRPr lang="en-US"/>
          </a:p>
        </p:txBody>
      </p:sp>
      <p:sp>
        <p:nvSpPr>
          <p:cNvPr id="13313" name="Text Box 1">
            <a:extLst>
              <a:ext uri="{FF2B5EF4-FFF2-40B4-BE49-F238E27FC236}">
                <a16:creationId xmlns:a16="http://schemas.microsoft.com/office/drawing/2014/main" id="{5BB581A9-232D-798A-4BDF-AF1DC3192E9F}"/>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5381AC8A-58F3-46FE-0FDB-46DF665C1326}"/>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394834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DC58BBB-5FBB-9079-7F54-C9F941CDAD7C}"/>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73AE65A8-A7F7-7F9A-336E-15101C105DA0}"/>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2D4007FD-EAD8-B300-AE33-706AB72E17BC}"/>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208DEF41-8384-E2ED-327E-673D4C1D08A3}"/>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29333505-A346-F16C-5E4B-72629D6F74F5}"/>
              </a:ext>
            </a:extLst>
          </p:cNvPr>
          <p:cNvSpPr>
            <a:spLocks noGrp="1" noChangeArrowheads="1"/>
          </p:cNvSpPr>
          <p:nvPr>
            <p:ph type="sldNum"/>
          </p:nvPr>
        </p:nvSpPr>
        <p:spPr>
          <a:ln/>
        </p:spPr>
        <p:txBody>
          <a:bodyPr/>
          <a:lstStyle/>
          <a:p>
            <a:r>
              <a:rPr lang="en-US"/>
              <a:t>Page </a:t>
            </a:r>
            <a:fld id="{CA5AFF69-4AEE-4693-9CD6-98E2EBC076EC}" type="slidenum">
              <a:rPr lang="en-US"/>
              <a:pPr/>
              <a:t>6</a:t>
            </a:fld>
            <a:endParaRPr lang="en-US"/>
          </a:p>
        </p:txBody>
      </p:sp>
      <p:sp>
        <p:nvSpPr>
          <p:cNvPr id="13313" name="Text Box 1">
            <a:extLst>
              <a:ext uri="{FF2B5EF4-FFF2-40B4-BE49-F238E27FC236}">
                <a16:creationId xmlns:a16="http://schemas.microsoft.com/office/drawing/2014/main" id="{8560611A-9612-4CE8-5FA9-DC79308F2706}"/>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B23EC910-7002-B1CC-32E5-DE4DB0E50474}"/>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941108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63012CE-BFC8-95E7-4AFB-E1DFB9A775D4}"/>
            </a:ext>
          </a:extLst>
        </p:cNvPr>
        <p:cNvGrpSpPr/>
        <p:nvPr/>
      </p:nvGrpSpPr>
      <p:grpSpPr>
        <a:xfrm>
          <a:off x="0" y="0"/>
          <a:ext cx="0" cy="0"/>
          <a:chOff x="0" y="0"/>
          <a:chExt cx="0" cy="0"/>
        </a:xfrm>
      </p:grpSpPr>
      <p:sp>
        <p:nvSpPr>
          <p:cNvPr id="4" name="Rectangle 2">
            <a:extLst>
              <a:ext uri="{FF2B5EF4-FFF2-40B4-BE49-F238E27FC236}">
                <a16:creationId xmlns:a16="http://schemas.microsoft.com/office/drawing/2014/main" id="{4C9ADFFE-4923-A279-1276-1A6EE88E91D0}"/>
              </a:ext>
            </a:extLst>
          </p:cNvPr>
          <p:cNvSpPr>
            <a:spLocks noGrp="1" noChangeArrowheads="1"/>
          </p:cNvSpPr>
          <p:nvPr>
            <p:ph type="hdr"/>
          </p:nvPr>
        </p:nvSpPr>
        <p:spPr>
          <a:ln/>
        </p:spPr>
        <p:txBody>
          <a:bodyPr/>
          <a:lstStyle/>
          <a:p>
            <a:r>
              <a:rPr lang="en-US"/>
              <a:t>doc.: IEEE 802.11-yy/xxxxr0</a:t>
            </a:r>
          </a:p>
        </p:txBody>
      </p:sp>
      <p:sp>
        <p:nvSpPr>
          <p:cNvPr id="5" name="Rectangle 3">
            <a:extLst>
              <a:ext uri="{FF2B5EF4-FFF2-40B4-BE49-F238E27FC236}">
                <a16:creationId xmlns:a16="http://schemas.microsoft.com/office/drawing/2014/main" id="{A8870C3B-BC6A-7335-1C03-1421004F6E19}"/>
              </a:ext>
            </a:extLst>
          </p:cNvPr>
          <p:cNvSpPr>
            <a:spLocks noGrp="1" noChangeArrowheads="1"/>
          </p:cNvSpPr>
          <p:nvPr>
            <p:ph type="dt"/>
          </p:nvPr>
        </p:nvSpPr>
        <p:spPr>
          <a:ln/>
        </p:spPr>
        <p:txBody>
          <a:bodyPr/>
          <a:lstStyle/>
          <a:p>
            <a:r>
              <a:rPr lang="en-US"/>
              <a:t>Month Year</a:t>
            </a:r>
          </a:p>
        </p:txBody>
      </p:sp>
      <p:sp>
        <p:nvSpPr>
          <p:cNvPr id="6" name="Rectangle 6">
            <a:extLst>
              <a:ext uri="{FF2B5EF4-FFF2-40B4-BE49-F238E27FC236}">
                <a16:creationId xmlns:a16="http://schemas.microsoft.com/office/drawing/2014/main" id="{B82E858D-ABCE-EFCF-1CC8-DBAD1805E899}"/>
              </a:ext>
            </a:extLst>
          </p:cNvPr>
          <p:cNvSpPr>
            <a:spLocks noGrp="1" noChangeArrowheads="1"/>
          </p:cNvSpPr>
          <p:nvPr>
            <p:ph type="ftr"/>
          </p:nvPr>
        </p:nvSpPr>
        <p:spPr>
          <a:ln/>
        </p:spPr>
        <p:txBody>
          <a:bodyPr/>
          <a:lstStyle/>
          <a:p>
            <a:r>
              <a:rPr lang="en-US"/>
              <a:t>John Doe, Some Company</a:t>
            </a:r>
          </a:p>
        </p:txBody>
      </p:sp>
      <p:sp>
        <p:nvSpPr>
          <p:cNvPr id="7" name="Rectangle 7">
            <a:extLst>
              <a:ext uri="{FF2B5EF4-FFF2-40B4-BE49-F238E27FC236}">
                <a16:creationId xmlns:a16="http://schemas.microsoft.com/office/drawing/2014/main" id="{33D28A5E-9AEF-95D1-06AE-47CDF9F3C4C0}"/>
              </a:ext>
            </a:extLst>
          </p:cNvPr>
          <p:cNvSpPr>
            <a:spLocks noGrp="1" noChangeArrowheads="1"/>
          </p:cNvSpPr>
          <p:nvPr>
            <p:ph type="sldNum"/>
          </p:nvPr>
        </p:nvSpPr>
        <p:spPr>
          <a:ln/>
        </p:spPr>
        <p:txBody>
          <a:bodyPr/>
          <a:lstStyle/>
          <a:p>
            <a:r>
              <a:rPr lang="en-US"/>
              <a:t>Page </a:t>
            </a:r>
            <a:fld id="{CA5AFF69-4AEE-4693-9CD6-98E2EBC076EC}" type="slidenum">
              <a:rPr lang="en-US"/>
              <a:pPr/>
              <a:t>8</a:t>
            </a:fld>
            <a:endParaRPr lang="en-US"/>
          </a:p>
        </p:txBody>
      </p:sp>
      <p:sp>
        <p:nvSpPr>
          <p:cNvPr id="13313" name="Text Box 1">
            <a:extLst>
              <a:ext uri="{FF2B5EF4-FFF2-40B4-BE49-F238E27FC236}">
                <a16:creationId xmlns:a16="http://schemas.microsoft.com/office/drawing/2014/main" id="{9F5788C3-E464-60F9-64C3-05F8556AF226}"/>
              </a:ext>
            </a:extLst>
          </p:cNvPr>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a:extLst>
              <a:ext uri="{FF2B5EF4-FFF2-40B4-BE49-F238E27FC236}">
                <a16:creationId xmlns:a16="http://schemas.microsoft.com/office/drawing/2014/main" id="{8EDE53EA-1418-0059-32B2-D4BB8833D3E2}"/>
              </a:ext>
            </a:extLst>
          </p:cNvPr>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660513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May 2024</a:t>
            </a:r>
            <a:endParaRPr lang="en-GB" dirty="0"/>
          </a:p>
        </p:txBody>
      </p:sp>
      <p:sp>
        <p:nvSpPr>
          <p:cNvPr id="5" name="Footer Placeholder 4"/>
          <p:cNvSpPr>
            <a:spLocks noGrp="1"/>
          </p:cNvSpPr>
          <p:nvPr>
            <p:ph type="ftr" idx="11"/>
          </p:nvPr>
        </p:nvSpPr>
        <p:spPr/>
        <p:txBody>
          <a:bodyPr/>
          <a:lstStyle>
            <a:lvl1pPr>
              <a:defRPr/>
            </a:lvl1pPr>
          </a:lstStyle>
          <a:p>
            <a:r>
              <a:rPr lang="en-GB" dirty="0"/>
              <a:t>Serhat Erkucuk, </a:t>
            </a:r>
            <a:r>
              <a:rPr lang="en-GB" dirty="0" err="1"/>
              <a:t>Ofinno</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Serhat Erkucuk, </a:t>
            </a:r>
            <a:r>
              <a:rPr lang="en-GB" dirty="0" err="1"/>
              <a:t>Ofinno</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May 2024</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May 2024</a:t>
            </a:r>
            <a:endParaRPr lang="en-GB"/>
          </a:p>
        </p:txBody>
      </p:sp>
      <p:sp>
        <p:nvSpPr>
          <p:cNvPr id="5" name="Footer Placeholder 4"/>
          <p:cNvSpPr>
            <a:spLocks noGrp="1"/>
          </p:cNvSpPr>
          <p:nvPr>
            <p:ph type="ftr" idx="11"/>
          </p:nvPr>
        </p:nvSpPr>
        <p:spPr/>
        <p:txBody>
          <a:bodyPr/>
          <a:lstStyle>
            <a:lvl1pPr>
              <a:defRPr/>
            </a:lvl1pPr>
          </a:lstStyle>
          <a:p>
            <a:r>
              <a:rPr lang="en-GB" dirty="0"/>
              <a:t>Serhat Erkucuk, </a:t>
            </a:r>
            <a:r>
              <a:rPr lang="en-GB" dirty="0" err="1"/>
              <a:t>Ofinno</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May 2024</a:t>
            </a:r>
            <a:endParaRPr lang="en-GB"/>
          </a:p>
        </p:txBody>
      </p:sp>
      <p:sp>
        <p:nvSpPr>
          <p:cNvPr id="6" name="Footer Placeholder 5"/>
          <p:cNvSpPr>
            <a:spLocks noGrp="1"/>
          </p:cNvSpPr>
          <p:nvPr>
            <p:ph type="ftr" idx="11"/>
          </p:nvPr>
        </p:nvSpPr>
        <p:spPr/>
        <p:txBody>
          <a:bodyPr/>
          <a:lstStyle>
            <a:lvl1pPr>
              <a:defRPr/>
            </a:lvl1pPr>
          </a:lstStyle>
          <a:p>
            <a:r>
              <a:rPr lang="en-GB" dirty="0"/>
              <a:t>Serhat Erkucuk, </a:t>
            </a:r>
            <a:r>
              <a:rPr lang="en-GB" dirty="0" err="1"/>
              <a:t>Ofinno</a:t>
            </a:r>
            <a:endParaRPr lang="en-GB" dirty="0"/>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May 2024</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dirty="0"/>
              <a:t>Serhat Erkucuk, </a:t>
            </a:r>
            <a:r>
              <a:rPr lang="en-GB" dirty="0" err="1"/>
              <a:t>Ofinno</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May 2024</a:t>
            </a:r>
            <a:endParaRPr lang="en-GB"/>
          </a:p>
        </p:txBody>
      </p:sp>
      <p:sp>
        <p:nvSpPr>
          <p:cNvPr id="4" name="Footer Placeholder 3"/>
          <p:cNvSpPr>
            <a:spLocks noGrp="1"/>
          </p:cNvSpPr>
          <p:nvPr>
            <p:ph type="ftr" idx="11"/>
          </p:nvPr>
        </p:nvSpPr>
        <p:spPr/>
        <p:txBody>
          <a:bodyPr/>
          <a:lstStyle>
            <a:lvl1pPr>
              <a:defRPr/>
            </a:lvl1pPr>
          </a:lstStyle>
          <a:p>
            <a:r>
              <a:rPr lang="en-GB" dirty="0"/>
              <a:t>Serhat Erkucuk, </a:t>
            </a:r>
            <a:r>
              <a:rPr lang="en-GB" dirty="0" err="1"/>
              <a:t>Ofinno</a:t>
            </a:r>
            <a:endParaRPr lang="en-GB" dirty="0"/>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May 2024</a:t>
            </a:r>
            <a:endParaRPr lang="en-GB"/>
          </a:p>
        </p:txBody>
      </p:sp>
      <p:sp>
        <p:nvSpPr>
          <p:cNvPr id="3" name="Footer Placeholder 2"/>
          <p:cNvSpPr>
            <a:spLocks noGrp="1"/>
          </p:cNvSpPr>
          <p:nvPr>
            <p:ph type="ftr" idx="11"/>
          </p:nvPr>
        </p:nvSpPr>
        <p:spPr/>
        <p:txBody>
          <a:bodyPr/>
          <a:lstStyle>
            <a:lvl1pPr>
              <a:defRPr/>
            </a:lvl1pPr>
          </a:lstStyle>
          <a:p>
            <a:r>
              <a:rPr lang="en-GB" dirty="0"/>
              <a:t>Serhat Erkucuk, </a:t>
            </a:r>
            <a:r>
              <a:rPr lang="en-GB" dirty="0" err="1"/>
              <a:t>Ofinno</a:t>
            </a:r>
            <a:endParaRPr lang="en-GB" dirty="0"/>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May 2024</a:t>
            </a:r>
            <a:endParaRPr lang="en-GB"/>
          </a:p>
        </p:txBody>
      </p:sp>
      <p:sp>
        <p:nvSpPr>
          <p:cNvPr id="5" name="Footer Placeholder 4"/>
          <p:cNvSpPr>
            <a:spLocks noGrp="1"/>
          </p:cNvSpPr>
          <p:nvPr>
            <p:ph type="ftr" idx="11"/>
          </p:nvPr>
        </p:nvSpPr>
        <p:spPr/>
        <p:txBody>
          <a:bodyPr/>
          <a:lstStyle>
            <a:lvl1pPr>
              <a:defRPr/>
            </a:lvl1pPr>
          </a:lstStyle>
          <a:p>
            <a:r>
              <a:rPr lang="en-GB" dirty="0"/>
              <a:t>Serhat Erkucuk, </a:t>
            </a:r>
            <a:r>
              <a:rPr lang="en-GB" dirty="0" err="1"/>
              <a:t>Ofinno</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May 2024</a:t>
            </a:r>
            <a:endParaRPr lang="en-GB"/>
          </a:p>
        </p:txBody>
      </p:sp>
      <p:sp>
        <p:nvSpPr>
          <p:cNvPr id="5" name="Footer Placeholder 4"/>
          <p:cNvSpPr>
            <a:spLocks noGrp="1"/>
          </p:cNvSpPr>
          <p:nvPr>
            <p:ph type="ftr" idx="11"/>
          </p:nvPr>
        </p:nvSpPr>
        <p:spPr/>
        <p:txBody>
          <a:bodyPr/>
          <a:lstStyle>
            <a:lvl1pPr>
              <a:defRPr/>
            </a:lvl1pPr>
          </a:lstStyle>
          <a:p>
            <a:r>
              <a:rPr lang="en-GB" dirty="0"/>
              <a:t>Serhat Erkucuk, </a:t>
            </a:r>
            <a:r>
              <a:rPr lang="en-GB" dirty="0" err="1"/>
              <a:t>Ofinno</a:t>
            </a:r>
            <a:endParaRPr lang="en-GB" dirty="0"/>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May 2024</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dirty="0"/>
              <a:t>Serhat Erkucuk, </a:t>
            </a:r>
            <a:r>
              <a:rPr lang="en-GB" dirty="0" err="1"/>
              <a:t>Ofinno</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802.11-25/1213r0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2441575" y="733425"/>
            <a:ext cx="7235826" cy="1206500"/>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3200" dirty="0"/>
              <a:t>Further Considerations on DSO</a:t>
            </a:r>
            <a:endParaRPr lang="en-GB" dirty="0"/>
          </a:p>
        </p:txBody>
      </p:sp>
      <p:sp>
        <p:nvSpPr>
          <p:cNvPr id="3074" name="Rectangle 2"/>
          <p:cNvSpPr>
            <a:spLocks noGrp="1" noChangeArrowheads="1"/>
          </p:cNvSpPr>
          <p:nvPr>
            <p:ph type="subTitle" idx="1"/>
          </p:nvPr>
        </p:nvSpPr>
        <p:spPr>
          <a:xfrm>
            <a:off x="1828800" y="1885950"/>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2025-07-18</a:t>
            </a:r>
          </a:p>
        </p:txBody>
      </p:sp>
      <p:sp>
        <p:nvSpPr>
          <p:cNvPr id="6" name="Date Placeholder 3"/>
          <p:cNvSpPr>
            <a:spLocks noGrp="1"/>
          </p:cNvSpPr>
          <p:nvPr>
            <p:ph type="dt" idx="10"/>
          </p:nvPr>
        </p:nvSpPr>
        <p:spPr/>
        <p:txBody>
          <a:bodyPr/>
          <a:lstStyle/>
          <a:p>
            <a:r>
              <a:rPr lang="en-US" dirty="0"/>
              <a:t>July 2025</a:t>
            </a:r>
            <a:endParaRPr lang="en-GB" dirty="0"/>
          </a:p>
        </p:txBody>
      </p:sp>
      <p:sp>
        <p:nvSpPr>
          <p:cNvPr id="7" name="Footer Placeholder 4"/>
          <p:cNvSpPr>
            <a:spLocks noGrp="1"/>
          </p:cNvSpPr>
          <p:nvPr>
            <p:ph type="ftr" idx="11"/>
          </p:nvPr>
        </p:nvSpPr>
        <p:spPr/>
        <p:txBody>
          <a:bodyPr/>
          <a:lstStyle/>
          <a:p>
            <a:r>
              <a:rPr lang="en-GB" dirty="0"/>
              <a:t>Serhat Erkucuk, </a:t>
            </a:r>
            <a:r>
              <a:rPr lang="en-GB" dirty="0" err="1"/>
              <a:t>Ofinno</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sp>
        <p:nvSpPr>
          <p:cNvPr id="3076" name="Rectangle 4"/>
          <p:cNvSpPr>
            <a:spLocks noChangeArrowheads="1"/>
          </p:cNvSpPr>
          <p:nvPr/>
        </p:nvSpPr>
        <p:spPr bwMode="auto">
          <a:xfrm>
            <a:off x="993775" y="2286000"/>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graphicFrame>
        <p:nvGraphicFramePr>
          <p:cNvPr id="2" name="Object 3">
            <a:extLst>
              <a:ext uri="{FF2B5EF4-FFF2-40B4-BE49-F238E27FC236}">
                <a16:creationId xmlns:a16="http://schemas.microsoft.com/office/drawing/2014/main" id="{02CEAFFA-9406-8A33-41DB-5C440B5E656A}"/>
              </a:ext>
            </a:extLst>
          </p:cNvPr>
          <p:cNvGraphicFramePr>
            <a:graphicFrameLocks noChangeAspect="1"/>
          </p:cNvGraphicFramePr>
          <p:nvPr>
            <p:extLst>
              <p:ext uri="{D42A27DB-BD31-4B8C-83A1-F6EECF244321}">
                <p14:modId xmlns:p14="http://schemas.microsoft.com/office/powerpoint/2010/main" val="4125262096"/>
              </p:ext>
            </p:extLst>
          </p:nvPr>
        </p:nvGraphicFramePr>
        <p:xfrm>
          <a:off x="944563" y="2759075"/>
          <a:ext cx="10414000" cy="3413125"/>
        </p:xfrm>
        <a:graphic>
          <a:graphicData uri="http://schemas.openxmlformats.org/presentationml/2006/ole">
            <mc:AlternateContent xmlns:mc="http://schemas.openxmlformats.org/markup-compatibility/2006">
              <mc:Choice xmlns:v="urn:schemas-microsoft-com:vml" Requires="v">
                <p:oleObj name="Document" r:id="rId3" imgW="10562796" imgH="3475894" progId="Word.Document.8">
                  <p:embed/>
                </p:oleObj>
              </mc:Choice>
              <mc:Fallback>
                <p:oleObj name="Document" r:id="rId3" imgW="10562796" imgH="3475894" progId="Word.Document.8">
                  <p:embed/>
                  <p:pic>
                    <p:nvPicPr>
                      <p:cNvPr id="3075" name="Object 3"/>
                      <p:cNvPicPr>
                        <a:picLocks noChangeAspect="1" noChangeArrowheads="1"/>
                      </p:cNvPicPr>
                      <p:nvPr/>
                    </p:nvPicPr>
                    <p:blipFill>
                      <a:blip r:embed="rId4"/>
                      <a:srcRect/>
                      <a:stretch>
                        <a:fillRect/>
                      </a:stretch>
                    </p:blipFill>
                    <p:spPr bwMode="auto">
                      <a:xfrm>
                        <a:off x="944563" y="2759075"/>
                        <a:ext cx="10414000" cy="3413125"/>
                      </a:xfrm>
                      <a:prstGeom prst="rect">
                        <a:avLst/>
                      </a:prstGeom>
                      <a:noFill/>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ADE36C8-C0B8-34CF-8250-BB900A90F996}"/>
              </a:ext>
            </a:extLst>
          </p:cNvPr>
          <p:cNvSpPr>
            <a:spLocks noGrp="1"/>
          </p:cNvSpPr>
          <p:nvPr>
            <p:ph type="sldNum" idx="12"/>
          </p:nvPr>
        </p:nvSpPr>
        <p:spPr/>
        <p:txBody>
          <a:bodyPr/>
          <a:lstStyle/>
          <a:p>
            <a:r>
              <a:rPr lang="en-GB"/>
              <a:t>Slide </a:t>
            </a:r>
            <a:fld id="{440F5867-744E-4AA6-B0ED-4C44D2DFBB7B}" type="slidenum">
              <a:rPr lang="en-GB" smtClean="0"/>
              <a:pPr/>
              <a:t>2</a:t>
            </a:fld>
            <a:endParaRPr lang="en-GB" dirty="0"/>
          </a:p>
        </p:txBody>
      </p:sp>
      <p:sp>
        <p:nvSpPr>
          <p:cNvPr id="5" name="Footer Placeholder 4">
            <a:extLst>
              <a:ext uri="{FF2B5EF4-FFF2-40B4-BE49-F238E27FC236}">
                <a16:creationId xmlns:a16="http://schemas.microsoft.com/office/drawing/2014/main" id="{FAA29BD0-F131-0AB7-6536-A434E993466C}"/>
              </a:ext>
            </a:extLst>
          </p:cNvPr>
          <p:cNvSpPr>
            <a:spLocks noGrp="1"/>
          </p:cNvSpPr>
          <p:nvPr>
            <p:ph type="ftr" idx="14"/>
          </p:nvPr>
        </p:nvSpPr>
        <p:spPr/>
        <p:txBody>
          <a:bodyPr/>
          <a:lstStyle/>
          <a:p>
            <a:r>
              <a:rPr lang="en-GB"/>
              <a:t>Serhat Erkucuk, Ofinno</a:t>
            </a:r>
            <a:endParaRPr lang="en-GB" dirty="0"/>
          </a:p>
        </p:txBody>
      </p:sp>
      <p:sp>
        <p:nvSpPr>
          <p:cNvPr id="6" name="Date Placeholder 5">
            <a:extLst>
              <a:ext uri="{FF2B5EF4-FFF2-40B4-BE49-F238E27FC236}">
                <a16:creationId xmlns:a16="http://schemas.microsoft.com/office/drawing/2014/main" id="{9DB025DC-C3FB-A207-76DD-C8907FEAB932}"/>
              </a:ext>
            </a:extLst>
          </p:cNvPr>
          <p:cNvSpPr>
            <a:spLocks noGrp="1"/>
          </p:cNvSpPr>
          <p:nvPr>
            <p:ph type="dt" idx="15"/>
          </p:nvPr>
        </p:nvSpPr>
        <p:spPr/>
        <p:txBody>
          <a:bodyPr/>
          <a:lstStyle/>
          <a:p>
            <a:r>
              <a:rPr lang="en-US" dirty="0"/>
              <a:t>July 2025</a:t>
            </a:r>
            <a:endParaRPr lang="en-GB" dirty="0"/>
          </a:p>
        </p:txBody>
      </p:sp>
      <p:sp>
        <p:nvSpPr>
          <p:cNvPr id="7" name="Rectangle 2">
            <a:extLst>
              <a:ext uri="{FF2B5EF4-FFF2-40B4-BE49-F238E27FC236}">
                <a16:creationId xmlns:a16="http://schemas.microsoft.com/office/drawing/2014/main" id="{81CC20DF-6C0C-5BE1-98FD-4838F6DF334A}"/>
              </a:ext>
            </a:extLst>
          </p:cNvPr>
          <p:cNvSpPr txBox="1">
            <a:spLocks noChangeArrowheads="1"/>
          </p:cNvSpPr>
          <p:nvPr/>
        </p:nvSpPr>
        <p:spPr bwMode="auto">
          <a:xfrm>
            <a:off x="990600" y="1676400"/>
            <a:ext cx="10210800" cy="453390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sz="2000" b="0" kern="0" dirty="0"/>
              <a:t>According to the DSO defined in </a:t>
            </a:r>
            <a:r>
              <a:rPr lang="en-US" sz="2000" b="0" kern="0" dirty="0" err="1"/>
              <a:t>TGbn</a:t>
            </a:r>
            <a:r>
              <a:rPr lang="en-US" sz="2000" b="0" kern="0" dirty="0"/>
              <a:t> D1.0, a DSO non-AP STA has to switch back to the primary subband if the STA does not receive a frame addressed to itself after the ICF-ICR exchange.</a:t>
            </a:r>
          </a:p>
          <a:p>
            <a:pPr>
              <a:buFont typeface="Arial" panose="020B0604020202020204" pitchFamily="34" charset="0"/>
              <a:buChar char="•"/>
            </a:pPr>
            <a:endParaRPr lang="en-US" sz="1000" b="0" kern="0" dirty="0"/>
          </a:p>
          <a:p>
            <a:pPr>
              <a:buFont typeface="Arial" panose="020B0604020202020204" pitchFamily="34" charset="0"/>
              <a:buChar char="•"/>
            </a:pPr>
            <a:r>
              <a:rPr lang="en-US" sz="2000" b="0" kern="0" dirty="0"/>
              <a:t>In this contribution, we consider a scenario, where a DSO AP may need to transmit data to a DSO non-AP STA later during the TXOP, without having the DSO non-AP STA switching back to the primary subband. We explain the necessity for this kind of behavior on the DSO subband, and provide some solutions.</a:t>
            </a:r>
          </a:p>
          <a:p>
            <a:pPr>
              <a:buFont typeface="Arial" panose="020B0604020202020204" pitchFamily="34" charset="0"/>
              <a:buChar char="•"/>
            </a:pPr>
            <a:endParaRPr lang="en-US" sz="1600" b="0" kern="0" dirty="0"/>
          </a:p>
          <a:p>
            <a:pPr>
              <a:buFont typeface="Arial" panose="020B0604020202020204" pitchFamily="34" charset="0"/>
              <a:buChar char="•"/>
            </a:pPr>
            <a:endParaRPr lang="en-US" sz="2000" b="0" kern="0" dirty="0"/>
          </a:p>
        </p:txBody>
      </p:sp>
      <p:sp>
        <p:nvSpPr>
          <p:cNvPr id="10" name="Title 1">
            <a:extLst>
              <a:ext uri="{FF2B5EF4-FFF2-40B4-BE49-F238E27FC236}">
                <a16:creationId xmlns:a16="http://schemas.microsoft.com/office/drawing/2014/main" id="{05AD8246-3D68-E808-60E4-205C38D31392}"/>
              </a:ext>
            </a:extLst>
          </p:cNvPr>
          <p:cNvSpPr>
            <a:spLocks noGrp="1"/>
          </p:cNvSpPr>
          <p:nvPr>
            <p:ph type="title"/>
          </p:nvPr>
        </p:nvSpPr>
        <p:spPr>
          <a:xfrm>
            <a:off x="914401" y="609600"/>
            <a:ext cx="9982199" cy="1065213"/>
          </a:xfrm>
        </p:spPr>
        <p:txBody>
          <a:bodyPr/>
          <a:lstStyle/>
          <a:p>
            <a:r>
              <a:rPr lang="en-US" dirty="0"/>
              <a:t>Introduction</a:t>
            </a:r>
          </a:p>
        </p:txBody>
      </p:sp>
    </p:spTree>
    <p:extLst>
      <p:ext uri="{BB962C8B-B14F-4D97-AF65-F5344CB8AC3E}">
        <p14:creationId xmlns:p14="http://schemas.microsoft.com/office/powerpoint/2010/main" val="1224208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9E082-F4E2-55F6-ABA1-E34AD6110683}"/>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4FBF01D-6277-7278-D7DE-041D06E3C3DC}"/>
              </a:ext>
            </a:extLst>
          </p:cNvPr>
          <p:cNvSpPr>
            <a:spLocks noGrp="1"/>
          </p:cNvSpPr>
          <p:nvPr>
            <p:ph type="sldNum" idx="12"/>
          </p:nvPr>
        </p:nvSpPr>
        <p:spPr/>
        <p:txBody>
          <a:bodyPr/>
          <a:lstStyle/>
          <a:p>
            <a:r>
              <a:rPr lang="en-GB"/>
              <a:t>Slide </a:t>
            </a:r>
            <a:fld id="{351F4386-A5E2-41A1-B4D0-BE653C929E06}" type="slidenum">
              <a:rPr lang="en-GB"/>
              <a:pPr/>
              <a:t>3</a:t>
            </a:fld>
            <a:endParaRPr lang="en-GB"/>
          </a:p>
        </p:txBody>
      </p:sp>
      <p:sp>
        <p:nvSpPr>
          <p:cNvPr id="5" name="Footer Placeholder 4">
            <a:extLst>
              <a:ext uri="{FF2B5EF4-FFF2-40B4-BE49-F238E27FC236}">
                <a16:creationId xmlns:a16="http://schemas.microsoft.com/office/drawing/2014/main" id="{8966BCE6-3C38-10E2-3C52-FDC02E600E57}"/>
              </a:ext>
            </a:extLst>
          </p:cNvPr>
          <p:cNvSpPr>
            <a:spLocks noGrp="1"/>
          </p:cNvSpPr>
          <p:nvPr>
            <p:ph type="ftr" idx="14"/>
          </p:nvPr>
        </p:nvSpPr>
        <p:spPr/>
        <p:txBody>
          <a:bodyPr/>
          <a:lstStyle/>
          <a:p>
            <a:r>
              <a:rPr lang="en-GB" dirty="0"/>
              <a:t>Serhat Erkucuk, </a:t>
            </a:r>
            <a:r>
              <a:rPr lang="en-GB" dirty="0" err="1"/>
              <a:t>Ofinno</a:t>
            </a:r>
            <a:endParaRPr lang="en-GB" dirty="0"/>
          </a:p>
        </p:txBody>
      </p:sp>
      <p:sp>
        <p:nvSpPr>
          <p:cNvPr id="4" name="Date Placeholder 3">
            <a:extLst>
              <a:ext uri="{FF2B5EF4-FFF2-40B4-BE49-F238E27FC236}">
                <a16:creationId xmlns:a16="http://schemas.microsoft.com/office/drawing/2014/main" id="{5F7DBCD7-34A1-EC8B-D4A9-6090124B2258}"/>
              </a:ext>
            </a:extLst>
          </p:cNvPr>
          <p:cNvSpPr>
            <a:spLocks noGrp="1"/>
          </p:cNvSpPr>
          <p:nvPr>
            <p:ph type="dt" idx="15"/>
          </p:nvPr>
        </p:nvSpPr>
        <p:spPr/>
        <p:txBody>
          <a:bodyPr/>
          <a:lstStyle/>
          <a:p>
            <a:r>
              <a:rPr lang="en-US" dirty="0"/>
              <a:t>July 2025</a:t>
            </a:r>
            <a:endParaRPr lang="en-GB" dirty="0"/>
          </a:p>
        </p:txBody>
      </p:sp>
      <p:sp>
        <p:nvSpPr>
          <p:cNvPr id="13" name="Title 1">
            <a:extLst>
              <a:ext uri="{FF2B5EF4-FFF2-40B4-BE49-F238E27FC236}">
                <a16:creationId xmlns:a16="http://schemas.microsoft.com/office/drawing/2014/main" id="{97DB646E-BD8D-9489-3487-18E4EAB0D8C5}"/>
              </a:ext>
            </a:extLst>
          </p:cNvPr>
          <p:cNvSpPr>
            <a:spLocks noGrp="1"/>
          </p:cNvSpPr>
          <p:nvPr>
            <p:ph type="title"/>
          </p:nvPr>
        </p:nvSpPr>
        <p:spPr>
          <a:xfrm>
            <a:off x="543014" y="774121"/>
            <a:ext cx="3952786" cy="521279"/>
          </a:xfrm>
        </p:spPr>
        <p:txBody>
          <a:bodyPr/>
          <a:lstStyle/>
          <a:p>
            <a:r>
              <a:rPr lang="en-US" dirty="0"/>
              <a:t>DSO (1/2)</a:t>
            </a:r>
          </a:p>
        </p:txBody>
      </p:sp>
      <p:sp>
        <p:nvSpPr>
          <p:cNvPr id="2" name="Rectangle 2">
            <a:extLst>
              <a:ext uri="{FF2B5EF4-FFF2-40B4-BE49-F238E27FC236}">
                <a16:creationId xmlns:a16="http://schemas.microsoft.com/office/drawing/2014/main" id="{C5534B97-FBF3-7F15-B7AB-0A8271DCB44A}"/>
              </a:ext>
            </a:extLst>
          </p:cNvPr>
          <p:cNvSpPr txBox="1">
            <a:spLocks noChangeArrowheads="1"/>
          </p:cNvSpPr>
          <p:nvPr/>
        </p:nvSpPr>
        <p:spPr bwMode="auto">
          <a:xfrm>
            <a:off x="180441" y="1438069"/>
            <a:ext cx="4455596" cy="481033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285750" indent="-285750">
              <a:buFont typeface="Arial" panose="020B0604020202020204" pitchFamily="34" charset="0"/>
              <a:buChar char="•"/>
            </a:pPr>
            <a:r>
              <a:rPr lang="en-US" sz="1800" b="0" kern="0" dirty="0"/>
              <a:t>According to the DSO defined in </a:t>
            </a:r>
            <a:r>
              <a:rPr lang="en-US" sz="1800" b="0" kern="0" dirty="0" err="1"/>
              <a:t>TGbn</a:t>
            </a:r>
            <a:r>
              <a:rPr lang="en-US" sz="1800" b="0" kern="0" dirty="0"/>
              <a:t> D1.0, a DSO AP may request multiple DSO non-AP STAs to switch to the DSO subband using different RUs in a single DSO band.  </a:t>
            </a:r>
          </a:p>
          <a:p>
            <a:pPr marL="285750">
              <a:buFont typeface="Arial" panose="020B0604020202020204" pitchFamily="34" charset="0"/>
              <a:buChar char="•"/>
            </a:pPr>
            <a:r>
              <a:rPr lang="en-US" sz="1800" b="0" kern="0" dirty="0"/>
              <a:t>On receiving responses to the ICF, DSO AP may transmit data simultaneously to DSO non-AP STAs that have switched to the DSO subband. </a:t>
            </a:r>
          </a:p>
        </p:txBody>
      </p:sp>
      <p:cxnSp>
        <p:nvCxnSpPr>
          <p:cNvPr id="7" name="Straight Arrow Connector 6">
            <a:extLst>
              <a:ext uri="{FF2B5EF4-FFF2-40B4-BE49-F238E27FC236}">
                <a16:creationId xmlns:a16="http://schemas.microsoft.com/office/drawing/2014/main" id="{4FA72875-66EC-C73C-E8FE-B8A362ABFF94}"/>
              </a:ext>
            </a:extLst>
          </p:cNvPr>
          <p:cNvCxnSpPr>
            <a:cxnSpLocks/>
          </p:cNvCxnSpPr>
          <p:nvPr/>
        </p:nvCxnSpPr>
        <p:spPr bwMode="auto">
          <a:xfrm flipV="1">
            <a:off x="5282702" y="2355496"/>
            <a:ext cx="6107082" cy="13461"/>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cxnSp>
        <p:nvCxnSpPr>
          <p:cNvPr id="8" name="Straight Arrow Connector 7">
            <a:extLst>
              <a:ext uri="{FF2B5EF4-FFF2-40B4-BE49-F238E27FC236}">
                <a16:creationId xmlns:a16="http://schemas.microsoft.com/office/drawing/2014/main" id="{68D2B52D-3F13-F516-4CF8-F1BA756A547B}"/>
              </a:ext>
            </a:extLst>
          </p:cNvPr>
          <p:cNvCxnSpPr>
            <a:cxnSpLocks/>
          </p:cNvCxnSpPr>
          <p:nvPr/>
        </p:nvCxnSpPr>
        <p:spPr bwMode="auto">
          <a:xfrm>
            <a:off x="5266243" y="3659186"/>
            <a:ext cx="6123541" cy="0"/>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cxnSp>
        <p:nvCxnSpPr>
          <p:cNvPr id="11" name="Straight Connector 10">
            <a:extLst>
              <a:ext uri="{FF2B5EF4-FFF2-40B4-BE49-F238E27FC236}">
                <a16:creationId xmlns:a16="http://schemas.microsoft.com/office/drawing/2014/main" id="{D8445101-315E-AD94-0653-C8D79FDA1AE8}"/>
              </a:ext>
            </a:extLst>
          </p:cNvPr>
          <p:cNvCxnSpPr>
            <a:cxnSpLocks/>
          </p:cNvCxnSpPr>
          <p:nvPr/>
        </p:nvCxnSpPr>
        <p:spPr bwMode="auto">
          <a:xfrm>
            <a:off x="5474745" y="838199"/>
            <a:ext cx="2043" cy="5562601"/>
          </a:xfrm>
          <a:prstGeom prst="line">
            <a:avLst/>
          </a:prstGeom>
          <a:solidFill>
            <a:srgbClr val="00B8FF"/>
          </a:solidFill>
          <a:ln w="9525" cap="flat" cmpd="sng" algn="ctr">
            <a:solidFill>
              <a:schemeClr val="tx1"/>
            </a:solidFill>
            <a:prstDash val="dash"/>
            <a:round/>
            <a:headEnd type="none" w="med" len="med"/>
            <a:tailEnd type="none" w="med" len="med"/>
          </a:ln>
          <a:effectLst/>
        </p:spPr>
      </p:cxnSp>
      <p:sp>
        <p:nvSpPr>
          <p:cNvPr id="14" name="Rectangle 13">
            <a:extLst>
              <a:ext uri="{FF2B5EF4-FFF2-40B4-BE49-F238E27FC236}">
                <a16:creationId xmlns:a16="http://schemas.microsoft.com/office/drawing/2014/main" id="{DA17C41B-695F-6BE3-BFDA-7081D21A28C1}"/>
              </a:ext>
            </a:extLst>
          </p:cNvPr>
          <p:cNvSpPr/>
          <p:nvPr/>
        </p:nvSpPr>
        <p:spPr bwMode="auto">
          <a:xfrm>
            <a:off x="6052805" y="2439986"/>
            <a:ext cx="424195" cy="303945"/>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sp>
        <p:nvSpPr>
          <p:cNvPr id="15" name="Rectangle 14">
            <a:extLst>
              <a:ext uri="{FF2B5EF4-FFF2-40B4-BE49-F238E27FC236}">
                <a16:creationId xmlns:a16="http://schemas.microsoft.com/office/drawing/2014/main" id="{85BE9885-E03E-1FA9-891A-9C6CFF2A4244}"/>
              </a:ext>
            </a:extLst>
          </p:cNvPr>
          <p:cNvSpPr/>
          <p:nvPr/>
        </p:nvSpPr>
        <p:spPr bwMode="auto">
          <a:xfrm>
            <a:off x="6642881" y="1788215"/>
            <a:ext cx="3945256" cy="570946"/>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tx1"/>
                </a:solidFill>
                <a:effectLst/>
                <a:latin typeface="Times New Roman" pitchFamily="16" charset="0"/>
                <a:ea typeface="MS Gothic" charset="-128"/>
              </a:rPr>
              <a:t>Data to STA1</a:t>
            </a:r>
          </a:p>
        </p:txBody>
      </p:sp>
      <p:sp>
        <p:nvSpPr>
          <p:cNvPr id="16" name="TextBox 15">
            <a:extLst>
              <a:ext uri="{FF2B5EF4-FFF2-40B4-BE49-F238E27FC236}">
                <a16:creationId xmlns:a16="http://schemas.microsoft.com/office/drawing/2014/main" id="{CC600540-CEA4-761A-3B9F-C9C4738ACC74}"/>
              </a:ext>
            </a:extLst>
          </p:cNvPr>
          <p:cNvSpPr txBox="1"/>
          <p:nvPr/>
        </p:nvSpPr>
        <p:spPr>
          <a:xfrm>
            <a:off x="4761973" y="1601786"/>
            <a:ext cx="423514" cy="307777"/>
          </a:xfrm>
          <a:prstGeom prst="rect">
            <a:avLst/>
          </a:prstGeom>
          <a:noFill/>
        </p:spPr>
        <p:txBody>
          <a:bodyPr wrap="none" rtlCol="0">
            <a:spAutoFit/>
          </a:bodyPr>
          <a:lstStyle/>
          <a:p>
            <a:r>
              <a:rPr lang="en-US" sz="1400" b="1" dirty="0">
                <a:solidFill>
                  <a:schemeClr val="tx1"/>
                </a:solidFill>
              </a:rPr>
              <a:t>AP</a:t>
            </a:r>
          </a:p>
        </p:txBody>
      </p:sp>
      <p:sp>
        <p:nvSpPr>
          <p:cNvPr id="17" name="TextBox 16">
            <a:extLst>
              <a:ext uri="{FF2B5EF4-FFF2-40B4-BE49-F238E27FC236}">
                <a16:creationId xmlns:a16="http://schemas.microsoft.com/office/drawing/2014/main" id="{D68AC642-C058-03E2-48D1-17DAF1E95898}"/>
              </a:ext>
            </a:extLst>
          </p:cNvPr>
          <p:cNvSpPr txBox="1"/>
          <p:nvPr/>
        </p:nvSpPr>
        <p:spPr>
          <a:xfrm>
            <a:off x="4684184" y="2887666"/>
            <a:ext cx="610552" cy="307777"/>
          </a:xfrm>
          <a:prstGeom prst="rect">
            <a:avLst/>
          </a:prstGeom>
          <a:noFill/>
        </p:spPr>
        <p:txBody>
          <a:bodyPr wrap="none" rtlCol="0">
            <a:spAutoFit/>
          </a:bodyPr>
          <a:lstStyle/>
          <a:p>
            <a:r>
              <a:rPr lang="en-US" sz="1400" b="1" dirty="0">
                <a:solidFill>
                  <a:schemeClr val="tx1"/>
                </a:solidFill>
              </a:rPr>
              <a:t>STA3</a:t>
            </a:r>
          </a:p>
        </p:txBody>
      </p:sp>
      <p:cxnSp>
        <p:nvCxnSpPr>
          <p:cNvPr id="30" name="Straight Connector 29">
            <a:extLst>
              <a:ext uri="{FF2B5EF4-FFF2-40B4-BE49-F238E27FC236}">
                <a16:creationId xmlns:a16="http://schemas.microsoft.com/office/drawing/2014/main" id="{CF578C72-9008-EF17-F34D-0FA78E8E47A4}"/>
              </a:ext>
            </a:extLst>
          </p:cNvPr>
          <p:cNvCxnSpPr>
            <a:cxnSpLocks/>
          </p:cNvCxnSpPr>
          <p:nvPr/>
        </p:nvCxnSpPr>
        <p:spPr bwMode="auto">
          <a:xfrm>
            <a:off x="11209843" y="838199"/>
            <a:ext cx="0" cy="5562601"/>
          </a:xfrm>
          <a:prstGeom prst="line">
            <a:avLst/>
          </a:prstGeom>
          <a:solidFill>
            <a:srgbClr val="00B8FF"/>
          </a:solidFill>
          <a:ln w="9525" cap="flat" cmpd="sng" algn="ctr">
            <a:solidFill>
              <a:schemeClr val="tx1"/>
            </a:solidFill>
            <a:prstDash val="dash"/>
            <a:round/>
            <a:headEnd type="none" w="med" len="med"/>
            <a:tailEnd type="none" w="med" len="med"/>
          </a:ln>
          <a:effectLst/>
        </p:spPr>
      </p:cxnSp>
      <p:cxnSp>
        <p:nvCxnSpPr>
          <p:cNvPr id="32" name="Straight Arrow Connector 31">
            <a:extLst>
              <a:ext uri="{FF2B5EF4-FFF2-40B4-BE49-F238E27FC236}">
                <a16:creationId xmlns:a16="http://schemas.microsoft.com/office/drawing/2014/main" id="{FF7CA2C7-AA10-E9C2-E349-6C02504F9D19}"/>
              </a:ext>
            </a:extLst>
          </p:cNvPr>
          <p:cNvCxnSpPr>
            <a:cxnSpLocks/>
          </p:cNvCxnSpPr>
          <p:nvPr/>
        </p:nvCxnSpPr>
        <p:spPr bwMode="auto">
          <a:xfrm>
            <a:off x="5293784" y="3046049"/>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cxnSp>
        <p:nvCxnSpPr>
          <p:cNvPr id="33" name="Straight Arrow Connector 32">
            <a:extLst>
              <a:ext uri="{FF2B5EF4-FFF2-40B4-BE49-F238E27FC236}">
                <a16:creationId xmlns:a16="http://schemas.microsoft.com/office/drawing/2014/main" id="{FE243073-85F6-4FEB-1679-C436C7B0C3AA}"/>
              </a:ext>
            </a:extLst>
          </p:cNvPr>
          <p:cNvCxnSpPr>
            <a:cxnSpLocks/>
          </p:cNvCxnSpPr>
          <p:nvPr/>
        </p:nvCxnSpPr>
        <p:spPr bwMode="auto">
          <a:xfrm>
            <a:off x="5266243" y="1773311"/>
            <a:ext cx="6096000" cy="1488"/>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36" name="TextBox 35">
            <a:extLst>
              <a:ext uri="{FF2B5EF4-FFF2-40B4-BE49-F238E27FC236}">
                <a16:creationId xmlns:a16="http://schemas.microsoft.com/office/drawing/2014/main" id="{442BD471-FA1C-52E9-469E-7A27D069752B}"/>
              </a:ext>
            </a:extLst>
          </p:cNvPr>
          <p:cNvSpPr txBox="1"/>
          <p:nvPr/>
        </p:nvSpPr>
        <p:spPr>
          <a:xfrm>
            <a:off x="5130473" y="3245176"/>
            <a:ext cx="424196" cy="261610"/>
          </a:xfrm>
          <a:prstGeom prst="rect">
            <a:avLst/>
          </a:prstGeom>
          <a:noFill/>
        </p:spPr>
        <p:txBody>
          <a:bodyPr wrap="square" rtlCol="0">
            <a:spAutoFit/>
          </a:bodyPr>
          <a:lstStyle/>
          <a:p>
            <a:r>
              <a:rPr lang="en-US" sz="1100" b="1" dirty="0">
                <a:solidFill>
                  <a:srgbClr val="FF0000"/>
                </a:solidFill>
              </a:rPr>
              <a:t>P80</a:t>
            </a:r>
          </a:p>
        </p:txBody>
      </p:sp>
      <p:sp>
        <p:nvSpPr>
          <p:cNvPr id="37" name="TextBox 36">
            <a:extLst>
              <a:ext uri="{FF2B5EF4-FFF2-40B4-BE49-F238E27FC236}">
                <a16:creationId xmlns:a16="http://schemas.microsoft.com/office/drawing/2014/main" id="{82094029-649F-A2EA-D6CA-080172354337}"/>
              </a:ext>
            </a:extLst>
          </p:cNvPr>
          <p:cNvSpPr txBox="1"/>
          <p:nvPr/>
        </p:nvSpPr>
        <p:spPr>
          <a:xfrm>
            <a:off x="5108250" y="1946374"/>
            <a:ext cx="424196" cy="261610"/>
          </a:xfrm>
          <a:prstGeom prst="rect">
            <a:avLst/>
          </a:prstGeom>
          <a:noFill/>
        </p:spPr>
        <p:txBody>
          <a:bodyPr wrap="square" rtlCol="0">
            <a:spAutoFit/>
          </a:bodyPr>
          <a:lstStyle/>
          <a:p>
            <a:r>
              <a:rPr lang="en-US" sz="1100" b="1" dirty="0">
                <a:solidFill>
                  <a:srgbClr val="FF0000"/>
                </a:solidFill>
              </a:rPr>
              <a:t>P80</a:t>
            </a:r>
          </a:p>
        </p:txBody>
      </p:sp>
      <p:sp>
        <p:nvSpPr>
          <p:cNvPr id="38" name="TextBox 37">
            <a:extLst>
              <a:ext uri="{FF2B5EF4-FFF2-40B4-BE49-F238E27FC236}">
                <a16:creationId xmlns:a16="http://schemas.microsoft.com/office/drawing/2014/main" id="{15D29F57-F453-6882-3E74-743FC4D0D181}"/>
              </a:ext>
            </a:extLst>
          </p:cNvPr>
          <p:cNvSpPr txBox="1"/>
          <p:nvPr/>
        </p:nvSpPr>
        <p:spPr>
          <a:xfrm>
            <a:off x="5113183" y="1324230"/>
            <a:ext cx="424196" cy="261610"/>
          </a:xfrm>
          <a:prstGeom prst="rect">
            <a:avLst/>
          </a:prstGeom>
          <a:noFill/>
        </p:spPr>
        <p:txBody>
          <a:bodyPr wrap="square" rtlCol="0">
            <a:spAutoFit/>
          </a:bodyPr>
          <a:lstStyle/>
          <a:p>
            <a:r>
              <a:rPr lang="en-US" sz="1100" b="1" dirty="0">
                <a:solidFill>
                  <a:srgbClr val="FF0000"/>
                </a:solidFill>
              </a:rPr>
              <a:t>S80</a:t>
            </a:r>
          </a:p>
        </p:txBody>
      </p:sp>
      <p:sp>
        <p:nvSpPr>
          <p:cNvPr id="39" name="TextBox 38">
            <a:extLst>
              <a:ext uri="{FF2B5EF4-FFF2-40B4-BE49-F238E27FC236}">
                <a16:creationId xmlns:a16="http://schemas.microsoft.com/office/drawing/2014/main" id="{13DE649C-ABE1-3FA8-4CCD-26A18DAC9190}"/>
              </a:ext>
            </a:extLst>
          </p:cNvPr>
          <p:cNvSpPr txBox="1"/>
          <p:nvPr/>
        </p:nvSpPr>
        <p:spPr>
          <a:xfrm>
            <a:off x="5137239" y="2592386"/>
            <a:ext cx="424196" cy="261610"/>
          </a:xfrm>
          <a:prstGeom prst="rect">
            <a:avLst/>
          </a:prstGeom>
          <a:noFill/>
        </p:spPr>
        <p:txBody>
          <a:bodyPr wrap="square" rtlCol="0">
            <a:spAutoFit/>
          </a:bodyPr>
          <a:lstStyle/>
          <a:p>
            <a:r>
              <a:rPr lang="en-US" sz="1100" b="1" dirty="0">
                <a:solidFill>
                  <a:srgbClr val="FF0000"/>
                </a:solidFill>
              </a:rPr>
              <a:t>S80</a:t>
            </a:r>
          </a:p>
        </p:txBody>
      </p:sp>
      <p:cxnSp>
        <p:nvCxnSpPr>
          <p:cNvPr id="12" name="Straight Arrow Connector 11">
            <a:extLst>
              <a:ext uri="{FF2B5EF4-FFF2-40B4-BE49-F238E27FC236}">
                <a16:creationId xmlns:a16="http://schemas.microsoft.com/office/drawing/2014/main" id="{9340EFCC-6534-2A61-3F82-8587C143CF3C}"/>
              </a:ext>
            </a:extLst>
          </p:cNvPr>
          <p:cNvCxnSpPr>
            <a:cxnSpLocks/>
          </p:cNvCxnSpPr>
          <p:nvPr/>
        </p:nvCxnSpPr>
        <p:spPr bwMode="auto">
          <a:xfrm>
            <a:off x="5257800" y="1143098"/>
            <a:ext cx="6096000" cy="1488"/>
          </a:xfrm>
          <a:prstGeom prst="straightConnector1">
            <a:avLst/>
          </a:prstGeom>
          <a:solidFill>
            <a:srgbClr val="00B8FF"/>
          </a:solidFill>
          <a:ln w="19050" cap="flat" cmpd="sng" algn="ctr">
            <a:solidFill>
              <a:schemeClr val="tx1"/>
            </a:solidFill>
            <a:prstDash val="dash"/>
            <a:round/>
            <a:headEnd type="none" w="med" len="med"/>
            <a:tailEnd type="triangle"/>
          </a:ln>
          <a:effectLst/>
        </p:spPr>
      </p:cxnSp>
      <p:grpSp>
        <p:nvGrpSpPr>
          <p:cNvPr id="22" name="Group 21">
            <a:extLst>
              <a:ext uri="{FF2B5EF4-FFF2-40B4-BE49-F238E27FC236}">
                <a16:creationId xmlns:a16="http://schemas.microsoft.com/office/drawing/2014/main" id="{ADB6C778-03CE-98C3-9789-2CE7AC6E2294}"/>
              </a:ext>
            </a:extLst>
          </p:cNvPr>
          <p:cNvGrpSpPr/>
          <p:nvPr/>
        </p:nvGrpSpPr>
        <p:grpSpPr>
          <a:xfrm>
            <a:off x="5482737" y="1141258"/>
            <a:ext cx="424810" cy="1222528"/>
            <a:chOff x="5482737" y="1977872"/>
            <a:chExt cx="424810" cy="1222528"/>
          </a:xfrm>
        </p:grpSpPr>
        <p:sp>
          <p:nvSpPr>
            <p:cNvPr id="25" name="Rectangle 24">
              <a:extLst>
                <a:ext uri="{FF2B5EF4-FFF2-40B4-BE49-F238E27FC236}">
                  <a16:creationId xmlns:a16="http://schemas.microsoft.com/office/drawing/2014/main" id="{068E9360-2178-E4FB-44A1-5DF8FBDA3DBE}"/>
                </a:ext>
              </a:extLst>
            </p:cNvPr>
            <p:cNvSpPr/>
            <p:nvPr/>
          </p:nvSpPr>
          <p:spPr bwMode="auto">
            <a:xfrm>
              <a:off x="5482737" y="1981200"/>
              <a:ext cx="424195" cy="1214575"/>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1000" b="0" i="0" u="none" strike="noStrike" cap="none" normalizeH="0" baseline="0" dirty="0">
                <a:ln>
                  <a:noFill/>
                </a:ln>
                <a:solidFill>
                  <a:schemeClr val="tx1"/>
                </a:solidFill>
                <a:effectLst/>
                <a:latin typeface="Times New Roman" pitchFamily="16" charset="0"/>
                <a:ea typeface="MS Gothic" charset="-128"/>
              </a:endParaRPr>
            </a:p>
          </p:txBody>
        </p:sp>
        <p:sp>
          <p:nvSpPr>
            <p:cNvPr id="19" name="Rectangle 18">
              <a:extLst>
                <a:ext uri="{FF2B5EF4-FFF2-40B4-BE49-F238E27FC236}">
                  <a16:creationId xmlns:a16="http://schemas.microsoft.com/office/drawing/2014/main" id="{EBA40C75-33A4-CD5D-9F32-B0A23FC71DD6}"/>
                </a:ext>
              </a:extLst>
            </p:cNvPr>
            <p:cNvSpPr/>
            <p:nvPr/>
          </p:nvSpPr>
          <p:spPr bwMode="auto">
            <a:xfrm>
              <a:off x="5486400" y="2621580"/>
              <a:ext cx="421147" cy="578820"/>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STA1</a:t>
              </a:r>
            </a:p>
          </p:txBody>
        </p:sp>
        <p:sp>
          <p:nvSpPr>
            <p:cNvPr id="20" name="Rectangle 19">
              <a:extLst>
                <a:ext uri="{FF2B5EF4-FFF2-40B4-BE49-F238E27FC236}">
                  <a16:creationId xmlns:a16="http://schemas.microsoft.com/office/drawing/2014/main" id="{1C8C4FD4-CA7B-1C4A-F1A5-812DEDA2B436}"/>
                </a:ext>
              </a:extLst>
            </p:cNvPr>
            <p:cNvSpPr/>
            <p:nvPr/>
          </p:nvSpPr>
          <p:spPr bwMode="auto">
            <a:xfrm>
              <a:off x="5486400" y="2286000"/>
              <a:ext cx="421147" cy="338828"/>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STA2</a:t>
              </a:r>
            </a:p>
          </p:txBody>
        </p:sp>
        <p:sp>
          <p:nvSpPr>
            <p:cNvPr id="21" name="Rectangle 20">
              <a:extLst>
                <a:ext uri="{FF2B5EF4-FFF2-40B4-BE49-F238E27FC236}">
                  <a16:creationId xmlns:a16="http://schemas.microsoft.com/office/drawing/2014/main" id="{76DEC5FB-A93E-8CDF-4986-E40BD2F9CEB6}"/>
                </a:ext>
              </a:extLst>
            </p:cNvPr>
            <p:cNvSpPr/>
            <p:nvPr/>
          </p:nvSpPr>
          <p:spPr bwMode="auto">
            <a:xfrm>
              <a:off x="5486400" y="1977872"/>
              <a:ext cx="421147" cy="308128"/>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STA3</a:t>
              </a:r>
            </a:p>
          </p:txBody>
        </p:sp>
      </p:grpSp>
      <p:sp>
        <p:nvSpPr>
          <p:cNvPr id="24" name="Freeform: Shape 23">
            <a:extLst>
              <a:ext uri="{FF2B5EF4-FFF2-40B4-BE49-F238E27FC236}">
                <a16:creationId xmlns:a16="http://schemas.microsoft.com/office/drawing/2014/main" id="{509C8B0D-5D93-43A8-D3CF-704ACE900A51}"/>
              </a:ext>
            </a:extLst>
          </p:cNvPr>
          <p:cNvSpPr/>
          <p:nvPr/>
        </p:nvSpPr>
        <p:spPr bwMode="auto">
          <a:xfrm flipH="1">
            <a:off x="5912879" y="1378356"/>
            <a:ext cx="316363" cy="298043"/>
          </a:xfrm>
          <a:custGeom>
            <a:avLst/>
            <a:gdLst>
              <a:gd name="connsiteX0" fmla="*/ 324464 w 324464"/>
              <a:gd name="connsiteY0" fmla="*/ 304800 h 312369"/>
              <a:gd name="connsiteX1" fmla="*/ 196645 w 324464"/>
              <a:gd name="connsiteY1" fmla="*/ 304800 h 312369"/>
              <a:gd name="connsiteX2" fmla="*/ 49161 w 324464"/>
              <a:gd name="connsiteY2" fmla="*/ 226142 h 312369"/>
              <a:gd name="connsiteX3" fmla="*/ 39329 w 324464"/>
              <a:gd name="connsiteY3" fmla="*/ 88490 h 312369"/>
              <a:gd name="connsiteX4" fmla="*/ 0 w 324464"/>
              <a:gd name="connsiteY4" fmla="*/ 0 h 3123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4464" h="312369">
                <a:moveTo>
                  <a:pt x="324464" y="304800"/>
                </a:moveTo>
                <a:cubicBezTo>
                  <a:pt x="283496" y="311355"/>
                  <a:pt x="242529" y="317910"/>
                  <a:pt x="196645" y="304800"/>
                </a:cubicBezTo>
                <a:cubicBezTo>
                  <a:pt x="150761" y="291690"/>
                  <a:pt x="75380" y="262194"/>
                  <a:pt x="49161" y="226142"/>
                </a:cubicBezTo>
                <a:cubicBezTo>
                  <a:pt x="22942" y="190090"/>
                  <a:pt x="47522" y="126180"/>
                  <a:pt x="39329" y="88490"/>
                </a:cubicBezTo>
                <a:cubicBezTo>
                  <a:pt x="31136" y="50800"/>
                  <a:pt x="15568" y="25400"/>
                  <a:pt x="0" y="0"/>
                </a:cubicBezTo>
              </a:path>
            </a:pathLst>
          </a:custGeom>
          <a:no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28" name="TextBox 27">
            <a:extLst>
              <a:ext uri="{FF2B5EF4-FFF2-40B4-BE49-F238E27FC236}">
                <a16:creationId xmlns:a16="http://schemas.microsoft.com/office/drawing/2014/main" id="{516578E0-4BDC-EE94-477B-55617CD8F50C}"/>
              </a:ext>
            </a:extLst>
          </p:cNvPr>
          <p:cNvSpPr txBox="1"/>
          <p:nvPr/>
        </p:nvSpPr>
        <p:spPr>
          <a:xfrm>
            <a:off x="6057711" y="1185201"/>
            <a:ext cx="463601" cy="261610"/>
          </a:xfrm>
          <a:prstGeom prst="rect">
            <a:avLst/>
          </a:prstGeom>
          <a:noFill/>
        </p:spPr>
        <p:txBody>
          <a:bodyPr wrap="square">
            <a:spAutoFit/>
          </a:bodyPr>
          <a:lstStyle/>
          <a:p>
            <a:r>
              <a:rPr lang="en-US" sz="1050" dirty="0">
                <a:solidFill>
                  <a:schemeClr val="tx1"/>
                </a:solidFill>
              </a:rPr>
              <a:t>ICF</a:t>
            </a:r>
            <a:endParaRPr lang="en-US" sz="1050" dirty="0"/>
          </a:p>
        </p:txBody>
      </p:sp>
      <p:cxnSp>
        <p:nvCxnSpPr>
          <p:cNvPr id="29" name="Straight Arrow Connector 28">
            <a:extLst>
              <a:ext uri="{FF2B5EF4-FFF2-40B4-BE49-F238E27FC236}">
                <a16:creationId xmlns:a16="http://schemas.microsoft.com/office/drawing/2014/main" id="{59BDDE0A-509D-28C9-CAB4-11801D14C0F6}"/>
              </a:ext>
            </a:extLst>
          </p:cNvPr>
          <p:cNvCxnSpPr>
            <a:cxnSpLocks/>
          </p:cNvCxnSpPr>
          <p:nvPr/>
        </p:nvCxnSpPr>
        <p:spPr bwMode="auto">
          <a:xfrm>
            <a:off x="5282702" y="2439986"/>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cxnSp>
        <p:nvCxnSpPr>
          <p:cNvPr id="43" name="Straight Arrow Connector 42">
            <a:extLst>
              <a:ext uri="{FF2B5EF4-FFF2-40B4-BE49-F238E27FC236}">
                <a16:creationId xmlns:a16="http://schemas.microsoft.com/office/drawing/2014/main" id="{73F00C6B-98C1-7ADE-5136-5FE39AAEF467}"/>
              </a:ext>
            </a:extLst>
          </p:cNvPr>
          <p:cNvCxnSpPr>
            <a:cxnSpLocks/>
          </p:cNvCxnSpPr>
          <p:nvPr/>
        </p:nvCxnSpPr>
        <p:spPr bwMode="auto">
          <a:xfrm>
            <a:off x="5266243" y="4954586"/>
            <a:ext cx="6123541" cy="0"/>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sp>
        <p:nvSpPr>
          <p:cNvPr id="44" name="Rectangle 43">
            <a:extLst>
              <a:ext uri="{FF2B5EF4-FFF2-40B4-BE49-F238E27FC236}">
                <a16:creationId xmlns:a16="http://schemas.microsoft.com/office/drawing/2014/main" id="{A1306E3D-2801-2981-D116-5E5FDC0A04DA}"/>
              </a:ext>
            </a:extLst>
          </p:cNvPr>
          <p:cNvSpPr/>
          <p:nvPr/>
        </p:nvSpPr>
        <p:spPr bwMode="auto">
          <a:xfrm>
            <a:off x="6062637" y="4038600"/>
            <a:ext cx="424195" cy="303945"/>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sp>
        <p:nvSpPr>
          <p:cNvPr id="45" name="TextBox 44">
            <a:extLst>
              <a:ext uri="{FF2B5EF4-FFF2-40B4-BE49-F238E27FC236}">
                <a16:creationId xmlns:a16="http://schemas.microsoft.com/office/drawing/2014/main" id="{753242F7-6657-8200-B91B-726407A70F8D}"/>
              </a:ext>
            </a:extLst>
          </p:cNvPr>
          <p:cNvSpPr txBox="1"/>
          <p:nvPr/>
        </p:nvSpPr>
        <p:spPr>
          <a:xfrm>
            <a:off x="4684184" y="4183066"/>
            <a:ext cx="610552" cy="307777"/>
          </a:xfrm>
          <a:prstGeom prst="rect">
            <a:avLst/>
          </a:prstGeom>
          <a:noFill/>
        </p:spPr>
        <p:txBody>
          <a:bodyPr wrap="none" rtlCol="0">
            <a:spAutoFit/>
          </a:bodyPr>
          <a:lstStyle/>
          <a:p>
            <a:r>
              <a:rPr lang="en-US" sz="1400" b="1" dirty="0">
                <a:solidFill>
                  <a:schemeClr val="tx1"/>
                </a:solidFill>
              </a:rPr>
              <a:t>STA2</a:t>
            </a:r>
          </a:p>
        </p:txBody>
      </p:sp>
      <p:cxnSp>
        <p:nvCxnSpPr>
          <p:cNvPr id="46" name="Straight Arrow Connector 45">
            <a:extLst>
              <a:ext uri="{FF2B5EF4-FFF2-40B4-BE49-F238E27FC236}">
                <a16:creationId xmlns:a16="http://schemas.microsoft.com/office/drawing/2014/main" id="{7C6A3FAB-68E3-4BBD-BF56-C7DA8D72A54E}"/>
              </a:ext>
            </a:extLst>
          </p:cNvPr>
          <p:cNvCxnSpPr>
            <a:cxnSpLocks/>
          </p:cNvCxnSpPr>
          <p:nvPr/>
        </p:nvCxnSpPr>
        <p:spPr bwMode="auto">
          <a:xfrm>
            <a:off x="5293784" y="4341449"/>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47" name="TextBox 46">
            <a:extLst>
              <a:ext uri="{FF2B5EF4-FFF2-40B4-BE49-F238E27FC236}">
                <a16:creationId xmlns:a16="http://schemas.microsoft.com/office/drawing/2014/main" id="{8B32F614-C54A-E229-774C-FC761C20B8B5}"/>
              </a:ext>
            </a:extLst>
          </p:cNvPr>
          <p:cNvSpPr txBox="1"/>
          <p:nvPr/>
        </p:nvSpPr>
        <p:spPr>
          <a:xfrm>
            <a:off x="5130473" y="4540576"/>
            <a:ext cx="424196" cy="261610"/>
          </a:xfrm>
          <a:prstGeom prst="rect">
            <a:avLst/>
          </a:prstGeom>
          <a:noFill/>
        </p:spPr>
        <p:txBody>
          <a:bodyPr wrap="square" rtlCol="0">
            <a:spAutoFit/>
          </a:bodyPr>
          <a:lstStyle/>
          <a:p>
            <a:r>
              <a:rPr lang="en-US" sz="1100" b="1" dirty="0">
                <a:solidFill>
                  <a:srgbClr val="FF0000"/>
                </a:solidFill>
              </a:rPr>
              <a:t>P80</a:t>
            </a:r>
          </a:p>
        </p:txBody>
      </p:sp>
      <p:sp>
        <p:nvSpPr>
          <p:cNvPr id="49" name="TextBox 48">
            <a:extLst>
              <a:ext uri="{FF2B5EF4-FFF2-40B4-BE49-F238E27FC236}">
                <a16:creationId xmlns:a16="http://schemas.microsoft.com/office/drawing/2014/main" id="{D4042BE8-A129-7F16-4051-5F33F5E6F6CC}"/>
              </a:ext>
            </a:extLst>
          </p:cNvPr>
          <p:cNvSpPr txBox="1"/>
          <p:nvPr/>
        </p:nvSpPr>
        <p:spPr>
          <a:xfrm>
            <a:off x="5137239" y="3887786"/>
            <a:ext cx="424196" cy="261610"/>
          </a:xfrm>
          <a:prstGeom prst="rect">
            <a:avLst/>
          </a:prstGeom>
          <a:noFill/>
        </p:spPr>
        <p:txBody>
          <a:bodyPr wrap="square" rtlCol="0">
            <a:spAutoFit/>
          </a:bodyPr>
          <a:lstStyle/>
          <a:p>
            <a:r>
              <a:rPr lang="en-US" sz="1100" b="1" dirty="0">
                <a:solidFill>
                  <a:srgbClr val="FF0000"/>
                </a:solidFill>
              </a:rPr>
              <a:t>S80</a:t>
            </a:r>
          </a:p>
        </p:txBody>
      </p:sp>
      <p:sp>
        <p:nvSpPr>
          <p:cNvPr id="50" name="Rectangle 49">
            <a:extLst>
              <a:ext uri="{FF2B5EF4-FFF2-40B4-BE49-F238E27FC236}">
                <a16:creationId xmlns:a16="http://schemas.microsoft.com/office/drawing/2014/main" id="{C2437A58-63F8-4E39-5D61-82B5DBD72A28}"/>
              </a:ext>
            </a:extLst>
          </p:cNvPr>
          <p:cNvSpPr/>
          <p:nvPr/>
        </p:nvSpPr>
        <p:spPr bwMode="auto">
          <a:xfrm>
            <a:off x="10785648" y="4033776"/>
            <a:ext cx="424195" cy="301262"/>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BA</a:t>
            </a:r>
          </a:p>
        </p:txBody>
      </p:sp>
      <p:cxnSp>
        <p:nvCxnSpPr>
          <p:cNvPr id="51" name="Straight Arrow Connector 50">
            <a:extLst>
              <a:ext uri="{FF2B5EF4-FFF2-40B4-BE49-F238E27FC236}">
                <a16:creationId xmlns:a16="http://schemas.microsoft.com/office/drawing/2014/main" id="{67207DF6-E679-4461-B264-F00F0D2CED4C}"/>
              </a:ext>
            </a:extLst>
          </p:cNvPr>
          <p:cNvCxnSpPr>
            <a:cxnSpLocks/>
          </p:cNvCxnSpPr>
          <p:nvPr/>
        </p:nvCxnSpPr>
        <p:spPr bwMode="auto">
          <a:xfrm>
            <a:off x="5282702" y="3735386"/>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cxnSp>
        <p:nvCxnSpPr>
          <p:cNvPr id="53" name="Straight Arrow Connector 52">
            <a:extLst>
              <a:ext uri="{FF2B5EF4-FFF2-40B4-BE49-F238E27FC236}">
                <a16:creationId xmlns:a16="http://schemas.microsoft.com/office/drawing/2014/main" id="{9FF536DC-6031-22C9-8457-C0591A5EA6D4}"/>
              </a:ext>
            </a:extLst>
          </p:cNvPr>
          <p:cNvCxnSpPr>
            <a:cxnSpLocks/>
          </p:cNvCxnSpPr>
          <p:nvPr/>
        </p:nvCxnSpPr>
        <p:spPr bwMode="auto">
          <a:xfrm>
            <a:off x="5266243" y="6249986"/>
            <a:ext cx="6123541" cy="0"/>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sp>
        <p:nvSpPr>
          <p:cNvPr id="54" name="Rectangle 53">
            <a:extLst>
              <a:ext uri="{FF2B5EF4-FFF2-40B4-BE49-F238E27FC236}">
                <a16:creationId xmlns:a16="http://schemas.microsoft.com/office/drawing/2014/main" id="{BE82A8A9-5020-C117-3247-BE03AFF7AEBB}"/>
              </a:ext>
            </a:extLst>
          </p:cNvPr>
          <p:cNvSpPr/>
          <p:nvPr/>
        </p:nvSpPr>
        <p:spPr bwMode="auto">
          <a:xfrm>
            <a:off x="6062637" y="5643260"/>
            <a:ext cx="424195" cy="606725"/>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sp>
        <p:nvSpPr>
          <p:cNvPr id="55" name="TextBox 54">
            <a:extLst>
              <a:ext uri="{FF2B5EF4-FFF2-40B4-BE49-F238E27FC236}">
                <a16:creationId xmlns:a16="http://schemas.microsoft.com/office/drawing/2014/main" id="{716B7143-5AC1-B5CA-BD1E-16720DA95CB2}"/>
              </a:ext>
            </a:extLst>
          </p:cNvPr>
          <p:cNvSpPr txBox="1"/>
          <p:nvPr/>
        </p:nvSpPr>
        <p:spPr>
          <a:xfrm>
            <a:off x="4684184" y="5478466"/>
            <a:ext cx="610552" cy="307777"/>
          </a:xfrm>
          <a:prstGeom prst="rect">
            <a:avLst/>
          </a:prstGeom>
          <a:noFill/>
        </p:spPr>
        <p:txBody>
          <a:bodyPr wrap="none" rtlCol="0">
            <a:spAutoFit/>
          </a:bodyPr>
          <a:lstStyle/>
          <a:p>
            <a:r>
              <a:rPr lang="en-US" sz="1400" b="1" dirty="0">
                <a:solidFill>
                  <a:schemeClr val="tx1"/>
                </a:solidFill>
              </a:rPr>
              <a:t>STA1</a:t>
            </a:r>
          </a:p>
        </p:txBody>
      </p:sp>
      <p:cxnSp>
        <p:nvCxnSpPr>
          <p:cNvPr id="56" name="Straight Arrow Connector 55">
            <a:extLst>
              <a:ext uri="{FF2B5EF4-FFF2-40B4-BE49-F238E27FC236}">
                <a16:creationId xmlns:a16="http://schemas.microsoft.com/office/drawing/2014/main" id="{EC3D9E68-DFC8-7280-FF0E-6261D0F32A4E}"/>
              </a:ext>
            </a:extLst>
          </p:cNvPr>
          <p:cNvCxnSpPr>
            <a:cxnSpLocks/>
          </p:cNvCxnSpPr>
          <p:nvPr/>
        </p:nvCxnSpPr>
        <p:spPr bwMode="auto">
          <a:xfrm>
            <a:off x="5293784" y="5636849"/>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57" name="TextBox 56">
            <a:extLst>
              <a:ext uri="{FF2B5EF4-FFF2-40B4-BE49-F238E27FC236}">
                <a16:creationId xmlns:a16="http://schemas.microsoft.com/office/drawing/2014/main" id="{E71C9F87-388C-E112-058E-02CB27ECD987}"/>
              </a:ext>
            </a:extLst>
          </p:cNvPr>
          <p:cNvSpPr txBox="1"/>
          <p:nvPr/>
        </p:nvSpPr>
        <p:spPr>
          <a:xfrm>
            <a:off x="5130473" y="5835976"/>
            <a:ext cx="424196" cy="261610"/>
          </a:xfrm>
          <a:prstGeom prst="rect">
            <a:avLst/>
          </a:prstGeom>
          <a:noFill/>
        </p:spPr>
        <p:txBody>
          <a:bodyPr wrap="square" rtlCol="0">
            <a:spAutoFit/>
          </a:bodyPr>
          <a:lstStyle/>
          <a:p>
            <a:r>
              <a:rPr lang="en-US" sz="1100" b="1" dirty="0">
                <a:solidFill>
                  <a:srgbClr val="FF0000"/>
                </a:solidFill>
              </a:rPr>
              <a:t>P80</a:t>
            </a:r>
          </a:p>
        </p:txBody>
      </p:sp>
      <p:sp>
        <p:nvSpPr>
          <p:cNvPr id="58" name="TextBox 57">
            <a:extLst>
              <a:ext uri="{FF2B5EF4-FFF2-40B4-BE49-F238E27FC236}">
                <a16:creationId xmlns:a16="http://schemas.microsoft.com/office/drawing/2014/main" id="{31E1731D-6E8D-CB30-79C5-4B8BB891A243}"/>
              </a:ext>
            </a:extLst>
          </p:cNvPr>
          <p:cNvSpPr txBox="1"/>
          <p:nvPr/>
        </p:nvSpPr>
        <p:spPr>
          <a:xfrm>
            <a:off x="5137239" y="5183186"/>
            <a:ext cx="424196" cy="261610"/>
          </a:xfrm>
          <a:prstGeom prst="rect">
            <a:avLst/>
          </a:prstGeom>
          <a:noFill/>
        </p:spPr>
        <p:txBody>
          <a:bodyPr wrap="square" rtlCol="0">
            <a:spAutoFit/>
          </a:bodyPr>
          <a:lstStyle/>
          <a:p>
            <a:r>
              <a:rPr lang="en-US" sz="1100" b="1" dirty="0">
                <a:solidFill>
                  <a:srgbClr val="FF0000"/>
                </a:solidFill>
              </a:rPr>
              <a:t>S80</a:t>
            </a:r>
          </a:p>
        </p:txBody>
      </p:sp>
      <p:sp>
        <p:nvSpPr>
          <p:cNvPr id="59" name="Rectangle 58">
            <a:extLst>
              <a:ext uri="{FF2B5EF4-FFF2-40B4-BE49-F238E27FC236}">
                <a16:creationId xmlns:a16="http://schemas.microsoft.com/office/drawing/2014/main" id="{61DCEBFF-103F-5D02-30EF-17714EB9EBCB}"/>
              </a:ext>
            </a:extLst>
          </p:cNvPr>
          <p:cNvSpPr/>
          <p:nvPr/>
        </p:nvSpPr>
        <p:spPr bwMode="auto">
          <a:xfrm>
            <a:off x="10785648" y="5643260"/>
            <a:ext cx="424195" cy="606725"/>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BA</a:t>
            </a:r>
          </a:p>
        </p:txBody>
      </p:sp>
      <p:cxnSp>
        <p:nvCxnSpPr>
          <p:cNvPr id="60" name="Straight Arrow Connector 59">
            <a:extLst>
              <a:ext uri="{FF2B5EF4-FFF2-40B4-BE49-F238E27FC236}">
                <a16:creationId xmlns:a16="http://schemas.microsoft.com/office/drawing/2014/main" id="{6487D7C6-BA86-1D79-D6F5-49ED901A3A81}"/>
              </a:ext>
            </a:extLst>
          </p:cNvPr>
          <p:cNvCxnSpPr>
            <a:cxnSpLocks/>
          </p:cNvCxnSpPr>
          <p:nvPr/>
        </p:nvCxnSpPr>
        <p:spPr bwMode="auto">
          <a:xfrm>
            <a:off x="5282702" y="5030786"/>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62" name="Rectangle 61">
            <a:extLst>
              <a:ext uri="{FF2B5EF4-FFF2-40B4-BE49-F238E27FC236}">
                <a16:creationId xmlns:a16="http://schemas.microsoft.com/office/drawing/2014/main" id="{5AF8D29D-F2AB-F4AB-9AB7-E55C90169B6B}"/>
              </a:ext>
            </a:extLst>
          </p:cNvPr>
          <p:cNvSpPr/>
          <p:nvPr/>
        </p:nvSpPr>
        <p:spPr bwMode="auto">
          <a:xfrm>
            <a:off x="10785648" y="2442669"/>
            <a:ext cx="424195" cy="301262"/>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BA</a:t>
            </a:r>
          </a:p>
        </p:txBody>
      </p:sp>
      <p:sp>
        <p:nvSpPr>
          <p:cNvPr id="63" name="Rectangle 62">
            <a:extLst>
              <a:ext uri="{FF2B5EF4-FFF2-40B4-BE49-F238E27FC236}">
                <a16:creationId xmlns:a16="http://schemas.microsoft.com/office/drawing/2014/main" id="{DDA4C6F2-AC22-C101-B7CE-4A6961ABE9D8}"/>
              </a:ext>
            </a:extLst>
          </p:cNvPr>
          <p:cNvSpPr/>
          <p:nvPr/>
        </p:nvSpPr>
        <p:spPr bwMode="auto">
          <a:xfrm>
            <a:off x="6646544" y="1449386"/>
            <a:ext cx="3945256" cy="344950"/>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tx1"/>
                </a:solidFill>
                <a:effectLst/>
                <a:latin typeface="Times New Roman" pitchFamily="16" charset="0"/>
                <a:ea typeface="MS Gothic" charset="-128"/>
              </a:rPr>
              <a:t>Data to STA2</a:t>
            </a:r>
          </a:p>
        </p:txBody>
      </p:sp>
      <p:sp>
        <p:nvSpPr>
          <p:cNvPr id="64" name="Rectangle 63">
            <a:extLst>
              <a:ext uri="{FF2B5EF4-FFF2-40B4-BE49-F238E27FC236}">
                <a16:creationId xmlns:a16="http://schemas.microsoft.com/office/drawing/2014/main" id="{40C75C46-BA49-D7E2-0367-7F17AD9742BB}"/>
              </a:ext>
            </a:extLst>
          </p:cNvPr>
          <p:cNvSpPr/>
          <p:nvPr/>
        </p:nvSpPr>
        <p:spPr bwMode="auto">
          <a:xfrm>
            <a:off x="6650207" y="1139321"/>
            <a:ext cx="3945256" cy="330046"/>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tx1"/>
                </a:solidFill>
                <a:effectLst/>
                <a:latin typeface="Times New Roman" pitchFamily="16" charset="0"/>
                <a:ea typeface="MS Gothic" charset="-128"/>
              </a:rPr>
              <a:t>Data to STA3</a:t>
            </a:r>
          </a:p>
        </p:txBody>
      </p:sp>
      <p:cxnSp>
        <p:nvCxnSpPr>
          <p:cNvPr id="65" name="Straight Arrow Connector 64">
            <a:extLst>
              <a:ext uri="{FF2B5EF4-FFF2-40B4-BE49-F238E27FC236}">
                <a16:creationId xmlns:a16="http://schemas.microsoft.com/office/drawing/2014/main" id="{D5687A98-45AD-DDF5-6C59-D15EA1A91D08}"/>
              </a:ext>
            </a:extLst>
          </p:cNvPr>
          <p:cNvCxnSpPr>
            <a:cxnSpLocks/>
          </p:cNvCxnSpPr>
          <p:nvPr/>
        </p:nvCxnSpPr>
        <p:spPr bwMode="auto">
          <a:xfrm>
            <a:off x="5466735" y="2743931"/>
            <a:ext cx="5743108" cy="0"/>
          </a:xfrm>
          <a:prstGeom prst="straightConnector1">
            <a:avLst/>
          </a:prstGeom>
          <a:solidFill>
            <a:srgbClr val="00B8FF"/>
          </a:solidFill>
          <a:ln w="3175" cap="flat" cmpd="sng" algn="ctr">
            <a:solidFill>
              <a:schemeClr val="tx1"/>
            </a:solidFill>
            <a:prstDash val="dash"/>
            <a:round/>
            <a:headEnd type="none" w="med" len="med"/>
            <a:tailEnd type="none" w="med" len="med"/>
          </a:ln>
          <a:effectLst/>
        </p:spPr>
      </p:cxnSp>
      <p:cxnSp>
        <p:nvCxnSpPr>
          <p:cNvPr id="67" name="Straight Arrow Connector 66">
            <a:extLst>
              <a:ext uri="{FF2B5EF4-FFF2-40B4-BE49-F238E27FC236}">
                <a16:creationId xmlns:a16="http://schemas.microsoft.com/office/drawing/2014/main" id="{B1F10DED-4D94-327A-9F95-5DFC752EF169}"/>
              </a:ext>
            </a:extLst>
          </p:cNvPr>
          <p:cNvCxnSpPr>
            <a:cxnSpLocks/>
          </p:cNvCxnSpPr>
          <p:nvPr/>
        </p:nvCxnSpPr>
        <p:spPr bwMode="auto">
          <a:xfrm>
            <a:off x="5466735" y="4032696"/>
            <a:ext cx="5743108" cy="0"/>
          </a:xfrm>
          <a:prstGeom prst="straightConnector1">
            <a:avLst/>
          </a:prstGeom>
          <a:solidFill>
            <a:srgbClr val="00B8FF"/>
          </a:solidFill>
          <a:ln w="3175" cap="flat" cmpd="sng" algn="ctr">
            <a:solidFill>
              <a:schemeClr val="tx1"/>
            </a:solidFill>
            <a:prstDash val="dash"/>
            <a:round/>
            <a:headEnd type="none" w="med" len="med"/>
            <a:tailEnd type="none" w="med" len="med"/>
          </a:ln>
          <a:effectLst/>
        </p:spPr>
      </p:cxnSp>
      <p:cxnSp>
        <p:nvCxnSpPr>
          <p:cNvPr id="69" name="Straight Arrow Connector 68">
            <a:extLst>
              <a:ext uri="{FF2B5EF4-FFF2-40B4-BE49-F238E27FC236}">
                <a16:creationId xmlns:a16="http://schemas.microsoft.com/office/drawing/2014/main" id="{5CBFCFCE-2302-78E2-C3AB-7E10FDFB6BBB}"/>
              </a:ext>
            </a:extLst>
          </p:cNvPr>
          <p:cNvCxnSpPr>
            <a:cxnSpLocks/>
          </p:cNvCxnSpPr>
          <p:nvPr/>
        </p:nvCxnSpPr>
        <p:spPr bwMode="auto">
          <a:xfrm>
            <a:off x="5482737" y="5335586"/>
            <a:ext cx="5743108" cy="0"/>
          </a:xfrm>
          <a:prstGeom prst="straightConnector1">
            <a:avLst/>
          </a:prstGeom>
          <a:solidFill>
            <a:srgbClr val="00B8FF"/>
          </a:solidFill>
          <a:ln w="3175" cap="flat" cmpd="sng" algn="ctr">
            <a:solidFill>
              <a:schemeClr val="tx1"/>
            </a:solidFill>
            <a:prstDash val="dash"/>
            <a:round/>
            <a:headEnd type="none" w="med" len="med"/>
            <a:tailEnd type="none" w="med" len="med"/>
          </a:ln>
          <a:effectLst/>
        </p:spPr>
      </p:cxnSp>
    </p:spTree>
    <p:extLst>
      <p:ext uri="{BB962C8B-B14F-4D97-AF65-F5344CB8AC3E}">
        <p14:creationId xmlns:p14="http://schemas.microsoft.com/office/powerpoint/2010/main" val="340969779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A3144-292C-D36E-F377-D92DEBCACE61}"/>
            </a:ext>
          </a:extLst>
        </p:cNvPr>
        <p:cNvGrpSpPr/>
        <p:nvPr/>
      </p:nvGrpSpPr>
      <p:grpSpPr>
        <a:xfrm>
          <a:off x="0" y="0"/>
          <a:ext cx="0" cy="0"/>
          <a:chOff x="0" y="0"/>
          <a:chExt cx="0" cy="0"/>
        </a:xfrm>
      </p:grpSpPr>
      <p:cxnSp>
        <p:nvCxnSpPr>
          <p:cNvPr id="67" name="Straight Arrow Connector 66">
            <a:extLst>
              <a:ext uri="{FF2B5EF4-FFF2-40B4-BE49-F238E27FC236}">
                <a16:creationId xmlns:a16="http://schemas.microsoft.com/office/drawing/2014/main" id="{4F092103-CD35-8AE0-8E50-107AAF901821}"/>
              </a:ext>
            </a:extLst>
          </p:cNvPr>
          <p:cNvCxnSpPr>
            <a:cxnSpLocks/>
          </p:cNvCxnSpPr>
          <p:nvPr/>
        </p:nvCxnSpPr>
        <p:spPr bwMode="auto">
          <a:xfrm>
            <a:off x="5466735" y="4032696"/>
            <a:ext cx="5743108" cy="0"/>
          </a:xfrm>
          <a:prstGeom prst="straightConnector1">
            <a:avLst/>
          </a:prstGeom>
          <a:solidFill>
            <a:srgbClr val="00B8FF"/>
          </a:solidFill>
          <a:ln w="3175" cap="flat" cmpd="sng" algn="ctr">
            <a:solidFill>
              <a:schemeClr val="tx1"/>
            </a:solidFill>
            <a:prstDash val="dash"/>
            <a:round/>
            <a:headEnd type="none" w="med" len="med"/>
            <a:tailEnd type="none" w="med" len="med"/>
          </a:ln>
          <a:effectLst/>
        </p:spPr>
      </p:cxnSp>
      <p:sp>
        <p:nvSpPr>
          <p:cNvPr id="6" name="Slide Number Placeholder 5">
            <a:extLst>
              <a:ext uri="{FF2B5EF4-FFF2-40B4-BE49-F238E27FC236}">
                <a16:creationId xmlns:a16="http://schemas.microsoft.com/office/drawing/2014/main" id="{BE75BAE2-6492-D17E-204B-51EA9EC9C9B1}"/>
              </a:ext>
            </a:extLst>
          </p:cNvPr>
          <p:cNvSpPr>
            <a:spLocks noGrp="1"/>
          </p:cNvSpPr>
          <p:nvPr>
            <p:ph type="sldNum" idx="12"/>
          </p:nvPr>
        </p:nvSpPr>
        <p:spPr/>
        <p:txBody>
          <a:bodyPr/>
          <a:lstStyle/>
          <a:p>
            <a:r>
              <a:rPr lang="en-GB"/>
              <a:t>Slide </a:t>
            </a:r>
            <a:fld id="{351F4386-A5E2-41A1-B4D0-BE653C929E06}" type="slidenum">
              <a:rPr lang="en-GB"/>
              <a:pPr/>
              <a:t>4</a:t>
            </a:fld>
            <a:endParaRPr lang="en-GB"/>
          </a:p>
        </p:txBody>
      </p:sp>
      <p:sp>
        <p:nvSpPr>
          <p:cNvPr id="5" name="Footer Placeholder 4">
            <a:extLst>
              <a:ext uri="{FF2B5EF4-FFF2-40B4-BE49-F238E27FC236}">
                <a16:creationId xmlns:a16="http://schemas.microsoft.com/office/drawing/2014/main" id="{06C64184-4B9F-4C05-E5E5-4CB491E62DC7}"/>
              </a:ext>
            </a:extLst>
          </p:cNvPr>
          <p:cNvSpPr>
            <a:spLocks noGrp="1"/>
          </p:cNvSpPr>
          <p:nvPr>
            <p:ph type="ftr" idx="14"/>
          </p:nvPr>
        </p:nvSpPr>
        <p:spPr/>
        <p:txBody>
          <a:bodyPr/>
          <a:lstStyle/>
          <a:p>
            <a:r>
              <a:rPr lang="en-GB" dirty="0"/>
              <a:t>Serhat Erkucuk, </a:t>
            </a:r>
            <a:r>
              <a:rPr lang="en-GB" dirty="0" err="1"/>
              <a:t>Ofinno</a:t>
            </a:r>
            <a:endParaRPr lang="en-GB" dirty="0"/>
          </a:p>
        </p:txBody>
      </p:sp>
      <p:sp>
        <p:nvSpPr>
          <p:cNvPr id="4" name="Date Placeholder 3">
            <a:extLst>
              <a:ext uri="{FF2B5EF4-FFF2-40B4-BE49-F238E27FC236}">
                <a16:creationId xmlns:a16="http://schemas.microsoft.com/office/drawing/2014/main" id="{4DF8D243-A7A1-CB48-9E74-FF95369641C5}"/>
              </a:ext>
            </a:extLst>
          </p:cNvPr>
          <p:cNvSpPr>
            <a:spLocks noGrp="1"/>
          </p:cNvSpPr>
          <p:nvPr>
            <p:ph type="dt" idx="15"/>
          </p:nvPr>
        </p:nvSpPr>
        <p:spPr/>
        <p:txBody>
          <a:bodyPr/>
          <a:lstStyle/>
          <a:p>
            <a:r>
              <a:rPr lang="en-US" dirty="0"/>
              <a:t>July 2025</a:t>
            </a:r>
            <a:endParaRPr lang="en-GB" dirty="0"/>
          </a:p>
        </p:txBody>
      </p:sp>
      <p:sp>
        <p:nvSpPr>
          <p:cNvPr id="13" name="Title 1">
            <a:extLst>
              <a:ext uri="{FF2B5EF4-FFF2-40B4-BE49-F238E27FC236}">
                <a16:creationId xmlns:a16="http://schemas.microsoft.com/office/drawing/2014/main" id="{1B7BBB08-C690-25AF-367E-40EE039D9AA2}"/>
              </a:ext>
            </a:extLst>
          </p:cNvPr>
          <p:cNvSpPr>
            <a:spLocks noGrp="1"/>
          </p:cNvSpPr>
          <p:nvPr>
            <p:ph type="title"/>
          </p:nvPr>
        </p:nvSpPr>
        <p:spPr>
          <a:xfrm>
            <a:off x="543014" y="774121"/>
            <a:ext cx="3952786" cy="521279"/>
          </a:xfrm>
        </p:spPr>
        <p:txBody>
          <a:bodyPr/>
          <a:lstStyle/>
          <a:p>
            <a:r>
              <a:rPr lang="en-US" dirty="0"/>
              <a:t>DSO (2/2)</a:t>
            </a:r>
          </a:p>
        </p:txBody>
      </p:sp>
      <p:sp>
        <p:nvSpPr>
          <p:cNvPr id="2" name="Rectangle 2">
            <a:extLst>
              <a:ext uri="{FF2B5EF4-FFF2-40B4-BE49-F238E27FC236}">
                <a16:creationId xmlns:a16="http://schemas.microsoft.com/office/drawing/2014/main" id="{6F3C748A-5406-0543-6646-FDC70B42E6ED}"/>
              </a:ext>
            </a:extLst>
          </p:cNvPr>
          <p:cNvSpPr txBox="1">
            <a:spLocks noChangeArrowheads="1"/>
          </p:cNvSpPr>
          <p:nvPr/>
        </p:nvSpPr>
        <p:spPr bwMode="auto">
          <a:xfrm>
            <a:off x="228600" y="1438068"/>
            <a:ext cx="4432395" cy="4935805"/>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285750">
              <a:buFont typeface="Arial" panose="020B0604020202020204" pitchFamily="34" charset="0"/>
              <a:buChar char="•"/>
            </a:pPr>
            <a:r>
              <a:rPr lang="en-US" sz="1800" b="0" kern="0" dirty="0"/>
              <a:t>One advantage of the DSO AP requesting multiple DSO non-AP STAs switch to a DSO subband is to enable the DSO AP to transmit data to a DSO non-AP STA via the full bandwidth, if the other STA does not respond [1].</a:t>
            </a:r>
            <a:endParaRPr lang="en-US" sz="1800" b="0" kern="0" dirty="0">
              <a:highlight>
                <a:srgbClr val="FFFF00"/>
              </a:highlight>
            </a:endParaRPr>
          </a:p>
          <a:p>
            <a:pPr marL="685800" lvl="1">
              <a:buFont typeface="Arial" panose="020B0604020202020204" pitchFamily="34" charset="0"/>
              <a:buChar char="•"/>
            </a:pPr>
            <a:r>
              <a:rPr lang="en-US" sz="1600" kern="0" dirty="0"/>
              <a:t>For example, AP may request STA2 and STA3 to switch to S80 subband, and STA3 may fail to switch. In that case, AP may transmit data to STA2 via the full bandwidth available (e.g., via 80 MHz).</a:t>
            </a:r>
            <a:endParaRPr lang="en-US" sz="1600" b="0" kern="0" dirty="0"/>
          </a:p>
        </p:txBody>
      </p:sp>
      <p:cxnSp>
        <p:nvCxnSpPr>
          <p:cNvPr id="7" name="Straight Arrow Connector 6">
            <a:extLst>
              <a:ext uri="{FF2B5EF4-FFF2-40B4-BE49-F238E27FC236}">
                <a16:creationId xmlns:a16="http://schemas.microsoft.com/office/drawing/2014/main" id="{B3C99997-4A83-25A4-8582-84794E88C5F6}"/>
              </a:ext>
            </a:extLst>
          </p:cNvPr>
          <p:cNvCxnSpPr>
            <a:cxnSpLocks/>
          </p:cNvCxnSpPr>
          <p:nvPr/>
        </p:nvCxnSpPr>
        <p:spPr bwMode="auto">
          <a:xfrm flipV="1">
            <a:off x="5282702" y="2355496"/>
            <a:ext cx="6107082" cy="13461"/>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cxnSp>
        <p:nvCxnSpPr>
          <p:cNvPr id="8" name="Straight Arrow Connector 7">
            <a:extLst>
              <a:ext uri="{FF2B5EF4-FFF2-40B4-BE49-F238E27FC236}">
                <a16:creationId xmlns:a16="http://schemas.microsoft.com/office/drawing/2014/main" id="{D62B6502-6608-41BF-101D-F6F268C4B327}"/>
              </a:ext>
            </a:extLst>
          </p:cNvPr>
          <p:cNvCxnSpPr>
            <a:cxnSpLocks/>
          </p:cNvCxnSpPr>
          <p:nvPr/>
        </p:nvCxnSpPr>
        <p:spPr bwMode="auto">
          <a:xfrm>
            <a:off x="5266243" y="3659186"/>
            <a:ext cx="6123541" cy="0"/>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cxnSp>
        <p:nvCxnSpPr>
          <p:cNvPr id="11" name="Straight Connector 10">
            <a:extLst>
              <a:ext uri="{FF2B5EF4-FFF2-40B4-BE49-F238E27FC236}">
                <a16:creationId xmlns:a16="http://schemas.microsoft.com/office/drawing/2014/main" id="{7BB56822-4C0F-EDE6-F0A7-AF965F6540E9}"/>
              </a:ext>
            </a:extLst>
          </p:cNvPr>
          <p:cNvCxnSpPr>
            <a:cxnSpLocks/>
          </p:cNvCxnSpPr>
          <p:nvPr/>
        </p:nvCxnSpPr>
        <p:spPr bwMode="auto">
          <a:xfrm>
            <a:off x="5474745" y="838199"/>
            <a:ext cx="2043" cy="5562601"/>
          </a:xfrm>
          <a:prstGeom prst="line">
            <a:avLst/>
          </a:prstGeom>
          <a:solidFill>
            <a:srgbClr val="00B8FF"/>
          </a:solidFill>
          <a:ln w="9525" cap="flat" cmpd="sng" algn="ctr">
            <a:solidFill>
              <a:schemeClr val="tx1"/>
            </a:solidFill>
            <a:prstDash val="dash"/>
            <a:round/>
            <a:headEnd type="none" w="med" len="med"/>
            <a:tailEnd type="none" w="med" len="med"/>
          </a:ln>
          <a:effectLst/>
        </p:spPr>
      </p:cxnSp>
      <p:sp>
        <p:nvSpPr>
          <p:cNvPr id="14" name="Rectangle 13">
            <a:extLst>
              <a:ext uri="{FF2B5EF4-FFF2-40B4-BE49-F238E27FC236}">
                <a16:creationId xmlns:a16="http://schemas.microsoft.com/office/drawing/2014/main" id="{9F82AD13-F7E8-42F3-2AD1-C0F6DC04F7B4}"/>
              </a:ext>
            </a:extLst>
          </p:cNvPr>
          <p:cNvSpPr/>
          <p:nvPr/>
        </p:nvSpPr>
        <p:spPr bwMode="auto">
          <a:xfrm>
            <a:off x="6052805" y="2439986"/>
            <a:ext cx="424195" cy="303945"/>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sp>
        <p:nvSpPr>
          <p:cNvPr id="15" name="Rectangle 14">
            <a:extLst>
              <a:ext uri="{FF2B5EF4-FFF2-40B4-BE49-F238E27FC236}">
                <a16:creationId xmlns:a16="http://schemas.microsoft.com/office/drawing/2014/main" id="{2AFD8CFB-C5D2-B7C8-32C2-1B639894628C}"/>
              </a:ext>
            </a:extLst>
          </p:cNvPr>
          <p:cNvSpPr/>
          <p:nvPr/>
        </p:nvSpPr>
        <p:spPr bwMode="auto">
          <a:xfrm>
            <a:off x="6642881" y="1788215"/>
            <a:ext cx="3945256" cy="570946"/>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tx1"/>
                </a:solidFill>
                <a:effectLst/>
                <a:latin typeface="Times New Roman" pitchFamily="16" charset="0"/>
                <a:ea typeface="MS Gothic" charset="-128"/>
              </a:rPr>
              <a:t>Data to STA1</a:t>
            </a:r>
          </a:p>
        </p:txBody>
      </p:sp>
      <p:sp>
        <p:nvSpPr>
          <p:cNvPr id="16" name="TextBox 15">
            <a:extLst>
              <a:ext uri="{FF2B5EF4-FFF2-40B4-BE49-F238E27FC236}">
                <a16:creationId xmlns:a16="http://schemas.microsoft.com/office/drawing/2014/main" id="{78D97E02-3C56-9427-8048-7DE056B25E9E}"/>
              </a:ext>
            </a:extLst>
          </p:cNvPr>
          <p:cNvSpPr txBox="1"/>
          <p:nvPr/>
        </p:nvSpPr>
        <p:spPr>
          <a:xfrm>
            <a:off x="4761973" y="1601786"/>
            <a:ext cx="423514" cy="307777"/>
          </a:xfrm>
          <a:prstGeom prst="rect">
            <a:avLst/>
          </a:prstGeom>
          <a:noFill/>
        </p:spPr>
        <p:txBody>
          <a:bodyPr wrap="none" rtlCol="0">
            <a:spAutoFit/>
          </a:bodyPr>
          <a:lstStyle/>
          <a:p>
            <a:r>
              <a:rPr lang="en-US" sz="1400" b="1" dirty="0">
                <a:solidFill>
                  <a:schemeClr val="tx1"/>
                </a:solidFill>
              </a:rPr>
              <a:t>AP</a:t>
            </a:r>
          </a:p>
        </p:txBody>
      </p:sp>
      <p:sp>
        <p:nvSpPr>
          <p:cNvPr id="17" name="TextBox 16">
            <a:extLst>
              <a:ext uri="{FF2B5EF4-FFF2-40B4-BE49-F238E27FC236}">
                <a16:creationId xmlns:a16="http://schemas.microsoft.com/office/drawing/2014/main" id="{A2ADCD92-8531-CD3A-59FA-F0236A2FA7A2}"/>
              </a:ext>
            </a:extLst>
          </p:cNvPr>
          <p:cNvSpPr txBox="1"/>
          <p:nvPr/>
        </p:nvSpPr>
        <p:spPr>
          <a:xfrm>
            <a:off x="4684184" y="2887666"/>
            <a:ext cx="610552" cy="307777"/>
          </a:xfrm>
          <a:prstGeom prst="rect">
            <a:avLst/>
          </a:prstGeom>
          <a:noFill/>
        </p:spPr>
        <p:txBody>
          <a:bodyPr wrap="none" rtlCol="0">
            <a:spAutoFit/>
          </a:bodyPr>
          <a:lstStyle/>
          <a:p>
            <a:r>
              <a:rPr lang="en-US" sz="1400" b="1" dirty="0">
                <a:solidFill>
                  <a:schemeClr val="tx1"/>
                </a:solidFill>
              </a:rPr>
              <a:t>STA3</a:t>
            </a:r>
          </a:p>
        </p:txBody>
      </p:sp>
      <p:cxnSp>
        <p:nvCxnSpPr>
          <p:cNvPr id="30" name="Straight Connector 29">
            <a:extLst>
              <a:ext uri="{FF2B5EF4-FFF2-40B4-BE49-F238E27FC236}">
                <a16:creationId xmlns:a16="http://schemas.microsoft.com/office/drawing/2014/main" id="{98652DA5-A77E-9C3D-607B-66E86C10D1A7}"/>
              </a:ext>
            </a:extLst>
          </p:cNvPr>
          <p:cNvCxnSpPr>
            <a:cxnSpLocks/>
          </p:cNvCxnSpPr>
          <p:nvPr/>
        </p:nvCxnSpPr>
        <p:spPr bwMode="auto">
          <a:xfrm>
            <a:off x="11209843" y="838199"/>
            <a:ext cx="0" cy="5562601"/>
          </a:xfrm>
          <a:prstGeom prst="line">
            <a:avLst/>
          </a:prstGeom>
          <a:solidFill>
            <a:srgbClr val="00B8FF"/>
          </a:solidFill>
          <a:ln w="9525" cap="flat" cmpd="sng" algn="ctr">
            <a:solidFill>
              <a:schemeClr val="tx1"/>
            </a:solidFill>
            <a:prstDash val="dash"/>
            <a:round/>
            <a:headEnd type="none" w="med" len="med"/>
            <a:tailEnd type="none" w="med" len="med"/>
          </a:ln>
          <a:effectLst/>
        </p:spPr>
      </p:cxnSp>
      <p:cxnSp>
        <p:nvCxnSpPr>
          <p:cNvPr id="32" name="Straight Arrow Connector 31">
            <a:extLst>
              <a:ext uri="{FF2B5EF4-FFF2-40B4-BE49-F238E27FC236}">
                <a16:creationId xmlns:a16="http://schemas.microsoft.com/office/drawing/2014/main" id="{DDCF5364-2C8F-0992-024A-1469963C01A9}"/>
              </a:ext>
            </a:extLst>
          </p:cNvPr>
          <p:cNvCxnSpPr>
            <a:cxnSpLocks/>
          </p:cNvCxnSpPr>
          <p:nvPr/>
        </p:nvCxnSpPr>
        <p:spPr bwMode="auto">
          <a:xfrm>
            <a:off x="5293784" y="3046049"/>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cxnSp>
        <p:nvCxnSpPr>
          <p:cNvPr id="33" name="Straight Arrow Connector 32">
            <a:extLst>
              <a:ext uri="{FF2B5EF4-FFF2-40B4-BE49-F238E27FC236}">
                <a16:creationId xmlns:a16="http://schemas.microsoft.com/office/drawing/2014/main" id="{4BA61E06-EC99-EBE5-EBCD-7FF424760A4D}"/>
              </a:ext>
            </a:extLst>
          </p:cNvPr>
          <p:cNvCxnSpPr>
            <a:cxnSpLocks/>
          </p:cNvCxnSpPr>
          <p:nvPr/>
        </p:nvCxnSpPr>
        <p:spPr bwMode="auto">
          <a:xfrm>
            <a:off x="5266243" y="1773311"/>
            <a:ext cx="6096000" cy="1488"/>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36" name="TextBox 35">
            <a:extLst>
              <a:ext uri="{FF2B5EF4-FFF2-40B4-BE49-F238E27FC236}">
                <a16:creationId xmlns:a16="http://schemas.microsoft.com/office/drawing/2014/main" id="{56C8494C-C6CC-151A-CC7B-FAC9E4C4609B}"/>
              </a:ext>
            </a:extLst>
          </p:cNvPr>
          <p:cNvSpPr txBox="1"/>
          <p:nvPr/>
        </p:nvSpPr>
        <p:spPr>
          <a:xfrm>
            <a:off x="5130473" y="3245176"/>
            <a:ext cx="424196" cy="261610"/>
          </a:xfrm>
          <a:prstGeom prst="rect">
            <a:avLst/>
          </a:prstGeom>
          <a:noFill/>
        </p:spPr>
        <p:txBody>
          <a:bodyPr wrap="square" rtlCol="0">
            <a:spAutoFit/>
          </a:bodyPr>
          <a:lstStyle/>
          <a:p>
            <a:r>
              <a:rPr lang="en-US" sz="1100" b="1" dirty="0">
                <a:solidFill>
                  <a:srgbClr val="FF0000"/>
                </a:solidFill>
              </a:rPr>
              <a:t>P80</a:t>
            </a:r>
          </a:p>
        </p:txBody>
      </p:sp>
      <p:sp>
        <p:nvSpPr>
          <p:cNvPr id="37" name="TextBox 36">
            <a:extLst>
              <a:ext uri="{FF2B5EF4-FFF2-40B4-BE49-F238E27FC236}">
                <a16:creationId xmlns:a16="http://schemas.microsoft.com/office/drawing/2014/main" id="{5618FD7D-4D11-26A3-292B-A2ECF5B0084C}"/>
              </a:ext>
            </a:extLst>
          </p:cNvPr>
          <p:cNvSpPr txBox="1"/>
          <p:nvPr/>
        </p:nvSpPr>
        <p:spPr>
          <a:xfrm>
            <a:off x="5108250" y="1946374"/>
            <a:ext cx="424196" cy="261610"/>
          </a:xfrm>
          <a:prstGeom prst="rect">
            <a:avLst/>
          </a:prstGeom>
          <a:noFill/>
        </p:spPr>
        <p:txBody>
          <a:bodyPr wrap="square" rtlCol="0">
            <a:spAutoFit/>
          </a:bodyPr>
          <a:lstStyle/>
          <a:p>
            <a:r>
              <a:rPr lang="en-US" sz="1100" b="1" dirty="0">
                <a:solidFill>
                  <a:srgbClr val="FF0000"/>
                </a:solidFill>
              </a:rPr>
              <a:t>P80</a:t>
            </a:r>
          </a:p>
        </p:txBody>
      </p:sp>
      <p:sp>
        <p:nvSpPr>
          <p:cNvPr id="38" name="TextBox 37">
            <a:extLst>
              <a:ext uri="{FF2B5EF4-FFF2-40B4-BE49-F238E27FC236}">
                <a16:creationId xmlns:a16="http://schemas.microsoft.com/office/drawing/2014/main" id="{BDCDB7A8-290B-5632-5EF9-05CD162464F8}"/>
              </a:ext>
            </a:extLst>
          </p:cNvPr>
          <p:cNvSpPr txBox="1"/>
          <p:nvPr/>
        </p:nvSpPr>
        <p:spPr>
          <a:xfrm>
            <a:off x="5113183" y="1324230"/>
            <a:ext cx="424196" cy="261610"/>
          </a:xfrm>
          <a:prstGeom prst="rect">
            <a:avLst/>
          </a:prstGeom>
          <a:noFill/>
        </p:spPr>
        <p:txBody>
          <a:bodyPr wrap="square" rtlCol="0">
            <a:spAutoFit/>
          </a:bodyPr>
          <a:lstStyle/>
          <a:p>
            <a:r>
              <a:rPr lang="en-US" sz="1100" b="1" dirty="0">
                <a:solidFill>
                  <a:srgbClr val="FF0000"/>
                </a:solidFill>
              </a:rPr>
              <a:t>S80</a:t>
            </a:r>
          </a:p>
        </p:txBody>
      </p:sp>
      <p:sp>
        <p:nvSpPr>
          <p:cNvPr id="39" name="TextBox 38">
            <a:extLst>
              <a:ext uri="{FF2B5EF4-FFF2-40B4-BE49-F238E27FC236}">
                <a16:creationId xmlns:a16="http://schemas.microsoft.com/office/drawing/2014/main" id="{7F80CF14-C7C1-A6B8-9BB8-3AB0AFD378BC}"/>
              </a:ext>
            </a:extLst>
          </p:cNvPr>
          <p:cNvSpPr txBox="1"/>
          <p:nvPr/>
        </p:nvSpPr>
        <p:spPr>
          <a:xfrm>
            <a:off x="5137239" y="2592386"/>
            <a:ext cx="424196" cy="261610"/>
          </a:xfrm>
          <a:prstGeom prst="rect">
            <a:avLst/>
          </a:prstGeom>
          <a:noFill/>
        </p:spPr>
        <p:txBody>
          <a:bodyPr wrap="square" rtlCol="0">
            <a:spAutoFit/>
          </a:bodyPr>
          <a:lstStyle/>
          <a:p>
            <a:r>
              <a:rPr lang="en-US" sz="1100" b="1" dirty="0">
                <a:solidFill>
                  <a:srgbClr val="FF0000"/>
                </a:solidFill>
              </a:rPr>
              <a:t>S80</a:t>
            </a:r>
          </a:p>
        </p:txBody>
      </p:sp>
      <p:cxnSp>
        <p:nvCxnSpPr>
          <p:cNvPr id="12" name="Straight Arrow Connector 11">
            <a:extLst>
              <a:ext uri="{FF2B5EF4-FFF2-40B4-BE49-F238E27FC236}">
                <a16:creationId xmlns:a16="http://schemas.microsoft.com/office/drawing/2014/main" id="{156573BD-2052-00CA-2326-C0DA17A78E83}"/>
              </a:ext>
            </a:extLst>
          </p:cNvPr>
          <p:cNvCxnSpPr>
            <a:cxnSpLocks/>
          </p:cNvCxnSpPr>
          <p:nvPr/>
        </p:nvCxnSpPr>
        <p:spPr bwMode="auto">
          <a:xfrm>
            <a:off x="5257800" y="1143098"/>
            <a:ext cx="6096000" cy="1488"/>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25" name="Rectangle 24">
            <a:extLst>
              <a:ext uri="{FF2B5EF4-FFF2-40B4-BE49-F238E27FC236}">
                <a16:creationId xmlns:a16="http://schemas.microsoft.com/office/drawing/2014/main" id="{BAF65BFD-FE1E-8199-2BBF-EF3630C90A21}"/>
              </a:ext>
            </a:extLst>
          </p:cNvPr>
          <p:cNvSpPr/>
          <p:nvPr/>
        </p:nvSpPr>
        <p:spPr bwMode="auto">
          <a:xfrm>
            <a:off x="5482737" y="1144586"/>
            <a:ext cx="424195" cy="1214575"/>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1000" b="0" i="0" u="none" strike="noStrike" cap="none" normalizeH="0" baseline="0" dirty="0">
              <a:ln>
                <a:noFill/>
              </a:ln>
              <a:solidFill>
                <a:schemeClr val="tx1"/>
              </a:solidFill>
              <a:effectLst/>
              <a:latin typeface="Times New Roman" pitchFamily="16" charset="0"/>
              <a:ea typeface="MS Gothic" charset="-128"/>
            </a:endParaRPr>
          </a:p>
        </p:txBody>
      </p:sp>
      <p:sp>
        <p:nvSpPr>
          <p:cNvPr id="19" name="Rectangle 18">
            <a:extLst>
              <a:ext uri="{FF2B5EF4-FFF2-40B4-BE49-F238E27FC236}">
                <a16:creationId xmlns:a16="http://schemas.microsoft.com/office/drawing/2014/main" id="{CC9EC83B-37AA-7DB9-D3EF-699C614CD426}"/>
              </a:ext>
            </a:extLst>
          </p:cNvPr>
          <p:cNvSpPr/>
          <p:nvPr/>
        </p:nvSpPr>
        <p:spPr bwMode="auto">
          <a:xfrm>
            <a:off x="5486400" y="1784966"/>
            <a:ext cx="421147" cy="578820"/>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STA1</a:t>
            </a:r>
          </a:p>
        </p:txBody>
      </p:sp>
      <p:sp>
        <p:nvSpPr>
          <p:cNvPr id="20" name="Rectangle 19">
            <a:extLst>
              <a:ext uri="{FF2B5EF4-FFF2-40B4-BE49-F238E27FC236}">
                <a16:creationId xmlns:a16="http://schemas.microsoft.com/office/drawing/2014/main" id="{E0075E7A-0777-E846-75EE-13B9DCDDD5FC}"/>
              </a:ext>
            </a:extLst>
          </p:cNvPr>
          <p:cNvSpPr/>
          <p:nvPr/>
        </p:nvSpPr>
        <p:spPr bwMode="auto">
          <a:xfrm>
            <a:off x="5486400" y="1449386"/>
            <a:ext cx="421147" cy="338828"/>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STA2</a:t>
            </a:r>
          </a:p>
        </p:txBody>
      </p:sp>
      <p:sp>
        <p:nvSpPr>
          <p:cNvPr id="21" name="Rectangle 20">
            <a:extLst>
              <a:ext uri="{FF2B5EF4-FFF2-40B4-BE49-F238E27FC236}">
                <a16:creationId xmlns:a16="http://schemas.microsoft.com/office/drawing/2014/main" id="{D13C304E-0952-2B7D-61EB-4937A73D1F4B}"/>
              </a:ext>
            </a:extLst>
          </p:cNvPr>
          <p:cNvSpPr/>
          <p:nvPr/>
        </p:nvSpPr>
        <p:spPr bwMode="auto">
          <a:xfrm>
            <a:off x="5486400" y="1141258"/>
            <a:ext cx="421147" cy="308128"/>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STA3</a:t>
            </a:r>
          </a:p>
        </p:txBody>
      </p:sp>
      <p:cxnSp>
        <p:nvCxnSpPr>
          <p:cNvPr id="29" name="Straight Arrow Connector 28">
            <a:extLst>
              <a:ext uri="{FF2B5EF4-FFF2-40B4-BE49-F238E27FC236}">
                <a16:creationId xmlns:a16="http://schemas.microsoft.com/office/drawing/2014/main" id="{0D056393-1729-AAD5-D5F3-623EA3A5E1AA}"/>
              </a:ext>
            </a:extLst>
          </p:cNvPr>
          <p:cNvCxnSpPr>
            <a:cxnSpLocks/>
          </p:cNvCxnSpPr>
          <p:nvPr/>
        </p:nvCxnSpPr>
        <p:spPr bwMode="auto">
          <a:xfrm>
            <a:off x="5282702" y="2439986"/>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cxnSp>
        <p:nvCxnSpPr>
          <p:cNvPr id="43" name="Straight Arrow Connector 42">
            <a:extLst>
              <a:ext uri="{FF2B5EF4-FFF2-40B4-BE49-F238E27FC236}">
                <a16:creationId xmlns:a16="http://schemas.microsoft.com/office/drawing/2014/main" id="{3994EA6C-120A-A13A-F39E-CDA6C43B226C}"/>
              </a:ext>
            </a:extLst>
          </p:cNvPr>
          <p:cNvCxnSpPr>
            <a:cxnSpLocks/>
          </p:cNvCxnSpPr>
          <p:nvPr/>
        </p:nvCxnSpPr>
        <p:spPr bwMode="auto">
          <a:xfrm>
            <a:off x="5266243" y="4954586"/>
            <a:ext cx="6123541" cy="0"/>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sp>
        <p:nvSpPr>
          <p:cNvPr id="44" name="Rectangle 43">
            <a:extLst>
              <a:ext uri="{FF2B5EF4-FFF2-40B4-BE49-F238E27FC236}">
                <a16:creationId xmlns:a16="http://schemas.microsoft.com/office/drawing/2014/main" id="{ECE5A4BB-3B30-F482-9E92-3F37D6240C71}"/>
              </a:ext>
            </a:extLst>
          </p:cNvPr>
          <p:cNvSpPr/>
          <p:nvPr/>
        </p:nvSpPr>
        <p:spPr bwMode="auto">
          <a:xfrm>
            <a:off x="6062637" y="4038600"/>
            <a:ext cx="424195" cy="303945"/>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sp>
        <p:nvSpPr>
          <p:cNvPr id="45" name="TextBox 44">
            <a:extLst>
              <a:ext uri="{FF2B5EF4-FFF2-40B4-BE49-F238E27FC236}">
                <a16:creationId xmlns:a16="http://schemas.microsoft.com/office/drawing/2014/main" id="{DADEC958-0123-2131-7598-23CF97B4E6C1}"/>
              </a:ext>
            </a:extLst>
          </p:cNvPr>
          <p:cNvSpPr txBox="1"/>
          <p:nvPr/>
        </p:nvSpPr>
        <p:spPr>
          <a:xfrm>
            <a:off x="4684184" y="4183066"/>
            <a:ext cx="610552" cy="307777"/>
          </a:xfrm>
          <a:prstGeom prst="rect">
            <a:avLst/>
          </a:prstGeom>
          <a:noFill/>
        </p:spPr>
        <p:txBody>
          <a:bodyPr wrap="none" rtlCol="0">
            <a:spAutoFit/>
          </a:bodyPr>
          <a:lstStyle/>
          <a:p>
            <a:r>
              <a:rPr lang="en-US" sz="1400" b="1" dirty="0">
                <a:solidFill>
                  <a:schemeClr val="tx1"/>
                </a:solidFill>
              </a:rPr>
              <a:t>STA2</a:t>
            </a:r>
          </a:p>
        </p:txBody>
      </p:sp>
      <p:cxnSp>
        <p:nvCxnSpPr>
          <p:cNvPr id="46" name="Straight Arrow Connector 45">
            <a:extLst>
              <a:ext uri="{FF2B5EF4-FFF2-40B4-BE49-F238E27FC236}">
                <a16:creationId xmlns:a16="http://schemas.microsoft.com/office/drawing/2014/main" id="{78456E4F-FC3B-A2EC-CF1C-5F0B1CF0FB14}"/>
              </a:ext>
            </a:extLst>
          </p:cNvPr>
          <p:cNvCxnSpPr>
            <a:cxnSpLocks/>
          </p:cNvCxnSpPr>
          <p:nvPr/>
        </p:nvCxnSpPr>
        <p:spPr bwMode="auto">
          <a:xfrm>
            <a:off x="5293784" y="4341449"/>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47" name="TextBox 46">
            <a:extLst>
              <a:ext uri="{FF2B5EF4-FFF2-40B4-BE49-F238E27FC236}">
                <a16:creationId xmlns:a16="http://schemas.microsoft.com/office/drawing/2014/main" id="{ABE0C14B-9808-74B3-4E56-9DCCADC25410}"/>
              </a:ext>
            </a:extLst>
          </p:cNvPr>
          <p:cNvSpPr txBox="1"/>
          <p:nvPr/>
        </p:nvSpPr>
        <p:spPr>
          <a:xfrm>
            <a:off x="5130473" y="4540576"/>
            <a:ext cx="424196" cy="261610"/>
          </a:xfrm>
          <a:prstGeom prst="rect">
            <a:avLst/>
          </a:prstGeom>
          <a:noFill/>
        </p:spPr>
        <p:txBody>
          <a:bodyPr wrap="square" rtlCol="0">
            <a:spAutoFit/>
          </a:bodyPr>
          <a:lstStyle/>
          <a:p>
            <a:r>
              <a:rPr lang="en-US" sz="1100" b="1" dirty="0">
                <a:solidFill>
                  <a:srgbClr val="FF0000"/>
                </a:solidFill>
              </a:rPr>
              <a:t>P80</a:t>
            </a:r>
          </a:p>
        </p:txBody>
      </p:sp>
      <p:sp>
        <p:nvSpPr>
          <p:cNvPr id="49" name="TextBox 48">
            <a:extLst>
              <a:ext uri="{FF2B5EF4-FFF2-40B4-BE49-F238E27FC236}">
                <a16:creationId xmlns:a16="http://schemas.microsoft.com/office/drawing/2014/main" id="{93C72F6A-2914-E21B-D98A-C3FA6E44E57D}"/>
              </a:ext>
            </a:extLst>
          </p:cNvPr>
          <p:cNvSpPr txBox="1"/>
          <p:nvPr/>
        </p:nvSpPr>
        <p:spPr>
          <a:xfrm>
            <a:off x="5137239" y="3887786"/>
            <a:ext cx="424196" cy="261610"/>
          </a:xfrm>
          <a:prstGeom prst="rect">
            <a:avLst/>
          </a:prstGeom>
          <a:noFill/>
        </p:spPr>
        <p:txBody>
          <a:bodyPr wrap="square" rtlCol="0">
            <a:spAutoFit/>
          </a:bodyPr>
          <a:lstStyle/>
          <a:p>
            <a:r>
              <a:rPr lang="en-US" sz="1100" b="1" dirty="0">
                <a:solidFill>
                  <a:srgbClr val="FF0000"/>
                </a:solidFill>
              </a:rPr>
              <a:t>S80</a:t>
            </a:r>
          </a:p>
        </p:txBody>
      </p:sp>
      <p:sp>
        <p:nvSpPr>
          <p:cNvPr id="50" name="Rectangle 49">
            <a:extLst>
              <a:ext uri="{FF2B5EF4-FFF2-40B4-BE49-F238E27FC236}">
                <a16:creationId xmlns:a16="http://schemas.microsoft.com/office/drawing/2014/main" id="{BBABF16C-C545-8DF3-2BA2-632D35134D52}"/>
              </a:ext>
            </a:extLst>
          </p:cNvPr>
          <p:cNvSpPr/>
          <p:nvPr/>
        </p:nvSpPr>
        <p:spPr bwMode="auto">
          <a:xfrm>
            <a:off x="10785648" y="3741797"/>
            <a:ext cx="424195" cy="593241"/>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BA</a:t>
            </a:r>
          </a:p>
        </p:txBody>
      </p:sp>
      <p:cxnSp>
        <p:nvCxnSpPr>
          <p:cNvPr id="51" name="Straight Arrow Connector 50">
            <a:extLst>
              <a:ext uri="{FF2B5EF4-FFF2-40B4-BE49-F238E27FC236}">
                <a16:creationId xmlns:a16="http://schemas.microsoft.com/office/drawing/2014/main" id="{C2CC5196-6D7E-5913-131D-3F1DBF33A7D8}"/>
              </a:ext>
            </a:extLst>
          </p:cNvPr>
          <p:cNvCxnSpPr>
            <a:cxnSpLocks/>
          </p:cNvCxnSpPr>
          <p:nvPr/>
        </p:nvCxnSpPr>
        <p:spPr bwMode="auto">
          <a:xfrm>
            <a:off x="5282702" y="3735386"/>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cxnSp>
        <p:nvCxnSpPr>
          <p:cNvPr id="53" name="Straight Arrow Connector 52">
            <a:extLst>
              <a:ext uri="{FF2B5EF4-FFF2-40B4-BE49-F238E27FC236}">
                <a16:creationId xmlns:a16="http://schemas.microsoft.com/office/drawing/2014/main" id="{F61F736D-AF0D-2757-A83B-31BA8F148F81}"/>
              </a:ext>
            </a:extLst>
          </p:cNvPr>
          <p:cNvCxnSpPr>
            <a:cxnSpLocks/>
          </p:cNvCxnSpPr>
          <p:nvPr/>
        </p:nvCxnSpPr>
        <p:spPr bwMode="auto">
          <a:xfrm>
            <a:off x="5266243" y="6249986"/>
            <a:ext cx="6123541" cy="0"/>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sp>
        <p:nvSpPr>
          <p:cNvPr id="54" name="Rectangle 53">
            <a:extLst>
              <a:ext uri="{FF2B5EF4-FFF2-40B4-BE49-F238E27FC236}">
                <a16:creationId xmlns:a16="http://schemas.microsoft.com/office/drawing/2014/main" id="{DD06EFB9-B4BF-9050-88A0-585225BFF8AF}"/>
              </a:ext>
            </a:extLst>
          </p:cNvPr>
          <p:cNvSpPr/>
          <p:nvPr/>
        </p:nvSpPr>
        <p:spPr bwMode="auto">
          <a:xfrm>
            <a:off x="6062637" y="5643260"/>
            <a:ext cx="424195" cy="606725"/>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sp>
        <p:nvSpPr>
          <p:cNvPr id="55" name="TextBox 54">
            <a:extLst>
              <a:ext uri="{FF2B5EF4-FFF2-40B4-BE49-F238E27FC236}">
                <a16:creationId xmlns:a16="http://schemas.microsoft.com/office/drawing/2014/main" id="{ABD2D566-F793-0EA6-8ACD-35545FE5BF0B}"/>
              </a:ext>
            </a:extLst>
          </p:cNvPr>
          <p:cNvSpPr txBox="1"/>
          <p:nvPr/>
        </p:nvSpPr>
        <p:spPr>
          <a:xfrm>
            <a:off x="4684184" y="5478466"/>
            <a:ext cx="610552" cy="307777"/>
          </a:xfrm>
          <a:prstGeom prst="rect">
            <a:avLst/>
          </a:prstGeom>
          <a:noFill/>
        </p:spPr>
        <p:txBody>
          <a:bodyPr wrap="none" rtlCol="0">
            <a:spAutoFit/>
          </a:bodyPr>
          <a:lstStyle/>
          <a:p>
            <a:r>
              <a:rPr lang="en-US" sz="1400" b="1" dirty="0">
                <a:solidFill>
                  <a:schemeClr val="tx1"/>
                </a:solidFill>
              </a:rPr>
              <a:t>STA1</a:t>
            </a:r>
          </a:p>
        </p:txBody>
      </p:sp>
      <p:cxnSp>
        <p:nvCxnSpPr>
          <p:cNvPr id="56" name="Straight Arrow Connector 55">
            <a:extLst>
              <a:ext uri="{FF2B5EF4-FFF2-40B4-BE49-F238E27FC236}">
                <a16:creationId xmlns:a16="http://schemas.microsoft.com/office/drawing/2014/main" id="{92E45F6E-8E7A-BC4C-3AE9-45069FEB7808}"/>
              </a:ext>
            </a:extLst>
          </p:cNvPr>
          <p:cNvCxnSpPr>
            <a:cxnSpLocks/>
          </p:cNvCxnSpPr>
          <p:nvPr/>
        </p:nvCxnSpPr>
        <p:spPr bwMode="auto">
          <a:xfrm>
            <a:off x="5293784" y="5636849"/>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57" name="TextBox 56">
            <a:extLst>
              <a:ext uri="{FF2B5EF4-FFF2-40B4-BE49-F238E27FC236}">
                <a16:creationId xmlns:a16="http://schemas.microsoft.com/office/drawing/2014/main" id="{BCF67ECE-268D-65A5-8F25-14050BBA5D8B}"/>
              </a:ext>
            </a:extLst>
          </p:cNvPr>
          <p:cNvSpPr txBox="1"/>
          <p:nvPr/>
        </p:nvSpPr>
        <p:spPr>
          <a:xfrm>
            <a:off x="5130473" y="5835976"/>
            <a:ext cx="424196" cy="261610"/>
          </a:xfrm>
          <a:prstGeom prst="rect">
            <a:avLst/>
          </a:prstGeom>
          <a:noFill/>
        </p:spPr>
        <p:txBody>
          <a:bodyPr wrap="square" rtlCol="0">
            <a:spAutoFit/>
          </a:bodyPr>
          <a:lstStyle/>
          <a:p>
            <a:r>
              <a:rPr lang="en-US" sz="1100" b="1" dirty="0">
                <a:solidFill>
                  <a:srgbClr val="FF0000"/>
                </a:solidFill>
              </a:rPr>
              <a:t>P80</a:t>
            </a:r>
          </a:p>
        </p:txBody>
      </p:sp>
      <p:sp>
        <p:nvSpPr>
          <p:cNvPr id="58" name="TextBox 57">
            <a:extLst>
              <a:ext uri="{FF2B5EF4-FFF2-40B4-BE49-F238E27FC236}">
                <a16:creationId xmlns:a16="http://schemas.microsoft.com/office/drawing/2014/main" id="{9C8CF1AB-9395-9F5B-A729-7342F61827D6}"/>
              </a:ext>
            </a:extLst>
          </p:cNvPr>
          <p:cNvSpPr txBox="1"/>
          <p:nvPr/>
        </p:nvSpPr>
        <p:spPr>
          <a:xfrm>
            <a:off x="5137239" y="5183186"/>
            <a:ext cx="424196" cy="261610"/>
          </a:xfrm>
          <a:prstGeom prst="rect">
            <a:avLst/>
          </a:prstGeom>
          <a:noFill/>
        </p:spPr>
        <p:txBody>
          <a:bodyPr wrap="square" rtlCol="0">
            <a:spAutoFit/>
          </a:bodyPr>
          <a:lstStyle/>
          <a:p>
            <a:r>
              <a:rPr lang="en-US" sz="1100" b="1" dirty="0">
                <a:solidFill>
                  <a:srgbClr val="FF0000"/>
                </a:solidFill>
              </a:rPr>
              <a:t>S80</a:t>
            </a:r>
          </a:p>
        </p:txBody>
      </p:sp>
      <p:sp>
        <p:nvSpPr>
          <p:cNvPr id="59" name="Rectangle 58">
            <a:extLst>
              <a:ext uri="{FF2B5EF4-FFF2-40B4-BE49-F238E27FC236}">
                <a16:creationId xmlns:a16="http://schemas.microsoft.com/office/drawing/2014/main" id="{5B89886F-578F-918F-3805-9E39EB6D3EE0}"/>
              </a:ext>
            </a:extLst>
          </p:cNvPr>
          <p:cNvSpPr/>
          <p:nvPr/>
        </p:nvSpPr>
        <p:spPr bwMode="auto">
          <a:xfrm>
            <a:off x="10785648" y="5643260"/>
            <a:ext cx="424195" cy="606725"/>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BA</a:t>
            </a:r>
          </a:p>
        </p:txBody>
      </p:sp>
      <p:cxnSp>
        <p:nvCxnSpPr>
          <p:cNvPr id="60" name="Straight Arrow Connector 59">
            <a:extLst>
              <a:ext uri="{FF2B5EF4-FFF2-40B4-BE49-F238E27FC236}">
                <a16:creationId xmlns:a16="http://schemas.microsoft.com/office/drawing/2014/main" id="{F9B5C529-152F-45FD-556E-552297AE4092}"/>
              </a:ext>
            </a:extLst>
          </p:cNvPr>
          <p:cNvCxnSpPr>
            <a:cxnSpLocks/>
          </p:cNvCxnSpPr>
          <p:nvPr/>
        </p:nvCxnSpPr>
        <p:spPr bwMode="auto">
          <a:xfrm>
            <a:off x="5282702" y="5030786"/>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63" name="Rectangle 62">
            <a:extLst>
              <a:ext uri="{FF2B5EF4-FFF2-40B4-BE49-F238E27FC236}">
                <a16:creationId xmlns:a16="http://schemas.microsoft.com/office/drawing/2014/main" id="{A125D395-4100-1EA5-0786-A002F0B0D265}"/>
              </a:ext>
            </a:extLst>
          </p:cNvPr>
          <p:cNvSpPr/>
          <p:nvPr/>
        </p:nvSpPr>
        <p:spPr bwMode="auto">
          <a:xfrm>
            <a:off x="6646544" y="1140416"/>
            <a:ext cx="3945256" cy="653920"/>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tx1"/>
                </a:solidFill>
                <a:effectLst/>
                <a:latin typeface="Times New Roman" pitchFamily="16" charset="0"/>
                <a:ea typeface="MS Gothic" charset="-128"/>
              </a:rPr>
              <a:t>Data to STA2</a:t>
            </a:r>
          </a:p>
        </p:txBody>
      </p:sp>
      <p:cxnSp>
        <p:nvCxnSpPr>
          <p:cNvPr id="65" name="Straight Arrow Connector 64">
            <a:extLst>
              <a:ext uri="{FF2B5EF4-FFF2-40B4-BE49-F238E27FC236}">
                <a16:creationId xmlns:a16="http://schemas.microsoft.com/office/drawing/2014/main" id="{0D5A250E-8659-756F-409A-87710794FAB9}"/>
              </a:ext>
            </a:extLst>
          </p:cNvPr>
          <p:cNvCxnSpPr>
            <a:cxnSpLocks/>
          </p:cNvCxnSpPr>
          <p:nvPr/>
        </p:nvCxnSpPr>
        <p:spPr bwMode="auto">
          <a:xfrm>
            <a:off x="5466735" y="2743931"/>
            <a:ext cx="5743108" cy="0"/>
          </a:xfrm>
          <a:prstGeom prst="straightConnector1">
            <a:avLst/>
          </a:prstGeom>
          <a:solidFill>
            <a:srgbClr val="00B8FF"/>
          </a:solidFill>
          <a:ln w="3175" cap="flat" cmpd="sng" algn="ctr">
            <a:solidFill>
              <a:schemeClr val="tx1"/>
            </a:solidFill>
            <a:prstDash val="dash"/>
            <a:round/>
            <a:headEnd type="none" w="med" len="med"/>
            <a:tailEnd type="none" w="med" len="med"/>
          </a:ln>
          <a:effectLst/>
        </p:spPr>
      </p:cxnSp>
      <p:cxnSp>
        <p:nvCxnSpPr>
          <p:cNvPr id="69" name="Straight Arrow Connector 68">
            <a:extLst>
              <a:ext uri="{FF2B5EF4-FFF2-40B4-BE49-F238E27FC236}">
                <a16:creationId xmlns:a16="http://schemas.microsoft.com/office/drawing/2014/main" id="{4E493890-8B76-D6C3-2642-872C86220B4A}"/>
              </a:ext>
            </a:extLst>
          </p:cNvPr>
          <p:cNvCxnSpPr>
            <a:cxnSpLocks/>
          </p:cNvCxnSpPr>
          <p:nvPr/>
        </p:nvCxnSpPr>
        <p:spPr bwMode="auto">
          <a:xfrm>
            <a:off x="5482737" y="5335586"/>
            <a:ext cx="5743108" cy="0"/>
          </a:xfrm>
          <a:prstGeom prst="straightConnector1">
            <a:avLst/>
          </a:prstGeom>
          <a:solidFill>
            <a:srgbClr val="00B8FF"/>
          </a:solidFill>
          <a:ln w="3175" cap="flat" cmpd="sng" algn="ctr">
            <a:solidFill>
              <a:schemeClr val="tx1"/>
            </a:solidFill>
            <a:prstDash val="dash"/>
            <a:round/>
            <a:headEnd type="none" w="med" len="med"/>
            <a:tailEnd type="none" w="med" len="med"/>
          </a:ln>
          <a:effectLst/>
        </p:spPr>
      </p:cxnSp>
      <p:sp>
        <p:nvSpPr>
          <p:cNvPr id="3" name="Multiplication Sign 2">
            <a:extLst>
              <a:ext uri="{FF2B5EF4-FFF2-40B4-BE49-F238E27FC236}">
                <a16:creationId xmlns:a16="http://schemas.microsoft.com/office/drawing/2014/main" id="{0AB92F67-3801-0EFD-AB18-1D1A7726C4CD}"/>
              </a:ext>
            </a:extLst>
          </p:cNvPr>
          <p:cNvSpPr/>
          <p:nvPr/>
        </p:nvSpPr>
        <p:spPr bwMode="auto">
          <a:xfrm>
            <a:off x="5918606" y="2391585"/>
            <a:ext cx="685800" cy="454834"/>
          </a:xfrm>
          <a:prstGeom prst="mathMultiply">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9" name="Freeform: Shape 8">
            <a:extLst>
              <a:ext uri="{FF2B5EF4-FFF2-40B4-BE49-F238E27FC236}">
                <a16:creationId xmlns:a16="http://schemas.microsoft.com/office/drawing/2014/main" id="{8E554A54-D18B-9F44-BAA4-0BA434039656}"/>
              </a:ext>
            </a:extLst>
          </p:cNvPr>
          <p:cNvSpPr/>
          <p:nvPr/>
        </p:nvSpPr>
        <p:spPr bwMode="auto">
          <a:xfrm flipH="1">
            <a:off x="5912879" y="1378356"/>
            <a:ext cx="316363" cy="298043"/>
          </a:xfrm>
          <a:custGeom>
            <a:avLst/>
            <a:gdLst>
              <a:gd name="connsiteX0" fmla="*/ 324464 w 324464"/>
              <a:gd name="connsiteY0" fmla="*/ 304800 h 312369"/>
              <a:gd name="connsiteX1" fmla="*/ 196645 w 324464"/>
              <a:gd name="connsiteY1" fmla="*/ 304800 h 312369"/>
              <a:gd name="connsiteX2" fmla="*/ 49161 w 324464"/>
              <a:gd name="connsiteY2" fmla="*/ 226142 h 312369"/>
              <a:gd name="connsiteX3" fmla="*/ 39329 w 324464"/>
              <a:gd name="connsiteY3" fmla="*/ 88490 h 312369"/>
              <a:gd name="connsiteX4" fmla="*/ 0 w 324464"/>
              <a:gd name="connsiteY4" fmla="*/ 0 h 3123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4464" h="312369">
                <a:moveTo>
                  <a:pt x="324464" y="304800"/>
                </a:moveTo>
                <a:cubicBezTo>
                  <a:pt x="283496" y="311355"/>
                  <a:pt x="242529" y="317910"/>
                  <a:pt x="196645" y="304800"/>
                </a:cubicBezTo>
                <a:cubicBezTo>
                  <a:pt x="150761" y="291690"/>
                  <a:pt x="75380" y="262194"/>
                  <a:pt x="49161" y="226142"/>
                </a:cubicBezTo>
                <a:cubicBezTo>
                  <a:pt x="22942" y="190090"/>
                  <a:pt x="47522" y="126180"/>
                  <a:pt x="39329" y="88490"/>
                </a:cubicBezTo>
                <a:cubicBezTo>
                  <a:pt x="31136" y="50800"/>
                  <a:pt x="15568" y="25400"/>
                  <a:pt x="0" y="0"/>
                </a:cubicBezTo>
              </a:path>
            </a:pathLst>
          </a:custGeom>
          <a:no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10" name="TextBox 9">
            <a:extLst>
              <a:ext uri="{FF2B5EF4-FFF2-40B4-BE49-F238E27FC236}">
                <a16:creationId xmlns:a16="http://schemas.microsoft.com/office/drawing/2014/main" id="{F43DAE14-7DE7-3848-A5FD-09F8DE79E496}"/>
              </a:ext>
            </a:extLst>
          </p:cNvPr>
          <p:cNvSpPr txBox="1"/>
          <p:nvPr/>
        </p:nvSpPr>
        <p:spPr>
          <a:xfrm>
            <a:off x="6057711" y="1185201"/>
            <a:ext cx="463601" cy="261610"/>
          </a:xfrm>
          <a:prstGeom prst="rect">
            <a:avLst/>
          </a:prstGeom>
          <a:noFill/>
        </p:spPr>
        <p:txBody>
          <a:bodyPr wrap="square">
            <a:spAutoFit/>
          </a:bodyPr>
          <a:lstStyle/>
          <a:p>
            <a:r>
              <a:rPr lang="en-US" sz="1050" dirty="0">
                <a:solidFill>
                  <a:schemeClr val="tx1"/>
                </a:solidFill>
              </a:rPr>
              <a:t>ICF</a:t>
            </a:r>
            <a:endParaRPr lang="en-US" sz="1050" dirty="0"/>
          </a:p>
        </p:txBody>
      </p:sp>
    </p:spTree>
    <p:extLst>
      <p:ext uri="{BB962C8B-B14F-4D97-AF65-F5344CB8AC3E}">
        <p14:creationId xmlns:p14="http://schemas.microsoft.com/office/powerpoint/2010/main" val="108088436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D8C18-CF93-03F2-D3A7-DAADA0C098C5}"/>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7A8C0F36-8B83-0138-B686-BEF63AA660D5}"/>
              </a:ext>
            </a:extLst>
          </p:cNvPr>
          <p:cNvSpPr>
            <a:spLocks noGrp="1"/>
          </p:cNvSpPr>
          <p:nvPr>
            <p:ph type="sldNum" idx="12"/>
          </p:nvPr>
        </p:nvSpPr>
        <p:spPr/>
        <p:txBody>
          <a:bodyPr/>
          <a:lstStyle/>
          <a:p>
            <a:r>
              <a:rPr lang="en-GB"/>
              <a:t>Slide </a:t>
            </a:r>
            <a:fld id="{351F4386-A5E2-41A1-B4D0-BE653C929E06}" type="slidenum">
              <a:rPr lang="en-GB"/>
              <a:pPr/>
              <a:t>5</a:t>
            </a:fld>
            <a:endParaRPr lang="en-GB"/>
          </a:p>
        </p:txBody>
      </p:sp>
      <p:sp>
        <p:nvSpPr>
          <p:cNvPr id="5" name="Footer Placeholder 4">
            <a:extLst>
              <a:ext uri="{FF2B5EF4-FFF2-40B4-BE49-F238E27FC236}">
                <a16:creationId xmlns:a16="http://schemas.microsoft.com/office/drawing/2014/main" id="{FE198CEF-AD8B-05CB-8CB8-F222486CBD73}"/>
              </a:ext>
            </a:extLst>
          </p:cNvPr>
          <p:cNvSpPr>
            <a:spLocks noGrp="1"/>
          </p:cNvSpPr>
          <p:nvPr>
            <p:ph type="ftr" idx="14"/>
          </p:nvPr>
        </p:nvSpPr>
        <p:spPr/>
        <p:txBody>
          <a:bodyPr/>
          <a:lstStyle/>
          <a:p>
            <a:r>
              <a:rPr lang="en-GB" dirty="0"/>
              <a:t>Serhat Erkucuk, </a:t>
            </a:r>
            <a:r>
              <a:rPr lang="en-GB" dirty="0" err="1"/>
              <a:t>Ofinno</a:t>
            </a:r>
            <a:endParaRPr lang="en-GB" dirty="0"/>
          </a:p>
        </p:txBody>
      </p:sp>
      <p:sp>
        <p:nvSpPr>
          <p:cNvPr id="4" name="Date Placeholder 3">
            <a:extLst>
              <a:ext uri="{FF2B5EF4-FFF2-40B4-BE49-F238E27FC236}">
                <a16:creationId xmlns:a16="http://schemas.microsoft.com/office/drawing/2014/main" id="{9E913E69-D0D8-A997-68EA-004EDD96B001}"/>
              </a:ext>
            </a:extLst>
          </p:cNvPr>
          <p:cNvSpPr>
            <a:spLocks noGrp="1"/>
          </p:cNvSpPr>
          <p:nvPr>
            <p:ph type="dt" idx="15"/>
          </p:nvPr>
        </p:nvSpPr>
        <p:spPr/>
        <p:txBody>
          <a:bodyPr/>
          <a:lstStyle/>
          <a:p>
            <a:r>
              <a:rPr lang="en-US" dirty="0"/>
              <a:t>July 2025</a:t>
            </a:r>
            <a:endParaRPr lang="en-GB" dirty="0"/>
          </a:p>
        </p:txBody>
      </p:sp>
      <p:sp>
        <p:nvSpPr>
          <p:cNvPr id="13" name="Title 1">
            <a:extLst>
              <a:ext uri="{FF2B5EF4-FFF2-40B4-BE49-F238E27FC236}">
                <a16:creationId xmlns:a16="http://schemas.microsoft.com/office/drawing/2014/main" id="{8010037E-A695-F817-8E94-29E85E8F42B4}"/>
              </a:ext>
            </a:extLst>
          </p:cNvPr>
          <p:cNvSpPr>
            <a:spLocks noGrp="1"/>
          </p:cNvSpPr>
          <p:nvPr>
            <p:ph type="title"/>
          </p:nvPr>
        </p:nvSpPr>
        <p:spPr>
          <a:xfrm>
            <a:off x="381000" y="761426"/>
            <a:ext cx="4633514" cy="521279"/>
          </a:xfrm>
        </p:spPr>
        <p:txBody>
          <a:bodyPr/>
          <a:lstStyle/>
          <a:p>
            <a:r>
              <a:rPr lang="en-US" dirty="0"/>
              <a:t>Problem: Switching Back</a:t>
            </a:r>
          </a:p>
        </p:txBody>
      </p:sp>
      <p:sp>
        <p:nvSpPr>
          <p:cNvPr id="2" name="Rectangle 2">
            <a:extLst>
              <a:ext uri="{FF2B5EF4-FFF2-40B4-BE49-F238E27FC236}">
                <a16:creationId xmlns:a16="http://schemas.microsoft.com/office/drawing/2014/main" id="{BF05D178-0F69-08F6-CEA6-745CD9570022}"/>
              </a:ext>
            </a:extLst>
          </p:cNvPr>
          <p:cNvSpPr txBox="1">
            <a:spLocks noChangeArrowheads="1"/>
          </p:cNvSpPr>
          <p:nvPr/>
        </p:nvSpPr>
        <p:spPr bwMode="auto">
          <a:xfrm>
            <a:off x="228600" y="1263536"/>
            <a:ext cx="4436291" cy="4980038"/>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285750" indent="-285750">
              <a:buFont typeface="Arial" panose="020B0604020202020204" pitchFamily="34" charset="0"/>
              <a:buChar char="•"/>
            </a:pPr>
            <a:r>
              <a:rPr lang="en-US" sz="1600" b="0" kern="0" dirty="0"/>
              <a:t>In a likely scenario, AP may have shorter duration low latency buffered traffic for STA2 (e.g., in the S80 subband) and longer duration buffered traffic for STA1 (e.g., in the P80 subband). AP may also want to transmit buffered traffic to STA3 after transmitting buffered traffic to STA2 in the S80 subband.</a:t>
            </a:r>
          </a:p>
          <a:p>
            <a:pPr marL="685800" lvl="1">
              <a:buFont typeface="Arial" panose="020B0604020202020204" pitchFamily="34" charset="0"/>
              <a:buChar char="•"/>
            </a:pPr>
            <a:r>
              <a:rPr lang="en-US" sz="1400" kern="0" dirty="0"/>
              <a:t>AP may request STA2 and STA3 switch to the DSO subband and transmit data to STA2 initially.</a:t>
            </a:r>
          </a:p>
          <a:p>
            <a:pPr marL="685800" lvl="1">
              <a:buFont typeface="Arial" panose="020B0604020202020204" pitchFamily="34" charset="0"/>
              <a:buChar char="•"/>
            </a:pPr>
            <a:r>
              <a:rPr lang="en-US" sz="1400" kern="0" dirty="0"/>
              <a:t>Based on the current draft, since STA3 receives a PPDU, but does not detect within the PPDU an individually addressed frame with the RA equal to the MAC address of STA3 during a timeout interval after the ICR transmitted by STA3, STA3 has to switch back to the P80. </a:t>
            </a:r>
            <a:endParaRPr lang="en-US" sz="1400" b="0" kern="0" dirty="0"/>
          </a:p>
          <a:p>
            <a:pPr marL="685800" lvl="1">
              <a:buFont typeface="Arial" panose="020B0604020202020204" pitchFamily="34" charset="0"/>
              <a:buChar char="•"/>
            </a:pPr>
            <a:r>
              <a:rPr lang="en-US" sz="1400" b="0" kern="0" dirty="0"/>
              <a:t>Hence,</a:t>
            </a:r>
            <a:r>
              <a:rPr lang="pt-BR" sz="1400" b="0" kern="0" dirty="0"/>
              <a:t> AP would need to perform a second ICF-ICR exchange (with STA1 and STA3) to have STA3 back on the S80 subband</a:t>
            </a:r>
            <a:r>
              <a:rPr lang="pt-BR" sz="1400" kern="0" dirty="0"/>
              <a:t>,</a:t>
            </a:r>
            <a:r>
              <a:rPr lang="pt-BR" sz="1400" b="0" kern="0" dirty="0"/>
              <a:t> </a:t>
            </a:r>
            <a:r>
              <a:rPr lang="en-US" sz="1400" b="0" kern="0" dirty="0"/>
              <a:t>yielding a higher overhead (an additional ICF with longer padding due to STA3’s switching delay and additional ICR).</a:t>
            </a:r>
            <a:endParaRPr lang="pt-BR" sz="1400" b="0" kern="0" dirty="0"/>
          </a:p>
        </p:txBody>
      </p:sp>
      <p:cxnSp>
        <p:nvCxnSpPr>
          <p:cNvPr id="7" name="Straight Arrow Connector 6">
            <a:extLst>
              <a:ext uri="{FF2B5EF4-FFF2-40B4-BE49-F238E27FC236}">
                <a16:creationId xmlns:a16="http://schemas.microsoft.com/office/drawing/2014/main" id="{08416A0F-B4A3-0A4C-E322-8154AC44DCFC}"/>
              </a:ext>
            </a:extLst>
          </p:cNvPr>
          <p:cNvCxnSpPr>
            <a:cxnSpLocks/>
          </p:cNvCxnSpPr>
          <p:nvPr/>
        </p:nvCxnSpPr>
        <p:spPr bwMode="auto">
          <a:xfrm flipV="1">
            <a:off x="5282702" y="2355496"/>
            <a:ext cx="6107082" cy="13461"/>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cxnSp>
        <p:nvCxnSpPr>
          <p:cNvPr id="8" name="Straight Arrow Connector 7">
            <a:extLst>
              <a:ext uri="{FF2B5EF4-FFF2-40B4-BE49-F238E27FC236}">
                <a16:creationId xmlns:a16="http://schemas.microsoft.com/office/drawing/2014/main" id="{A8A1F5ED-22B1-7118-0C05-03A3F0461B0E}"/>
              </a:ext>
            </a:extLst>
          </p:cNvPr>
          <p:cNvCxnSpPr>
            <a:cxnSpLocks/>
          </p:cNvCxnSpPr>
          <p:nvPr/>
        </p:nvCxnSpPr>
        <p:spPr bwMode="auto">
          <a:xfrm>
            <a:off x="5266243" y="3659186"/>
            <a:ext cx="6123541" cy="0"/>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cxnSp>
        <p:nvCxnSpPr>
          <p:cNvPr id="11" name="Straight Connector 10">
            <a:extLst>
              <a:ext uri="{FF2B5EF4-FFF2-40B4-BE49-F238E27FC236}">
                <a16:creationId xmlns:a16="http://schemas.microsoft.com/office/drawing/2014/main" id="{A4C340E0-DD4F-3987-BDBB-962866CAD065}"/>
              </a:ext>
            </a:extLst>
          </p:cNvPr>
          <p:cNvCxnSpPr>
            <a:cxnSpLocks/>
          </p:cNvCxnSpPr>
          <p:nvPr/>
        </p:nvCxnSpPr>
        <p:spPr bwMode="auto">
          <a:xfrm>
            <a:off x="5474745" y="838199"/>
            <a:ext cx="2043" cy="5562601"/>
          </a:xfrm>
          <a:prstGeom prst="line">
            <a:avLst/>
          </a:prstGeom>
          <a:solidFill>
            <a:srgbClr val="00B8FF"/>
          </a:solidFill>
          <a:ln w="9525" cap="flat" cmpd="sng" algn="ctr">
            <a:solidFill>
              <a:schemeClr val="tx1"/>
            </a:solidFill>
            <a:prstDash val="dash"/>
            <a:round/>
            <a:headEnd type="none" w="med" len="med"/>
            <a:tailEnd type="none" w="med" len="med"/>
          </a:ln>
          <a:effectLst/>
        </p:spPr>
      </p:cxnSp>
      <p:sp>
        <p:nvSpPr>
          <p:cNvPr id="15" name="Rectangle 14">
            <a:extLst>
              <a:ext uri="{FF2B5EF4-FFF2-40B4-BE49-F238E27FC236}">
                <a16:creationId xmlns:a16="http://schemas.microsoft.com/office/drawing/2014/main" id="{6E962C49-B249-CC45-9B5B-15428C57FA85}"/>
              </a:ext>
            </a:extLst>
          </p:cNvPr>
          <p:cNvSpPr/>
          <p:nvPr/>
        </p:nvSpPr>
        <p:spPr bwMode="auto">
          <a:xfrm>
            <a:off x="6642882" y="1780341"/>
            <a:ext cx="1211114" cy="578820"/>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tx1"/>
                </a:solidFill>
                <a:effectLst/>
                <a:latin typeface="Times New Roman" pitchFamily="16" charset="0"/>
                <a:ea typeface="MS Gothic" charset="-128"/>
              </a:rPr>
              <a:t>Data to STA1</a:t>
            </a:r>
          </a:p>
        </p:txBody>
      </p:sp>
      <p:sp>
        <p:nvSpPr>
          <p:cNvPr id="16" name="TextBox 15">
            <a:extLst>
              <a:ext uri="{FF2B5EF4-FFF2-40B4-BE49-F238E27FC236}">
                <a16:creationId xmlns:a16="http://schemas.microsoft.com/office/drawing/2014/main" id="{E486F524-E4F9-AC5B-38E5-64B8E24ED357}"/>
              </a:ext>
            </a:extLst>
          </p:cNvPr>
          <p:cNvSpPr txBox="1"/>
          <p:nvPr/>
        </p:nvSpPr>
        <p:spPr>
          <a:xfrm>
            <a:off x="4761973" y="1601786"/>
            <a:ext cx="423514" cy="307777"/>
          </a:xfrm>
          <a:prstGeom prst="rect">
            <a:avLst/>
          </a:prstGeom>
          <a:noFill/>
        </p:spPr>
        <p:txBody>
          <a:bodyPr wrap="none" rtlCol="0">
            <a:spAutoFit/>
          </a:bodyPr>
          <a:lstStyle/>
          <a:p>
            <a:r>
              <a:rPr lang="en-US" sz="1400" b="1" dirty="0">
                <a:solidFill>
                  <a:schemeClr val="tx1"/>
                </a:solidFill>
              </a:rPr>
              <a:t>AP</a:t>
            </a:r>
          </a:p>
        </p:txBody>
      </p:sp>
      <p:sp>
        <p:nvSpPr>
          <p:cNvPr id="17" name="TextBox 16">
            <a:extLst>
              <a:ext uri="{FF2B5EF4-FFF2-40B4-BE49-F238E27FC236}">
                <a16:creationId xmlns:a16="http://schemas.microsoft.com/office/drawing/2014/main" id="{1D68637E-2508-2DFC-E035-8DA66FCA8505}"/>
              </a:ext>
            </a:extLst>
          </p:cNvPr>
          <p:cNvSpPr txBox="1"/>
          <p:nvPr/>
        </p:nvSpPr>
        <p:spPr>
          <a:xfrm>
            <a:off x="4684184" y="2887666"/>
            <a:ext cx="610552" cy="307777"/>
          </a:xfrm>
          <a:prstGeom prst="rect">
            <a:avLst/>
          </a:prstGeom>
          <a:noFill/>
        </p:spPr>
        <p:txBody>
          <a:bodyPr wrap="none" rtlCol="0">
            <a:spAutoFit/>
          </a:bodyPr>
          <a:lstStyle/>
          <a:p>
            <a:r>
              <a:rPr lang="en-US" sz="1400" b="1" dirty="0">
                <a:solidFill>
                  <a:schemeClr val="tx1"/>
                </a:solidFill>
              </a:rPr>
              <a:t>STA3</a:t>
            </a:r>
          </a:p>
        </p:txBody>
      </p:sp>
      <p:cxnSp>
        <p:nvCxnSpPr>
          <p:cNvPr id="30" name="Straight Connector 29">
            <a:extLst>
              <a:ext uri="{FF2B5EF4-FFF2-40B4-BE49-F238E27FC236}">
                <a16:creationId xmlns:a16="http://schemas.microsoft.com/office/drawing/2014/main" id="{4F834D1D-C2C0-A500-8508-1DD79D66CDCD}"/>
              </a:ext>
            </a:extLst>
          </p:cNvPr>
          <p:cNvCxnSpPr>
            <a:cxnSpLocks/>
          </p:cNvCxnSpPr>
          <p:nvPr/>
        </p:nvCxnSpPr>
        <p:spPr bwMode="auto">
          <a:xfrm>
            <a:off x="11209843" y="838199"/>
            <a:ext cx="0" cy="5562601"/>
          </a:xfrm>
          <a:prstGeom prst="line">
            <a:avLst/>
          </a:prstGeom>
          <a:solidFill>
            <a:srgbClr val="00B8FF"/>
          </a:solidFill>
          <a:ln w="9525" cap="flat" cmpd="sng" algn="ctr">
            <a:solidFill>
              <a:schemeClr val="tx1"/>
            </a:solidFill>
            <a:prstDash val="dash"/>
            <a:round/>
            <a:headEnd type="none" w="med" len="med"/>
            <a:tailEnd type="none" w="med" len="med"/>
          </a:ln>
          <a:effectLst/>
        </p:spPr>
      </p:cxnSp>
      <p:cxnSp>
        <p:nvCxnSpPr>
          <p:cNvPr id="32" name="Straight Arrow Connector 31">
            <a:extLst>
              <a:ext uri="{FF2B5EF4-FFF2-40B4-BE49-F238E27FC236}">
                <a16:creationId xmlns:a16="http://schemas.microsoft.com/office/drawing/2014/main" id="{293DD4CE-C995-CC5A-1D8A-AAC3FED6B2BA}"/>
              </a:ext>
            </a:extLst>
          </p:cNvPr>
          <p:cNvCxnSpPr>
            <a:cxnSpLocks/>
          </p:cNvCxnSpPr>
          <p:nvPr/>
        </p:nvCxnSpPr>
        <p:spPr bwMode="auto">
          <a:xfrm>
            <a:off x="5257800" y="3046049"/>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cxnSp>
        <p:nvCxnSpPr>
          <p:cNvPr id="33" name="Straight Arrow Connector 32">
            <a:extLst>
              <a:ext uri="{FF2B5EF4-FFF2-40B4-BE49-F238E27FC236}">
                <a16:creationId xmlns:a16="http://schemas.microsoft.com/office/drawing/2014/main" id="{F3D3C4FD-0664-CFAC-9723-9216F8CC261B}"/>
              </a:ext>
            </a:extLst>
          </p:cNvPr>
          <p:cNvCxnSpPr>
            <a:cxnSpLocks/>
          </p:cNvCxnSpPr>
          <p:nvPr/>
        </p:nvCxnSpPr>
        <p:spPr bwMode="auto">
          <a:xfrm>
            <a:off x="5266243" y="1773311"/>
            <a:ext cx="6096000" cy="1488"/>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36" name="TextBox 35">
            <a:extLst>
              <a:ext uri="{FF2B5EF4-FFF2-40B4-BE49-F238E27FC236}">
                <a16:creationId xmlns:a16="http://schemas.microsoft.com/office/drawing/2014/main" id="{4DC5F862-0A4F-0003-A048-6C55A803010A}"/>
              </a:ext>
            </a:extLst>
          </p:cNvPr>
          <p:cNvSpPr txBox="1"/>
          <p:nvPr/>
        </p:nvSpPr>
        <p:spPr>
          <a:xfrm>
            <a:off x="5130473" y="3245176"/>
            <a:ext cx="424196" cy="261610"/>
          </a:xfrm>
          <a:prstGeom prst="rect">
            <a:avLst/>
          </a:prstGeom>
          <a:noFill/>
        </p:spPr>
        <p:txBody>
          <a:bodyPr wrap="square" rtlCol="0">
            <a:spAutoFit/>
          </a:bodyPr>
          <a:lstStyle/>
          <a:p>
            <a:r>
              <a:rPr lang="en-US" sz="1100" b="1" dirty="0">
                <a:solidFill>
                  <a:srgbClr val="FF0000"/>
                </a:solidFill>
              </a:rPr>
              <a:t>P80</a:t>
            </a:r>
          </a:p>
        </p:txBody>
      </p:sp>
      <p:sp>
        <p:nvSpPr>
          <p:cNvPr id="37" name="TextBox 36">
            <a:extLst>
              <a:ext uri="{FF2B5EF4-FFF2-40B4-BE49-F238E27FC236}">
                <a16:creationId xmlns:a16="http://schemas.microsoft.com/office/drawing/2014/main" id="{6FE3F0F4-2272-A9B3-9D95-7DAC2D6AFB20}"/>
              </a:ext>
            </a:extLst>
          </p:cNvPr>
          <p:cNvSpPr txBox="1"/>
          <p:nvPr/>
        </p:nvSpPr>
        <p:spPr>
          <a:xfrm>
            <a:off x="5108250" y="1946374"/>
            <a:ext cx="424196" cy="261610"/>
          </a:xfrm>
          <a:prstGeom prst="rect">
            <a:avLst/>
          </a:prstGeom>
          <a:noFill/>
        </p:spPr>
        <p:txBody>
          <a:bodyPr wrap="square" rtlCol="0">
            <a:spAutoFit/>
          </a:bodyPr>
          <a:lstStyle/>
          <a:p>
            <a:r>
              <a:rPr lang="en-US" sz="1100" b="1" dirty="0">
                <a:solidFill>
                  <a:srgbClr val="FF0000"/>
                </a:solidFill>
              </a:rPr>
              <a:t>P80</a:t>
            </a:r>
          </a:p>
        </p:txBody>
      </p:sp>
      <p:sp>
        <p:nvSpPr>
          <p:cNvPr id="38" name="TextBox 37">
            <a:extLst>
              <a:ext uri="{FF2B5EF4-FFF2-40B4-BE49-F238E27FC236}">
                <a16:creationId xmlns:a16="http://schemas.microsoft.com/office/drawing/2014/main" id="{B9A081DB-1193-439A-F795-35579DDE74E0}"/>
              </a:ext>
            </a:extLst>
          </p:cNvPr>
          <p:cNvSpPr txBox="1"/>
          <p:nvPr/>
        </p:nvSpPr>
        <p:spPr>
          <a:xfrm>
            <a:off x="5113183" y="1324230"/>
            <a:ext cx="424196" cy="261610"/>
          </a:xfrm>
          <a:prstGeom prst="rect">
            <a:avLst/>
          </a:prstGeom>
          <a:noFill/>
        </p:spPr>
        <p:txBody>
          <a:bodyPr wrap="square" rtlCol="0">
            <a:spAutoFit/>
          </a:bodyPr>
          <a:lstStyle/>
          <a:p>
            <a:r>
              <a:rPr lang="en-US" sz="1100" b="1" dirty="0">
                <a:solidFill>
                  <a:srgbClr val="FF0000"/>
                </a:solidFill>
              </a:rPr>
              <a:t>S80</a:t>
            </a:r>
          </a:p>
        </p:txBody>
      </p:sp>
      <p:sp>
        <p:nvSpPr>
          <p:cNvPr id="39" name="TextBox 38">
            <a:extLst>
              <a:ext uri="{FF2B5EF4-FFF2-40B4-BE49-F238E27FC236}">
                <a16:creationId xmlns:a16="http://schemas.microsoft.com/office/drawing/2014/main" id="{E4CDA6D8-0513-0D00-11AF-B1A98332611B}"/>
              </a:ext>
            </a:extLst>
          </p:cNvPr>
          <p:cNvSpPr txBox="1"/>
          <p:nvPr/>
        </p:nvSpPr>
        <p:spPr>
          <a:xfrm>
            <a:off x="5137239" y="2592386"/>
            <a:ext cx="424196" cy="261610"/>
          </a:xfrm>
          <a:prstGeom prst="rect">
            <a:avLst/>
          </a:prstGeom>
          <a:noFill/>
        </p:spPr>
        <p:txBody>
          <a:bodyPr wrap="square" rtlCol="0">
            <a:spAutoFit/>
          </a:bodyPr>
          <a:lstStyle/>
          <a:p>
            <a:r>
              <a:rPr lang="en-US" sz="1100" b="1" dirty="0">
                <a:solidFill>
                  <a:srgbClr val="FF0000"/>
                </a:solidFill>
              </a:rPr>
              <a:t>S80</a:t>
            </a:r>
          </a:p>
        </p:txBody>
      </p:sp>
      <p:sp>
        <p:nvSpPr>
          <p:cNvPr id="41" name="TextBox 40">
            <a:extLst>
              <a:ext uri="{FF2B5EF4-FFF2-40B4-BE49-F238E27FC236}">
                <a16:creationId xmlns:a16="http://schemas.microsoft.com/office/drawing/2014/main" id="{4C10E5A8-D338-5342-9498-0EB5BCEAB578}"/>
              </a:ext>
            </a:extLst>
          </p:cNvPr>
          <p:cNvSpPr txBox="1"/>
          <p:nvPr/>
        </p:nvSpPr>
        <p:spPr>
          <a:xfrm>
            <a:off x="7772400" y="763586"/>
            <a:ext cx="1444971" cy="276999"/>
          </a:xfrm>
          <a:prstGeom prst="rect">
            <a:avLst/>
          </a:prstGeom>
          <a:noFill/>
        </p:spPr>
        <p:txBody>
          <a:bodyPr wrap="square" rtlCol="0">
            <a:spAutoFit/>
          </a:bodyPr>
          <a:lstStyle/>
          <a:p>
            <a:r>
              <a:rPr lang="en-US" sz="1200" dirty="0">
                <a:solidFill>
                  <a:schemeClr val="tx1"/>
                </a:solidFill>
              </a:rPr>
              <a:t>TXOP of AP</a:t>
            </a:r>
          </a:p>
        </p:txBody>
      </p:sp>
      <p:cxnSp>
        <p:nvCxnSpPr>
          <p:cNvPr id="42" name="Straight Arrow Connector 41">
            <a:extLst>
              <a:ext uri="{FF2B5EF4-FFF2-40B4-BE49-F238E27FC236}">
                <a16:creationId xmlns:a16="http://schemas.microsoft.com/office/drawing/2014/main" id="{5BE2AA8E-0F4A-8E33-4670-CA826F9A9580}"/>
              </a:ext>
            </a:extLst>
          </p:cNvPr>
          <p:cNvCxnSpPr>
            <a:cxnSpLocks/>
          </p:cNvCxnSpPr>
          <p:nvPr/>
        </p:nvCxnSpPr>
        <p:spPr bwMode="auto">
          <a:xfrm flipV="1">
            <a:off x="5474745" y="992186"/>
            <a:ext cx="5735098" cy="19876"/>
          </a:xfrm>
          <a:prstGeom prst="straightConnector1">
            <a:avLst/>
          </a:prstGeom>
          <a:solidFill>
            <a:srgbClr val="00B8FF"/>
          </a:solidFill>
          <a:ln w="28575" cap="flat" cmpd="sng" algn="ctr">
            <a:solidFill>
              <a:schemeClr val="tx1"/>
            </a:solidFill>
            <a:prstDash val="solid"/>
            <a:round/>
            <a:headEnd type="triangle"/>
            <a:tailEnd type="triangle"/>
          </a:ln>
          <a:effectLst/>
        </p:spPr>
      </p:cxnSp>
      <p:cxnSp>
        <p:nvCxnSpPr>
          <p:cNvPr id="12" name="Straight Arrow Connector 11">
            <a:extLst>
              <a:ext uri="{FF2B5EF4-FFF2-40B4-BE49-F238E27FC236}">
                <a16:creationId xmlns:a16="http://schemas.microsoft.com/office/drawing/2014/main" id="{19BB0DC3-8CE8-DE3A-8E0F-6EAE85F35109}"/>
              </a:ext>
            </a:extLst>
          </p:cNvPr>
          <p:cNvCxnSpPr>
            <a:cxnSpLocks/>
          </p:cNvCxnSpPr>
          <p:nvPr/>
        </p:nvCxnSpPr>
        <p:spPr bwMode="auto">
          <a:xfrm>
            <a:off x="5257800" y="1143098"/>
            <a:ext cx="6096000" cy="1488"/>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25" name="Rectangle 24">
            <a:extLst>
              <a:ext uri="{FF2B5EF4-FFF2-40B4-BE49-F238E27FC236}">
                <a16:creationId xmlns:a16="http://schemas.microsoft.com/office/drawing/2014/main" id="{76CBFA4B-23D9-988E-89F1-9B0CEF31104F}"/>
              </a:ext>
            </a:extLst>
          </p:cNvPr>
          <p:cNvSpPr/>
          <p:nvPr/>
        </p:nvSpPr>
        <p:spPr bwMode="auto">
          <a:xfrm>
            <a:off x="5482737" y="1144586"/>
            <a:ext cx="424195" cy="1214575"/>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1000" b="0" i="0" u="none" strike="noStrike" cap="none" normalizeH="0" baseline="0" dirty="0">
              <a:ln>
                <a:noFill/>
              </a:ln>
              <a:solidFill>
                <a:schemeClr val="tx1"/>
              </a:solidFill>
              <a:effectLst/>
              <a:latin typeface="Times New Roman" pitchFamily="16" charset="0"/>
              <a:ea typeface="MS Gothic" charset="-128"/>
            </a:endParaRPr>
          </a:p>
        </p:txBody>
      </p:sp>
      <p:sp>
        <p:nvSpPr>
          <p:cNvPr id="19" name="Rectangle 18">
            <a:extLst>
              <a:ext uri="{FF2B5EF4-FFF2-40B4-BE49-F238E27FC236}">
                <a16:creationId xmlns:a16="http://schemas.microsoft.com/office/drawing/2014/main" id="{3509EF4A-1CB4-1F40-BBA3-3DC078B7F33D}"/>
              </a:ext>
            </a:extLst>
          </p:cNvPr>
          <p:cNvSpPr/>
          <p:nvPr/>
        </p:nvSpPr>
        <p:spPr bwMode="auto">
          <a:xfrm>
            <a:off x="5486400" y="1784966"/>
            <a:ext cx="421147" cy="578820"/>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STA1</a:t>
            </a:r>
          </a:p>
        </p:txBody>
      </p:sp>
      <p:sp>
        <p:nvSpPr>
          <p:cNvPr id="20" name="Rectangle 19">
            <a:extLst>
              <a:ext uri="{FF2B5EF4-FFF2-40B4-BE49-F238E27FC236}">
                <a16:creationId xmlns:a16="http://schemas.microsoft.com/office/drawing/2014/main" id="{8C526990-E94E-5504-B07B-EDCC8D27BD90}"/>
              </a:ext>
            </a:extLst>
          </p:cNvPr>
          <p:cNvSpPr/>
          <p:nvPr/>
        </p:nvSpPr>
        <p:spPr bwMode="auto">
          <a:xfrm>
            <a:off x="5486400" y="1448530"/>
            <a:ext cx="421147" cy="339684"/>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STA2</a:t>
            </a:r>
          </a:p>
        </p:txBody>
      </p:sp>
      <p:sp>
        <p:nvSpPr>
          <p:cNvPr id="24" name="Freeform: Shape 23">
            <a:extLst>
              <a:ext uri="{FF2B5EF4-FFF2-40B4-BE49-F238E27FC236}">
                <a16:creationId xmlns:a16="http://schemas.microsoft.com/office/drawing/2014/main" id="{872250C2-09BA-CA6F-E2AA-F63EBA497C58}"/>
              </a:ext>
            </a:extLst>
          </p:cNvPr>
          <p:cNvSpPr/>
          <p:nvPr/>
        </p:nvSpPr>
        <p:spPr bwMode="auto">
          <a:xfrm flipH="1">
            <a:off x="5912879" y="1378356"/>
            <a:ext cx="316363" cy="298043"/>
          </a:xfrm>
          <a:custGeom>
            <a:avLst/>
            <a:gdLst>
              <a:gd name="connsiteX0" fmla="*/ 324464 w 324464"/>
              <a:gd name="connsiteY0" fmla="*/ 304800 h 312369"/>
              <a:gd name="connsiteX1" fmla="*/ 196645 w 324464"/>
              <a:gd name="connsiteY1" fmla="*/ 304800 h 312369"/>
              <a:gd name="connsiteX2" fmla="*/ 49161 w 324464"/>
              <a:gd name="connsiteY2" fmla="*/ 226142 h 312369"/>
              <a:gd name="connsiteX3" fmla="*/ 39329 w 324464"/>
              <a:gd name="connsiteY3" fmla="*/ 88490 h 312369"/>
              <a:gd name="connsiteX4" fmla="*/ 0 w 324464"/>
              <a:gd name="connsiteY4" fmla="*/ 0 h 3123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4464" h="312369">
                <a:moveTo>
                  <a:pt x="324464" y="304800"/>
                </a:moveTo>
                <a:cubicBezTo>
                  <a:pt x="283496" y="311355"/>
                  <a:pt x="242529" y="317910"/>
                  <a:pt x="196645" y="304800"/>
                </a:cubicBezTo>
                <a:cubicBezTo>
                  <a:pt x="150761" y="291690"/>
                  <a:pt x="75380" y="262194"/>
                  <a:pt x="49161" y="226142"/>
                </a:cubicBezTo>
                <a:cubicBezTo>
                  <a:pt x="22942" y="190090"/>
                  <a:pt x="47522" y="126180"/>
                  <a:pt x="39329" y="88490"/>
                </a:cubicBezTo>
                <a:cubicBezTo>
                  <a:pt x="31136" y="50800"/>
                  <a:pt x="15568" y="25400"/>
                  <a:pt x="0" y="0"/>
                </a:cubicBezTo>
              </a:path>
            </a:pathLst>
          </a:custGeom>
          <a:no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28" name="TextBox 27">
            <a:extLst>
              <a:ext uri="{FF2B5EF4-FFF2-40B4-BE49-F238E27FC236}">
                <a16:creationId xmlns:a16="http://schemas.microsoft.com/office/drawing/2014/main" id="{287760EC-BCB2-DAEA-0AC2-B5C4089FF770}"/>
              </a:ext>
            </a:extLst>
          </p:cNvPr>
          <p:cNvSpPr txBox="1"/>
          <p:nvPr/>
        </p:nvSpPr>
        <p:spPr>
          <a:xfrm>
            <a:off x="6057711" y="1185201"/>
            <a:ext cx="463601" cy="261610"/>
          </a:xfrm>
          <a:prstGeom prst="rect">
            <a:avLst/>
          </a:prstGeom>
          <a:noFill/>
        </p:spPr>
        <p:txBody>
          <a:bodyPr wrap="square">
            <a:spAutoFit/>
          </a:bodyPr>
          <a:lstStyle/>
          <a:p>
            <a:r>
              <a:rPr lang="en-US" sz="1050" dirty="0">
                <a:solidFill>
                  <a:schemeClr val="tx1"/>
                </a:solidFill>
              </a:rPr>
              <a:t>ICF</a:t>
            </a:r>
            <a:endParaRPr lang="en-US" sz="1050" dirty="0"/>
          </a:p>
        </p:txBody>
      </p:sp>
      <p:cxnSp>
        <p:nvCxnSpPr>
          <p:cNvPr id="29" name="Straight Arrow Connector 28">
            <a:extLst>
              <a:ext uri="{FF2B5EF4-FFF2-40B4-BE49-F238E27FC236}">
                <a16:creationId xmlns:a16="http://schemas.microsoft.com/office/drawing/2014/main" id="{DD384764-8C7E-8B3B-5C92-C8AF87E12C98}"/>
              </a:ext>
            </a:extLst>
          </p:cNvPr>
          <p:cNvCxnSpPr>
            <a:cxnSpLocks/>
          </p:cNvCxnSpPr>
          <p:nvPr/>
        </p:nvCxnSpPr>
        <p:spPr bwMode="auto">
          <a:xfrm>
            <a:off x="5282702" y="2439986"/>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cxnSp>
        <p:nvCxnSpPr>
          <p:cNvPr id="43" name="Straight Arrow Connector 42">
            <a:extLst>
              <a:ext uri="{FF2B5EF4-FFF2-40B4-BE49-F238E27FC236}">
                <a16:creationId xmlns:a16="http://schemas.microsoft.com/office/drawing/2014/main" id="{138F02FB-5F44-8AB8-CBB7-8AB057EF4A3E}"/>
              </a:ext>
            </a:extLst>
          </p:cNvPr>
          <p:cNvCxnSpPr>
            <a:cxnSpLocks/>
          </p:cNvCxnSpPr>
          <p:nvPr/>
        </p:nvCxnSpPr>
        <p:spPr bwMode="auto">
          <a:xfrm>
            <a:off x="5266243" y="4954586"/>
            <a:ext cx="6123541" cy="0"/>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sp>
        <p:nvSpPr>
          <p:cNvPr id="45" name="TextBox 44">
            <a:extLst>
              <a:ext uri="{FF2B5EF4-FFF2-40B4-BE49-F238E27FC236}">
                <a16:creationId xmlns:a16="http://schemas.microsoft.com/office/drawing/2014/main" id="{295D4C99-9D11-2321-7D09-D940723BFCFE}"/>
              </a:ext>
            </a:extLst>
          </p:cNvPr>
          <p:cNvSpPr txBox="1"/>
          <p:nvPr/>
        </p:nvSpPr>
        <p:spPr>
          <a:xfrm>
            <a:off x="4684184" y="4183066"/>
            <a:ext cx="610552" cy="307777"/>
          </a:xfrm>
          <a:prstGeom prst="rect">
            <a:avLst/>
          </a:prstGeom>
          <a:noFill/>
        </p:spPr>
        <p:txBody>
          <a:bodyPr wrap="none" rtlCol="0">
            <a:spAutoFit/>
          </a:bodyPr>
          <a:lstStyle/>
          <a:p>
            <a:r>
              <a:rPr lang="en-US" sz="1400" b="1" dirty="0">
                <a:solidFill>
                  <a:schemeClr val="tx1"/>
                </a:solidFill>
              </a:rPr>
              <a:t>STA2</a:t>
            </a:r>
          </a:p>
        </p:txBody>
      </p:sp>
      <p:cxnSp>
        <p:nvCxnSpPr>
          <p:cNvPr id="46" name="Straight Arrow Connector 45">
            <a:extLst>
              <a:ext uri="{FF2B5EF4-FFF2-40B4-BE49-F238E27FC236}">
                <a16:creationId xmlns:a16="http://schemas.microsoft.com/office/drawing/2014/main" id="{965E4491-B3A8-CB5D-491E-2938B77F36E5}"/>
              </a:ext>
            </a:extLst>
          </p:cNvPr>
          <p:cNvCxnSpPr>
            <a:cxnSpLocks/>
          </p:cNvCxnSpPr>
          <p:nvPr/>
        </p:nvCxnSpPr>
        <p:spPr bwMode="auto">
          <a:xfrm>
            <a:off x="5293784" y="4341449"/>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47" name="TextBox 46">
            <a:extLst>
              <a:ext uri="{FF2B5EF4-FFF2-40B4-BE49-F238E27FC236}">
                <a16:creationId xmlns:a16="http://schemas.microsoft.com/office/drawing/2014/main" id="{41F3C7F8-8ACE-6763-DBC0-151352A88158}"/>
              </a:ext>
            </a:extLst>
          </p:cNvPr>
          <p:cNvSpPr txBox="1"/>
          <p:nvPr/>
        </p:nvSpPr>
        <p:spPr>
          <a:xfrm>
            <a:off x="5130473" y="4540576"/>
            <a:ext cx="424196" cy="261610"/>
          </a:xfrm>
          <a:prstGeom prst="rect">
            <a:avLst/>
          </a:prstGeom>
          <a:noFill/>
        </p:spPr>
        <p:txBody>
          <a:bodyPr wrap="square" rtlCol="0">
            <a:spAutoFit/>
          </a:bodyPr>
          <a:lstStyle/>
          <a:p>
            <a:r>
              <a:rPr lang="en-US" sz="1100" b="1" dirty="0">
                <a:solidFill>
                  <a:srgbClr val="FF0000"/>
                </a:solidFill>
              </a:rPr>
              <a:t>P80</a:t>
            </a:r>
          </a:p>
        </p:txBody>
      </p:sp>
      <p:sp>
        <p:nvSpPr>
          <p:cNvPr id="49" name="TextBox 48">
            <a:extLst>
              <a:ext uri="{FF2B5EF4-FFF2-40B4-BE49-F238E27FC236}">
                <a16:creationId xmlns:a16="http://schemas.microsoft.com/office/drawing/2014/main" id="{0B4034F7-8F3D-02B4-22AA-E10E2C671FDE}"/>
              </a:ext>
            </a:extLst>
          </p:cNvPr>
          <p:cNvSpPr txBox="1"/>
          <p:nvPr/>
        </p:nvSpPr>
        <p:spPr>
          <a:xfrm>
            <a:off x="5137239" y="3887786"/>
            <a:ext cx="424196" cy="261610"/>
          </a:xfrm>
          <a:prstGeom prst="rect">
            <a:avLst/>
          </a:prstGeom>
          <a:noFill/>
        </p:spPr>
        <p:txBody>
          <a:bodyPr wrap="square" rtlCol="0">
            <a:spAutoFit/>
          </a:bodyPr>
          <a:lstStyle/>
          <a:p>
            <a:r>
              <a:rPr lang="en-US" sz="1100" b="1" dirty="0">
                <a:solidFill>
                  <a:srgbClr val="FF0000"/>
                </a:solidFill>
              </a:rPr>
              <a:t>S80</a:t>
            </a:r>
          </a:p>
        </p:txBody>
      </p:sp>
      <p:cxnSp>
        <p:nvCxnSpPr>
          <p:cNvPr id="51" name="Straight Arrow Connector 50">
            <a:extLst>
              <a:ext uri="{FF2B5EF4-FFF2-40B4-BE49-F238E27FC236}">
                <a16:creationId xmlns:a16="http://schemas.microsoft.com/office/drawing/2014/main" id="{AC24DD6D-4E04-6179-AFF0-B27DFF5A7F92}"/>
              </a:ext>
            </a:extLst>
          </p:cNvPr>
          <p:cNvCxnSpPr>
            <a:cxnSpLocks/>
          </p:cNvCxnSpPr>
          <p:nvPr/>
        </p:nvCxnSpPr>
        <p:spPr bwMode="auto">
          <a:xfrm>
            <a:off x="5282702" y="3735386"/>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cxnSp>
        <p:nvCxnSpPr>
          <p:cNvPr id="53" name="Straight Arrow Connector 52">
            <a:extLst>
              <a:ext uri="{FF2B5EF4-FFF2-40B4-BE49-F238E27FC236}">
                <a16:creationId xmlns:a16="http://schemas.microsoft.com/office/drawing/2014/main" id="{19398759-094A-47B6-5C83-D658DE6FF0C9}"/>
              </a:ext>
            </a:extLst>
          </p:cNvPr>
          <p:cNvCxnSpPr>
            <a:cxnSpLocks/>
          </p:cNvCxnSpPr>
          <p:nvPr/>
        </p:nvCxnSpPr>
        <p:spPr bwMode="auto">
          <a:xfrm>
            <a:off x="5266243" y="6249986"/>
            <a:ext cx="6123541" cy="0"/>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sp>
        <p:nvSpPr>
          <p:cNvPr id="54" name="Rectangle 53">
            <a:extLst>
              <a:ext uri="{FF2B5EF4-FFF2-40B4-BE49-F238E27FC236}">
                <a16:creationId xmlns:a16="http://schemas.microsoft.com/office/drawing/2014/main" id="{FBA99AFE-D5A3-5F21-B5D5-9F6649145A63}"/>
              </a:ext>
            </a:extLst>
          </p:cNvPr>
          <p:cNvSpPr/>
          <p:nvPr/>
        </p:nvSpPr>
        <p:spPr bwMode="auto">
          <a:xfrm>
            <a:off x="6062637" y="5643260"/>
            <a:ext cx="424195" cy="606725"/>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sp>
        <p:nvSpPr>
          <p:cNvPr id="55" name="TextBox 54">
            <a:extLst>
              <a:ext uri="{FF2B5EF4-FFF2-40B4-BE49-F238E27FC236}">
                <a16:creationId xmlns:a16="http://schemas.microsoft.com/office/drawing/2014/main" id="{2BFF828B-00BE-6ED5-8EF5-3504DC2C6F6A}"/>
              </a:ext>
            </a:extLst>
          </p:cNvPr>
          <p:cNvSpPr txBox="1"/>
          <p:nvPr/>
        </p:nvSpPr>
        <p:spPr>
          <a:xfrm>
            <a:off x="4684184" y="5478466"/>
            <a:ext cx="610552" cy="307777"/>
          </a:xfrm>
          <a:prstGeom prst="rect">
            <a:avLst/>
          </a:prstGeom>
          <a:noFill/>
        </p:spPr>
        <p:txBody>
          <a:bodyPr wrap="none" rtlCol="0">
            <a:spAutoFit/>
          </a:bodyPr>
          <a:lstStyle/>
          <a:p>
            <a:r>
              <a:rPr lang="en-US" sz="1400" b="1" dirty="0">
                <a:solidFill>
                  <a:schemeClr val="tx1"/>
                </a:solidFill>
              </a:rPr>
              <a:t>STA1</a:t>
            </a:r>
          </a:p>
        </p:txBody>
      </p:sp>
      <p:cxnSp>
        <p:nvCxnSpPr>
          <p:cNvPr id="56" name="Straight Arrow Connector 55">
            <a:extLst>
              <a:ext uri="{FF2B5EF4-FFF2-40B4-BE49-F238E27FC236}">
                <a16:creationId xmlns:a16="http://schemas.microsoft.com/office/drawing/2014/main" id="{DE452FBD-EDA8-D03E-AF8A-A4688AE4497B}"/>
              </a:ext>
            </a:extLst>
          </p:cNvPr>
          <p:cNvCxnSpPr>
            <a:cxnSpLocks/>
          </p:cNvCxnSpPr>
          <p:nvPr/>
        </p:nvCxnSpPr>
        <p:spPr bwMode="auto">
          <a:xfrm>
            <a:off x="5293784" y="5636849"/>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57" name="TextBox 56">
            <a:extLst>
              <a:ext uri="{FF2B5EF4-FFF2-40B4-BE49-F238E27FC236}">
                <a16:creationId xmlns:a16="http://schemas.microsoft.com/office/drawing/2014/main" id="{5CD2B67E-FE1A-F304-B2A4-0083B6C1A6C6}"/>
              </a:ext>
            </a:extLst>
          </p:cNvPr>
          <p:cNvSpPr txBox="1"/>
          <p:nvPr/>
        </p:nvSpPr>
        <p:spPr>
          <a:xfrm>
            <a:off x="5130473" y="5835976"/>
            <a:ext cx="424196" cy="261610"/>
          </a:xfrm>
          <a:prstGeom prst="rect">
            <a:avLst/>
          </a:prstGeom>
          <a:noFill/>
        </p:spPr>
        <p:txBody>
          <a:bodyPr wrap="square" rtlCol="0">
            <a:spAutoFit/>
          </a:bodyPr>
          <a:lstStyle/>
          <a:p>
            <a:r>
              <a:rPr lang="en-US" sz="1100" b="1" dirty="0">
                <a:solidFill>
                  <a:srgbClr val="FF0000"/>
                </a:solidFill>
              </a:rPr>
              <a:t>P80</a:t>
            </a:r>
          </a:p>
        </p:txBody>
      </p:sp>
      <p:sp>
        <p:nvSpPr>
          <p:cNvPr id="58" name="TextBox 57">
            <a:extLst>
              <a:ext uri="{FF2B5EF4-FFF2-40B4-BE49-F238E27FC236}">
                <a16:creationId xmlns:a16="http://schemas.microsoft.com/office/drawing/2014/main" id="{7DBC3F3B-ADC0-BB3F-E66A-BB48690DFE5F}"/>
              </a:ext>
            </a:extLst>
          </p:cNvPr>
          <p:cNvSpPr txBox="1"/>
          <p:nvPr/>
        </p:nvSpPr>
        <p:spPr>
          <a:xfrm>
            <a:off x="5137239" y="5183186"/>
            <a:ext cx="424196" cy="261610"/>
          </a:xfrm>
          <a:prstGeom prst="rect">
            <a:avLst/>
          </a:prstGeom>
          <a:noFill/>
        </p:spPr>
        <p:txBody>
          <a:bodyPr wrap="square" rtlCol="0">
            <a:spAutoFit/>
          </a:bodyPr>
          <a:lstStyle/>
          <a:p>
            <a:r>
              <a:rPr lang="en-US" sz="1100" b="1" dirty="0">
                <a:solidFill>
                  <a:srgbClr val="FF0000"/>
                </a:solidFill>
              </a:rPr>
              <a:t>S80</a:t>
            </a:r>
          </a:p>
        </p:txBody>
      </p:sp>
      <p:sp>
        <p:nvSpPr>
          <p:cNvPr id="59" name="Rectangle 58">
            <a:extLst>
              <a:ext uri="{FF2B5EF4-FFF2-40B4-BE49-F238E27FC236}">
                <a16:creationId xmlns:a16="http://schemas.microsoft.com/office/drawing/2014/main" id="{679DD801-B360-0253-E55D-72A3EEB5CDAC}"/>
              </a:ext>
            </a:extLst>
          </p:cNvPr>
          <p:cNvSpPr/>
          <p:nvPr/>
        </p:nvSpPr>
        <p:spPr bwMode="auto">
          <a:xfrm>
            <a:off x="10785648" y="5643260"/>
            <a:ext cx="424195" cy="606725"/>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BA</a:t>
            </a:r>
          </a:p>
        </p:txBody>
      </p:sp>
      <p:cxnSp>
        <p:nvCxnSpPr>
          <p:cNvPr id="60" name="Straight Arrow Connector 59">
            <a:extLst>
              <a:ext uri="{FF2B5EF4-FFF2-40B4-BE49-F238E27FC236}">
                <a16:creationId xmlns:a16="http://schemas.microsoft.com/office/drawing/2014/main" id="{9BDA7D0C-4B5A-608C-FDBC-2AE291EFF157}"/>
              </a:ext>
            </a:extLst>
          </p:cNvPr>
          <p:cNvCxnSpPr>
            <a:cxnSpLocks/>
          </p:cNvCxnSpPr>
          <p:nvPr/>
        </p:nvCxnSpPr>
        <p:spPr bwMode="auto">
          <a:xfrm>
            <a:off x="5282702" y="5030786"/>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63" name="Rectangle 62">
            <a:extLst>
              <a:ext uri="{FF2B5EF4-FFF2-40B4-BE49-F238E27FC236}">
                <a16:creationId xmlns:a16="http://schemas.microsoft.com/office/drawing/2014/main" id="{66AC4AD2-3ADB-178C-4F39-E499D3425A5B}"/>
              </a:ext>
            </a:extLst>
          </p:cNvPr>
          <p:cNvSpPr/>
          <p:nvPr/>
        </p:nvSpPr>
        <p:spPr bwMode="auto">
          <a:xfrm>
            <a:off x="6646545" y="1151366"/>
            <a:ext cx="1203788" cy="642970"/>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tx1"/>
                </a:solidFill>
                <a:effectLst/>
                <a:latin typeface="Times New Roman" pitchFamily="16" charset="0"/>
                <a:ea typeface="MS Gothic" charset="-128"/>
              </a:rPr>
              <a:t>Data to STA2</a:t>
            </a:r>
          </a:p>
        </p:txBody>
      </p:sp>
      <p:sp>
        <p:nvSpPr>
          <p:cNvPr id="64" name="Rectangle 63">
            <a:extLst>
              <a:ext uri="{FF2B5EF4-FFF2-40B4-BE49-F238E27FC236}">
                <a16:creationId xmlns:a16="http://schemas.microsoft.com/office/drawing/2014/main" id="{8A64901E-9A17-3313-5D99-94703A8097A4}"/>
              </a:ext>
            </a:extLst>
          </p:cNvPr>
          <p:cNvSpPr/>
          <p:nvPr/>
        </p:nvSpPr>
        <p:spPr bwMode="auto">
          <a:xfrm>
            <a:off x="9595626" y="1139321"/>
            <a:ext cx="1096467" cy="627578"/>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tx1"/>
                </a:solidFill>
                <a:effectLst/>
                <a:latin typeface="Times New Roman" pitchFamily="16" charset="0"/>
                <a:ea typeface="MS Gothic" charset="-128"/>
              </a:rPr>
              <a:t>Data to STA3</a:t>
            </a:r>
          </a:p>
        </p:txBody>
      </p:sp>
      <p:cxnSp>
        <p:nvCxnSpPr>
          <p:cNvPr id="65" name="Straight Arrow Connector 64">
            <a:extLst>
              <a:ext uri="{FF2B5EF4-FFF2-40B4-BE49-F238E27FC236}">
                <a16:creationId xmlns:a16="http://schemas.microsoft.com/office/drawing/2014/main" id="{6408F652-DCA3-9C36-0516-07560E1A4A6D}"/>
              </a:ext>
            </a:extLst>
          </p:cNvPr>
          <p:cNvCxnSpPr>
            <a:cxnSpLocks/>
          </p:cNvCxnSpPr>
          <p:nvPr/>
        </p:nvCxnSpPr>
        <p:spPr bwMode="auto">
          <a:xfrm>
            <a:off x="5466735" y="2743931"/>
            <a:ext cx="5743108" cy="0"/>
          </a:xfrm>
          <a:prstGeom prst="straightConnector1">
            <a:avLst/>
          </a:prstGeom>
          <a:solidFill>
            <a:srgbClr val="00B8FF"/>
          </a:solidFill>
          <a:ln w="3175" cap="flat" cmpd="sng" algn="ctr">
            <a:solidFill>
              <a:schemeClr val="tx1"/>
            </a:solidFill>
            <a:prstDash val="dash"/>
            <a:round/>
            <a:headEnd type="none" w="med" len="med"/>
            <a:tailEnd type="none" w="med" len="med"/>
          </a:ln>
          <a:effectLst/>
        </p:spPr>
      </p:cxnSp>
      <p:cxnSp>
        <p:nvCxnSpPr>
          <p:cNvPr id="67" name="Straight Arrow Connector 66">
            <a:extLst>
              <a:ext uri="{FF2B5EF4-FFF2-40B4-BE49-F238E27FC236}">
                <a16:creationId xmlns:a16="http://schemas.microsoft.com/office/drawing/2014/main" id="{4321BCE8-4F76-D762-6718-EDB163FBCA70}"/>
              </a:ext>
            </a:extLst>
          </p:cNvPr>
          <p:cNvCxnSpPr>
            <a:cxnSpLocks/>
          </p:cNvCxnSpPr>
          <p:nvPr/>
        </p:nvCxnSpPr>
        <p:spPr bwMode="auto">
          <a:xfrm>
            <a:off x="5466735" y="4032696"/>
            <a:ext cx="5743108" cy="0"/>
          </a:xfrm>
          <a:prstGeom prst="straightConnector1">
            <a:avLst/>
          </a:prstGeom>
          <a:solidFill>
            <a:srgbClr val="00B8FF"/>
          </a:solidFill>
          <a:ln w="3175" cap="flat" cmpd="sng" algn="ctr">
            <a:solidFill>
              <a:schemeClr val="tx1"/>
            </a:solidFill>
            <a:prstDash val="dash"/>
            <a:round/>
            <a:headEnd type="none" w="med" len="med"/>
            <a:tailEnd type="none" w="med" len="med"/>
          </a:ln>
          <a:effectLst/>
        </p:spPr>
      </p:cxnSp>
      <p:cxnSp>
        <p:nvCxnSpPr>
          <p:cNvPr id="69" name="Straight Arrow Connector 68">
            <a:extLst>
              <a:ext uri="{FF2B5EF4-FFF2-40B4-BE49-F238E27FC236}">
                <a16:creationId xmlns:a16="http://schemas.microsoft.com/office/drawing/2014/main" id="{4B11FC38-85E5-1063-99A3-091E256FADE3}"/>
              </a:ext>
            </a:extLst>
          </p:cNvPr>
          <p:cNvCxnSpPr>
            <a:cxnSpLocks/>
          </p:cNvCxnSpPr>
          <p:nvPr/>
        </p:nvCxnSpPr>
        <p:spPr bwMode="auto">
          <a:xfrm>
            <a:off x="5482737" y="5335586"/>
            <a:ext cx="5743108" cy="0"/>
          </a:xfrm>
          <a:prstGeom prst="straightConnector1">
            <a:avLst/>
          </a:prstGeom>
          <a:solidFill>
            <a:srgbClr val="00B8FF"/>
          </a:solidFill>
          <a:ln w="3175" cap="flat" cmpd="sng" algn="ctr">
            <a:solidFill>
              <a:schemeClr val="tx1"/>
            </a:solidFill>
            <a:prstDash val="dash"/>
            <a:round/>
            <a:headEnd type="none" w="med" len="med"/>
            <a:tailEnd type="none" w="med" len="med"/>
          </a:ln>
          <a:effectLst/>
        </p:spPr>
      </p:cxnSp>
      <p:sp>
        <p:nvSpPr>
          <p:cNvPr id="50" name="Rectangle 49">
            <a:extLst>
              <a:ext uri="{FF2B5EF4-FFF2-40B4-BE49-F238E27FC236}">
                <a16:creationId xmlns:a16="http://schemas.microsoft.com/office/drawing/2014/main" id="{6101BF59-87C7-562B-768C-130BA3A0B306}"/>
              </a:ext>
            </a:extLst>
          </p:cNvPr>
          <p:cNvSpPr/>
          <p:nvPr/>
        </p:nvSpPr>
        <p:spPr bwMode="auto">
          <a:xfrm>
            <a:off x="8001000" y="3733801"/>
            <a:ext cx="424195" cy="601237"/>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BA</a:t>
            </a:r>
          </a:p>
        </p:txBody>
      </p:sp>
      <p:sp>
        <p:nvSpPr>
          <p:cNvPr id="3" name="Rectangle 2">
            <a:extLst>
              <a:ext uri="{FF2B5EF4-FFF2-40B4-BE49-F238E27FC236}">
                <a16:creationId xmlns:a16="http://schemas.microsoft.com/office/drawing/2014/main" id="{89DC495C-E046-F930-11E5-9BE53F3B2D5F}"/>
              </a:ext>
            </a:extLst>
          </p:cNvPr>
          <p:cNvSpPr/>
          <p:nvPr/>
        </p:nvSpPr>
        <p:spPr bwMode="auto">
          <a:xfrm>
            <a:off x="8001000" y="5641675"/>
            <a:ext cx="424195" cy="606725"/>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BA</a:t>
            </a:r>
          </a:p>
        </p:txBody>
      </p:sp>
      <p:sp>
        <p:nvSpPr>
          <p:cNvPr id="10" name="Rectangle 9">
            <a:extLst>
              <a:ext uri="{FF2B5EF4-FFF2-40B4-BE49-F238E27FC236}">
                <a16:creationId xmlns:a16="http://schemas.microsoft.com/office/drawing/2014/main" id="{9409D2EB-BDC6-BEA4-4842-2925E8390A0F}"/>
              </a:ext>
            </a:extLst>
          </p:cNvPr>
          <p:cNvSpPr/>
          <p:nvPr/>
        </p:nvSpPr>
        <p:spPr bwMode="auto">
          <a:xfrm>
            <a:off x="8557052" y="1140009"/>
            <a:ext cx="424195" cy="1214575"/>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1000" b="0" i="0" u="none" strike="noStrike" cap="none" normalizeH="0" baseline="0" dirty="0">
              <a:ln>
                <a:noFill/>
              </a:ln>
              <a:solidFill>
                <a:schemeClr val="tx1"/>
              </a:solidFill>
              <a:effectLst/>
              <a:latin typeface="Times New Roman" pitchFamily="16" charset="0"/>
              <a:ea typeface="MS Gothic" charset="-128"/>
            </a:endParaRPr>
          </a:p>
        </p:txBody>
      </p:sp>
      <p:sp>
        <p:nvSpPr>
          <p:cNvPr id="18" name="Rectangle 17">
            <a:extLst>
              <a:ext uri="{FF2B5EF4-FFF2-40B4-BE49-F238E27FC236}">
                <a16:creationId xmlns:a16="http://schemas.microsoft.com/office/drawing/2014/main" id="{BF66D86C-EC7B-C69E-D08A-70FE32ADB8AE}"/>
              </a:ext>
            </a:extLst>
          </p:cNvPr>
          <p:cNvSpPr/>
          <p:nvPr/>
        </p:nvSpPr>
        <p:spPr bwMode="auto">
          <a:xfrm>
            <a:off x="8560715" y="1780389"/>
            <a:ext cx="421147" cy="578820"/>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STA1</a:t>
            </a:r>
          </a:p>
        </p:txBody>
      </p:sp>
      <p:sp>
        <p:nvSpPr>
          <p:cNvPr id="26" name="Rectangle 25">
            <a:extLst>
              <a:ext uri="{FF2B5EF4-FFF2-40B4-BE49-F238E27FC236}">
                <a16:creationId xmlns:a16="http://schemas.microsoft.com/office/drawing/2014/main" id="{251B8C8F-693C-CA02-BD0F-F6BDA4251B91}"/>
              </a:ext>
            </a:extLst>
          </p:cNvPr>
          <p:cNvSpPr/>
          <p:nvPr/>
        </p:nvSpPr>
        <p:spPr bwMode="auto">
          <a:xfrm>
            <a:off x="8560715" y="1136680"/>
            <a:ext cx="421147" cy="630219"/>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STA3</a:t>
            </a:r>
          </a:p>
        </p:txBody>
      </p:sp>
      <p:sp>
        <p:nvSpPr>
          <p:cNvPr id="27" name="Freeform: Shape 26">
            <a:extLst>
              <a:ext uri="{FF2B5EF4-FFF2-40B4-BE49-F238E27FC236}">
                <a16:creationId xmlns:a16="http://schemas.microsoft.com/office/drawing/2014/main" id="{249410A4-00EB-75DC-0C17-807FA7C00A06}"/>
              </a:ext>
            </a:extLst>
          </p:cNvPr>
          <p:cNvSpPr/>
          <p:nvPr/>
        </p:nvSpPr>
        <p:spPr bwMode="auto">
          <a:xfrm flipH="1">
            <a:off x="8987194" y="1911757"/>
            <a:ext cx="316363" cy="298043"/>
          </a:xfrm>
          <a:custGeom>
            <a:avLst/>
            <a:gdLst>
              <a:gd name="connsiteX0" fmla="*/ 324464 w 324464"/>
              <a:gd name="connsiteY0" fmla="*/ 304800 h 312369"/>
              <a:gd name="connsiteX1" fmla="*/ 196645 w 324464"/>
              <a:gd name="connsiteY1" fmla="*/ 304800 h 312369"/>
              <a:gd name="connsiteX2" fmla="*/ 49161 w 324464"/>
              <a:gd name="connsiteY2" fmla="*/ 226142 h 312369"/>
              <a:gd name="connsiteX3" fmla="*/ 39329 w 324464"/>
              <a:gd name="connsiteY3" fmla="*/ 88490 h 312369"/>
              <a:gd name="connsiteX4" fmla="*/ 0 w 324464"/>
              <a:gd name="connsiteY4" fmla="*/ 0 h 3123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4464" h="312369">
                <a:moveTo>
                  <a:pt x="324464" y="304800"/>
                </a:moveTo>
                <a:cubicBezTo>
                  <a:pt x="283496" y="311355"/>
                  <a:pt x="242529" y="317910"/>
                  <a:pt x="196645" y="304800"/>
                </a:cubicBezTo>
                <a:cubicBezTo>
                  <a:pt x="150761" y="291690"/>
                  <a:pt x="75380" y="262194"/>
                  <a:pt x="49161" y="226142"/>
                </a:cubicBezTo>
                <a:cubicBezTo>
                  <a:pt x="22942" y="190090"/>
                  <a:pt x="47522" y="126180"/>
                  <a:pt x="39329" y="88490"/>
                </a:cubicBezTo>
                <a:cubicBezTo>
                  <a:pt x="31136" y="50800"/>
                  <a:pt x="15568" y="25400"/>
                  <a:pt x="0" y="0"/>
                </a:cubicBezTo>
              </a:path>
            </a:pathLst>
          </a:custGeom>
          <a:no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31" name="TextBox 30">
            <a:extLst>
              <a:ext uri="{FF2B5EF4-FFF2-40B4-BE49-F238E27FC236}">
                <a16:creationId xmlns:a16="http://schemas.microsoft.com/office/drawing/2014/main" id="{90EBA750-BF63-DE95-6DA4-D273ED43B25D}"/>
              </a:ext>
            </a:extLst>
          </p:cNvPr>
          <p:cNvSpPr txBox="1"/>
          <p:nvPr/>
        </p:nvSpPr>
        <p:spPr>
          <a:xfrm>
            <a:off x="9132026" y="1718602"/>
            <a:ext cx="463601" cy="261610"/>
          </a:xfrm>
          <a:prstGeom prst="rect">
            <a:avLst/>
          </a:prstGeom>
          <a:noFill/>
        </p:spPr>
        <p:txBody>
          <a:bodyPr wrap="square">
            <a:spAutoFit/>
          </a:bodyPr>
          <a:lstStyle/>
          <a:p>
            <a:r>
              <a:rPr lang="en-US" sz="1050" dirty="0">
                <a:solidFill>
                  <a:schemeClr val="tx1"/>
                </a:solidFill>
              </a:rPr>
              <a:t>ICF</a:t>
            </a:r>
            <a:endParaRPr lang="en-US" sz="1050" dirty="0"/>
          </a:p>
        </p:txBody>
      </p:sp>
      <p:sp>
        <p:nvSpPr>
          <p:cNvPr id="34" name="Rectangle 33">
            <a:extLst>
              <a:ext uri="{FF2B5EF4-FFF2-40B4-BE49-F238E27FC236}">
                <a16:creationId xmlns:a16="http://schemas.microsoft.com/office/drawing/2014/main" id="{7E74FB55-1447-A636-E52E-0E8D3F52AF6E}"/>
              </a:ext>
            </a:extLst>
          </p:cNvPr>
          <p:cNvSpPr/>
          <p:nvPr/>
        </p:nvSpPr>
        <p:spPr bwMode="auto">
          <a:xfrm>
            <a:off x="9067799" y="5636849"/>
            <a:ext cx="424195" cy="606725"/>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sp>
        <p:nvSpPr>
          <p:cNvPr id="14" name="Rectangle 13">
            <a:extLst>
              <a:ext uri="{FF2B5EF4-FFF2-40B4-BE49-F238E27FC236}">
                <a16:creationId xmlns:a16="http://schemas.microsoft.com/office/drawing/2014/main" id="{5A8A6839-359E-B0FB-074A-C8F6318C4A0B}"/>
              </a:ext>
            </a:extLst>
          </p:cNvPr>
          <p:cNvSpPr/>
          <p:nvPr/>
        </p:nvSpPr>
        <p:spPr bwMode="auto">
          <a:xfrm>
            <a:off x="9067800" y="2438400"/>
            <a:ext cx="424195" cy="614061"/>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sp>
        <p:nvSpPr>
          <p:cNvPr id="35" name="Rectangle 34">
            <a:extLst>
              <a:ext uri="{FF2B5EF4-FFF2-40B4-BE49-F238E27FC236}">
                <a16:creationId xmlns:a16="http://schemas.microsoft.com/office/drawing/2014/main" id="{17FCFE2D-6F7D-6698-E833-C648457A63F0}"/>
              </a:ext>
            </a:extLst>
          </p:cNvPr>
          <p:cNvSpPr/>
          <p:nvPr/>
        </p:nvSpPr>
        <p:spPr bwMode="auto">
          <a:xfrm>
            <a:off x="9595626" y="1766509"/>
            <a:ext cx="1103468" cy="578820"/>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tx1"/>
                </a:solidFill>
                <a:effectLst/>
                <a:latin typeface="Times New Roman" pitchFamily="16" charset="0"/>
                <a:ea typeface="MS Gothic" charset="-128"/>
              </a:rPr>
              <a:t>Data to STA1</a:t>
            </a:r>
          </a:p>
        </p:txBody>
      </p:sp>
      <p:sp>
        <p:nvSpPr>
          <p:cNvPr id="62" name="Rectangle 61">
            <a:extLst>
              <a:ext uri="{FF2B5EF4-FFF2-40B4-BE49-F238E27FC236}">
                <a16:creationId xmlns:a16="http://schemas.microsoft.com/office/drawing/2014/main" id="{C78B09B5-2743-58DF-476E-9DA772FCB732}"/>
              </a:ext>
            </a:extLst>
          </p:cNvPr>
          <p:cNvSpPr/>
          <p:nvPr/>
        </p:nvSpPr>
        <p:spPr bwMode="auto">
          <a:xfrm>
            <a:off x="10785648" y="2442668"/>
            <a:ext cx="424195" cy="609789"/>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BA</a:t>
            </a:r>
          </a:p>
        </p:txBody>
      </p:sp>
      <p:sp>
        <p:nvSpPr>
          <p:cNvPr id="40" name="Oval 39">
            <a:extLst>
              <a:ext uri="{FF2B5EF4-FFF2-40B4-BE49-F238E27FC236}">
                <a16:creationId xmlns:a16="http://schemas.microsoft.com/office/drawing/2014/main" id="{517C8127-75D0-0C47-CF53-29138A5C3F97}"/>
              </a:ext>
            </a:extLst>
          </p:cNvPr>
          <p:cNvSpPr/>
          <p:nvPr/>
        </p:nvSpPr>
        <p:spPr bwMode="auto">
          <a:xfrm>
            <a:off x="8425195" y="763586"/>
            <a:ext cx="1211114" cy="5711828"/>
          </a:xfrm>
          <a:prstGeom prst="ellipse">
            <a:avLst/>
          </a:prstGeom>
          <a:noFill/>
          <a:ln w="28575" cap="flat" cmpd="sng" algn="ctr">
            <a:solidFill>
              <a:srgbClr val="FF0000"/>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21" name="TextBox 20">
            <a:extLst>
              <a:ext uri="{FF2B5EF4-FFF2-40B4-BE49-F238E27FC236}">
                <a16:creationId xmlns:a16="http://schemas.microsoft.com/office/drawing/2014/main" id="{9D1DA984-C9A9-599C-FF66-139368B8B88D}"/>
              </a:ext>
            </a:extLst>
          </p:cNvPr>
          <p:cNvSpPr txBox="1"/>
          <p:nvPr/>
        </p:nvSpPr>
        <p:spPr>
          <a:xfrm>
            <a:off x="6795609" y="3106676"/>
            <a:ext cx="1239084" cy="400110"/>
          </a:xfrm>
          <a:prstGeom prst="rect">
            <a:avLst/>
          </a:prstGeom>
          <a:noFill/>
        </p:spPr>
        <p:txBody>
          <a:bodyPr wrap="square">
            <a:spAutoFit/>
          </a:bodyPr>
          <a:lstStyle/>
          <a:p>
            <a:r>
              <a:rPr lang="en-US" sz="1000" b="1" dirty="0">
                <a:solidFill>
                  <a:srgbClr val="FF0000"/>
                </a:solidFill>
              </a:rPr>
              <a:t>STA3 has to switch back to P80</a:t>
            </a:r>
          </a:p>
        </p:txBody>
      </p:sp>
      <p:sp>
        <p:nvSpPr>
          <p:cNvPr id="22" name="Left Brace 21">
            <a:extLst>
              <a:ext uri="{FF2B5EF4-FFF2-40B4-BE49-F238E27FC236}">
                <a16:creationId xmlns:a16="http://schemas.microsoft.com/office/drawing/2014/main" id="{A2748A3F-F708-441B-0569-10BE5FB8F173}"/>
              </a:ext>
            </a:extLst>
          </p:cNvPr>
          <p:cNvSpPr/>
          <p:nvPr/>
        </p:nvSpPr>
        <p:spPr bwMode="auto">
          <a:xfrm rot="5400000">
            <a:off x="6614414" y="2476302"/>
            <a:ext cx="129484" cy="404311"/>
          </a:xfrm>
          <a:prstGeom prst="leftBrace">
            <a:avLst>
              <a:gd name="adj1" fmla="val 32999"/>
              <a:gd name="adj2" fmla="val 50000"/>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23" name="TextBox 22">
            <a:extLst>
              <a:ext uri="{FF2B5EF4-FFF2-40B4-BE49-F238E27FC236}">
                <a16:creationId xmlns:a16="http://schemas.microsoft.com/office/drawing/2014/main" id="{4ADD8DB0-A3E1-5C8B-D07A-528DE684DC60}"/>
              </a:ext>
            </a:extLst>
          </p:cNvPr>
          <p:cNvSpPr txBox="1"/>
          <p:nvPr/>
        </p:nvSpPr>
        <p:spPr>
          <a:xfrm>
            <a:off x="6437182" y="2405390"/>
            <a:ext cx="699462" cy="261610"/>
          </a:xfrm>
          <a:prstGeom prst="rect">
            <a:avLst/>
          </a:prstGeom>
          <a:noFill/>
        </p:spPr>
        <p:txBody>
          <a:bodyPr wrap="square">
            <a:spAutoFit/>
          </a:bodyPr>
          <a:lstStyle/>
          <a:p>
            <a:r>
              <a:rPr lang="en-US" sz="1050" dirty="0">
                <a:solidFill>
                  <a:srgbClr val="FF0000"/>
                </a:solidFill>
              </a:rPr>
              <a:t>timeout</a:t>
            </a:r>
          </a:p>
        </p:txBody>
      </p:sp>
      <p:sp>
        <p:nvSpPr>
          <p:cNvPr id="52" name="Rectangle 51">
            <a:extLst>
              <a:ext uri="{FF2B5EF4-FFF2-40B4-BE49-F238E27FC236}">
                <a16:creationId xmlns:a16="http://schemas.microsoft.com/office/drawing/2014/main" id="{720617BE-283E-C20A-F185-A26694505601}"/>
              </a:ext>
            </a:extLst>
          </p:cNvPr>
          <p:cNvSpPr/>
          <p:nvPr/>
        </p:nvSpPr>
        <p:spPr bwMode="auto">
          <a:xfrm>
            <a:off x="5486400" y="1141258"/>
            <a:ext cx="421147" cy="307272"/>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STA3</a:t>
            </a:r>
          </a:p>
        </p:txBody>
      </p:sp>
      <p:sp>
        <p:nvSpPr>
          <p:cNvPr id="61" name="Rectangle 60">
            <a:extLst>
              <a:ext uri="{FF2B5EF4-FFF2-40B4-BE49-F238E27FC236}">
                <a16:creationId xmlns:a16="http://schemas.microsoft.com/office/drawing/2014/main" id="{7A1D12C9-5A20-BF81-3EDE-80D0E9A62B42}"/>
              </a:ext>
            </a:extLst>
          </p:cNvPr>
          <p:cNvSpPr/>
          <p:nvPr/>
        </p:nvSpPr>
        <p:spPr bwMode="auto">
          <a:xfrm>
            <a:off x="6062637" y="4038600"/>
            <a:ext cx="424195" cy="303945"/>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sp>
        <p:nvSpPr>
          <p:cNvPr id="66" name="Rectangle 65">
            <a:extLst>
              <a:ext uri="{FF2B5EF4-FFF2-40B4-BE49-F238E27FC236}">
                <a16:creationId xmlns:a16="http://schemas.microsoft.com/office/drawing/2014/main" id="{4CA8BE4D-C46D-B622-2FD5-4A6DD670337B}"/>
              </a:ext>
            </a:extLst>
          </p:cNvPr>
          <p:cNvSpPr/>
          <p:nvPr/>
        </p:nvSpPr>
        <p:spPr bwMode="auto">
          <a:xfrm>
            <a:off x="6052805" y="2439986"/>
            <a:ext cx="424195" cy="303945"/>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cxnSp>
        <p:nvCxnSpPr>
          <p:cNvPr id="44" name="Straight Arrow Connector 43">
            <a:extLst>
              <a:ext uri="{FF2B5EF4-FFF2-40B4-BE49-F238E27FC236}">
                <a16:creationId xmlns:a16="http://schemas.microsoft.com/office/drawing/2014/main" id="{C45970E3-A8E7-8096-972F-91855D4E8D05}"/>
              </a:ext>
            </a:extLst>
          </p:cNvPr>
          <p:cNvCxnSpPr>
            <a:cxnSpLocks/>
          </p:cNvCxnSpPr>
          <p:nvPr/>
        </p:nvCxnSpPr>
        <p:spPr bwMode="auto">
          <a:xfrm flipV="1">
            <a:off x="6781800" y="2743200"/>
            <a:ext cx="0" cy="891343"/>
          </a:xfrm>
          <a:prstGeom prst="straightConnector1">
            <a:avLst/>
          </a:prstGeom>
          <a:solidFill>
            <a:srgbClr val="00B8FF"/>
          </a:solidFill>
          <a:ln w="28575" cap="flat" cmpd="sng" algn="ctr">
            <a:solidFill>
              <a:srgbClr val="FF0000"/>
            </a:solidFill>
            <a:prstDash val="solid"/>
            <a:round/>
            <a:headEnd type="triangle" w="med" len="med"/>
            <a:tailEnd type="none" w="med" len="med"/>
          </a:ln>
          <a:effectLst/>
        </p:spPr>
      </p:cxnSp>
      <p:sp>
        <p:nvSpPr>
          <p:cNvPr id="68" name="Left Brace 67">
            <a:extLst>
              <a:ext uri="{FF2B5EF4-FFF2-40B4-BE49-F238E27FC236}">
                <a16:creationId xmlns:a16="http://schemas.microsoft.com/office/drawing/2014/main" id="{16945FD2-C29D-DD4D-9713-9D1B4ADBFF2D}"/>
              </a:ext>
            </a:extLst>
          </p:cNvPr>
          <p:cNvSpPr/>
          <p:nvPr/>
        </p:nvSpPr>
        <p:spPr bwMode="auto">
          <a:xfrm rot="5400000">
            <a:off x="6646747" y="4066241"/>
            <a:ext cx="129484" cy="404311"/>
          </a:xfrm>
          <a:prstGeom prst="leftBrace">
            <a:avLst>
              <a:gd name="adj1" fmla="val 32999"/>
              <a:gd name="adj2" fmla="val 50000"/>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70" name="TextBox 69">
            <a:extLst>
              <a:ext uri="{FF2B5EF4-FFF2-40B4-BE49-F238E27FC236}">
                <a16:creationId xmlns:a16="http://schemas.microsoft.com/office/drawing/2014/main" id="{D434EB60-61A3-A919-0721-887029F09CCA}"/>
              </a:ext>
            </a:extLst>
          </p:cNvPr>
          <p:cNvSpPr txBox="1"/>
          <p:nvPr/>
        </p:nvSpPr>
        <p:spPr>
          <a:xfrm>
            <a:off x="6469515" y="3995329"/>
            <a:ext cx="699462" cy="261610"/>
          </a:xfrm>
          <a:prstGeom prst="rect">
            <a:avLst/>
          </a:prstGeom>
          <a:noFill/>
        </p:spPr>
        <p:txBody>
          <a:bodyPr wrap="square">
            <a:spAutoFit/>
          </a:bodyPr>
          <a:lstStyle/>
          <a:p>
            <a:r>
              <a:rPr lang="en-US" sz="1050" dirty="0">
                <a:solidFill>
                  <a:srgbClr val="FF0000"/>
                </a:solidFill>
              </a:rPr>
              <a:t>timeout</a:t>
            </a:r>
          </a:p>
        </p:txBody>
      </p:sp>
      <p:sp>
        <p:nvSpPr>
          <p:cNvPr id="71" name="TextBox 70">
            <a:extLst>
              <a:ext uri="{FF2B5EF4-FFF2-40B4-BE49-F238E27FC236}">
                <a16:creationId xmlns:a16="http://schemas.microsoft.com/office/drawing/2014/main" id="{6BF32364-E3B3-656E-7BC0-F9BC1EB93840}"/>
              </a:ext>
            </a:extLst>
          </p:cNvPr>
          <p:cNvSpPr txBox="1"/>
          <p:nvPr/>
        </p:nvSpPr>
        <p:spPr>
          <a:xfrm>
            <a:off x="6653204" y="4421196"/>
            <a:ext cx="1113067" cy="400110"/>
          </a:xfrm>
          <a:prstGeom prst="rect">
            <a:avLst/>
          </a:prstGeom>
          <a:noFill/>
        </p:spPr>
        <p:txBody>
          <a:bodyPr wrap="square">
            <a:spAutoFit/>
          </a:bodyPr>
          <a:lstStyle/>
          <a:p>
            <a:r>
              <a:rPr lang="en-US" sz="1000" b="1" dirty="0">
                <a:solidFill>
                  <a:srgbClr val="FF0000"/>
                </a:solidFill>
              </a:rPr>
              <a:t>STA2 remains on S80</a:t>
            </a:r>
          </a:p>
        </p:txBody>
      </p:sp>
    </p:spTree>
    <p:extLst>
      <p:ext uri="{BB962C8B-B14F-4D97-AF65-F5344CB8AC3E}">
        <p14:creationId xmlns:p14="http://schemas.microsoft.com/office/powerpoint/2010/main" val="165907015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8E1A8F-B488-1D58-B6A6-855CE5AA0423}"/>
            </a:ext>
          </a:extLst>
        </p:cNvPr>
        <p:cNvGrpSpPr/>
        <p:nvPr/>
      </p:nvGrpSpPr>
      <p:grpSpPr>
        <a:xfrm>
          <a:off x="0" y="0"/>
          <a:ext cx="0" cy="0"/>
          <a:chOff x="0" y="0"/>
          <a:chExt cx="0" cy="0"/>
        </a:xfrm>
      </p:grpSpPr>
      <p:cxnSp>
        <p:nvCxnSpPr>
          <p:cNvPr id="65" name="Straight Arrow Connector 64">
            <a:extLst>
              <a:ext uri="{FF2B5EF4-FFF2-40B4-BE49-F238E27FC236}">
                <a16:creationId xmlns:a16="http://schemas.microsoft.com/office/drawing/2014/main" id="{B5D204A6-2A27-D673-3398-1D6757060E7A}"/>
              </a:ext>
            </a:extLst>
          </p:cNvPr>
          <p:cNvCxnSpPr>
            <a:cxnSpLocks/>
          </p:cNvCxnSpPr>
          <p:nvPr/>
        </p:nvCxnSpPr>
        <p:spPr bwMode="auto">
          <a:xfrm>
            <a:off x="6116551" y="2743931"/>
            <a:ext cx="5743108" cy="0"/>
          </a:xfrm>
          <a:prstGeom prst="straightConnector1">
            <a:avLst/>
          </a:prstGeom>
          <a:solidFill>
            <a:srgbClr val="00B8FF"/>
          </a:solidFill>
          <a:ln w="3175" cap="flat" cmpd="sng" algn="ctr">
            <a:solidFill>
              <a:schemeClr val="tx1"/>
            </a:solidFill>
            <a:prstDash val="dash"/>
            <a:round/>
            <a:headEnd type="none" w="med" len="med"/>
            <a:tailEnd type="none" w="med" len="med"/>
          </a:ln>
          <a:effectLst/>
        </p:spPr>
      </p:cxnSp>
      <p:sp>
        <p:nvSpPr>
          <p:cNvPr id="6" name="Slide Number Placeholder 5">
            <a:extLst>
              <a:ext uri="{FF2B5EF4-FFF2-40B4-BE49-F238E27FC236}">
                <a16:creationId xmlns:a16="http://schemas.microsoft.com/office/drawing/2014/main" id="{43B410D4-5D0C-420B-0DE4-F09B523B8226}"/>
              </a:ext>
            </a:extLst>
          </p:cNvPr>
          <p:cNvSpPr>
            <a:spLocks noGrp="1"/>
          </p:cNvSpPr>
          <p:nvPr>
            <p:ph type="sldNum" idx="12"/>
          </p:nvPr>
        </p:nvSpPr>
        <p:spPr/>
        <p:txBody>
          <a:bodyPr/>
          <a:lstStyle/>
          <a:p>
            <a:r>
              <a:rPr lang="en-GB"/>
              <a:t>Slide </a:t>
            </a:r>
            <a:fld id="{351F4386-A5E2-41A1-B4D0-BE653C929E06}" type="slidenum">
              <a:rPr lang="en-GB"/>
              <a:pPr/>
              <a:t>6</a:t>
            </a:fld>
            <a:endParaRPr lang="en-GB"/>
          </a:p>
        </p:txBody>
      </p:sp>
      <p:sp>
        <p:nvSpPr>
          <p:cNvPr id="5" name="Footer Placeholder 4">
            <a:extLst>
              <a:ext uri="{FF2B5EF4-FFF2-40B4-BE49-F238E27FC236}">
                <a16:creationId xmlns:a16="http://schemas.microsoft.com/office/drawing/2014/main" id="{1920A38C-751C-CA2C-9171-8CC98B2976C8}"/>
              </a:ext>
            </a:extLst>
          </p:cNvPr>
          <p:cNvSpPr>
            <a:spLocks noGrp="1"/>
          </p:cNvSpPr>
          <p:nvPr>
            <p:ph type="ftr" idx="14"/>
          </p:nvPr>
        </p:nvSpPr>
        <p:spPr/>
        <p:txBody>
          <a:bodyPr/>
          <a:lstStyle/>
          <a:p>
            <a:r>
              <a:rPr lang="en-GB" dirty="0"/>
              <a:t>Serhat Erkucuk, </a:t>
            </a:r>
            <a:r>
              <a:rPr lang="en-GB" dirty="0" err="1"/>
              <a:t>Ofinno</a:t>
            </a:r>
            <a:endParaRPr lang="en-GB" dirty="0"/>
          </a:p>
        </p:txBody>
      </p:sp>
      <p:sp>
        <p:nvSpPr>
          <p:cNvPr id="4" name="Date Placeholder 3">
            <a:extLst>
              <a:ext uri="{FF2B5EF4-FFF2-40B4-BE49-F238E27FC236}">
                <a16:creationId xmlns:a16="http://schemas.microsoft.com/office/drawing/2014/main" id="{EA17F999-1825-0217-FB2D-28C6AAA16FCF}"/>
              </a:ext>
            </a:extLst>
          </p:cNvPr>
          <p:cNvSpPr>
            <a:spLocks noGrp="1"/>
          </p:cNvSpPr>
          <p:nvPr>
            <p:ph type="dt" idx="15"/>
          </p:nvPr>
        </p:nvSpPr>
        <p:spPr/>
        <p:txBody>
          <a:bodyPr/>
          <a:lstStyle/>
          <a:p>
            <a:r>
              <a:rPr lang="en-US" dirty="0"/>
              <a:t>July 2025</a:t>
            </a:r>
            <a:endParaRPr lang="en-GB" dirty="0"/>
          </a:p>
        </p:txBody>
      </p:sp>
      <p:sp>
        <p:nvSpPr>
          <p:cNvPr id="13" name="Title 1">
            <a:extLst>
              <a:ext uri="{FF2B5EF4-FFF2-40B4-BE49-F238E27FC236}">
                <a16:creationId xmlns:a16="http://schemas.microsoft.com/office/drawing/2014/main" id="{7FB5D3A7-632F-51E5-9AA1-4D5741481AC6}"/>
              </a:ext>
            </a:extLst>
          </p:cNvPr>
          <p:cNvSpPr>
            <a:spLocks noGrp="1"/>
          </p:cNvSpPr>
          <p:nvPr>
            <p:ph type="title"/>
          </p:nvPr>
        </p:nvSpPr>
        <p:spPr>
          <a:xfrm>
            <a:off x="685800" y="774121"/>
            <a:ext cx="4152839" cy="521279"/>
          </a:xfrm>
        </p:spPr>
        <p:txBody>
          <a:bodyPr/>
          <a:lstStyle/>
          <a:p>
            <a:r>
              <a:rPr lang="en-US" dirty="0"/>
              <a:t>Proposed Approach </a:t>
            </a:r>
          </a:p>
        </p:txBody>
      </p:sp>
      <p:sp>
        <p:nvSpPr>
          <p:cNvPr id="2" name="Rectangle 2">
            <a:extLst>
              <a:ext uri="{FF2B5EF4-FFF2-40B4-BE49-F238E27FC236}">
                <a16:creationId xmlns:a16="http://schemas.microsoft.com/office/drawing/2014/main" id="{06C5B8A3-9618-CDC5-4CA5-D364C626964F}"/>
              </a:ext>
            </a:extLst>
          </p:cNvPr>
          <p:cNvSpPr txBox="1">
            <a:spLocks noChangeArrowheads="1"/>
          </p:cNvSpPr>
          <p:nvPr/>
        </p:nvSpPr>
        <p:spPr bwMode="auto">
          <a:xfrm>
            <a:off x="171506" y="1378356"/>
            <a:ext cx="5027581" cy="495399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marL="285750" indent="-285750">
              <a:buFont typeface="Arial" panose="020B0604020202020204" pitchFamily="34" charset="0"/>
              <a:buChar char="•"/>
            </a:pPr>
            <a:r>
              <a:rPr lang="en-US" sz="1800" kern="0" dirty="0"/>
              <a:t>AP behavior:</a:t>
            </a:r>
            <a:r>
              <a:rPr lang="en-US" sz="1800" b="0" kern="0" dirty="0"/>
              <a:t> A DSO AP should be allowed not to serve a DSO non-AP STA on the DSO subband for every frame exchange in the same TXOP.</a:t>
            </a:r>
          </a:p>
          <a:p>
            <a:pPr marL="285750" indent="-285750">
              <a:buFont typeface="Arial" panose="020B0604020202020204" pitchFamily="34" charset="0"/>
              <a:buChar char="•"/>
            </a:pPr>
            <a:r>
              <a:rPr lang="en-US" sz="1800" kern="0" dirty="0"/>
              <a:t>STA behavior: </a:t>
            </a:r>
            <a:r>
              <a:rPr lang="en-US" sz="1800" b="0" kern="0" dirty="0"/>
              <a:t>A DSO non-AP STA that has switched to the DSO subband does not switch back to the primary subband until it is served by the AP (i.e., it had UL/DL communications with the AP). </a:t>
            </a:r>
          </a:p>
          <a:p>
            <a:pPr marL="685800" lvl="1">
              <a:buFont typeface="Arial" panose="020B0604020202020204" pitchFamily="34" charset="0"/>
              <a:buChar char="•"/>
            </a:pPr>
            <a:r>
              <a:rPr lang="en-US" sz="1600" b="1" kern="0" dirty="0"/>
              <a:t>Option-1: </a:t>
            </a:r>
            <a:r>
              <a:rPr lang="en-US" sz="1600" u="sng" kern="0" dirty="0"/>
              <a:t>The DSO non-AP STA does not switch back to the primary subband after transmitting the ICR frame. </a:t>
            </a:r>
            <a:r>
              <a:rPr lang="en-US" sz="1600" kern="0" dirty="0"/>
              <a:t>Then the current switching back rules apply after the ICR frame.</a:t>
            </a:r>
            <a:endParaRPr lang="en-US" sz="1600" kern="0" dirty="0">
              <a:highlight>
                <a:srgbClr val="F8F8F8"/>
              </a:highlight>
            </a:endParaRPr>
          </a:p>
          <a:p>
            <a:pPr marL="685800" lvl="1">
              <a:buFont typeface="Arial" panose="020B0604020202020204" pitchFamily="34" charset="0"/>
              <a:buChar char="•"/>
            </a:pPr>
            <a:r>
              <a:rPr lang="en-US" sz="1600" b="1" kern="0" dirty="0"/>
              <a:t>Option-2:</a:t>
            </a:r>
            <a:r>
              <a:rPr lang="en-US" sz="1600" kern="0" dirty="0"/>
              <a:t> The DSO AP disables the switching back rules for the DSO non-AP STAs. DSO non-AP STAs switch back before the end of the TXOP (similar to the rules for switching back to the BSS primary channel in the NPCA operation). </a:t>
            </a:r>
          </a:p>
          <a:p>
            <a:pPr marL="685800" lvl="1">
              <a:buFont typeface="Arial" panose="020B0604020202020204" pitchFamily="34" charset="0"/>
              <a:buChar char="•"/>
            </a:pPr>
            <a:endParaRPr lang="en-US" sz="1400" kern="0" dirty="0"/>
          </a:p>
        </p:txBody>
      </p:sp>
      <p:cxnSp>
        <p:nvCxnSpPr>
          <p:cNvPr id="7" name="Straight Arrow Connector 6">
            <a:extLst>
              <a:ext uri="{FF2B5EF4-FFF2-40B4-BE49-F238E27FC236}">
                <a16:creationId xmlns:a16="http://schemas.microsoft.com/office/drawing/2014/main" id="{E5464424-2970-059F-2FF2-8EF973C6A007}"/>
              </a:ext>
            </a:extLst>
          </p:cNvPr>
          <p:cNvCxnSpPr>
            <a:cxnSpLocks/>
          </p:cNvCxnSpPr>
          <p:nvPr/>
        </p:nvCxnSpPr>
        <p:spPr bwMode="auto">
          <a:xfrm flipV="1">
            <a:off x="5932518" y="2355496"/>
            <a:ext cx="6107082" cy="13461"/>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cxnSp>
        <p:nvCxnSpPr>
          <p:cNvPr id="8" name="Straight Arrow Connector 7">
            <a:extLst>
              <a:ext uri="{FF2B5EF4-FFF2-40B4-BE49-F238E27FC236}">
                <a16:creationId xmlns:a16="http://schemas.microsoft.com/office/drawing/2014/main" id="{C8ABD3C5-DDF5-67DB-65F2-B9DC5C8B33AD}"/>
              </a:ext>
            </a:extLst>
          </p:cNvPr>
          <p:cNvCxnSpPr>
            <a:cxnSpLocks/>
          </p:cNvCxnSpPr>
          <p:nvPr/>
        </p:nvCxnSpPr>
        <p:spPr bwMode="auto">
          <a:xfrm>
            <a:off x="5916059" y="3659186"/>
            <a:ext cx="6123541" cy="0"/>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cxnSp>
        <p:nvCxnSpPr>
          <p:cNvPr id="11" name="Straight Connector 10">
            <a:extLst>
              <a:ext uri="{FF2B5EF4-FFF2-40B4-BE49-F238E27FC236}">
                <a16:creationId xmlns:a16="http://schemas.microsoft.com/office/drawing/2014/main" id="{B3BC0885-9B10-517C-57EF-3E486BBB8BA2}"/>
              </a:ext>
            </a:extLst>
          </p:cNvPr>
          <p:cNvCxnSpPr>
            <a:cxnSpLocks/>
          </p:cNvCxnSpPr>
          <p:nvPr/>
        </p:nvCxnSpPr>
        <p:spPr bwMode="auto">
          <a:xfrm>
            <a:off x="6124561" y="838199"/>
            <a:ext cx="2043" cy="5562601"/>
          </a:xfrm>
          <a:prstGeom prst="line">
            <a:avLst/>
          </a:prstGeom>
          <a:solidFill>
            <a:srgbClr val="00B8FF"/>
          </a:solidFill>
          <a:ln w="9525" cap="flat" cmpd="sng" algn="ctr">
            <a:solidFill>
              <a:schemeClr val="tx1"/>
            </a:solidFill>
            <a:prstDash val="dash"/>
            <a:round/>
            <a:headEnd type="none" w="med" len="med"/>
            <a:tailEnd type="none" w="med" len="med"/>
          </a:ln>
          <a:effectLst/>
        </p:spPr>
      </p:cxnSp>
      <p:sp>
        <p:nvSpPr>
          <p:cNvPr id="14" name="Rectangle 13">
            <a:extLst>
              <a:ext uri="{FF2B5EF4-FFF2-40B4-BE49-F238E27FC236}">
                <a16:creationId xmlns:a16="http://schemas.microsoft.com/office/drawing/2014/main" id="{022DFFC8-1A60-B1C9-692F-D15A14682C20}"/>
              </a:ext>
            </a:extLst>
          </p:cNvPr>
          <p:cNvSpPr/>
          <p:nvPr/>
        </p:nvSpPr>
        <p:spPr bwMode="auto">
          <a:xfrm>
            <a:off x="6702621" y="2439986"/>
            <a:ext cx="424195" cy="303945"/>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sp>
        <p:nvSpPr>
          <p:cNvPr id="15" name="Rectangle 14">
            <a:extLst>
              <a:ext uri="{FF2B5EF4-FFF2-40B4-BE49-F238E27FC236}">
                <a16:creationId xmlns:a16="http://schemas.microsoft.com/office/drawing/2014/main" id="{785613B7-D165-3978-EAF1-ED81A695B23D}"/>
              </a:ext>
            </a:extLst>
          </p:cNvPr>
          <p:cNvSpPr/>
          <p:nvPr/>
        </p:nvSpPr>
        <p:spPr bwMode="auto">
          <a:xfrm>
            <a:off x="7292698" y="1788215"/>
            <a:ext cx="1398058" cy="570946"/>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tx1"/>
                </a:solidFill>
                <a:effectLst/>
                <a:latin typeface="Times New Roman" pitchFamily="16" charset="0"/>
                <a:ea typeface="MS Gothic" charset="-128"/>
              </a:rPr>
              <a:t>Data to STA1</a:t>
            </a:r>
          </a:p>
        </p:txBody>
      </p:sp>
      <p:sp>
        <p:nvSpPr>
          <p:cNvPr id="16" name="TextBox 15">
            <a:extLst>
              <a:ext uri="{FF2B5EF4-FFF2-40B4-BE49-F238E27FC236}">
                <a16:creationId xmlns:a16="http://schemas.microsoft.com/office/drawing/2014/main" id="{498B5F0E-270D-70AE-0C90-02359F8CAAD1}"/>
              </a:ext>
            </a:extLst>
          </p:cNvPr>
          <p:cNvSpPr txBox="1"/>
          <p:nvPr/>
        </p:nvSpPr>
        <p:spPr>
          <a:xfrm>
            <a:off x="5411789" y="1601786"/>
            <a:ext cx="423514" cy="307777"/>
          </a:xfrm>
          <a:prstGeom prst="rect">
            <a:avLst/>
          </a:prstGeom>
          <a:noFill/>
        </p:spPr>
        <p:txBody>
          <a:bodyPr wrap="none" rtlCol="0">
            <a:spAutoFit/>
          </a:bodyPr>
          <a:lstStyle/>
          <a:p>
            <a:r>
              <a:rPr lang="en-US" sz="1400" b="1" dirty="0">
                <a:solidFill>
                  <a:schemeClr val="tx1"/>
                </a:solidFill>
              </a:rPr>
              <a:t>AP</a:t>
            </a:r>
          </a:p>
        </p:txBody>
      </p:sp>
      <p:sp>
        <p:nvSpPr>
          <p:cNvPr id="17" name="TextBox 16">
            <a:extLst>
              <a:ext uri="{FF2B5EF4-FFF2-40B4-BE49-F238E27FC236}">
                <a16:creationId xmlns:a16="http://schemas.microsoft.com/office/drawing/2014/main" id="{DD62D858-839D-949A-2A10-C07CC331BD69}"/>
              </a:ext>
            </a:extLst>
          </p:cNvPr>
          <p:cNvSpPr txBox="1"/>
          <p:nvPr/>
        </p:nvSpPr>
        <p:spPr>
          <a:xfrm>
            <a:off x="5334000" y="2887666"/>
            <a:ext cx="610552" cy="307777"/>
          </a:xfrm>
          <a:prstGeom prst="rect">
            <a:avLst/>
          </a:prstGeom>
          <a:noFill/>
        </p:spPr>
        <p:txBody>
          <a:bodyPr wrap="none" rtlCol="0">
            <a:spAutoFit/>
          </a:bodyPr>
          <a:lstStyle/>
          <a:p>
            <a:r>
              <a:rPr lang="en-US" sz="1400" b="1" dirty="0">
                <a:solidFill>
                  <a:schemeClr val="tx1"/>
                </a:solidFill>
              </a:rPr>
              <a:t>STA3</a:t>
            </a:r>
          </a:p>
        </p:txBody>
      </p:sp>
      <p:cxnSp>
        <p:nvCxnSpPr>
          <p:cNvPr id="30" name="Straight Connector 29">
            <a:extLst>
              <a:ext uri="{FF2B5EF4-FFF2-40B4-BE49-F238E27FC236}">
                <a16:creationId xmlns:a16="http://schemas.microsoft.com/office/drawing/2014/main" id="{4E673FAB-D6D8-2EB5-8F91-AA7CB95F25E4}"/>
              </a:ext>
            </a:extLst>
          </p:cNvPr>
          <p:cNvCxnSpPr>
            <a:cxnSpLocks/>
          </p:cNvCxnSpPr>
          <p:nvPr/>
        </p:nvCxnSpPr>
        <p:spPr bwMode="auto">
          <a:xfrm>
            <a:off x="11859659" y="838199"/>
            <a:ext cx="0" cy="5562601"/>
          </a:xfrm>
          <a:prstGeom prst="line">
            <a:avLst/>
          </a:prstGeom>
          <a:solidFill>
            <a:srgbClr val="00B8FF"/>
          </a:solidFill>
          <a:ln w="9525" cap="flat" cmpd="sng" algn="ctr">
            <a:solidFill>
              <a:schemeClr val="tx1"/>
            </a:solidFill>
            <a:prstDash val="dash"/>
            <a:round/>
            <a:headEnd type="none" w="med" len="med"/>
            <a:tailEnd type="none" w="med" len="med"/>
          </a:ln>
          <a:effectLst/>
        </p:spPr>
      </p:cxnSp>
      <p:cxnSp>
        <p:nvCxnSpPr>
          <p:cNvPr id="32" name="Straight Arrow Connector 31">
            <a:extLst>
              <a:ext uri="{FF2B5EF4-FFF2-40B4-BE49-F238E27FC236}">
                <a16:creationId xmlns:a16="http://schemas.microsoft.com/office/drawing/2014/main" id="{56C3A786-C111-8901-039B-97FB74C4CAE3}"/>
              </a:ext>
            </a:extLst>
          </p:cNvPr>
          <p:cNvCxnSpPr>
            <a:cxnSpLocks/>
          </p:cNvCxnSpPr>
          <p:nvPr/>
        </p:nvCxnSpPr>
        <p:spPr bwMode="auto">
          <a:xfrm>
            <a:off x="5943600" y="3046049"/>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cxnSp>
        <p:nvCxnSpPr>
          <p:cNvPr id="33" name="Straight Arrow Connector 32">
            <a:extLst>
              <a:ext uri="{FF2B5EF4-FFF2-40B4-BE49-F238E27FC236}">
                <a16:creationId xmlns:a16="http://schemas.microsoft.com/office/drawing/2014/main" id="{BAEB4B91-13CF-EADD-8CEA-79FC3E4966A0}"/>
              </a:ext>
            </a:extLst>
          </p:cNvPr>
          <p:cNvCxnSpPr>
            <a:cxnSpLocks/>
          </p:cNvCxnSpPr>
          <p:nvPr/>
        </p:nvCxnSpPr>
        <p:spPr bwMode="auto">
          <a:xfrm>
            <a:off x="5916059" y="1773311"/>
            <a:ext cx="6096000" cy="1488"/>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36" name="TextBox 35">
            <a:extLst>
              <a:ext uri="{FF2B5EF4-FFF2-40B4-BE49-F238E27FC236}">
                <a16:creationId xmlns:a16="http://schemas.microsoft.com/office/drawing/2014/main" id="{AB3B2844-B153-4928-5918-9CF3ADFD385A}"/>
              </a:ext>
            </a:extLst>
          </p:cNvPr>
          <p:cNvSpPr txBox="1"/>
          <p:nvPr/>
        </p:nvSpPr>
        <p:spPr>
          <a:xfrm>
            <a:off x="5780289" y="3245176"/>
            <a:ext cx="424196" cy="261610"/>
          </a:xfrm>
          <a:prstGeom prst="rect">
            <a:avLst/>
          </a:prstGeom>
          <a:noFill/>
        </p:spPr>
        <p:txBody>
          <a:bodyPr wrap="square" rtlCol="0">
            <a:spAutoFit/>
          </a:bodyPr>
          <a:lstStyle/>
          <a:p>
            <a:r>
              <a:rPr lang="en-US" sz="1100" b="1" dirty="0">
                <a:solidFill>
                  <a:srgbClr val="FF0000"/>
                </a:solidFill>
              </a:rPr>
              <a:t>P80</a:t>
            </a:r>
          </a:p>
        </p:txBody>
      </p:sp>
      <p:sp>
        <p:nvSpPr>
          <p:cNvPr id="37" name="TextBox 36">
            <a:extLst>
              <a:ext uri="{FF2B5EF4-FFF2-40B4-BE49-F238E27FC236}">
                <a16:creationId xmlns:a16="http://schemas.microsoft.com/office/drawing/2014/main" id="{2EA1EAF7-CA3D-66FC-D801-5A97C1BBEA62}"/>
              </a:ext>
            </a:extLst>
          </p:cNvPr>
          <p:cNvSpPr txBox="1"/>
          <p:nvPr/>
        </p:nvSpPr>
        <p:spPr>
          <a:xfrm>
            <a:off x="5758066" y="1946374"/>
            <a:ext cx="424196" cy="261610"/>
          </a:xfrm>
          <a:prstGeom prst="rect">
            <a:avLst/>
          </a:prstGeom>
          <a:noFill/>
        </p:spPr>
        <p:txBody>
          <a:bodyPr wrap="square" rtlCol="0">
            <a:spAutoFit/>
          </a:bodyPr>
          <a:lstStyle/>
          <a:p>
            <a:r>
              <a:rPr lang="en-US" sz="1100" b="1" dirty="0">
                <a:solidFill>
                  <a:srgbClr val="FF0000"/>
                </a:solidFill>
              </a:rPr>
              <a:t>P80</a:t>
            </a:r>
          </a:p>
        </p:txBody>
      </p:sp>
      <p:sp>
        <p:nvSpPr>
          <p:cNvPr id="38" name="TextBox 37">
            <a:extLst>
              <a:ext uri="{FF2B5EF4-FFF2-40B4-BE49-F238E27FC236}">
                <a16:creationId xmlns:a16="http://schemas.microsoft.com/office/drawing/2014/main" id="{C5F2C85D-F706-C11D-50C4-C8704B8EC709}"/>
              </a:ext>
            </a:extLst>
          </p:cNvPr>
          <p:cNvSpPr txBox="1"/>
          <p:nvPr/>
        </p:nvSpPr>
        <p:spPr>
          <a:xfrm>
            <a:off x="5762999" y="1324230"/>
            <a:ext cx="424196" cy="261610"/>
          </a:xfrm>
          <a:prstGeom prst="rect">
            <a:avLst/>
          </a:prstGeom>
          <a:noFill/>
        </p:spPr>
        <p:txBody>
          <a:bodyPr wrap="square" rtlCol="0">
            <a:spAutoFit/>
          </a:bodyPr>
          <a:lstStyle/>
          <a:p>
            <a:r>
              <a:rPr lang="en-US" sz="1100" b="1" dirty="0">
                <a:solidFill>
                  <a:srgbClr val="FF0000"/>
                </a:solidFill>
              </a:rPr>
              <a:t>S80</a:t>
            </a:r>
          </a:p>
        </p:txBody>
      </p:sp>
      <p:sp>
        <p:nvSpPr>
          <p:cNvPr id="39" name="TextBox 38">
            <a:extLst>
              <a:ext uri="{FF2B5EF4-FFF2-40B4-BE49-F238E27FC236}">
                <a16:creationId xmlns:a16="http://schemas.microsoft.com/office/drawing/2014/main" id="{F577526F-5AF8-37B2-7244-5267266A971D}"/>
              </a:ext>
            </a:extLst>
          </p:cNvPr>
          <p:cNvSpPr txBox="1"/>
          <p:nvPr/>
        </p:nvSpPr>
        <p:spPr>
          <a:xfrm>
            <a:off x="5787055" y="2592386"/>
            <a:ext cx="424196" cy="261610"/>
          </a:xfrm>
          <a:prstGeom prst="rect">
            <a:avLst/>
          </a:prstGeom>
          <a:noFill/>
        </p:spPr>
        <p:txBody>
          <a:bodyPr wrap="square" rtlCol="0">
            <a:spAutoFit/>
          </a:bodyPr>
          <a:lstStyle/>
          <a:p>
            <a:r>
              <a:rPr lang="en-US" sz="1100" b="1" dirty="0">
                <a:solidFill>
                  <a:srgbClr val="FF0000"/>
                </a:solidFill>
              </a:rPr>
              <a:t>S80</a:t>
            </a:r>
          </a:p>
        </p:txBody>
      </p:sp>
      <p:sp>
        <p:nvSpPr>
          <p:cNvPr id="41" name="TextBox 40">
            <a:extLst>
              <a:ext uri="{FF2B5EF4-FFF2-40B4-BE49-F238E27FC236}">
                <a16:creationId xmlns:a16="http://schemas.microsoft.com/office/drawing/2014/main" id="{2850AF8F-0E56-D087-DCE8-6209EF9BF1B4}"/>
              </a:ext>
            </a:extLst>
          </p:cNvPr>
          <p:cNvSpPr txBox="1"/>
          <p:nvPr/>
        </p:nvSpPr>
        <p:spPr>
          <a:xfrm>
            <a:off x="8422216" y="763586"/>
            <a:ext cx="1444971" cy="276999"/>
          </a:xfrm>
          <a:prstGeom prst="rect">
            <a:avLst/>
          </a:prstGeom>
          <a:noFill/>
        </p:spPr>
        <p:txBody>
          <a:bodyPr wrap="square" rtlCol="0">
            <a:spAutoFit/>
          </a:bodyPr>
          <a:lstStyle/>
          <a:p>
            <a:r>
              <a:rPr lang="en-US" sz="1200" dirty="0">
                <a:solidFill>
                  <a:schemeClr val="tx1"/>
                </a:solidFill>
              </a:rPr>
              <a:t>TXOP of AP</a:t>
            </a:r>
          </a:p>
        </p:txBody>
      </p:sp>
      <p:cxnSp>
        <p:nvCxnSpPr>
          <p:cNvPr id="42" name="Straight Arrow Connector 41">
            <a:extLst>
              <a:ext uri="{FF2B5EF4-FFF2-40B4-BE49-F238E27FC236}">
                <a16:creationId xmlns:a16="http://schemas.microsoft.com/office/drawing/2014/main" id="{75033F73-6439-60F8-D3E6-02D53874B5E9}"/>
              </a:ext>
            </a:extLst>
          </p:cNvPr>
          <p:cNvCxnSpPr>
            <a:cxnSpLocks/>
          </p:cNvCxnSpPr>
          <p:nvPr/>
        </p:nvCxnSpPr>
        <p:spPr bwMode="auto">
          <a:xfrm flipV="1">
            <a:off x="6124561" y="992186"/>
            <a:ext cx="5735098" cy="19876"/>
          </a:xfrm>
          <a:prstGeom prst="straightConnector1">
            <a:avLst/>
          </a:prstGeom>
          <a:solidFill>
            <a:srgbClr val="00B8FF"/>
          </a:solidFill>
          <a:ln w="28575" cap="flat" cmpd="sng" algn="ctr">
            <a:solidFill>
              <a:schemeClr val="tx1"/>
            </a:solidFill>
            <a:prstDash val="solid"/>
            <a:round/>
            <a:headEnd type="triangle"/>
            <a:tailEnd type="triangle"/>
          </a:ln>
          <a:effectLst/>
        </p:spPr>
      </p:cxnSp>
      <p:cxnSp>
        <p:nvCxnSpPr>
          <p:cNvPr id="12" name="Straight Arrow Connector 11">
            <a:extLst>
              <a:ext uri="{FF2B5EF4-FFF2-40B4-BE49-F238E27FC236}">
                <a16:creationId xmlns:a16="http://schemas.microsoft.com/office/drawing/2014/main" id="{77181B78-F98A-0202-C460-5DE9A711CDF6}"/>
              </a:ext>
            </a:extLst>
          </p:cNvPr>
          <p:cNvCxnSpPr>
            <a:cxnSpLocks/>
          </p:cNvCxnSpPr>
          <p:nvPr/>
        </p:nvCxnSpPr>
        <p:spPr bwMode="auto">
          <a:xfrm>
            <a:off x="5907616" y="1143098"/>
            <a:ext cx="6096000" cy="1488"/>
          </a:xfrm>
          <a:prstGeom prst="straightConnector1">
            <a:avLst/>
          </a:prstGeom>
          <a:solidFill>
            <a:srgbClr val="00B8FF"/>
          </a:solidFill>
          <a:ln w="19050" cap="flat" cmpd="sng" algn="ctr">
            <a:solidFill>
              <a:schemeClr val="tx1"/>
            </a:solidFill>
            <a:prstDash val="dash"/>
            <a:round/>
            <a:headEnd type="none" w="med" len="med"/>
            <a:tailEnd type="triangle"/>
          </a:ln>
          <a:effectLst/>
        </p:spPr>
      </p:cxnSp>
      <p:grpSp>
        <p:nvGrpSpPr>
          <p:cNvPr id="22" name="Group 21">
            <a:extLst>
              <a:ext uri="{FF2B5EF4-FFF2-40B4-BE49-F238E27FC236}">
                <a16:creationId xmlns:a16="http://schemas.microsoft.com/office/drawing/2014/main" id="{3B250A55-F33A-73A4-D257-8704A91A79FF}"/>
              </a:ext>
            </a:extLst>
          </p:cNvPr>
          <p:cNvGrpSpPr/>
          <p:nvPr/>
        </p:nvGrpSpPr>
        <p:grpSpPr>
          <a:xfrm>
            <a:off x="6132553" y="1141258"/>
            <a:ext cx="424810" cy="1222528"/>
            <a:chOff x="5482737" y="1977872"/>
            <a:chExt cx="424810" cy="1222528"/>
          </a:xfrm>
        </p:grpSpPr>
        <p:sp>
          <p:nvSpPr>
            <p:cNvPr id="25" name="Rectangle 24">
              <a:extLst>
                <a:ext uri="{FF2B5EF4-FFF2-40B4-BE49-F238E27FC236}">
                  <a16:creationId xmlns:a16="http://schemas.microsoft.com/office/drawing/2014/main" id="{07820E04-DB07-47BC-43C7-2EBEEE3E09E5}"/>
                </a:ext>
              </a:extLst>
            </p:cNvPr>
            <p:cNvSpPr/>
            <p:nvPr/>
          </p:nvSpPr>
          <p:spPr bwMode="auto">
            <a:xfrm>
              <a:off x="5482737" y="1981200"/>
              <a:ext cx="424195" cy="1214575"/>
            </a:xfrm>
            <a:prstGeom prst="rect">
              <a:avLst/>
            </a:prstGeom>
            <a:no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1000" b="0" i="0" u="none" strike="noStrike" cap="none" normalizeH="0" baseline="0" dirty="0">
                <a:ln>
                  <a:noFill/>
                </a:ln>
                <a:solidFill>
                  <a:schemeClr val="tx1"/>
                </a:solidFill>
                <a:effectLst/>
                <a:latin typeface="Times New Roman" pitchFamily="16" charset="0"/>
                <a:ea typeface="MS Gothic" charset="-128"/>
              </a:endParaRPr>
            </a:p>
          </p:txBody>
        </p:sp>
        <p:sp>
          <p:nvSpPr>
            <p:cNvPr id="19" name="Rectangle 18">
              <a:extLst>
                <a:ext uri="{FF2B5EF4-FFF2-40B4-BE49-F238E27FC236}">
                  <a16:creationId xmlns:a16="http://schemas.microsoft.com/office/drawing/2014/main" id="{D76A382B-1D49-5B05-DAF2-B413C852AC8E}"/>
                </a:ext>
              </a:extLst>
            </p:cNvPr>
            <p:cNvSpPr/>
            <p:nvPr/>
          </p:nvSpPr>
          <p:spPr bwMode="auto">
            <a:xfrm>
              <a:off x="5486400" y="2621580"/>
              <a:ext cx="421147" cy="578820"/>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STA1</a:t>
              </a:r>
            </a:p>
          </p:txBody>
        </p:sp>
        <p:sp>
          <p:nvSpPr>
            <p:cNvPr id="20" name="Rectangle 19">
              <a:extLst>
                <a:ext uri="{FF2B5EF4-FFF2-40B4-BE49-F238E27FC236}">
                  <a16:creationId xmlns:a16="http://schemas.microsoft.com/office/drawing/2014/main" id="{DF140AD9-FC6F-8D6E-9EE7-E4A9E9FEB925}"/>
                </a:ext>
              </a:extLst>
            </p:cNvPr>
            <p:cNvSpPr/>
            <p:nvPr/>
          </p:nvSpPr>
          <p:spPr bwMode="auto">
            <a:xfrm>
              <a:off x="5486400" y="2286000"/>
              <a:ext cx="421147" cy="338828"/>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STA2</a:t>
              </a:r>
            </a:p>
          </p:txBody>
        </p:sp>
        <p:sp>
          <p:nvSpPr>
            <p:cNvPr id="21" name="Rectangle 20">
              <a:extLst>
                <a:ext uri="{FF2B5EF4-FFF2-40B4-BE49-F238E27FC236}">
                  <a16:creationId xmlns:a16="http://schemas.microsoft.com/office/drawing/2014/main" id="{D6354FBB-F9FD-C4B8-AD83-13A5F1465D48}"/>
                </a:ext>
              </a:extLst>
            </p:cNvPr>
            <p:cNvSpPr/>
            <p:nvPr/>
          </p:nvSpPr>
          <p:spPr bwMode="auto">
            <a:xfrm>
              <a:off x="5486400" y="1977872"/>
              <a:ext cx="421147" cy="308128"/>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700" b="1" i="0" u="none" strike="noStrike" cap="none" normalizeH="0" baseline="0" dirty="0">
                  <a:ln>
                    <a:noFill/>
                  </a:ln>
                  <a:solidFill>
                    <a:schemeClr val="tx1"/>
                  </a:solidFill>
                  <a:effectLst/>
                  <a:latin typeface="Times New Roman" pitchFamily="16" charset="0"/>
                  <a:ea typeface="MS Gothic" charset="-128"/>
                </a:rPr>
                <a:t>STA3</a:t>
              </a:r>
            </a:p>
          </p:txBody>
        </p:sp>
      </p:grpSp>
      <p:cxnSp>
        <p:nvCxnSpPr>
          <p:cNvPr id="29" name="Straight Arrow Connector 28">
            <a:extLst>
              <a:ext uri="{FF2B5EF4-FFF2-40B4-BE49-F238E27FC236}">
                <a16:creationId xmlns:a16="http://schemas.microsoft.com/office/drawing/2014/main" id="{B59AC20C-E653-5280-AD36-3A33E1E3FB85}"/>
              </a:ext>
            </a:extLst>
          </p:cNvPr>
          <p:cNvCxnSpPr>
            <a:cxnSpLocks/>
          </p:cNvCxnSpPr>
          <p:nvPr/>
        </p:nvCxnSpPr>
        <p:spPr bwMode="auto">
          <a:xfrm>
            <a:off x="5932518" y="2439986"/>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cxnSp>
        <p:nvCxnSpPr>
          <p:cNvPr id="43" name="Straight Arrow Connector 42">
            <a:extLst>
              <a:ext uri="{FF2B5EF4-FFF2-40B4-BE49-F238E27FC236}">
                <a16:creationId xmlns:a16="http://schemas.microsoft.com/office/drawing/2014/main" id="{99A338F1-6F4C-7ABA-D450-749E5F6D7B35}"/>
              </a:ext>
            </a:extLst>
          </p:cNvPr>
          <p:cNvCxnSpPr>
            <a:cxnSpLocks/>
          </p:cNvCxnSpPr>
          <p:nvPr/>
        </p:nvCxnSpPr>
        <p:spPr bwMode="auto">
          <a:xfrm>
            <a:off x="5916059" y="4954586"/>
            <a:ext cx="6123541" cy="0"/>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sp>
        <p:nvSpPr>
          <p:cNvPr id="44" name="Rectangle 43">
            <a:extLst>
              <a:ext uri="{FF2B5EF4-FFF2-40B4-BE49-F238E27FC236}">
                <a16:creationId xmlns:a16="http://schemas.microsoft.com/office/drawing/2014/main" id="{B0969C26-9EC2-DD99-C06C-AFAB799448EA}"/>
              </a:ext>
            </a:extLst>
          </p:cNvPr>
          <p:cNvSpPr/>
          <p:nvPr/>
        </p:nvSpPr>
        <p:spPr bwMode="auto">
          <a:xfrm>
            <a:off x="6712453" y="4031093"/>
            <a:ext cx="424195" cy="303945"/>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sp>
        <p:nvSpPr>
          <p:cNvPr id="45" name="TextBox 44">
            <a:extLst>
              <a:ext uri="{FF2B5EF4-FFF2-40B4-BE49-F238E27FC236}">
                <a16:creationId xmlns:a16="http://schemas.microsoft.com/office/drawing/2014/main" id="{81A775BA-37B3-231E-D937-21C445535E5A}"/>
              </a:ext>
            </a:extLst>
          </p:cNvPr>
          <p:cNvSpPr txBox="1"/>
          <p:nvPr/>
        </p:nvSpPr>
        <p:spPr>
          <a:xfrm>
            <a:off x="5334000" y="4183066"/>
            <a:ext cx="610552" cy="307777"/>
          </a:xfrm>
          <a:prstGeom prst="rect">
            <a:avLst/>
          </a:prstGeom>
          <a:noFill/>
        </p:spPr>
        <p:txBody>
          <a:bodyPr wrap="none" rtlCol="0">
            <a:spAutoFit/>
          </a:bodyPr>
          <a:lstStyle/>
          <a:p>
            <a:r>
              <a:rPr lang="en-US" sz="1400" b="1" dirty="0">
                <a:solidFill>
                  <a:schemeClr val="tx1"/>
                </a:solidFill>
              </a:rPr>
              <a:t>STA2</a:t>
            </a:r>
          </a:p>
        </p:txBody>
      </p:sp>
      <p:cxnSp>
        <p:nvCxnSpPr>
          <p:cNvPr id="46" name="Straight Arrow Connector 45">
            <a:extLst>
              <a:ext uri="{FF2B5EF4-FFF2-40B4-BE49-F238E27FC236}">
                <a16:creationId xmlns:a16="http://schemas.microsoft.com/office/drawing/2014/main" id="{379ACA30-CB39-6F70-5F8F-94BCE9FAEBA7}"/>
              </a:ext>
            </a:extLst>
          </p:cNvPr>
          <p:cNvCxnSpPr>
            <a:cxnSpLocks/>
          </p:cNvCxnSpPr>
          <p:nvPr/>
        </p:nvCxnSpPr>
        <p:spPr bwMode="auto">
          <a:xfrm>
            <a:off x="5943600" y="4341449"/>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47" name="TextBox 46">
            <a:extLst>
              <a:ext uri="{FF2B5EF4-FFF2-40B4-BE49-F238E27FC236}">
                <a16:creationId xmlns:a16="http://schemas.microsoft.com/office/drawing/2014/main" id="{D4B3474A-6F0D-2229-0938-BCF0C672546E}"/>
              </a:ext>
            </a:extLst>
          </p:cNvPr>
          <p:cNvSpPr txBox="1"/>
          <p:nvPr/>
        </p:nvSpPr>
        <p:spPr>
          <a:xfrm>
            <a:off x="5780289" y="4540576"/>
            <a:ext cx="424196" cy="261610"/>
          </a:xfrm>
          <a:prstGeom prst="rect">
            <a:avLst/>
          </a:prstGeom>
          <a:noFill/>
        </p:spPr>
        <p:txBody>
          <a:bodyPr wrap="square" rtlCol="0">
            <a:spAutoFit/>
          </a:bodyPr>
          <a:lstStyle/>
          <a:p>
            <a:r>
              <a:rPr lang="en-US" sz="1100" b="1" dirty="0">
                <a:solidFill>
                  <a:srgbClr val="FF0000"/>
                </a:solidFill>
              </a:rPr>
              <a:t>P80</a:t>
            </a:r>
          </a:p>
        </p:txBody>
      </p:sp>
      <p:sp>
        <p:nvSpPr>
          <p:cNvPr id="49" name="TextBox 48">
            <a:extLst>
              <a:ext uri="{FF2B5EF4-FFF2-40B4-BE49-F238E27FC236}">
                <a16:creationId xmlns:a16="http://schemas.microsoft.com/office/drawing/2014/main" id="{B53801FB-0A1B-17A7-6D50-610C65C52F3A}"/>
              </a:ext>
            </a:extLst>
          </p:cNvPr>
          <p:cNvSpPr txBox="1"/>
          <p:nvPr/>
        </p:nvSpPr>
        <p:spPr>
          <a:xfrm>
            <a:off x="5787055" y="3887786"/>
            <a:ext cx="424196" cy="261610"/>
          </a:xfrm>
          <a:prstGeom prst="rect">
            <a:avLst/>
          </a:prstGeom>
          <a:noFill/>
        </p:spPr>
        <p:txBody>
          <a:bodyPr wrap="square" rtlCol="0">
            <a:spAutoFit/>
          </a:bodyPr>
          <a:lstStyle/>
          <a:p>
            <a:r>
              <a:rPr lang="en-US" sz="1100" b="1" dirty="0">
                <a:solidFill>
                  <a:srgbClr val="FF0000"/>
                </a:solidFill>
              </a:rPr>
              <a:t>S80</a:t>
            </a:r>
          </a:p>
        </p:txBody>
      </p:sp>
      <p:cxnSp>
        <p:nvCxnSpPr>
          <p:cNvPr id="51" name="Straight Arrow Connector 50">
            <a:extLst>
              <a:ext uri="{FF2B5EF4-FFF2-40B4-BE49-F238E27FC236}">
                <a16:creationId xmlns:a16="http://schemas.microsoft.com/office/drawing/2014/main" id="{D47BF7D7-316F-CF1E-407C-84F0EF1B1774}"/>
              </a:ext>
            </a:extLst>
          </p:cNvPr>
          <p:cNvCxnSpPr>
            <a:cxnSpLocks/>
          </p:cNvCxnSpPr>
          <p:nvPr/>
        </p:nvCxnSpPr>
        <p:spPr bwMode="auto">
          <a:xfrm>
            <a:off x="5932518" y="3735386"/>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cxnSp>
        <p:nvCxnSpPr>
          <p:cNvPr id="53" name="Straight Arrow Connector 52">
            <a:extLst>
              <a:ext uri="{FF2B5EF4-FFF2-40B4-BE49-F238E27FC236}">
                <a16:creationId xmlns:a16="http://schemas.microsoft.com/office/drawing/2014/main" id="{D5E48475-5029-845A-BE91-D929D4FC4BAD}"/>
              </a:ext>
            </a:extLst>
          </p:cNvPr>
          <p:cNvCxnSpPr>
            <a:cxnSpLocks/>
          </p:cNvCxnSpPr>
          <p:nvPr/>
        </p:nvCxnSpPr>
        <p:spPr bwMode="auto">
          <a:xfrm>
            <a:off x="5916059" y="6249986"/>
            <a:ext cx="6123541" cy="0"/>
          </a:xfrm>
          <a:prstGeom prst="straightConnector1">
            <a:avLst/>
          </a:prstGeom>
          <a:solidFill>
            <a:srgbClr val="00B8FF"/>
          </a:solidFill>
          <a:ln w="19050" cap="flat" cmpd="sng" algn="ctr">
            <a:solidFill>
              <a:schemeClr val="tx1"/>
            </a:solidFill>
            <a:prstDash val="solid"/>
            <a:round/>
            <a:headEnd type="none" w="med" len="med"/>
            <a:tailEnd type="triangle"/>
          </a:ln>
          <a:effectLst/>
        </p:spPr>
      </p:cxnSp>
      <p:sp>
        <p:nvSpPr>
          <p:cNvPr id="54" name="Rectangle 53">
            <a:extLst>
              <a:ext uri="{FF2B5EF4-FFF2-40B4-BE49-F238E27FC236}">
                <a16:creationId xmlns:a16="http://schemas.microsoft.com/office/drawing/2014/main" id="{B1CD0334-47FA-25C6-3AA3-DBAE319063DE}"/>
              </a:ext>
            </a:extLst>
          </p:cNvPr>
          <p:cNvSpPr/>
          <p:nvPr/>
        </p:nvSpPr>
        <p:spPr bwMode="auto">
          <a:xfrm>
            <a:off x="6712453" y="5643260"/>
            <a:ext cx="424195" cy="606725"/>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ICR</a:t>
            </a:r>
            <a:endParaRPr kumimoji="0" lang="en-US" sz="900" b="0" i="0" u="none" strike="noStrike" cap="none" normalizeH="0" baseline="0" dirty="0">
              <a:ln>
                <a:noFill/>
              </a:ln>
              <a:solidFill>
                <a:schemeClr val="tx1"/>
              </a:solidFill>
              <a:effectLst/>
              <a:latin typeface="Times New Roman" pitchFamily="16" charset="0"/>
              <a:ea typeface="MS Gothic" charset="-128"/>
            </a:endParaRPr>
          </a:p>
        </p:txBody>
      </p:sp>
      <p:sp>
        <p:nvSpPr>
          <p:cNvPr id="55" name="TextBox 54">
            <a:extLst>
              <a:ext uri="{FF2B5EF4-FFF2-40B4-BE49-F238E27FC236}">
                <a16:creationId xmlns:a16="http://schemas.microsoft.com/office/drawing/2014/main" id="{75FA3891-99AB-1907-02E9-E8D2B2EFE447}"/>
              </a:ext>
            </a:extLst>
          </p:cNvPr>
          <p:cNvSpPr txBox="1"/>
          <p:nvPr/>
        </p:nvSpPr>
        <p:spPr>
          <a:xfrm>
            <a:off x="5334000" y="5478466"/>
            <a:ext cx="610552" cy="307777"/>
          </a:xfrm>
          <a:prstGeom prst="rect">
            <a:avLst/>
          </a:prstGeom>
          <a:noFill/>
        </p:spPr>
        <p:txBody>
          <a:bodyPr wrap="none" rtlCol="0">
            <a:spAutoFit/>
          </a:bodyPr>
          <a:lstStyle/>
          <a:p>
            <a:r>
              <a:rPr lang="en-US" sz="1400" b="1" dirty="0">
                <a:solidFill>
                  <a:schemeClr val="tx1"/>
                </a:solidFill>
              </a:rPr>
              <a:t>STA1</a:t>
            </a:r>
          </a:p>
        </p:txBody>
      </p:sp>
      <p:cxnSp>
        <p:nvCxnSpPr>
          <p:cNvPr id="56" name="Straight Arrow Connector 55">
            <a:extLst>
              <a:ext uri="{FF2B5EF4-FFF2-40B4-BE49-F238E27FC236}">
                <a16:creationId xmlns:a16="http://schemas.microsoft.com/office/drawing/2014/main" id="{E2C372E9-FE72-6C81-0781-AC80BE375919}"/>
              </a:ext>
            </a:extLst>
          </p:cNvPr>
          <p:cNvCxnSpPr>
            <a:cxnSpLocks/>
          </p:cNvCxnSpPr>
          <p:nvPr/>
        </p:nvCxnSpPr>
        <p:spPr bwMode="auto">
          <a:xfrm>
            <a:off x="5943600" y="5636849"/>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57" name="TextBox 56">
            <a:extLst>
              <a:ext uri="{FF2B5EF4-FFF2-40B4-BE49-F238E27FC236}">
                <a16:creationId xmlns:a16="http://schemas.microsoft.com/office/drawing/2014/main" id="{925375A5-63FC-8AFB-2AAC-846F46562603}"/>
              </a:ext>
            </a:extLst>
          </p:cNvPr>
          <p:cNvSpPr txBox="1"/>
          <p:nvPr/>
        </p:nvSpPr>
        <p:spPr>
          <a:xfrm>
            <a:off x="5780289" y="5835976"/>
            <a:ext cx="424196" cy="261610"/>
          </a:xfrm>
          <a:prstGeom prst="rect">
            <a:avLst/>
          </a:prstGeom>
          <a:noFill/>
        </p:spPr>
        <p:txBody>
          <a:bodyPr wrap="square" rtlCol="0">
            <a:spAutoFit/>
          </a:bodyPr>
          <a:lstStyle/>
          <a:p>
            <a:r>
              <a:rPr lang="en-US" sz="1100" b="1" dirty="0">
                <a:solidFill>
                  <a:srgbClr val="FF0000"/>
                </a:solidFill>
              </a:rPr>
              <a:t>P80</a:t>
            </a:r>
          </a:p>
        </p:txBody>
      </p:sp>
      <p:sp>
        <p:nvSpPr>
          <p:cNvPr id="58" name="TextBox 57">
            <a:extLst>
              <a:ext uri="{FF2B5EF4-FFF2-40B4-BE49-F238E27FC236}">
                <a16:creationId xmlns:a16="http://schemas.microsoft.com/office/drawing/2014/main" id="{81032731-38EF-A287-6F47-77B085DEAA4B}"/>
              </a:ext>
            </a:extLst>
          </p:cNvPr>
          <p:cNvSpPr txBox="1"/>
          <p:nvPr/>
        </p:nvSpPr>
        <p:spPr>
          <a:xfrm>
            <a:off x="5787055" y="5183186"/>
            <a:ext cx="424196" cy="261610"/>
          </a:xfrm>
          <a:prstGeom prst="rect">
            <a:avLst/>
          </a:prstGeom>
          <a:noFill/>
        </p:spPr>
        <p:txBody>
          <a:bodyPr wrap="square" rtlCol="0">
            <a:spAutoFit/>
          </a:bodyPr>
          <a:lstStyle/>
          <a:p>
            <a:r>
              <a:rPr lang="en-US" sz="1100" b="1" dirty="0">
                <a:solidFill>
                  <a:srgbClr val="FF0000"/>
                </a:solidFill>
              </a:rPr>
              <a:t>S80</a:t>
            </a:r>
          </a:p>
        </p:txBody>
      </p:sp>
      <p:sp>
        <p:nvSpPr>
          <p:cNvPr id="59" name="Rectangle 58">
            <a:extLst>
              <a:ext uri="{FF2B5EF4-FFF2-40B4-BE49-F238E27FC236}">
                <a16:creationId xmlns:a16="http://schemas.microsoft.com/office/drawing/2014/main" id="{35CC996F-E9FD-FC1F-D6C2-C39B7DF9FF48}"/>
              </a:ext>
            </a:extLst>
          </p:cNvPr>
          <p:cNvSpPr/>
          <p:nvPr/>
        </p:nvSpPr>
        <p:spPr bwMode="auto">
          <a:xfrm>
            <a:off x="10972800" y="5643260"/>
            <a:ext cx="363649" cy="606725"/>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BA</a:t>
            </a:r>
          </a:p>
        </p:txBody>
      </p:sp>
      <p:cxnSp>
        <p:nvCxnSpPr>
          <p:cNvPr id="60" name="Straight Arrow Connector 59">
            <a:extLst>
              <a:ext uri="{FF2B5EF4-FFF2-40B4-BE49-F238E27FC236}">
                <a16:creationId xmlns:a16="http://schemas.microsoft.com/office/drawing/2014/main" id="{CB69C0FA-5196-62B0-EFD9-0417BEEDD3C4}"/>
              </a:ext>
            </a:extLst>
          </p:cNvPr>
          <p:cNvCxnSpPr>
            <a:cxnSpLocks/>
          </p:cNvCxnSpPr>
          <p:nvPr/>
        </p:nvCxnSpPr>
        <p:spPr bwMode="auto">
          <a:xfrm>
            <a:off x="5932518" y="5030786"/>
            <a:ext cx="6096000" cy="0"/>
          </a:xfrm>
          <a:prstGeom prst="straightConnector1">
            <a:avLst/>
          </a:prstGeom>
          <a:solidFill>
            <a:srgbClr val="00B8FF"/>
          </a:solidFill>
          <a:ln w="19050" cap="flat" cmpd="sng" algn="ctr">
            <a:solidFill>
              <a:schemeClr val="tx1"/>
            </a:solidFill>
            <a:prstDash val="dash"/>
            <a:round/>
            <a:headEnd type="none" w="med" len="med"/>
            <a:tailEnd type="triangle"/>
          </a:ln>
          <a:effectLst/>
        </p:spPr>
      </p:cxnSp>
      <p:sp>
        <p:nvSpPr>
          <p:cNvPr id="62" name="Rectangle 61">
            <a:extLst>
              <a:ext uri="{FF2B5EF4-FFF2-40B4-BE49-F238E27FC236}">
                <a16:creationId xmlns:a16="http://schemas.microsoft.com/office/drawing/2014/main" id="{B945DDC6-BC12-DE3A-DB18-E3452DE6BD27}"/>
              </a:ext>
            </a:extLst>
          </p:cNvPr>
          <p:cNvSpPr/>
          <p:nvPr/>
        </p:nvSpPr>
        <p:spPr bwMode="auto">
          <a:xfrm>
            <a:off x="10929605" y="2442668"/>
            <a:ext cx="376709" cy="603379"/>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BA</a:t>
            </a:r>
          </a:p>
        </p:txBody>
      </p:sp>
      <p:sp>
        <p:nvSpPr>
          <p:cNvPr id="63" name="Rectangle 62">
            <a:extLst>
              <a:ext uri="{FF2B5EF4-FFF2-40B4-BE49-F238E27FC236}">
                <a16:creationId xmlns:a16="http://schemas.microsoft.com/office/drawing/2014/main" id="{4755A13D-9DED-741A-8B3D-552F1E304ECC}"/>
              </a:ext>
            </a:extLst>
          </p:cNvPr>
          <p:cNvSpPr/>
          <p:nvPr/>
        </p:nvSpPr>
        <p:spPr bwMode="auto">
          <a:xfrm>
            <a:off x="7296361" y="1150755"/>
            <a:ext cx="1394394" cy="643581"/>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tx1"/>
                </a:solidFill>
                <a:effectLst/>
                <a:latin typeface="Times New Roman" pitchFamily="16" charset="0"/>
                <a:ea typeface="MS Gothic" charset="-128"/>
              </a:rPr>
              <a:t>Data to STA2</a:t>
            </a:r>
          </a:p>
        </p:txBody>
      </p:sp>
      <p:sp>
        <p:nvSpPr>
          <p:cNvPr id="64" name="Rectangle 63">
            <a:extLst>
              <a:ext uri="{FF2B5EF4-FFF2-40B4-BE49-F238E27FC236}">
                <a16:creationId xmlns:a16="http://schemas.microsoft.com/office/drawing/2014/main" id="{0FAF547B-AFD6-0934-6A09-58D706A3F572}"/>
              </a:ext>
            </a:extLst>
          </p:cNvPr>
          <p:cNvSpPr/>
          <p:nvPr/>
        </p:nvSpPr>
        <p:spPr bwMode="auto">
          <a:xfrm>
            <a:off x="9412815" y="1139321"/>
            <a:ext cx="1383999" cy="656618"/>
          </a:xfrm>
          <a:prstGeom prst="rect">
            <a:avLst/>
          </a:prstGeom>
          <a:solidFill>
            <a:srgbClr val="FFE9FA"/>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tx1"/>
                </a:solidFill>
                <a:effectLst/>
                <a:latin typeface="Times New Roman" pitchFamily="16" charset="0"/>
                <a:ea typeface="MS Gothic" charset="-128"/>
              </a:rPr>
              <a:t>Data to STA3</a:t>
            </a:r>
          </a:p>
        </p:txBody>
      </p:sp>
      <p:cxnSp>
        <p:nvCxnSpPr>
          <p:cNvPr id="67" name="Straight Arrow Connector 66">
            <a:extLst>
              <a:ext uri="{FF2B5EF4-FFF2-40B4-BE49-F238E27FC236}">
                <a16:creationId xmlns:a16="http://schemas.microsoft.com/office/drawing/2014/main" id="{A9609238-81F5-BE6B-0A1E-D14F32587834}"/>
              </a:ext>
            </a:extLst>
          </p:cNvPr>
          <p:cNvCxnSpPr>
            <a:cxnSpLocks/>
          </p:cNvCxnSpPr>
          <p:nvPr/>
        </p:nvCxnSpPr>
        <p:spPr bwMode="auto">
          <a:xfrm>
            <a:off x="6116551" y="4032696"/>
            <a:ext cx="5743108" cy="0"/>
          </a:xfrm>
          <a:prstGeom prst="straightConnector1">
            <a:avLst/>
          </a:prstGeom>
          <a:solidFill>
            <a:srgbClr val="00B8FF"/>
          </a:solidFill>
          <a:ln w="3175" cap="flat" cmpd="sng" algn="ctr">
            <a:solidFill>
              <a:schemeClr val="tx1"/>
            </a:solidFill>
            <a:prstDash val="dash"/>
            <a:round/>
            <a:headEnd type="none" w="med" len="med"/>
            <a:tailEnd type="none" w="med" len="med"/>
          </a:ln>
          <a:effectLst/>
        </p:spPr>
      </p:cxnSp>
      <p:cxnSp>
        <p:nvCxnSpPr>
          <p:cNvPr id="69" name="Straight Arrow Connector 68">
            <a:extLst>
              <a:ext uri="{FF2B5EF4-FFF2-40B4-BE49-F238E27FC236}">
                <a16:creationId xmlns:a16="http://schemas.microsoft.com/office/drawing/2014/main" id="{619574D3-3EB1-D917-A19E-5443D8107005}"/>
              </a:ext>
            </a:extLst>
          </p:cNvPr>
          <p:cNvCxnSpPr>
            <a:cxnSpLocks/>
          </p:cNvCxnSpPr>
          <p:nvPr/>
        </p:nvCxnSpPr>
        <p:spPr bwMode="auto">
          <a:xfrm>
            <a:off x="6132553" y="5335586"/>
            <a:ext cx="5743108" cy="0"/>
          </a:xfrm>
          <a:prstGeom prst="straightConnector1">
            <a:avLst/>
          </a:prstGeom>
          <a:solidFill>
            <a:srgbClr val="00B8FF"/>
          </a:solidFill>
          <a:ln w="3175" cap="flat" cmpd="sng" algn="ctr">
            <a:solidFill>
              <a:schemeClr val="tx1"/>
            </a:solidFill>
            <a:prstDash val="dash"/>
            <a:round/>
            <a:headEnd type="none" w="med" len="med"/>
            <a:tailEnd type="none" w="med" len="med"/>
          </a:ln>
          <a:effectLst/>
        </p:spPr>
      </p:cxnSp>
      <p:sp>
        <p:nvSpPr>
          <p:cNvPr id="3" name="Rectangle 2">
            <a:extLst>
              <a:ext uri="{FF2B5EF4-FFF2-40B4-BE49-F238E27FC236}">
                <a16:creationId xmlns:a16="http://schemas.microsoft.com/office/drawing/2014/main" id="{36D66C68-307A-ACCA-55BA-0236CEE7BA95}"/>
              </a:ext>
            </a:extLst>
          </p:cNvPr>
          <p:cNvSpPr/>
          <p:nvPr/>
        </p:nvSpPr>
        <p:spPr bwMode="auto">
          <a:xfrm>
            <a:off x="9412816" y="1792976"/>
            <a:ext cx="1394319" cy="570946"/>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200" b="0" i="0" u="none" strike="noStrike" cap="none" normalizeH="0" baseline="0" dirty="0">
                <a:ln>
                  <a:noFill/>
                </a:ln>
                <a:solidFill>
                  <a:schemeClr val="tx1"/>
                </a:solidFill>
                <a:effectLst/>
                <a:latin typeface="Times New Roman" pitchFamily="16" charset="0"/>
                <a:ea typeface="MS Gothic" charset="-128"/>
              </a:rPr>
              <a:t>Data to STA1</a:t>
            </a:r>
          </a:p>
        </p:txBody>
      </p:sp>
      <p:sp>
        <p:nvSpPr>
          <p:cNvPr id="9" name="Freeform: Shape 8">
            <a:extLst>
              <a:ext uri="{FF2B5EF4-FFF2-40B4-BE49-F238E27FC236}">
                <a16:creationId xmlns:a16="http://schemas.microsoft.com/office/drawing/2014/main" id="{FAE5521C-1904-5320-2CCA-A240E18C55E4}"/>
              </a:ext>
            </a:extLst>
          </p:cNvPr>
          <p:cNvSpPr/>
          <p:nvPr/>
        </p:nvSpPr>
        <p:spPr bwMode="auto">
          <a:xfrm flipH="1">
            <a:off x="6554367" y="1378356"/>
            <a:ext cx="316363" cy="298043"/>
          </a:xfrm>
          <a:custGeom>
            <a:avLst/>
            <a:gdLst>
              <a:gd name="connsiteX0" fmla="*/ 324464 w 324464"/>
              <a:gd name="connsiteY0" fmla="*/ 304800 h 312369"/>
              <a:gd name="connsiteX1" fmla="*/ 196645 w 324464"/>
              <a:gd name="connsiteY1" fmla="*/ 304800 h 312369"/>
              <a:gd name="connsiteX2" fmla="*/ 49161 w 324464"/>
              <a:gd name="connsiteY2" fmla="*/ 226142 h 312369"/>
              <a:gd name="connsiteX3" fmla="*/ 39329 w 324464"/>
              <a:gd name="connsiteY3" fmla="*/ 88490 h 312369"/>
              <a:gd name="connsiteX4" fmla="*/ 0 w 324464"/>
              <a:gd name="connsiteY4" fmla="*/ 0 h 3123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4464" h="312369">
                <a:moveTo>
                  <a:pt x="324464" y="304800"/>
                </a:moveTo>
                <a:cubicBezTo>
                  <a:pt x="283496" y="311355"/>
                  <a:pt x="242529" y="317910"/>
                  <a:pt x="196645" y="304800"/>
                </a:cubicBezTo>
                <a:cubicBezTo>
                  <a:pt x="150761" y="291690"/>
                  <a:pt x="75380" y="262194"/>
                  <a:pt x="49161" y="226142"/>
                </a:cubicBezTo>
                <a:cubicBezTo>
                  <a:pt x="22942" y="190090"/>
                  <a:pt x="47522" y="126180"/>
                  <a:pt x="39329" y="88490"/>
                </a:cubicBezTo>
                <a:cubicBezTo>
                  <a:pt x="31136" y="50800"/>
                  <a:pt x="15568" y="25400"/>
                  <a:pt x="0" y="0"/>
                </a:cubicBezTo>
              </a:path>
            </a:pathLst>
          </a:custGeom>
          <a:no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10" name="TextBox 9">
            <a:extLst>
              <a:ext uri="{FF2B5EF4-FFF2-40B4-BE49-F238E27FC236}">
                <a16:creationId xmlns:a16="http://schemas.microsoft.com/office/drawing/2014/main" id="{85767E42-6CA2-6108-C42E-F1378984974F}"/>
              </a:ext>
            </a:extLst>
          </p:cNvPr>
          <p:cNvSpPr txBox="1"/>
          <p:nvPr/>
        </p:nvSpPr>
        <p:spPr>
          <a:xfrm>
            <a:off x="6699199" y="1185201"/>
            <a:ext cx="463601" cy="261610"/>
          </a:xfrm>
          <a:prstGeom prst="rect">
            <a:avLst/>
          </a:prstGeom>
          <a:noFill/>
        </p:spPr>
        <p:txBody>
          <a:bodyPr wrap="square">
            <a:spAutoFit/>
          </a:bodyPr>
          <a:lstStyle/>
          <a:p>
            <a:r>
              <a:rPr lang="en-US" sz="1050" dirty="0">
                <a:solidFill>
                  <a:schemeClr val="tx1"/>
                </a:solidFill>
              </a:rPr>
              <a:t>ICF</a:t>
            </a:r>
            <a:endParaRPr lang="en-US" sz="1050" dirty="0"/>
          </a:p>
        </p:txBody>
      </p:sp>
      <p:sp>
        <p:nvSpPr>
          <p:cNvPr id="18" name="Rectangle 17">
            <a:extLst>
              <a:ext uri="{FF2B5EF4-FFF2-40B4-BE49-F238E27FC236}">
                <a16:creationId xmlns:a16="http://schemas.microsoft.com/office/drawing/2014/main" id="{DD8FDCED-1537-F37B-5F12-3DF02C65A60A}"/>
              </a:ext>
            </a:extLst>
          </p:cNvPr>
          <p:cNvSpPr/>
          <p:nvPr/>
        </p:nvSpPr>
        <p:spPr bwMode="auto">
          <a:xfrm>
            <a:off x="8839200" y="3733800"/>
            <a:ext cx="424195" cy="601237"/>
          </a:xfrm>
          <a:prstGeom prst="rect">
            <a:avLst/>
          </a:prstGeom>
          <a:solidFill>
            <a:schemeClr val="accent5">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BA</a:t>
            </a:r>
          </a:p>
        </p:txBody>
      </p:sp>
      <p:sp>
        <p:nvSpPr>
          <p:cNvPr id="23" name="Rectangle 22">
            <a:extLst>
              <a:ext uri="{FF2B5EF4-FFF2-40B4-BE49-F238E27FC236}">
                <a16:creationId xmlns:a16="http://schemas.microsoft.com/office/drawing/2014/main" id="{E7FA2F26-1EFF-93B4-89CB-3DC15B7BD943}"/>
              </a:ext>
            </a:extLst>
          </p:cNvPr>
          <p:cNvSpPr/>
          <p:nvPr/>
        </p:nvSpPr>
        <p:spPr bwMode="auto">
          <a:xfrm>
            <a:off x="8839200" y="5641674"/>
            <a:ext cx="424195" cy="606725"/>
          </a:xfrm>
          <a:prstGeom prst="rect">
            <a:avLst/>
          </a:prstGeom>
          <a:solidFill>
            <a:schemeClr val="accent2">
              <a:lumMod val="20000"/>
              <a:lumOff val="80000"/>
            </a:schemeClr>
          </a:solidFill>
          <a:ln w="1905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r>
              <a:rPr kumimoji="0" lang="en-US" sz="1000" b="0" i="0" u="none" strike="noStrike" cap="none" normalizeH="0" baseline="0" dirty="0">
                <a:ln>
                  <a:noFill/>
                </a:ln>
                <a:solidFill>
                  <a:schemeClr val="tx1"/>
                </a:solidFill>
                <a:effectLst/>
                <a:latin typeface="Times New Roman" pitchFamily="16" charset="0"/>
                <a:ea typeface="MS Gothic" charset="-128"/>
              </a:rPr>
              <a:t>BA</a:t>
            </a:r>
          </a:p>
        </p:txBody>
      </p:sp>
      <p:cxnSp>
        <p:nvCxnSpPr>
          <p:cNvPr id="70" name="Straight Arrow Connector 69">
            <a:extLst>
              <a:ext uri="{FF2B5EF4-FFF2-40B4-BE49-F238E27FC236}">
                <a16:creationId xmlns:a16="http://schemas.microsoft.com/office/drawing/2014/main" id="{A2BFAD44-D9B8-068D-336C-AF7D461E9221}"/>
              </a:ext>
            </a:extLst>
          </p:cNvPr>
          <p:cNvCxnSpPr>
            <a:cxnSpLocks/>
          </p:cNvCxnSpPr>
          <p:nvPr/>
        </p:nvCxnSpPr>
        <p:spPr bwMode="auto">
          <a:xfrm flipH="1" flipV="1">
            <a:off x="9580203" y="4031093"/>
            <a:ext cx="5963" cy="942311"/>
          </a:xfrm>
          <a:prstGeom prst="straightConnector1">
            <a:avLst/>
          </a:prstGeom>
          <a:solidFill>
            <a:srgbClr val="00B8FF"/>
          </a:solidFill>
          <a:ln w="28575" cap="flat" cmpd="sng" algn="ctr">
            <a:solidFill>
              <a:srgbClr val="FF0000"/>
            </a:solidFill>
            <a:prstDash val="solid"/>
            <a:round/>
            <a:headEnd type="triangle" w="med" len="med"/>
            <a:tailEnd type="none" w="med" len="med"/>
          </a:ln>
          <a:effectLst/>
        </p:spPr>
      </p:cxnSp>
      <p:cxnSp>
        <p:nvCxnSpPr>
          <p:cNvPr id="76" name="Straight Arrow Connector 75">
            <a:extLst>
              <a:ext uri="{FF2B5EF4-FFF2-40B4-BE49-F238E27FC236}">
                <a16:creationId xmlns:a16="http://schemas.microsoft.com/office/drawing/2014/main" id="{DA2BB8D5-ADE5-F04D-5234-F39055979937}"/>
              </a:ext>
            </a:extLst>
          </p:cNvPr>
          <p:cNvCxnSpPr>
            <a:cxnSpLocks/>
          </p:cNvCxnSpPr>
          <p:nvPr/>
        </p:nvCxnSpPr>
        <p:spPr bwMode="auto">
          <a:xfrm flipV="1">
            <a:off x="11734800" y="2743931"/>
            <a:ext cx="0" cy="915255"/>
          </a:xfrm>
          <a:prstGeom prst="straightConnector1">
            <a:avLst/>
          </a:prstGeom>
          <a:solidFill>
            <a:srgbClr val="00B8FF"/>
          </a:solidFill>
          <a:ln w="28575" cap="flat" cmpd="sng" algn="ctr">
            <a:solidFill>
              <a:srgbClr val="FF0000"/>
            </a:solidFill>
            <a:prstDash val="solid"/>
            <a:round/>
            <a:headEnd type="triangle" w="med" len="med"/>
            <a:tailEnd type="none" w="med" len="med"/>
          </a:ln>
          <a:effectLst/>
        </p:spPr>
      </p:cxnSp>
      <p:sp>
        <p:nvSpPr>
          <p:cNvPr id="82" name="TextBox 81">
            <a:extLst>
              <a:ext uri="{FF2B5EF4-FFF2-40B4-BE49-F238E27FC236}">
                <a16:creationId xmlns:a16="http://schemas.microsoft.com/office/drawing/2014/main" id="{748C01FC-04D7-B01A-0053-AAC3A7F1279C}"/>
              </a:ext>
            </a:extLst>
          </p:cNvPr>
          <p:cNvSpPr txBox="1"/>
          <p:nvPr/>
        </p:nvSpPr>
        <p:spPr>
          <a:xfrm>
            <a:off x="9596284" y="4384320"/>
            <a:ext cx="705098" cy="400110"/>
          </a:xfrm>
          <a:prstGeom prst="rect">
            <a:avLst/>
          </a:prstGeom>
          <a:noFill/>
        </p:spPr>
        <p:txBody>
          <a:bodyPr wrap="square">
            <a:spAutoFit/>
          </a:bodyPr>
          <a:lstStyle/>
          <a:p>
            <a:r>
              <a:rPr lang="en-US" sz="1000" b="1" dirty="0">
                <a:solidFill>
                  <a:srgbClr val="FF0000"/>
                </a:solidFill>
              </a:rPr>
              <a:t>switching back</a:t>
            </a:r>
          </a:p>
        </p:txBody>
      </p:sp>
      <p:sp>
        <p:nvSpPr>
          <p:cNvPr id="83" name="TextBox 82">
            <a:extLst>
              <a:ext uri="{FF2B5EF4-FFF2-40B4-BE49-F238E27FC236}">
                <a16:creationId xmlns:a16="http://schemas.microsoft.com/office/drawing/2014/main" id="{81429569-0292-409E-4A20-76CAB7F4BC7B}"/>
              </a:ext>
            </a:extLst>
          </p:cNvPr>
          <p:cNvSpPr txBox="1"/>
          <p:nvPr/>
        </p:nvSpPr>
        <p:spPr>
          <a:xfrm>
            <a:off x="11067456" y="3130628"/>
            <a:ext cx="705098" cy="400110"/>
          </a:xfrm>
          <a:prstGeom prst="rect">
            <a:avLst/>
          </a:prstGeom>
          <a:noFill/>
        </p:spPr>
        <p:txBody>
          <a:bodyPr wrap="square">
            <a:spAutoFit/>
          </a:bodyPr>
          <a:lstStyle/>
          <a:p>
            <a:r>
              <a:rPr lang="en-US" sz="1000" b="1" dirty="0">
                <a:solidFill>
                  <a:srgbClr val="FF0000"/>
                </a:solidFill>
              </a:rPr>
              <a:t>switching back</a:t>
            </a:r>
          </a:p>
        </p:txBody>
      </p:sp>
      <p:sp>
        <p:nvSpPr>
          <p:cNvPr id="24" name="TextBox 23">
            <a:extLst>
              <a:ext uri="{FF2B5EF4-FFF2-40B4-BE49-F238E27FC236}">
                <a16:creationId xmlns:a16="http://schemas.microsoft.com/office/drawing/2014/main" id="{3BA2F96F-2E4A-4F3D-5ED4-C349B616348B}"/>
              </a:ext>
            </a:extLst>
          </p:cNvPr>
          <p:cNvSpPr txBox="1"/>
          <p:nvPr/>
        </p:nvSpPr>
        <p:spPr>
          <a:xfrm>
            <a:off x="9580203" y="4661319"/>
            <a:ext cx="784719" cy="246221"/>
          </a:xfrm>
          <a:prstGeom prst="rect">
            <a:avLst/>
          </a:prstGeom>
          <a:noFill/>
        </p:spPr>
        <p:txBody>
          <a:bodyPr wrap="square">
            <a:spAutoFit/>
          </a:bodyPr>
          <a:lstStyle/>
          <a:p>
            <a:r>
              <a:rPr lang="en-US" sz="1000" b="1" dirty="0">
                <a:solidFill>
                  <a:srgbClr val="FF0000"/>
                </a:solidFill>
              </a:rPr>
              <a:t>(Option-1)</a:t>
            </a:r>
          </a:p>
        </p:txBody>
      </p:sp>
      <p:sp>
        <p:nvSpPr>
          <p:cNvPr id="26" name="TextBox 25">
            <a:extLst>
              <a:ext uri="{FF2B5EF4-FFF2-40B4-BE49-F238E27FC236}">
                <a16:creationId xmlns:a16="http://schemas.microsoft.com/office/drawing/2014/main" id="{65D7F463-9270-96A2-E699-F49B5560A3BE}"/>
              </a:ext>
            </a:extLst>
          </p:cNvPr>
          <p:cNvSpPr txBox="1"/>
          <p:nvPr/>
        </p:nvSpPr>
        <p:spPr>
          <a:xfrm>
            <a:off x="10964266" y="3399862"/>
            <a:ext cx="784719" cy="246221"/>
          </a:xfrm>
          <a:prstGeom prst="rect">
            <a:avLst/>
          </a:prstGeom>
          <a:noFill/>
        </p:spPr>
        <p:txBody>
          <a:bodyPr wrap="square">
            <a:spAutoFit/>
          </a:bodyPr>
          <a:lstStyle/>
          <a:p>
            <a:r>
              <a:rPr lang="en-US" sz="1000" b="1" dirty="0">
                <a:solidFill>
                  <a:srgbClr val="FF0000"/>
                </a:solidFill>
              </a:rPr>
              <a:t>(Option-1)</a:t>
            </a:r>
          </a:p>
        </p:txBody>
      </p:sp>
      <p:sp>
        <p:nvSpPr>
          <p:cNvPr id="27" name="Left Brace 26">
            <a:extLst>
              <a:ext uri="{FF2B5EF4-FFF2-40B4-BE49-F238E27FC236}">
                <a16:creationId xmlns:a16="http://schemas.microsoft.com/office/drawing/2014/main" id="{E4747814-B45D-F0F6-6239-3092164879E4}"/>
              </a:ext>
            </a:extLst>
          </p:cNvPr>
          <p:cNvSpPr/>
          <p:nvPr/>
        </p:nvSpPr>
        <p:spPr bwMode="auto">
          <a:xfrm rot="5400000">
            <a:off x="9407704" y="3755198"/>
            <a:ext cx="129484" cy="404311"/>
          </a:xfrm>
          <a:prstGeom prst="leftBrace">
            <a:avLst>
              <a:gd name="adj1" fmla="val 32999"/>
              <a:gd name="adj2" fmla="val 50000"/>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28" name="TextBox 27">
            <a:extLst>
              <a:ext uri="{FF2B5EF4-FFF2-40B4-BE49-F238E27FC236}">
                <a16:creationId xmlns:a16="http://schemas.microsoft.com/office/drawing/2014/main" id="{FF326439-E81F-3508-034D-8F8243C9265D}"/>
              </a:ext>
            </a:extLst>
          </p:cNvPr>
          <p:cNvSpPr txBox="1"/>
          <p:nvPr/>
        </p:nvSpPr>
        <p:spPr>
          <a:xfrm>
            <a:off x="9230472" y="3684286"/>
            <a:ext cx="699462" cy="261610"/>
          </a:xfrm>
          <a:prstGeom prst="rect">
            <a:avLst/>
          </a:prstGeom>
          <a:noFill/>
        </p:spPr>
        <p:txBody>
          <a:bodyPr wrap="square">
            <a:spAutoFit/>
          </a:bodyPr>
          <a:lstStyle/>
          <a:p>
            <a:r>
              <a:rPr lang="en-US" sz="1050" dirty="0">
                <a:solidFill>
                  <a:srgbClr val="FF0000"/>
                </a:solidFill>
              </a:rPr>
              <a:t>timeout</a:t>
            </a:r>
          </a:p>
        </p:txBody>
      </p:sp>
      <p:sp>
        <p:nvSpPr>
          <p:cNvPr id="35" name="Left Brace 34">
            <a:extLst>
              <a:ext uri="{FF2B5EF4-FFF2-40B4-BE49-F238E27FC236}">
                <a16:creationId xmlns:a16="http://schemas.microsoft.com/office/drawing/2014/main" id="{740B9570-3B00-F492-5131-A5A750AA1C18}"/>
              </a:ext>
            </a:extLst>
          </p:cNvPr>
          <p:cNvSpPr/>
          <p:nvPr/>
        </p:nvSpPr>
        <p:spPr bwMode="auto">
          <a:xfrm rot="5400000">
            <a:off x="11466662" y="2459434"/>
            <a:ext cx="129484" cy="404311"/>
          </a:xfrm>
          <a:prstGeom prst="leftBrace">
            <a:avLst>
              <a:gd name="adj1" fmla="val 32999"/>
              <a:gd name="adj2" fmla="val 50000"/>
            </a:avLst>
          </a:prstGeom>
          <a:noFill/>
          <a:ln w="254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pPr>
            <a:endParaRPr kumimoji="0" lang="en-US" sz="2400" b="0" i="0" u="none" strike="noStrike" cap="none" normalizeH="0" baseline="0">
              <a:ln>
                <a:noFill/>
              </a:ln>
              <a:solidFill>
                <a:schemeClr val="bg1"/>
              </a:solidFill>
              <a:effectLst/>
              <a:latin typeface="Times New Roman" pitchFamily="16" charset="0"/>
              <a:ea typeface="MS Gothic" charset="-128"/>
            </a:endParaRPr>
          </a:p>
        </p:txBody>
      </p:sp>
      <p:sp>
        <p:nvSpPr>
          <p:cNvPr id="40" name="TextBox 39">
            <a:extLst>
              <a:ext uri="{FF2B5EF4-FFF2-40B4-BE49-F238E27FC236}">
                <a16:creationId xmlns:a16="http://schemas.microsoft.com/office/drawing/2014/main" id="{8E87985B-FC71-FDD3-257D-12EF5EBB77EB}"/>
              </a:ext>
            </a:extLst>
          </p:cNvPr>
          <p:cNvSpPr txBox="1"/>
          <p:nvPr/>
        </p:nvSpPr>
        <p:spPr>
          <a:xfrm>
            <a:off x="11289430" y="2388522"/>
            <a:ext cx="699462" cy="261610"/>
          </a:xfrm>
          <a:prstGeom prst="rect">
            <a:avLst/>
          </a:prstGeom>
          <a:noFill/>
        </p:spPr>
        <p:txBody>
          <a:bodyPr wrap="square">
            <a:spAutoFit/>
          </a:bodyPr>
          <a:lstStyle/>
          <a:p>
            <a:r>
              <a:rPr lang="en-US" sz="1050" dirty="0">
                <a:solidFill>
                  <a:srgbClr val="FF0000"/>
                </a:solidFill>
              </a:rPr>
              <a:t>timeout</a:t>
            </a:r>
          </a:p>
        </p:txBody>
      </p:sp>
      <p:sp>
        <p:nvSpPr>
          <p:cNvPr id="34" name="TextBox 33">
            <a:extLst>
              <a:ext uri="{FF2B5EF4-FFF2-40B4-BE49-F238E27FC236}">
                <a16:creationId xmlns:a16="http://schemas.microsoft.com/office/drawing/2014/main" id="{84171F8D-0A28-0AE6-3C8A-20E913DA3889}"/>
              </a:ext>
            </a:extLst>
          </p:cNvPr>
          <p:cNvSpPr txBox="1"/>
          <p:nvPr/>
        </p:nvSpPr>
        <p:spPr>
          <a:xfrm>
            <a:off x="7583261" y="6208812"/>
            <a:ext cx="3260307" cy="307777"/>
          </a:xfrm>
          <a:prstGeom prst="rect">
            <a:avLst/>
          </a:prstGeom>
          <a:noFill/>
        </p:spPr>
        <p:txBody>
          <a:bodyPr wrap="square">
            <a:spAutoFit/>
          </a:bodyPr>
          <a:lstStyle/>
          <a:p>
            <a:r>
              <a:rPr lang="en-US" sz="1400" b="1" dirty="0">
                <a:solidFill>
                  <a:srgbClr val="FF0000"/>
                </a:solidFill>
              </a:rPr>
              <a:t>(Only Option-1 is demonstrated)</a:t>
            </a:r>
            <a:endParaRPr lang="en-US" sz="1400" dirty="0"/>
          </a:p>
        </p:txBody>
      </p:sp>
    </p:spTree>
    <p:extLst>
      <p:ext uri="{BB962C8B-B14F-4D97-AF65-F5344CB8AC3E}">
        <p14:creationId xmlns:p14="http://schemas.microsoft.com/office/powerpoint/2010/main" val="272814709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8A332-B26C-AB12-E3E7-0B0188CFF6D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F692337-DD7A-738C-58A8-6CE3FCD0B331}"/>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CC553CBD-9425-65BC-CEE1-C96FF877EE37}"/>
              </a:ext>
            </a:extLst>
          </p:cNvPr>
          <p:cNvSpPr>
            <a:spLocks noGrp="1"/>
          </p:cNvSpPr>
          <p:nvPr>
            <p:ph type="ftr" idx="14"/>
          </p:nvPr>
        </p:nvSpPr>
        <p:spPr/>
        <p:txBody>
          <a:bodyPr/>
          <a:lstStyle/>
          <a:p>
            <a:r>
              <a:rPr lang="en-GB"/>
              <a:t>Serhat Erkucuk, Ofinno</a:t>
            </a:r>
            <a:endParaRPr lang="en-GB" dirty="0"/>
          </a:p>
        </p:txBody>
      </p:sp>
      <p:sp>
        <p:nvSpPr>
          <p:cNvPr id="6" name="Date Placeholder 5">
            <a:extLst>
              <a:ext uri="{FF2B5EF4-FFF2-40B4-BE49-F238E27FC236}">
                <a16:creationId xmlns:a16="http://schemas.microsoft.com/office/drawing/2014/main" id="{538B5113-5175-5095-D948-676E41B0677B}"/>
              </a:ext>
            </a:extLst>
          </p:cNvPr>
          <p:cNvSpPr>
            <a:spLocks noGrp="1"/>
          </p:cNvSpPr>
          <p:nvPr>
            <p:ph type="dt" idx="15"/>
          </p:nvPr>
        </p:nvSpPr>
        <p:spPr/>
        <p:txBody>
          <a:bodyPr/>
          <a:lstStyle/>
          <a:p>
            <a:r>
              <a:rPr lang="en-US" dirty="0"/>
              <a:t>July 2025</a:t>
            </a:r>
            <a:endParaRPr lang="en-GB" dirty="0"/>
          </a:p>
        </p:txBody>
      </p:sp>
      <p:sp>
        <p:nvSpPr>
          <p:cNvPr id="7" name="Rectangle 2">
            <a:extLst>
              <a:ext uri="{FF2B5EF4-FFF2-40B4-BE49-F238E27FC236}">
                <a16:creationId xmlns:a16="http://schemas.microsoft.com/office/drawing/2014/main" id="{732087D5-FCD9-CF34-3489-6971C77DDFFB}"/>
              </a:ext>
            </a:extLst>
          </p:cNvPr>
          <p:cNvSpPr txBox="1">
            <a:spLocks noChangeArrowheads="1"/>
          </p:cNvSpPr>
          <p:nvPr/>
        </p:nvSpPr>
        <p:spPr bwMode="auto">
          <a:xfrm>
            <a:off x="990600" y="1676400"/>
            <a:ext cx="10210800" cy="342900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a:buFont typeface="Arial" panose="020B0604020202020204" pitchFamily="34" charset="0"/>
              <a:buChar char="•"/>
            </a:pPr>
            <a:r>
              <a:rPr lang="en-US" sz="2000" b="0" kern="0" dirty="0"/>
              <a:t>In this contribution, we considered a scenario, where a DSO AP may need to transmit data to a DSO non-AP STA later during the TXOP, without having the DSO non-AP STA switching back to the primary subband. </a:t>
            </a:r>
          </a:p>
          <a:p>
            <a:pPr lvl="1">
              <a:buFont typeface="Arial" panose="020B0604020202020204" pitchFamily="34" charset="0"/>
              <a:buChar char="•"/>
            </a:pPr>
            <a:r>
              <a:rPr lang="en-US" sz="1800" kern="0" dirty="0"/>
              <a:t>According to </a:t>
            </a:r>
            <a:r>
              <a:rPr lang="en-US" sz="1800" kern="0" dirty="0" err="1"/>
              <a:t>TGbn</a:t>
            </a:r>
            <a:r>
              <a:rPr lang="en-US" sz="1800" kern="0" dirty="0"/>
              <a:t> D1.0, a DSO non-AP STA has to switch back to the primary subband if the STA does not receive a frame addressed to itself after the ICF-ICR exchange.</a:t>
            </a:r>
            <a:endParaRPr lang="en-US" sz="1800" b="0" kern="0" dirty="0"/>
          </a:p>
          <a:p>
            <a:pPr>
              <a:buFont typeface="Arial" panose="020B0604020202020204" pitchFamily="34" charset="0"/>
              <a:buChar char="•"/>
            </a:pPr>
            <a:r>
              <a:rPr lang="en-US" sz="2000" b="0" kern="0" dirty="0"/>
              <a:t>As the general approach to solve this problem, we explained how:</a:t>
            </a:r>
          </a:p>
          <a:p>
            <a:pPr lvl="1">
              <a:buFont typeface="Arial" panose="020B0604020202020204" pitchFamily="34" charset="0"/>
              <a:buChar char="•"/>
            </a:pPr>
            <a:r>
              <a:rPr lang="en-US" sz="1800" b="0" kern="0" dirty="0"/>
              <a:t>the AP behavior and the STA behavior need to be modified, including </a:t>
            </a:r>
            <a:r>
              <a:rPr lang="en-US" sz="1800" kern="0" dirty="0"/>
              <a:t>the rules for switching back to the primary subband for DSO non-AP STAs.</a:t>
            </a:r>
          </a:p>
          <a:p>
            <a:pPr>
              <a:buFont typeface="Arial" panose="020B0604020202020204" pitchFamily="34" charset="0"/>
              <a:buChar char="•"/>
            </a:pPr>
            <a:r>
              <a:rPr lang="en-US" sz="2000" b="0" kern="0" dirty="0"/>
              <a:t>With simple modifications to the current draft, the proposed approach can be achieved yielding the DSO operation more efficient.</a:t>
            </a:r>
            <a:endParaRPr lang="en-US" sz="600" b="0" kern="0" dirty="0"/>
          </a:p>
        </p:txBody>
      </p:sp>
      <p:sp>
        <p:nvSpPr>
          <p:cNvPr id="10" name="Title 1">
            <a:extLst>
              <a:ext uri="{FF2B5EF4-FFF2-40B4-BE49-F238E27FC236}">
                <a16:creationId xmlns:a16="http://schemas.microsoft.com/office/drawing/2014/main" id="{35F10747-45AF-4CBB-1324-8374D033F197}"/>
              </a:ext>
            </a:extLst>
          </p:cNvPr>
          <p:cNvSpPr>
            <a:spLocks noGrp="1"/>
          </p:cNvSpPr>
          <p:nvPr>
            <p:ph type="title"/>
          </p:nvPr>
        </p:nvSpPr>
        <p:spPr>
          <a:xfrm>
            <a:off x="914401" y="609600"/>
            <a:ext cx="9982199" cy="1065213"/>
          </a:xfrm>
        </p:spPr>
        <p:txBody>
          <a:bodyPr/>
          <a:lstStyle/>
          <a:p>
            <a:r>
              <a:rPr lang="en-US" dirty="0"/>
              <a:t>Conclusion</a:t>
            </a:r>
          </a:p>
        </p:txBody>
      </p:sp>
    </p:spTree>
    <p:extLst>
      <p:ext uri="{BB962C8B-B14F-4D97-AF65-F5344CB8AC3E}">
        <p14:creationId xmlns:p14="http://schemas.microsoft.com/office/powerpoint/2010/main" val="3100228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DA2F2-5C90-E9B0-8412-8416009CA7A8}"/>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61789EC-996B-76C5-BEC1-89864420B6FB}"/>
              </a:ext>
            </a:extLst>
          </p:cNvPr>
          <p:cNvSpPr>
            <a:spLocks noGrp="1"/>
          </p:cNvSpPr>
          <p:nvPr>
            <p:ph type="sldNum" idx="12"/>
          </p:nvPr>
        </p:nvSpPr>
        <p:spPr/>
        <p:txBody>
          <a:bodyPr/>
          <a:lstStyle/>
          <a:p>
            <a:r>
              <a:rPr lang="en-GB"/>
              <a:t>Slide </a:t>
            </a:r>
            <a:fld id="{351F4386-A5E2-41A1-B4D0-BE653C929E06}" type="slidenum">
              <a:rPr lang="en-GB"/>
              <a:pPr/>
              <a:t>8</a:t>
            </a:fld>
            <a:endParaRPr lang="en-GB"/>
          </a:p>
        </p:txBody>
      </p:sp>
      <p:sp>
        <p:nvSpPr>
          <p:cNvPr id="5" name="Footer Placeholder 4">
            <a:extLst>
              <a:ext uri="{FF2B5EF4-FFF2-40B4-BE49-F238E27FC236}">
                <a16:creationId xmlns:a16="http://schemas.microsoft.com/office/drawing/2014/main" id="{36605631-BCA1-B6F0-629E-C40E9793A177}"/>
              </a:ext>
            </a:extLst>
          </p:cNvPr>
          <p:cNvSpPr>
            <a:spLocks noGrp="1"/>
          </p:cNvSpPr>
          <p:nvPr>
            <p:ph type="ftr" idx="14"/>
          </p:nvPr>
        </p:nvSpPr>
        <p:spPr/>
        <p:txBody>
          <a:bodyPr/>
          <a:lstStyle/>
          <a:p>
            <a:r>
              <a:rPr lang="en-GB" dirty="0"/>
              <a:t>Serhat Erkucuk, </a:t>
            </a:r>
            <a:r>
              <a:rPr lang="en-GB" dirty="0" err="1"/>
              <a:t>Ofinno</a:t>
            </a:r>
            <a:endParaRPr lang="en-GB" dirty="0"/>
          </a:p>
        </p:txBody>
      </p:sp>
      <p:sp>
        <p:nvSpPr>
          <p:cNvPr id="4" name="Date Placeholder 3">
            <a:extLst>
              <a:ext uri="{FF2B5EF4-FFF2-40B4-BE49-F238E27FC236}">
                <a16:creationId xmlns:a16="http://schemas.microsoft.com/office/drawing/2014/main" id="{BB089B80-DBF6-D1AE-DFF1-AC41B9E8F340}"/>
              </a:ext>
            </a:extLst>
          </p:cNvPr>
          <p:cNvSpPr>
            <a:spLocks noGrp="1"/>
          </p:cNvSpPr>
          <p:nvPr>
            <p:ph type="dt" idx="15"/>
          </p:nvPr>
        </p:nvSpPr>
        <p:spPr/>
        <p:txBody>
          <a:bodyPr/>
          <a:lstStyle/>
          <a:p>
            <a:r>
              <a:rPr lang="en-US" dirty="0"/>
              <a:t>June 2025</a:t>
            </a:r>
            <a:endParaRPr lang="en-GB" dirty="0"/>
          </a:p>
        </p:txBody>
      </p:sp>
      <p:sp>
        <p:nvSpPr>
          <p:cNvPr id="13" name="Title 1">
            <a:extLst>
              <a:ext uri="{FF2B5EF4-FFF2-40B4-BE49-F238E27FC236}">
                <a16:creationId xmlns:a16="http://schemas.microsoft.com/office/drawing/2014/main" id="{693828A8-F29E-8222-495E-DB3C7B12ACF3}"/>
              </a:ext>
            </a:extLst>
          </p:cNvPr>
          <p:cNvSpPr>
            <a:spLocks noGrp="1"/>
          </p:cNvSpPr>
          <p:nvPr>
            <p:ph type="title"/>
          </p:nvPr>
        </p:nvSpPr>
        <p:spPr>
          <a:xfrm>
            <a:off x="914401" y="685801"/>
            <a:ext cx="9982199" cy="1065213"/>
          </a:xfrm>
        </p:spPr>
        <p:txBody>
          <a:bodyPr/>
          <a:lstStyle/>
          <a:p>
            <a:r>
              <a:rPr lang="en-US" dirty="0"/>
              <a:t>References</a:t>
            </a:r>
          </a:p>
        </p:txBody>
      </p:sp>
      <p:sp>
        <p:nvSpPr>
          <p:cNvPr id="3" name="Rectangle 2">
            <a:extLst>
              <a:ext uri="{FF2B5EF4-FFF2-40B4-BE49-F238E27FC236}">
                <a16:creationId xmlns:a16="http://schemas.microsoft.com/office/drawing/2014/main" id="{8DC9FA08-E3E8-7D35-5ADB-911692919728}"/>
              </a:ext>
            </a:extLst>
          </p:cNvPr>
          <p:cNvSpPr txBox="1">
            <a:spLocks noChangeArrowheads="1"/>
          </p:cNvSpPr>
          <p:nvPr/>
        </p:nvSpPr>
        <p:spPr bwMode="auto">
          <a:xfrm>
            <a:off x="1143000" y="1676400"/>
            <a:ext cx="8382000" cy="1143000"/>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a:lstStyle>
          <a:p>
            <a:pPr defTabSz="914400">
              <a:spcBef>
                <a:spcPct val="20000"/>
              </a:spcBef>
              <a:buClrTx/>
              <a:buSzTx/>
              <a:defRPr/>
            </a:pPr>
            <a:r>
              <a:rPr kumimoji="0" lang="en-US" altLang="ko-KR" sz="1800" b="0" i="0" u="none" strike="noStrike" kern="0" cap="none" spc="0" normalizeH="0" baseline="0" noProof="0" dirty="0">
                <a:ln>
                  <a:noFill/>
                </a:ln>
                <a:solidFill>
                  <a:srgbClr val="000000"/>
                </a:solidFill>
                <a:effectLst/>
                <a:uLnTx/>
                <a:uFillTx/>
                <a:latin typeface="Times New Roman"/>
                <a:ea typeface="굴림" panose="020B0600000101010101" pitchFamily="50" charset="-127"/>
                <a:cs typeface="+mn-cs"/>
              </a:rPr>
              <a:t>[1] 24/1587r2, Discussion on DSO Operation</a:t>
            </a:r>
          </a:p>
          <a:p>
            <a:pPr defTabSz="914400">
              <a:spcBef>
                <a:spcPct val="20000"/>
              </a:spcBef>
              <a:buClrTx/>
              <a:buSzTx/>
              <a:defRPr/>
            </a:pPr>
            <a:endParaRPr kumimoji="0" lang="en-US" altLang="ko-KR" sz="1800" b="0" i="0" u="none" strike="noStrike" kern="0" cap="none" spc="0" normalizeH="0" baseline="0" noProof="0" dirty="0">
              <a:ln>
                <a:noFill/>
              </a:ln>
              <a:solidFill>
                <a:srgbClr val="000000"/>
              </a:solidFill>
              <a:effectLst/>
              <a:highlight>
                <a:srgbClr val="FFFF00"/>
              </a:highlight>
              <a:uLnTx/>
              <a:uFillTx/>
              <a:latin typeface="Times New Roman"/>
              <a:ea typeface="굴림" panose="020B0600000101010101" pitchFamily="50" charset="-127"/>
              <a:cs typeface="+mn-cs"/>
            </a:endParaRPr>
          </a:p>
        </p:txBody>
      </p:sp>
    </p:spTree>
    <p:extLst>
      <p:ext uri="{BB962C8B-B14F-4D97-AF65-F5344CB8AC3E}">
        <p14:creationId xmlns:p14="http://schemas.microsoft.com/office/powerpoint/2010/main" val="341847598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9663</TotalTime>
  <Words>1071</Words>
  <Application>Microsoft Office PowerPoint</Application>
  <PresentationFormat>Widescreen</PresentationFormat>
  <Paragraphs>199</Paragraphs>
  <Slides>8</Slides>
  <Notes>6</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3" baseType="lpstr">
      <vt:lpstr>Arial</vt:lpstr>
      <vt:lpstr>Arial Unicode MS</vt:lpstr>
      <vt:lpstr>Times New Roman</vt:lpstr>
      <vt:lpstr>Office Theme</vt:lpstr>
      <vt:lpstr>Document</vt:lpstr>
      <vt:lpstr>Further Considerations on DSO</vt:lpstr>
      <vt:lpstr>Introduction</vt:lpstr>
      <vt:lpstr>DSO (1/2)</vt:lpstr>
      <vt:lpstr>DSO (2/2)</vt:lpstr>
      <vt:lpstr>Problem: Switching Back</vt:lpstr>
      <vt:lpstr>Proposed Approach </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Leonardo Lanante</dc:creator>
  <cp:keywords/>
  <cp:lastModifiedBy>Serhat Erkucuk</cp:lastModifiedBy>
  <cp:revision>335</cp:revision>
  <cp:lastPrinted>1601-01-01T00:00:00Z</cp:lastPrinted>
  <dcterms:created xsi:type="dcterms:W3CDTF">2024-02-06T17:29:42Z</dcterms:created>
  <dcterms:modified xsi:type="dcterms:W3CDTF">2025-09-10T12:12:21Z</dcterms:modified>
  <cp:category>Name, Affiliation</cp:category>
</cp:coreProperties>
</file>