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66" r:id="rId5"/>
    <p:sldId id="267" r:id="rId6"/>
    <p:sldId id="265" r:id="rId7"/>
    <p:sldId id="259" r:id="rId8"/>
    <p:sldId id="262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09CDEE6-84F8-DA3C-CC63-20CEC084BE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4214CDFE-7BC0-F079-F1C6-47375F6B0D6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FD328F4-60CE-2B05-3140-F810624CE4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6EBDAEF-3DE6-AAE6-5107-3A0C6EE71EF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220D626D-7792-938D-AB69-699FCFA621E2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F611AFA-92F2-0423-587A-6F256082C422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6DFABB65-9119-F6E4-2786-791E308D172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82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25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6A824DE9-FED7-4AB7-8253-E7DBD107D396}" type="slidenum">
              <a:rPr lang="en-US"/>
              <a:pPr/>
              <a:t>7</a:t>
            </a:fld>
            <a:endParaRPr lang="en-US"/>
          </a:p>
        </p:txBody>
      </p:sp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53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7729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8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802.11-25/1212r0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Sounding Invite and Response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2025-07-26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B7221700-5047-C59E-CF58-1CB8938265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618913"/>
              </p:ext>
            </p:extLst>
          </p:nvPr>
        </p:nvGraphicFramePr>
        <p:xfrm>
          <a:off x="1006475" y="2428875"/>
          <a:ext cx="9844088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638624" imgH="3675776" progId="Word.Document.8">
                  <p:embed/>
                </p:oleObj>
              </mc:Choice>
              <mc:Fallback>
                <p:oleObj name="Document" r:id="rId3" imgW="10638624" imgH="3675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28875"/>
                        <a:ext cx="9844088" cy="340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Invite and Response frames for Co-BF sounding are used to ensure that the an AP is ready to perform Co-BF sounding before the another AP initiates the procedure. Similar situation applies to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 - Co-BF Invite/Response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	- Co-SR Invite/Response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more details regarding Invite and Response frames to ensure smooth operation of Co-BF sounding, and Co-BF and Co-SR transmissions.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Co-BF Sounding Invite and Response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40B68D7D-B0C8-B0FD-37FB-1DCF3C2A8DBC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375141"/>
            <a:ext cx="899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0E5D8B0-49E6-3B91-7076-3D18DF6A3C1D}"/>
              </a:ext>
            </a:extLst>
          </p:cNvPr>
          <p:cNvCxnSpPr>
            <a:cxnSpLocks/>
          </p:cNvCxnSpPr>
          <p:nvPr/>
        </p:nvCxnSpPr>
        <p:spPr bwMode="auto">
          <a:xfrm>
            <a:off x="1790700" y="3137141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053B9784-4A02-8B29-2CC4-3028332E7FDE}"/>
              </a:ext>
            </a:extLst>
          </p:cNvPr>
          <p:cNvCxnSpPr>
            <a:cxnSpLocks/>
          </p:cNvCxnSpPr>
          <p:nvPr/>
        </p:nvCxnSpPr>
        <p:spPr bwMode="auto">
          <a:xfrm>
            <a:off x="1790700" y="3899141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5205A16-802B-C567-93B3-5D6F4216DE44}"/>
              </a:ext>
            </a:extLst>
          </p:cNvPr>
          <p:cNvCxnSpPr>
            <a:cxnSpLocks/>
          </p:cNvCxnSpPr>
          <p:nvPr/>
        </p:nvCxnSpPr>
        <p:spPr bwMode="auto">
          <a:xfrm>
            <a:off x="1790700" y="4737341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0E380B81-7618-868A-56DD-87DBDD89B6CA}"/>
              </a:ext>
            </a:extLst>
          </p:cNvPr>
          <p:cNvSpPr txBox="1"/>
          <p:nvPr/>
        </p:nvSpPr>
        <p:spPr>
          <a:xfrm>
            <a:off x="1173192" y="213512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CE7DCB-E5ED-16C6-8CEF-4C9A3292EAAB}"/>
              </a:ext>
            </a:extLst>
          </p:cNvPr>
          <p:cNvSpPr txBox="1"/>
          <p:nvPr/>
        </p:nvSpPr>
        <p:spPr>
          <a:xfrm>
            <a:off x="1143000" y="289712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38EED4-995E-C620-67C0-6382AE2CF78F}"/>
              </a:ext>
            </a:extLst>
          </p:cNvPr>
          <p:cNvSpPr txBox="1"/>
          <p:nvPr/>
        </p:nvSpPr>
        <p:spPr>
          <a:xfrm>
            <a:off x="1143000" y="370089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A3FA2A-D417-AC3A-A25B-9C8D3C2634E7}"/>
              </a:ext>
            </a:extLst>
          </p:cNvPr>
          <p:cNvSpPr txBox="1"/>
          <p:nvPr/>
        </p:nvSpPr>
        <p:spPr>
          <a:xfrm>
            <a:off x="1135092" y="4552675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Other STAs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E1ADB7-3F4F-E8D7-6AE7-D8EB24844ADD}"/>
              </a:ext>
            </a:extLst>
          </p:cNvPr>
          <p:cNvSpPr/>
          <p:nvPr/>
        </p:nvSpPr>
        <p:spPr bwMode="auto">
          <a:xfrm>
            <a:off x="2362200" y="1843329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AE4DCD-1725-B119-4050-BD348D32076F}"/>
              </a:ext>
            </a:extLst>
          </p:cNvPr>
          <p:cNvSpPr/>
          <p:nvPr/>
        </p:nvSpPr>
        <p:spPr bwMode="auto">
          <a:xfrm>
            <a:off x="3276600" y="2600063"/>
            <a:ext cx="762000" cy="53469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Response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CBAF727-C0B1-BEF3-5FD0-02CAFFF5ADB1}"/>
              </a:ext>
            </a:extLst>
          </p:cNvPr>
          <p:cNvSpPr/>
          <p:nvPr/>
        </p:nvSpPr>
        <p:spPr bwMode="auto">
          <a:xfrm>
            <a:off x="5788657" y="1840108"/>
            <a:ext cx="841834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UHR NDP Announce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3558260-78DC-9BDE-41F5-CE237CAF7B6F}"/>
              </a:ext>
            </a:extLst>
          </p:cNvPr>
          <p:cNvSpPr/>
          <p:nvPr/>
        </p:nvSpPr>
        <p:spPr bwMode="auto">
          <a:xfrm>
            <a:off x="6741856" y="2602614"/>
            <a:ext cx="841834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EHT Sounding NDP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806EBDC-3C88-7A0C-91E6-C00FF8E72DFB}"/>
              </a:ext>
            </a:extLst>
          </p:cNvPr>
          <p:cNvSpPr/>
          <p:nvPr/>
        </p:nvSpPr>
        <p:spPr bwMode="auto">
          <a:xfrm>
            <a:off x="7773491" y="1845879"/>
            <a:ext cx="841834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BFRP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200" dirty="0"/>
              <a:t>Trigger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0020D6-B638-DF62-99DE-10DF1D10575A}"/>
              </a:ext>
            </a:extLst>
          </p:cNvPr>
          <p:cNvSpPr/>
          <p:nvPr/>
        </p:nvSpPr>
        <p:spPr bwMode="auto">
          <a:xfrm>
            <a:off x="8810661" y="3452606"/>
            <a:ext cx="1219200" cy="43779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50" dirty="0"/>
              <a:t>EHT Compressed Beamforming/CQI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7E08B28-0D24-1007-C605-E74BAC30338F}"/>
              </a:ext>
            </a:extLst>
          </p:cNvPr>
          <p:cNvCxnSpPr>
            <a:cxnSpLocks/>
          </p:cNvCxnSpPr>
          <p:nvPr/>
        </p:nvCxnSpPr>
        <p:spPr bwMode="auto">
          <a:xfrm>
            <a:off x="3124200" y="4590056"/>
            <a:ext cx="44594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9ACC9F0-058A-58BF-BC4B-1E17EC8C87AD}"/>
              </a:ext>
            </a:extLst>
          </p:cNvPr>
          <p:cNvCxnSpPr>
            <a:cxnSpLocks/>
          </p:cNvCxnSpPr>
          <p:nvPr/>
        </p:nvCxnSpPr>
        <p:spPr bwMode="auto">
          <a:xfrm>
            <a:off x="3124200" y="1837557"/>
            <a:ext cx="0" cy="31154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CEC49830-0320-62AE-EAAB-7912C54688F3}"/>
              </a:ext>
            </a:extLst>
          </p:cNvPr>
          <p:cNvSpPr/>
          <p:nvPr/>
        </p:nvSpPr>
        <p:spPr bwMode="auto">
          <a:xfrm>
            <a:off x="4357136" y="1834703"/>
            <a:ext cx="481562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ICF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59E3EBE-446E-2466-6BF8-3591FC7BD8B2}"/>
              </a:ext>
            </a:extLst>
          </p:cNvPr>
          <p:cNvSpPr/>
          <p:nvPr/>
        </p:nvSpPr>
        <p:spPr bwMode="auto">
          <a:xfrm>
            <a:off x="5021621" y="3371708"/>
            <a:ext cx="46369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en-US" sz="9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EEC7CB4-4E01-2763-7EA9-C8B1DA955C30}"/>
              </a:ext>
            </a:extLst>
          </p:cNvPr>
          <p:cNvSpPr txBox="1"/>
          <p:nvPr/>
        </p:nvSpPr>
        <p:spPr>
          <a:xfrm>
            <a:off x="4735161" y="4199476"/>
            <a:ext cx="1360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NAV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619D9A7-8733-09D4-C443-72E919CE01B9}"/>
              </a:ext>
            </a:extLst>
          </p:cNvPr>
          <p:cNvCxnSpPr/>
          <p:nvPr/>
        </p:nvCxnSpPr>
        <p:spPr bwMode="auto">
          <a:xfrm>
            <a:off x="7583690" y="1778770"/>
            <a:ext cx="0" cy="295857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864255F2-EEE2-468C-E9D9-C54620AB832E}"/>
              </a:ext>
            </a:extLst>
          </p:cNvPr>
          <p:cNvSpPr txBox="1"/>
          <p:nvPr/>
        </p:nvSpPr>
        <p:spPr>
          <a:xfrm>
            <a:off x="2398456" y="5037675"/>
            <a:ext cx="86584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tx1"/>
                </a:solidFill>
              </a:rPr>
              <a:t>9.2.5.2 Setting for single and multiple protection under enhanced distributed channel</a:t>
            </a:r>
          </a:p>
          <a:p>
            <a:r>
              <a:rPr lang="en-US" sz="1200" b="1" dirty="0">
                <a:solidFill>
                  <a:schemeClr val="tx1"/>
                </a:solidFill>
              </a:rPr>
              <a:t>access (EDCA)</a:t>
            </a:r>
          </a:p>
          <a:p>
            <a:r>
              <a:rPr lang="en-US" sz="1200" dirty="0">
                <a:solidFill>
                  <a:schemeClr val="tx1"/>
                </a:solidFill>
              </a:rPr>
              <a:t>In a Co-BF sounding invite or a Co-BF Sounding Response frame generated by a UHR STA as part of a cross-BSS UHR Co-BF sounding or Co-BF joint NDP sounding sequence the Duration/ID field is set as follows:</a:t>
            </a:r>
          </a:p>
          <a:p>
            <a:r>
              <a:rPr lang="en-US" sz="1200" dirty="0">
                <a:solidFill>
                  <a:schemeClr val="tx1"/>
                </a:solidFill>
              </a:rPr>
              <a:t>— In a Co-BF Sounding Invite frame, the Duration/ID field is set to the estimated time, in microseconds, required to transmit at least the UHR NDP Announcement frame sent by the Co-BF sounding initiator, plus one Co-BF Sounding Response frame, plus one NDP, plus applicable IFSs and any necessary ICF/ICR for STA(s).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470E79-8025-CDF5-0C6A-BC744E464D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91F169F7-D54C-3328-7B13-81D527BA33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NAV Reset for Unsuccessful Invite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3E007-4901-BEA1-F46A-E5472FE161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D7106-2553-1853-560F-2C30CCD655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77F03-D8CD-B613-0B91-A77BA94C93E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E5D2AE89-0488-AD10-0DB0-372E7F097A5C}"/>
              </a:ext>
            </a:extLst>
          </p:cNvPr>
          <p:cNvCxnSpPr>
            <a:cxnSpLocks/>
          </p:cNvCxnSpPr>
          <p:nvPr/>
        </p:nvCxnSpPr>
        <p:spPr bwMode="auto">
          <a:xfrm>
            <a:off x="1866900" y="2046090"/>
            <a:ext cx="899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5775C6D-825B-1F4A-F4F9-699D4E6CA521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8080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A0E114A-A9E6-8E7C-E9A6-C53D74AF8A26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5700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CA06FEC-E982-6EAC-3A22-4CFCBA040915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4082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9C1E079-1F2A-23E7-71FC-4167644FE163}"/>
              </a:ext>
            </a:extLst>
          </p:cNvPr>
          <p:cNvSpPr txBox="1"/>
          <p:nvPr/>
        </p:nvSpPr>
        <p:spPr>
          <a:xfrm>
            <a:off x="1211292" y="180607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AB3E79B-FD83-7CD2-9DA7-677A200D179E}"/>
              </a:ext>
            </a:extLst>
          </p:cNvPr>
          <p:cNvSpPr txBox="1"/>
          <p:nvPr/>
        </p:nvSpPr>
        <p:spPr>
          <a:xfrm>
            <a:off x="1181100" y="256807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88E3F3-3065-2F12-93A8-03C10FC5265A}"/>
              </a:ext>
            </a:extLst>
          </p:cNvPr>
          <p:cNvSpPr txBox="1"/>
          <p:nvPr/>
        </p:nvSpPr>
        <p:spPr>
          <a:xfrm>
            <a:off x="1181100" y="337183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32490A-2081-F613-A759-6FE9D2E514C8}"/>
              </a:ext>
            </a:extLst>
          </p:cNvPr>
          <p:cNvSpPr txBox="1"/>
          <p:nvPr/>
        </p:nvSpPr>
        <p:spPr>
          <a:xfrm>
            <a:off x="1173192" y="422362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007C25-4134-76E3-D276-A4B7AC38BA6C}"/>
              </a:ext>
            </a:extLst>
          </p:cNvPr>
          <p:cNvSpPr/>
          <p:nvPr/>
        </p:nvSpPr>
        <p:spPr bwMode="auto">
          <a:xfrm>
            <a:off x="2400300" y="1514278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B25419-B450-9DBA-EFEA-CEF3D8F1EF0F}"/>
              </a:ext>
            </a:extLst>
          </p:cNvPr>
          <p:cNvSpPr/>
          <p:nvPr/>
        </p:nvSpPr>
        <p:spPr bwMode="auto">
          <a:xfrm>
            <a:off x="3314700" y="2271012"/>
            <a:ext cx="762000" cy="5346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Co-BF Sounding Response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8A8C491D-4B55-1D52-A4FB-0BF70B6FF69D}"/>
              </a:ext>
            </a:extLst>
          </p:cNvPr>
          <p:cNvCxnSpPr>
            <a:cxnSpLocks/>
          </p:cNvCxnSpPr>
          <p:nvPr/>
        </p:nvCxnSpPr>
        <p:spPr bwMode="auto">
          <a:xfrm>
            <a:off x="3162300" y="4261005"/>
            <a:ext cx="8001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1F46260-A2E5-E094-95DB-F09E23825B69}"/>
              </a:ext>
            </a:extLst>
          </p:cNvPr>
          <p:cNvCxnSpPr>
            <a:cxnSpLocks/>
          </p:cNvCxnSpPr>
          <p:nvPr/>
        </p:nvCxnSpPr>
        <p:spPr bwMode="auto">
          <a:xfrm>
            <a:off x="3162300" y="1508506"/>
            <a:ext cx="0" cy="31154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D943C537-FA8B-D8D5-E864-9F8A282A8E92}"/>
              </a:ext>
            </a:extLst>
          </p:cNvPr>
          <p:cNvSpPr txBox="1"/>
          <p:nvPr/>
        </p:nvSpPr>
        <p:spPr>
          <a:xfrm>
            <a:off x="3829944" y="3643909"/>
            <a:ext cx="1036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NAV</a:t>
            </a:r>
          </a:p>
          <a:p>
            <a:r>
              <a:rPr lang="en-US" sz="1600" dirty="0">
                <a:solidFill>
                  <a:schemeClr val="tx1"/>
                </a:solidFill>
              </a:rPr>
              <a:t>Reset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D77633-F08F-FC07-B6E3-C2A0A5899953}"/>
              </a:ext>
            </a:extLst>
          </p:cNvPr>
          <p:cNvSpPr txBox="1"/>
          <p:nvPr/>
        </p:nvSpPr>
        <p:spPr>
          <a:xfrm>
            <a:off x="7033190" y="4434727"/>
            <a:ext cx="4850341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37.2.1 Setting and resetting the NAV with BSRP Trigger frame</a:t>
            </a:r>
          </a:p>
          <a:p>
            <a:r>
              <a:rPr lang="en-US" sz="1050" dirty="0">
                <a:solidFill>
                  <a:schemeClr val="tx1"/>
                </a:solidFill>
              </a:rPr>
              <a:t>A UHR STA shall follow the rules defined in 10.3.2.4 (Setting and resetting the NAV), and the additional following rules:</a:t>
            </a:r>
          </a:p>
          <a:p>
            <a:r>
              <a:rPr lang="en-US" sz="1050" dirty="0">
                <a:solidFill>
                  <a:schemeClr val="tx1"/>
                </a:solidFill>
              </a:rPr>
              <a:t>-	A STA that used information from an BSRP Trigger frame or a BSRP NTB Trigger frame as the most recent basis to update its NAV setting is permitted to reset its NAV if no PHY-</a:t>
            </a:r>
            <a:r>
              <a:rPr lang="en-US" sz="1050" dirty="0" err="1">
                <a:solidFill>
                  <a:schemeClr val="tx1"/>
                </a:solidFill>
              </a:rPr>
              <a:t>RXEARLYSIG.indication</a:t>
            </a:r>
            <a:r>
              <a:rPr lang="en-US" sz="1050" dirty="0">
                <a:solidFill>
                  <a:schemeClr val="tx1"/>
                </a:solidFill>
              </a:rPr>
              <a:t> or </a:t>
            </a:r>
            <a:r>
              <a:rPr lang="en-US" sz="1050" dirty="0" err="1">
                <a:solidFill>
                  <a:schemeClr val="tx1"/>
                </a:solidFill>
              </a:rPr>
              <a:t>PHYRXSTART.indication</a:t>
            </a:r>
            <a:r>
              <a:rPr lang="en-US" sz="1050" dirty="0">
                <a:solidFill>
                  <a:schemeClr val="tx1"/>
                </a:solidFill>
              </a:rPr>
              <a:t> primitive is received from the PHY during a </a:t>
            </a:r>
            <a:r>
              <a:rPr lang="en-US" sz="1050" dirty="0" err="1">
                <a:solidFill>
                  <a:schemeClr val="tx1"/>
                </a:solidFill>
              </a:rPr>
              <a:t>BSRPNAVTimeout</a:t>
            </a:r>
            <a:r>
              <a:rPr lang="en-US" sz="1050" dirty="0">
                <a:solidFill>
                  <a:schemeClr val="tx1"/>
                </a:solidFill>
              </a:rPr>
              <a:t> period starting when the MAC receives a PHY-</a:t>
            </a:r>
            <a:r>
              <a:rPr lang="en-US" sz="1050" dirty="0" err="1">
                <a:solidFill>
                  <a:schemeClr val="tx1"/>
                </a:solidFill>
              </a:rPr>
              <a:t>RXEND.indication</a:t>
            </a:r>
            <a:r>
              <a:rPr lang="en-US" sz="1050" dirty="0">
                <a:solidFill>
                  <a:schemeClr val="tx1"/>
                </a:solidFill>
              </a:rPr>
              <a:t> primitive corresponding to the detection of the BSRP Trigger frame or BSRP NTB Trigger frame. The </a:t>
            </a:r>
            <a:r>
              <a:rPr lang="en-US" sz="1050" dirty="0" err="1">
                <a:solidFill>
                  <a:schemeClr val="tx1"/>
                </a:solidFill>
              </a:rPr>
              <a:t>BSRPNAVTimeout</a:t>
            </a:r>
            <a:r>
              <a:rPr lang="en-US" sz="1050" dirty="0">
                <a:solidFill>
                  <a:schemeClr val="tx1"/>
                </a:solidFill>
              </a:rPr>
              <a:t> period is equal to (2 × </a:t>
            </a:r>
            <a:r>
              <a:rPr lang="en-US" sz="1050" dirty="0" err="1">
                <a:solidFill>
                  <a:schemeClr val="tx1"/>
                </a:solidFill>
              </a:rPr>
              <a:t>aSIFSTime</a:t>
            </a:r>
            <a:r>
              <a:rPr lang="en-US" sz="1050" dirty="0">
                <a:solidFill>
                  <a:schemeClr val="tx1"/>
                </a:solidFill>
              </a:rPr>
              <a:t>) + </a:t>
            </a:r>
            <a:r>
              <a:rPr lang="en-US" sz="1050" dirty="0" err="1">
                <a:solidFill>
                  <a:schemeClr val="tx1"/>
                </a:solidFill>
              </a:rPr>
              <a:t>ICR_Time</a:t>
            </a:r>
            <a:r>
              <a:rPr lang="en-US" sz="1050" dirty="0">
                <a:solidFill>
                  <a:schemeClr val="tx1"/>
                </a:solidFill>
              </a:rPr>
              <a:t> + </a:t>
            </a:r>
            <a:r>
              <a:rPr lang="en-US" sz="1050" dirty="0" err="1">
                <a:solidFill>
                  <a:schemeClr val="tx1"/>
                </a:solidFill>
              </a:rPr>
              <a:t>aRxPHYStartDelay</a:t>
            </a:r>
            <a:r>
              <a:rPr lang="en-US" sz="1050" dirty="0">
                <a:solidFill>
                  <a:schemeClr val="tx1"/>
                </a:solidFill>
              </a:rPr>
              <a:t> +  (2 × </a:t>
            </a:r>
            <a:r>
              <a:rPr lang="en-US" sz="1050" dirty="0" err="1">
                <a:solidFill>
                  <a:schemeClr val="tx1"/>
                </a:solidFill>
              </a:rPr>
              <a:t>aSlotTime</a:t>
            </a:r>
            <a:r>
              <a:rPr lang="en-US" sz="1050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1B7BBD6-7E24-C5FA-6806-F1AFD93B784C}"/>
              </a:ext>
            </a:extLst>
          </p:cNvPr>
          <p:cNvSpPr txBox="1"/>
          <p:nvPr/>
        </p:nvSpPr>
        <p:spPr>
          <a:xfrm>
            <a:off x="3199103" y="4431295"/>
            <a:ext cx="3751235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When a Co-BF Sounding Invite frame fails to elicit a response (e.g., CCA busy at AP 2), STAs that set their NAV based on the Co-BF Sounding Invite frame may reset their NAV.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E620930-766A-98FE-0569-361657F3DD68}"/>
              </a:ext>
            </a:extLst>
          </p:cNvPr>
          <p:cNvSpPr/>
          <p:nvPr/>
        </p:nvSpPr>
        <p:spPr bwMode="auto">
          <a:xfrm>
            <a:off x="4457700" y="1508111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84E3B7A-1B7E-6CC3-708E-4446D0032121}"/>
              </a:ext>
            </a:extLst>
          </p:cNvPr>
          <p:cNvSpPr/>
          <p:nvPr/>
        </p:nvSpPr>
        <p:spPr bwMode="auto">
          <a:xfrm>
            <a:off x="5508936" y="3864974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Response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444C10B-C09B-2C22-1962-08529A413275}"/>
              </a:ext>
            </a:extLst>
          </p:cNvPr>
          <p:cNvSpPr/>
          <p:nvPr/>
        </p:nvSpPr>
        <p:spPr bwMode="auto">
          <a:xfrm>
            <a:off x="6587336" y="1506673"/>
            <a:ext cx="841834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UHR NDP Announce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ment</a:t>
            </a:r>
            <a:endParaRPr kumimoji="0" lang="en-US" sz="11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0D6E635-DA8D-7191-1815-326A4799D645}"/>
              </a:ext>
            </a:extLst>
          </p:cNvPr>
          <p:cNvSpPr/>
          <p:nvPr/>
        </p:nvSpPr>
        <p:spPr bwMode="auto">
          <a:xfrm>
            <a:off x="7620000" y="3874032"/>
            <a:ext cx="841834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EHT Sounding NDP</a:t>
            </a:r>
          </a:p>
        </p:txBody>
      </p:sp>
    </p:spTree>
    <p:extLst>
      <p:ext uri="{BB962C8B-B14F-4D97-AF65-F5344CB8AC3E}">
        <p14:creationId xmlns:p14="http://schemas.microsoft.com/office/powerpoint/2010/main" val="42030558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194A9-23A4-40A8-AA81-8E4EC7F2B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 Co-BF Sounding Invite Rejection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EDACC0-9464-EA81-60AE-4151A3788E9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33260-E6F4-793F-1127-FF672D36E8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87BAEAD-592F-B289-8262-350B9B0E25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5CA8F4E-5F20-6F80-50BD-5226AD5C5737}"/>
              </a:ext>
            </a:extLst>
          </p:cNvPr>
          <p:cNvCxnSpPr>
            <a:cxnSpLocks/>
          </p:cNvCxnSpPr>
          <p:nvPr/>
        </p:nvCxnSpPr>
        <p:spPr bwMode="auto">
          <a:xfrm>
            <a:off x="1866900" y="2046090"/>
            <a:ext cx="899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E82B726-BABB-6206-D188-DE8FF2DFE24C}"/>
              </a:ext>
            </a:extLst>
          </p:cNvPr>
          <p:cNvCxnSpPr>
            <a:cxnSpLocks/>
          </p:cNvCxnSpPr>
          <p:nvPr/>
        </p:nvCxnSpPr>
        <p:spPr bwMode="auto">
          <a:xfrm>
            <a:off x="1828800" y="28080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A360BEB-BDAB-9E76-A2FE-A92EEDC1E16F}"/>
              </a:ext>
            </a:extLst>
          </p:cNvPr>
          <p:cNvCxnSpPr>
            <a:cxnSpLocks/>
          </p:cNvCxnSpPr>
          <p:nvPr/>
        </p:nvCxnSpPr>
        <p:spPr bwMode="auto">
          <a:xfrm>
            <a:off x="1828800" y="35700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193831B-BEE8-1A70-C612-CCF36F22D1E2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40829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97878FD-2C44-87D0-CB57-7B4C878D3942}"/>
              </a:ext>
            </a:extLst>
          </p:cNvPr>
          <p:cNvSpPr txBox="1"/>
          <p:nvPr/>
        </p:nvSpPr>
        <p:spPr>
          <a:xfrm>
            <a:off x="1211292" y="180607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387820-B013-CACC-6A16-7AF31487A920}"/>
              </a:ext>
            </a:extLst>
          </p:cNvPr>
          <p:cNvSpPr txBox="1"/>
          <p:nvPr/>
        </p:nvSpPr>
        <p:spPr>
          <a:xfrm>
            <a:off x="1181100" y="256807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4BE24A-8A39-D529-9634-80520FE03BA9}"/>
              </a:ext>
            </a:extLst>
          </p:cNvPr>
          <p:cNvSpPr txBox="1"/>
          <p:nvPr/>
        </p:nvSpPr>
        <p:spPr>
          <a:xfrm>
            <a:off x="1181100" y="337183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D0CEA62-7B05-D83A-FC0A-F7F44F9C1F70}"/>
              </a:ext>
            </a:extLst>
          </p:cNvPr>
          <p:cNvSpPr txBox="1"/>
          <p:nvPr/>
        </p:nvSpPr>
        <p:spPr>
          <a:xfrm>
            <a:off x="1173192" y="4223624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B23456C-0F63-123A-2E1C-18BE3530FAB9}"/>
              </a:ext>
            </a:extLst>
          </p:cNvPr>
          <p:cNvSpPr/>
          <p:nvPr/>
        </p:nvSpPr>
        <p:spPr bwMode="auto">
          <a:xfrm>
            <a:off x="2400300" y="1514278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1E0AFE0-D47C-A633-2B7E-E3E40B74D1A2}"/>
              </a:ext>
            </a:extLst>
          </p:cNvPr>
          <p:cNvCxnSpPr>
            <a:cxnSpLocks/>
          </p:cNvCxnSpPr>
          <p:nvPr/>
        </p:nvCxnSpPr>
        <p:spPr bwMode="auto">
          <a:xfrm>
            <a:off x="3162300" y="4231806"/>
            <a:ext cx="43053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CFC50D5-6B23-65AD-1C5D-D834920577E8}"/>
              </a:ext>
            </a:extLst>
          </p:cNvPr>
          <p:cNvCxnSpPr>
            <a:cxnSpLocks/>
          </p:cNvCxnSpPr>
          <p:nvPr/>
        </p:nvCxnSpPr>
        <p:spPr bwMode="auto">
          <a:xfrm>
            <a:off x="3162300" y="1508506"/>
            <a:ext cx="0" cy="31154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98319EE-90DF-4FB7-18C7-F0C5EAFECAD7}"/>
              </a:ext>
            </a:extLst>
          </p:cNvPr>
          <p:cNvSpPr txBox="1"/>
          <p:nvPr/>
        </p:nvSpPr>
        <p:spPr>
          <a:xfrm>
            <a:off x="7038618" y="4457602"/>
            <a:ext cx="5000977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tx1"/>
                </a:solidFill>
              </a:rPr>
              <a:t>37.2.1 Setting and resetting the NAV with BSRP Trigger frame</a:t>
            </a:r>
          </a:p>
          <a:p>
            <a:r>
              <a:rPr lang="en-US" sz="1050" dirty="0">
                <a:solidFill>
                  <a:schemeClr val="tx1"/>
                </a:solidFill>
              </a:rPr>
              <a:t>A UHR STA shall follow the rules defined in 10.3.2.4 (Setting and resetting the NAV), and the additional following rules:</a:t>
            </a:r>
          </a:p>
          <a:p>
            <a:r>
              <a:rPr lang="en-US" sz="1050" dirty="0">
                <a:solidFill>
                  <a:schemeClr val="tx1"/>
                </a:solidFill>
              </a:rPr>
              <a:t>-	A STA that used information from an BSRP Trigger frame or a BSRP NTB Trigger frame as the most recent basis to update its NAV setting </a:t>
            </a:r>
            <a:r>
              <a:rPr lang="en-US" sz="1050" b="1" dirty="0">
                <a:solidFill>
                  <a:schemeClr val="tx1"/>
                </a:solidFill>
              </a:rPr>
              <a:t>is permitted to reset its NAV if no PHY-</a:t>
            </a:r>
            <a:r>
              <a:rPr lang="en-US" sz="1050" b="1" dirty="0" err="1">
                <a:solidFill>
                  <a:schemeClr val="tx1"/>
                </a:solidFill>
              </a:rPr>
              <a:t>RXEARLYSIG.indication</a:t>
            </a:r>
            <a:r>
              <a:rPr lang="en-US" sz="1050" b="1" dirty="0">
                <a:solidFill>
                  <a:schemeClr val="tx1"/>
                </a:solidFill>
              </a:rPr>
              <a:t> or </a:t>
            </a:r>
            <a:r>
              <a:rPr lang="en-US" sz="1050" b="1" dirty="0" err="1">
                <a:solidFill>
                  <a:schemeClr val="tx1"/>
                </a:solidFill>
              </a:rPr>
              <a:t>PHYRXSTART.indication</a:t>
            </a:r>
            <a:r>
              <a:rPr lang="en-US" sz="1050" b="1" dirty="0">
                <a:solidFill>
                  <a:schemeClr val="tx1"/>
                </a:solidFill>
              </a:rPr>
              <a:t> primitive is received from the PHY during a </a:t>
            </a:r>
            <a:r>
              <a:rPr lang="en-US" sz="1050" b="1" dirty="0" err="1">
                <a:solidFill>
                  <a:schemeClr val="tx1"/>
                </a:solidFill>
              </a:rPr>
              <a:t>BSRPNAVTimeout</a:t>
            </a:r>
            <a:r>
              <a:rPr lang="en-US" sz="1050" b="1" dirty="0">
                <a:solidFill>
                  <a:schemeClr val="tx1"/>
                </a:solidFill>
              </a:rPr>
              <a:t> period </a:t>
            </a:r>
            <a:r>
              <a:rPr lang="en-US" sz="1050" dirty="0">
                <a:solidFill>
                  <a:schemeClr val="tx1"/>
                </a:solidFill>
              </a:rPr>
              <a:t>starting when the MAC receives a PHY-</a:t>
            </a:r>
            <a:r>
              <a:rPr lang="en-US" sz="1050" dirty="0" err="1">
                <a:solidFill>
                  <a:schemeClr val="tx1"/>
                </a:solidFill>
              </a:rPr>
              <a:t>RXEND.indication</a:t>
            </a:r>
            <a:r>
              <a:rPr lang="en-US" sz="1050" dirty="0">
                <a:solidFill>
                  <a:schemeClr val="tx1"/>
                </a:solidFill>
              </a:rPr>
              <a:t> primitive corresponding to the detection of the BSRP Trigger frame or BSRP NTB Trigger frame. The </a:t>
            </a:r>
            <a:r>
              <a:rPr lang="en-US" sz="1050" dirty="0" err="1">
                <a:solidFill>
                  <a:schemeClr val="tx1"/>
                </a:solidFill>
              </a:rPr>
              <a:t>BSRPNAVTimeout</a:t>
            </a:r>
            <a:r>
              <a:rPr lang="en-US" sz="1050" dirty="0">
                <a:solidFill>
                  <a:schemeClr val="tx1"/>
                </a:solidFill>
              </a:rPr>
              <a:t> period is equal to (2 × </a:t>
            </a:r>
            <a:r>
              <a:rPr lang="en-US" sz="1050" dirty="0" err="1">
                <a:solidFill>
                  <a:schemeClr val="tx1"/>
                </a:solidFill>
              </a:rPr>
              <a:t>aSIFSTime</a:t>
            </a:r>
            <a:r>
              <a:rPr lang="en-US" sz="1050" dirty="0">
                <a:solidFill>
                  <a:schemeClr val="tx1"/>
                </a:solidFill>
              </a:rPr>
              <a:t>) + </a:t>
            </a:r>
            <a:r>
              <a:rPr lang="en-US" sz="1050" dirty="0" err="1">
                <a:solidFill>
                  <a:schemeClr val="tx1"/>
                </a:solidFill>
              </a:rPr>
              <a:t>ICR_Time</a:t>
            </a:r>
            <a:r>
              <a:rPr lang="en-US" sz="1050" dirty="0">
                <a:solidFill>
                  <a:schemeClr val="tx1"/>
                </a:solidFill>
              </a:rPr>
              <a:t> + </a:t>
            </a:r>
            <a:r>
              <a:rPr lang="en-US" sz="1050" dirty="0" err="1">
                <a:solidFill>
                  <a:schemeClr val="tx1"/>
                </a:solidFill>
              </a:rPr>
              <a:t>aRxPHYStartDelay</a:t>
            </a:r>
            <a:r>
              <a:rPr lang="en-US" sz="1050" dirty="0">
                <a:solidFill>
                  <a:schemeClr val="tx1"/>
                </a:solidFill>
              </a:rPr>
              <a:t> +  (2 × </a:t>
            </a:r>
            <a:r>
              <a:rPr lang="en-US" sz="1050" dirty="0" err="1">
                <a:solidFill>
                  <a:schemeClr val="tx1"/>
                </a:solidFill>
              </a:rPr>
              <a:t>aSlotTime</a:t>
            </a:r>
            <a:r>
              <a:rPr lang="en-US" sz="1050" dirty="0">
                <a:solidFill>
                  <a:schemeClr val="tx1"/>
                </a:solidFill>
              </a:rPr>
              <a:t>).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3903AD0-8E37-20F8-5B6D-AAC545637553}"/>
              </a:ext>
            </a:extLst>
          </p:cNvPr>
          <p:cNvSpPr txBox="1"/>
          <p:nvPr/>
        </p:nvSpPr>
        <p:spPr>
          <a:xfrm>
            <a:off x="3207589" y="4581454"/>
            <a:ext cx="3751235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When a Co-BF Sounding Invite frame elicits a rejection response, the current rule does not allow a STA to reset the NAV. Hence if an AP decides to perform sounding with another AP, the other AP may not respond.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4097144-D6FE-C5CC-DEF5-42DB68AC3CE7}"/>
              </a:ext>
            </a:extLst>
          </p:cNvPr>
          <p:cNvSpPr/>
          <p:nvPr/>
        </p:nvSpPr>
        <p:spPr bwMode="auto">
          <a:xfrm>
            <a:off x="4457700" y="1508111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E76A7F2-844E-E61E-F50D-276F88685F37}"/>
              </a:ext>
            </a:extLst>
          </p:cNvPr>
          <p:cNvSpPr/>
          <p:nvPr/>
        </p:nvSpPr>
        <p:spPr bwMode="auto">
          <a:xfrm>
            <a:off x="5508936" y="3864974"/>
            <a:ext cx="762000" cy="53181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Co-BF Sounding Response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772D5B6-A1D3-758B-F7FF-AFFBE5C4C764}"/>
              </a:ext>
            </a:extLst>
          </p:cNvPr>
          <p:cNvSpPr/>
          <p:nvPr/>
        </p:nvSpPr>
        <p:spPr bwMode="auto">
          <a:xfrm>
            <a:off x="3448944" y="2286109"/>
            <a:ext cx="762000" cy="53469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Response (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Reject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015E3DB-CD74-4A0B-7062-2F3176B0D13C}"/>
              </a:ext>
            </a:extLst>
          </p:cNvPr>
          <p:cNvSpPr txBox="1"/>
          <p:nvPr/>
        </p:nvSpPr>
        <p:spPr>
          <a:xfrm>
            <a:off x="4472077" y="3838538"/>
            <a:ext cx="1360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NAV</a:t>
            </a:r>
          </a:p>
        </p:txBody>
      </p:sp>
    </p:spTree>
    <p:extLst>
      <p:ext uri="{BB962C8B-B14F-4D97-AF65-F5344CB8AC3E}">
        <p14:creationId xmlns:p14="http://schemas.microsoft.com/office/powerpoint/2010/main" val="3147208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Solutions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72440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Option 1: APs that set their NAV based on a Co-BF sounding invite frame (or other invite frames) are permitted to reset the NAV if the responder of the Co-BF sounding invite frame rejects the invite frame.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Option 2: APs may ignore the NAV set by a TXOP owner AP (e.g., Co-BF sounding invite frame) when transmitting a response frame (e.g., Co-BF sounding response frame) to the TXOP owner AP.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97610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Rejection Reason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060848"/>
            <a:ext cx="10361084" cy="4320480"/>
          </a:xfrm>
          <a:ln/>
        </p:spPr>
        <p:txBody>
          <a:bodyPr/>
          <a:lstStyle/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an AP rejects an invite frame, it would be useful for the initiating AP to know the reason. For example, a reason code in the Co-BF sounding response frame may help the initiating AP what to do next.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C8F0547-AFA8-4805-9A22-12721CDE959F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14C1B18-3FC7-14A5-1D9E-217A92512C2A}"/>
              </a:ext>
            </a:extLst>
          </p:cNvPr>
          <p:cNvCxnSpPr>
            <a:cxnSpLocks/>
          </p:cNvCxnSpPr>
          <p:nvPr/>
        </p:nvCxnSpPr>
        <p:spPr bwMode="auto">
          <a:xfrm>
            <a:off x="1828800" y="4038600"/>
            <a:ext cx="89916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BAADF30-F96B-4177-04B5-BF51CE3C11C7}"/>
              </a:ext>
            </a:extLst>
          </p:cNvPr>
          <p:cNvCxnSpPr>
            <a:cxnSpLocks/>
          </p:cNvCxnSpPr>
          <p:nvPr/>
        </p:nvCxnSpPr>
        <p:spPr bwMode="auto">
          <a:xfrm>
            <a:off x="1790700" y="480060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CDF5F4A-1985-0B38-62E8-767499438930}"/>
              </a:ext>
            </a:extLst>
          </p:cNvPr>
          <p:cNvCxnSpPr>
            <a:cxnSpLocks/>
          </p:cNvCxnSpPr>
          <p:nvPr/>
        </p:nvCxnSpPr>
        <p:spPr bwMode="auto">
          <a:xfrm>
            <a:off x="1790700" y="5562600"/>
            <a:ext cx="90297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FA15D35-28C5-D5AB-726D-1D83F323FF41}"/>
              </a:ext>
            </a:extLst>
          </p:cNvPr>
          <p:cNvSpPr txBox="1"/>
          <p:nvPr/>
        </p:nvSpPr>
        <p:spPr>
          <a:xfrm>
            <a:off x="1173192" y="379858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E4B8B8C-3B94-B385-1E27-4C1D26C91575}"/>
              </a:ext>
            </a:extLst>
          </p:cNvPr>
          <p:cNvSpPr txBox="1"/>
          <p:nvPr/>
        </p:nvSpPr>
        <p:spPr>
          <a:xfrm>
            <a:off x="1143000" y="456058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BAA135-336B-BAF7-5CED-6EBBC0BE5083}"/>
              </a:ext>
            </a:extLst>
          </p:cNvPr>
          <p:cNvSpPr txBox="1"/>
          <p:nvPr/>
        </p:nvSpPr>
        <p:spPr>
          <a:xfrm>
            <a:off x="1143000" y="5364349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STA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3804AB2-881B-C77C-9160-BAA3E2EC393A}"/>
              </a:ext>
            </a:extLst>
          </p:cNvPr>
          <p:cNvSpPr/>
          <p:nvPr/>
        </p:nvSpPr>
        <p:spPr bwMode="auto">
          <a:xfrm>
            <a:off x="2362200" y="3506788"/>
            <a:ext cx="762000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Invite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5B04C18-29D6-9163-969E-BE04AD3B3D09}"/>
              </a:ext>
            </a:extLst>
          </p:cNvPr>
          <p:cNvCxnSpPr>
            <a:cxnSpLocks/>
          </p:cNvCxnSpPr>
          <p:nvPr/>
        </p:nvCxnSpPr>
        <p:spPr bwMode="auto">
          <a:xfrm>
            <a:off x="3124200" y="3501016"/>
            <a:ext cx="0" cy="243266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FC418B3B-F474-15F4-14D1-A7EB2A95FFC5}"/>
              </a:ext>
            </a:extLst>
          </p:cNvPr>
          <p:cNvSpPr/>
          <p:nvPr/>
        </p:nvSpPr>
        <p:spPr bwMode="auto">
          <a:xfrm>
            <a:off x="4419600" y="3501016"/>
            <a:ext cx="609599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Co-SR Invite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C6598F-5A23-3F95-406F-0ECC06A99CC1}"/>
              </a:ext>
            </a:extLst>
          </p:cNvPr>
          <p:cNvSpPr/>
          <p:nvPr/>
        </p:nvSpPr>
        <p:spPr bwMode="auto">
          <a:xfrm>
            <a:off x="3410844" y="4278619"/>
            <a:ext cx="762000" cy="53469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Co-BF Sounding Response (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Times New Roman" pitchFamily="16" charset="0"/>
                <a:ea typeface="MS Gothic" charset="-128"/>
              </a:rPr>
              <a:t>Reject</a:t>
            </a: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82CD5B6-0694-1AD2-ED47-72D721F0D5DF}"/>
              </a:ext>
            </a:extLst>
          </p:cNvPr>
          <p:cNvSpPr/>
          <p:nvPr/>
        </p:nvSpPr>
        <p:spPr bwMode="auto">
          <a:xfrm>
            <a:off x="5142442" y="4272794"/>
            <a:ext cx="724955" cy="53181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Co-SR Response (Accept)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91D4F1-EEF6-F686-5269-88E001FB569D}"/>
              </a:ext>
            </a:extLst>
          </p:cNvPr>
          <p:cNvSpPr txBox="1"/>
          <p:nvPr/>
        </p:nvSpPr>
        <p:spPr>
          <a:xfrm>
            <a:off x="3179554" y="4822502"/>
            <a:ext cx="14132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Reason: No traffic to Co-BF STAs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We discussed two open issues regarding the invite/response mechanism for MAPC transmissions.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proposed enhancements to NAV reset rules for invite/response </a:t>
            </a:r>
            <a:r>
              <a:rPr lang="en-GB"/>
              <a:t>between APs</a:t>
            </a:r>
            <a:r>
              <a:rPr lang="en-GB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We also propose to indicate a rejection reason when an AP rejects an invite frame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136</TotalTime>
  <Words>1029</Words>
  <Application>Microsoft Office PowerPoint</Application>
  <PresentationFormat>Widescreen</PresentationFormat>
  <Paragraphs>130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 Unicode MS</vt:lpstr>
      <vt:lpstr>Times New Roman</vt:lpstr>
      <vt:lpstr>Office Theme</vt:lpstr>
      <vt:lpstr>Microsoft Word 97 - 2003 Document</vt:lpstr>
      <vt:lpstr>Co-BF Sounding Invite and Response</vt:lpstr>
      <vt:lpstr>Abstract</vt:lpstr>
      <vt:lpstr>Co-BF Sounding Invite and Response</vt:lpstr>
      <vt:lpstr>NAV Reset for Unsuccessful Invite</vt:lpstr>
      <vt:lpstr>Problem: Co-BF Sounding Invite Rejection</vt:lpstr>
      <vt:lpstr>Solutions</vt:lpstr>
      <vt:lpstr>Rejection Reason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Leonardo Lanante</dc:creator>
  <cp:keywords/>
  <cp:lastModifiedBy>Leonardo Lanante</cp:lastModifiedBy>
  <cp:revision>48</cp:revision>
  <cp:lastPrinted>1601-01-01T00:00:00Z</cp:lastPrinted>
  <dcterms:created xsi:type="dcterms:W3CDTF">2025-05-01T13:52:43Z</dcterms:created>
  <dcterms:modified xsi:type="dcterms:W3CDTF">2025-07-23T08:09:27Z</dcterms:modified>
  <cp:category>Name, Affiliation</cp:category>
</cp:coreProperties>
</file>