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437" r:id="rId3"/>
    <p:sldId id="2400" r:id="rId4"/>
    <p:sldId id="2421" r:id="rId5"/>
    <p:sldId id="2422" r:id="rId6"/>
    <p:sldId id="2438" r:id="rId7"/>
    <p:sldId id="2377" r:id="rId8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60" autoAdjust="0"/>
    <p:restoredTop sz="90850" autoAdjust="0"/>
  </p:normalViewPr>
  <p:slideViewPr>
    <p:cSldViewPr>
      <p:cViewPr varScale="1">
        <p:scale>
          <a:sx n="75" d="100"/>
          <a:sy n="75" d="100"/>
        </p:scale>
        <p:origin x="1118" y="4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2390" y="4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63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3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53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F21F7B-D1C4-F652-E0A8-3FC3E1852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9909891-D7DE-E2A1-D432-CFA80CC487E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C36ABA2-35D2-539A-7269-541A70BB1F4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A33FA-EB56-0B54-C86C-DD1C8B0DE76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F1ADE02-5D6E-CE24-5C7F-721ECCBC9C2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4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92A7A477-8797-06F5-4B6B-85B0D4E8E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EC0263A8-3B3A-C2BE-935D-FDD99F486EA1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465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42AF62-3783-924C-E524-28FBA33AC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BCE64E5-B0D7-CF11-CF83-C0C1EC195980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28DD78-AB0B-FD30-CECB-D8240684815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F6899B-ABF3-DAF7-7F04-EEFB68DE68C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042262B-371A-EEC4-05D5-9376202AAF6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5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9CED5909-DE71-899F-1362-11BB5D491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B0857B15-24BB-CDC2-2586-8A6D021EC6A3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96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May 2024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2024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May 2024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802.11-25/1211r0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dirty="0"/>
              <a:t>Further Thoughts on Co-TDMA Procedure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2025-07-18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35C8AE16-E247-A8F8-DC5D-945EAC605D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33334"/>
              </p:ext>
            </p:extLst>
          </p:nvPr>
        </p:nvGraphicFramePr>
        <p:xfrm>
          <a:off x="944563" y="2540000"/>
          <a:ext cx="10414000" cy="341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562796" imgH="3475894" progId="Word.Document.8">
                  <p:embed/>
                </p:oleObj>
              </mc:Choice>
              <mc:Fallback>
                <p:oleObj name="Document" r:id="rId3" imgW="10562796" imgH="3475894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563" y="2540000"/>
                        <a:ext cx="10414000" cy="3413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DE36C8-C0B8-34CF-8250-BB900A90F99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29BD0-F131-0AB7-6536-A434E993466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Serhat Erkucuk, 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DB025DC-C3FB-A207-76DD-C8907FEAB93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1CC20DF-6C0C-5BE1-98FD-4838F6DF3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76400"/>
            <a:ext cx="10210800" cy="4533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2000" b="0" kern="0" dirty="0"/>
              <a:t>According to the Co-TDMA procedure defined in D1.0, a Co-TDMA coordinating AP shall announce its intention of allocating a portion of an obtained TXOP to another AP in an ICF sent at the beginning of the TXOP.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kern="0" dirty="0"/>
              <a:t>The ICF polls one or more APs to solicit response(s) from polled AP(s) regarding their intent to receive a time allocation within the TXOP.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kern="0" dirty="0"/>
              <a:t>Based on the responses to the ICF, the Co-TDMA coordinating AP may allocate portion(s) of the obtained TXOP to the polled AP(s). </a:t>
            </a:r>
            <a:endParaRPr lang="en-US" sz="1000" b="0" kern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kern="0" dirty="0"/>
              <a:t>In this contribution, we consider a scenario, where the allocated portion of the TXOP may not be adequate for a Co-TDMA coordinated AP to transmit its buffered traffic, and provide some solutions.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b="0" kern="0" dirty="0"/>
          </a:p>
          <a:p>
            <a:pPr>
              <a:buFont typeface="Arial" panose="020B0604020202020204" pitchFamily="34" charset="0"/>
              <a:buChar char="•"/>
            </a:pPr>
            <a:endParaRPr lang="en-US" sz="2000" b="0" kern="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5AD8246-3D68-E808-60E4-205C38D31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09600"/>
            <a:ext cx="9982199" cy="1065213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22420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9989CCA-34B2-BF1A-7AE1-FE99F0BAE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09600"/>
            <a:ext cx="9982199" cy="1065213"/>
          </a:xfrm>
        </p:spPr>
        <p:txBody>
          <a:bodyPr/>
          <a:lstStyle/>
          <a:p>
            <a:r>
              <a:rPr lang="en-US" dirty="0"/>
              <a:t>Recap: Co-TDMA Procedure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9CEE266-B400-A92E-CE5B-C3B89BFF0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2" y="1477959"/>
            <a:ext cx="10667998" cy="260251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b="0" kern="0" dirty="0"/>
              <a:t>After the ICF-ICR exchange, a Co-TDMA coordinating AP (e.g., AP1) may perform frame exchanges within BSS1 before allocating portion(s) of its TXOP to Co-TDMA coordinated AP(s) (e.g., AP2 and/or AP3).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kern="0" dirty="0"/>
              <a:t>AP1 may then allocate a portion of an obtained TXOP sequentially to one or more non-</a:t>
            </a:r>
            <a:r>
              <a:rPr lang="en-US" sz="1800" b="0" kern="0" dirty="0" err="1"/>
              <a:t>colocated</a:t>
            </a:r>
            <a:r>
              <a:rPr lang="en-US" sz="1800" b="0" kern="0" dirty="0"/>
              <a:t> APs.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kern="0" dirty="0"/>
              <a:t>Initially, AP1 may allocate a portion of the obtained TXOP to AP2. If a TXOP return is solicited by AP1, AP2 returns the TXOP to AP1.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kern="0" dirty="0"/>
              <a:t>AP1 may then allocate another portion of the obtained TXOP to AP3.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A1F234A-E954-E06C-3FD4-D61002403BC6}"/>
              </a:ext>
            </a:extLst>
          </p:cNvPr>
          <p:cNvCxnSpPr>
            <a:cxnSpLocks/>
          </p:cNvCxnSpPr>
          <p:nvPr/>
        </p:nvCxnSpPr>
        <p:spPr bwMode="auto">
          <a:xfrm flipV="1">
            <a:off x="1665318" y="4666434"/>
            <a:ext cx="9279940" cy="9797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8309F19-4B9E-C55A-4AB0-7AE6A4FC2EE8}"/>
              </a:ext>
            </a:extLst>
          </p:cNvPr>
          <p:cNvCxnSpPr>
            <a:cxnSpLocks/>
          </p:cNvCxnSpPr>
          <p:nvPr/>
        </p:nvCxnSpPr>
        <p:spPr bwMode="auto">
          <a:xfrm>
            <a:off x="1648859" y="5297529"/>
            <a:ext cx="9296399" cy="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418F418-2E7A-E18D-7B40-5D50A6AD0440}"/>
              </a:ext>
            </a:extLst>
          </p:cNvPr>
          <p:cNvCxnSpPr>
            <a:cxnSpLocks/>
          </p:cNvCxnSpPr>
          <p:nvPr/>
        </p:nvCxnSpPr>
        <p:spPr bwMode="auto">
          <a:xfrm flipV="1">
            <a:off x="1648859" y="5884695"/>
            <a:ext cx="9296399" cy="1008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B895D04-1439-4E8F-95CC-600CD039C19D}"/>
              </a:ext>
            </a:extLst>
          </p:cNvPr>
          <p:cNvCxnSpPr>
            <a:cxnSpLocks/>
          </p:cNvCxnSpPr>
          <p:nvPr/>
        </p:nvCxnSpPr>
        <p:spPr bwMode="auto">
          <a:xfrm>
            <a:off x="1857361" y="3877234"/>
            <a:ext cx="0" cy="2060546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2BD39745-DEA2-C50E-5DC6-8D612D5757F3}"/>
              </a:ext>
            </a:extLst>
          </p:cNvPr>
          <p:cNvSpPr/>
          <p:nvPr/>
        </p:nvSpPr>
        <p:spPr bwMode="auto">
          <a:xfrm>
            <a:off x="2487059" y="4977397"/>
            <a:ext cx="424195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ICR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CECF4AE-E574-13C2-AA96-59BDF157E51B}"/>
              </a:ext>
            </a:extLst>
          </p:cNvPr>
          <p:cNvSpPr/>
          <p:nvPr/>
        </p:nvSpPr>
        <p:spPr bwMode="auto">
          <a:xfrm>
            <a:off x="3140793" y="4454297"/>
            <a:ext cx="1273785" cy="3904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Frame exchanges within BSS1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B07B40F-01A3-8DF6-7A20-0092CF70F32E}"/>
              </a:ext>
            </a:extLst>
          </p:cNvPr>
          <p:cNvSpPr/>
          <p:nvPr/>
        </p:nvSpPr>
        <p:spPr bwMode="auto">
          <a:xfrm>
            <a:off x="4538179" y="4285783"/>
            <a:ext cx="569339" cy="390448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MRTT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BF83AAF-FA9B-BE0B-9B7B-DA970343BD52}"/>
              </a:ext>
            </a:extLst>
          </p:cNvPr>
          <p:cNvSpPr txBox="1"/>
          <p:nvPr/>
        </p:nvSpPr>
        <p:spPr>
          <a:xfrm>
            <a:off x="1144589" y="4383352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AP1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2DAC3D8-F593-13F3-8B7B-8FC7EC16C94E}"/>
              </a:ext>
            </a:extLst>
          </p:cNvPr>
          <p:cNvSpPr txBox="1"/>
          <p:nvPr/>
        </p:nvSpPr>
        <p:spPr>
          <a:xfrm>
            <a:off x="1135577" y="4989752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AP2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5A1DBC5-BD0C-2BCE-75F5-FADFEC93AD78}"/>
              </a:ext>
            </a:extLst>
          </p:cNvPr>
          <p:cNvSpPr txBox="1"/>
          <p:nvPr/>
        </p:nvSpPr>
        <p:spPr>
          <a:xfrm>
            <a:off x="1152036" y="5586998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AP3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7E04CB7-8AC3-38F7-1CB8-15817C176760}"/>
              </a:ext>
            </a:extLst>
          </p:cNvPr>
          <p:cNvSpPr/>
          <p:nvPr/>
        </p:nvSpPr>
        <p:spPr bwMode="auto">
          <a:xfrm>
            <a:off x="5219701" y="4973928"/>
            <a:ext cx="424194" cy="323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CTS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A91DE9-0E0A-B4D5-604F-FFFD84F87B2C}"/>
              </a:ext>
            </a:extLst>
          </p:cNvPr>
          <p:cNvSpPr txBox="1"/>
          <p:nvPr/>
        </p:nvSpPr>
        <p:spPr>
          <a:xfrm>
            <a:off x="958714" y="4096362"/>
            <a:ext cx="9328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0" kern="0" dirty="0">
                <a:solidFill>
                  <a:schemeClr val="tx1"/>
                </a:solidFill>
              </a:rPr>
              <a:t>(Co-TDMA sharing AP)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F893C7-C255-87D4-10FF-3C9282973CF1}"/>
              </a:ext>
            </a:extLst>
          </p:cNvPr>
          <p:cNvSpPr/>
          <p:nvPr/>
        </p:nvSpPr>
        <p:spPr bwMode="auto">
          <a:xfrm>
            <a:off x="5756078" y="5102304"/>
            <a:ext cx="1034218" cy="3904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Frame exchanges within BSS2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9EC403-8260-1A57-3872-AE701AD4324C}"/>
              </a:ext>
            </a:extLst>
          </p:cNvPr>
          <p:cNvSpPr/>
          <p:nvPr/>
        </p:nvSpPr>
        <p:spPr bwMode="auto">
          <a:xfrm>
            <a:off x="8068802" y="4281881"/>
            <a:ext cx="569339" cy="390448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MRTT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6030AB5-66D1-3603-A661-BC268313FA55}"/>
              </a:ext>
            </a:extLst>
          </p:cNvPr>
          <p:cNvSpPr/>
          <p:nvPr/>
        </p:nvSpPr>
        <p:spPr bwMode="auto">
          <a:xfrm>
            <a:off x="8899745" y="5563069"/>
            <a:ext cx="424196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CTS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5A3734B-B473-261D-60A1-3D42558D8123}"/>
              </a:ext>
            </a:extLst>
          </p:cNvPr>
          <p:cNvSpPr/>
          <p:nvPr/>
        </p:nvSpPr>
        <p:spPr bwMode="auto">
          <a:xfrm>
            <a:off x="9476341" y="5492752"/>
            <a:ext cx="1115456" cy="3904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Frame exchanges within BSS3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1B6276D-B7BF-D4AF-122F-86049699B55C}"/>
              </a:ext>
            </a:extLst>
          </p:cNvPr>
          <p:cNvSpPr/>
          <p:nvPr/>
        </p:nvSpPr>
        <p:spPr bwMode="auto">
          <a:xfrm>
            <a:off x="1865353" y="4350080"/>
            <a:ext cx="424195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ICF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408547F-C29B-3869-C7BA-2EB17A6E0A9B}"/>
              </a:ext>
            </a:extLst>
          </p:cNvPr>
          <p:cNvSpPr/>
          <p:nvPr/>
        </p:nvSpPr>
        <p:spPr bwMode="auto">
          <a:xfrm>
            <a:off x="2487059" y="5571668"/>
            <a:ext cx="424195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ICR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701F051-5C13-A8C3-1E14-C0E6DBEA9A4C}"/>
              </a:ext>
            </a:extLst>
          </p:cNvPr>
          <p:cNvCxnSpPr>
            <a:cxnSpLocks/>
          </p:cNvCxnSpPr>
          <p:nvPr/>
        </p:nvCxnSpPr>
        <p:spPr bwMode="auto">
          <a:xfrm>
            <a:off x="10591800" y="3910598"/>
            <a:ext cx="0" cy="2060546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A5CEE22-A32D-E055-E3A1-AAFE033DC169}"/>
              </a:ext>
            </a:extLst>
          </p:cNvPr>
          <p:cNvCxnSpPr>
            <a:cxnSpLocks/>
          </p:cNvCxnSpPr>
          <p:nvPr/>
        </p:nvCxnSpPr>
        <p:spPr bwMode="auto">
          <a:xfrm>
            <a:off x="1849370" y="3987039"/>
            <a:ext cx="8742426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C5DB6ABB-696C-6BCA-1776-608F2D76C272}"/>
              </a:ext>
            </a:extLst>
          </p:cNvPr>
          <p:cNvSpPr txBox="1"/>
          <p:nvPr/>
        </p:nvSpPr>
        <p:spPr>
          <a:xfrm>
            <a:off x="5329395" y="3733800"/>
            <a:ext cx="144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TXOP of AP1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C761486-4B46-6A0A-25DF-D283489F3D6C}"/>
              </a:ext>
            </a:extLst>
          </p:cNvPr>
          <p:cNvCxnSpPr>
            <a:cxnSpLocks/>
          </p:cNvCxnSpPr>
          <p:nvPr/>
        </p:nvCxnSpPr>
        <p:spPr bwMode="auto">
          <a:xfrm>
            <a:off x="5107518" y="4169416"/>
            <a:ext cx="0" cy="180172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7C1521F-177B-C163-480D-D1C7B7EC186C}"/>
              </a:ext>
            </a:extLst>
          </p:cNvPr>
          <p:cNvCxnSpPr>
            <a:cxnSpLocks/>
          </p:cNvCxnSpPr>
          <p:nvPr/>
        </p:nvCxnSpPr>
        <p:spPr bwMode="auto">
          <a:xfrm>
            <a:off x="8001000" y="4215398"/>
            <a:ext cx="0" cy="1755746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0F5E8619-5707-0088-0C35-71B601CB6AFF}"/>
              </a:ext>
            </a:extLst>
          </p:cNvPr>
          <p:cNvCxnSpPr>
            <a:cxnSpLocks/>
          </p:cNvCxnSpPr>
          <p:nvPr/>
        </p:nvCxnSpPr>
        <p:spPr bwMode="auto">
          <a:xfrm flipV="1">
            <a:off x="5105400" y="4291203"/>
            <a:ext cx="2894441" cy="3541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170B4D9-2F7A-7240-5422-2406B7820BDB}"/>
              </a:ext>
            </a:extLst>
          </p:cNvPr>
          <p:cNvSpPr txBox="1"/>
          <p:nvPr/>
        </p:nvSpPr>
        <p:spPr>
          <a:xfrm>
            <a:off x="5572202" y="4066144"/>
            <a:ext cx="1666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TXOP allocated to AP2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C517ED3-9C75-D415-80D1-7CA150683066}"/>
              </a:ext>
            </a:extLst>
          </p:cNvPr>
          <p:cNvCxnSpPr>
            <a:cxnSpLocks/>
          </p:cNvCxnSpPr>
          <p:nvPr/>
        </p:nvCxnSpPr>
        <p:spPr bwMode="auto">
          <a:xfrm flipV="1">
            <a:off x="8638141" y="4304540"/>
            <a:ext cx="1951340" cy="1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E4DCC15A-0793-C8E7-0FB0-3FE0B7F5AB4F}"/>
              </a:ext>
            </a:extLst>
          </p:cNvPr>
          <p:cNvSpPr txBox="1"/>
          <p:nvPr/>
        </p:nvSpPr>
        <p:spPr>
          <a:xfrm>
            <a:off x="8800143" y="4066144"/>
            <a:ext cx="1666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TXOP allocated to AP3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807813-4044-012C-5D47-AE1C2DF3B41A}"/>
              </a:ext>
            </a:extLst>
          </p:cNvPr>
          <p:cNvSpPr/>
          <p:nvPr/>
        </p:nvSpPr>
        <p:spPr bwMode="auto">
          <a:xfrm>
            <a:off x="6868130" y="4971391"/>
            <a:ext cx="619399" cy="323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TXOP Return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F38400-F607-253D-095D-A42964D5E4CB}"/>
              </a:ext>
            </a:extLst>
          </p:cNvPr>
          <p:cNvSpPr/>
          <p:nvPr/>
        </p:nvSpPr>
        <p:spPr bwMode="auto">
          <a:xfrm>
            <a:off x="7572803" y="4352144"/>
            <a:ext cx="429357" cy="323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Ack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7952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80341-1B3D-BD16-7114-458D75A93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A5289-ED47-3B71-C35F-C0F47735EE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3EA3A-8C03-EE3A-9CE6-731A5056501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D72A2-AA64-7C81-8C7C-C738899E4EF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0EA81A8-1C1C-BAEE-650D-7B12D91C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609600"/>
            <a:ext cx="11125198" cy="1065213"/>
          </a:xfrm>
        </p:spPr>
        <p:txBody>
          <a:bodyPr/>
          <a:lstStyle/>
          <a:p>
            <a:r>
              <a:rPr lang="en-US" dirty="0"/>
              <a:t>Problem: Discarding Some Data by an AP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9315DE9-EF82-AF6D-8F19-958EB4AEC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1" y="1478017"/>
            <a:ext cx="10591800" cy="19509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b="0" kern="0" dirty="0"/>
              <a:t>While allocating portion(s) of TXOP to Co-TDMA coordinated APs, AP1 may not allocate an adequate portion of its obtained TXOP to AP2 and/or AP3.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kern="0" dirty="0"/>
              <a:t>For example, AP1 may determine to allocate to AP2 a limited portion of TXOP, where AP2 may not be able to transmit its buffered data timely.</a:t>
            </a:r>
            <a:endParaRPr lang="en-US" sz="1400" b="0" kern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kern="0" dirty="0"/>
              <a:t>As a result, AP2 may have to discard some of its buffered data (e.g., low latency data).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8079709-D681-6061-5B44-65A584914C69}"/>
              </a:ext>
            </a:extLst>
          </p:cNvPr>
          <p:cNvCxnSpPr>
            <a:cxnSpLocks/>
          </p:cNvCxnSpPr>
          <p:nvPr/>
        </p:nvCxnSpPr>
        <p:spPr bwMode="auto">
          <a:xfrm flipV="1">
            <a:off x="1665318" y="4666434"/>
            <a:ext cx="9279940" cy="9797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5BEF657-7F86-8226-4473-F88E9B9CBCE9}"/>
              </a:ext>
            </a:extLst>
          </p:cNvPr>
          <p:cNvCxnSpPr>
            <a:cxnSpLocks/>
          </p:cNvCxnSpPr>
          <p:nvPr/>
        </p:nvCxnSpPr>
        <p:spPr bwMode="auto">
          <a:xfrm>
            <a:off x="1648859" y="5297529"/>
            <a:ext cx="9296399" cy="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6E3D068-2222-9375-37B9-B0FE40B8DE26}"/>
              </a:ext>
            </a:extLst>
          </p:cNvPr>
          <p:cNvCxnSpPr>
            <a:cxnSpLocks/>
          </p:cNvCxnSpPr>
          <p:nvPr/>
        </p:nvCxnSpPr>
        <p:spPr bwMode="auto">
          <a:xfrm flipV="1">
            <a:off x="1648859" y="5884695"/>
            <a:ext cx="9296399" cy="1008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9152497-7B1B-4382-EC1B-19DFC371F530}"/>
              </a:ext>
            </a:extLst>
          </p:cNvPr>
          <p:cNvCxnSpPr>
            <a:cxnSpLocks/>
          </p:cNvCxnSpPr>
          <p:nvPr/>
        </p:nvCxnSpPr>
        <p:spPr bwMode="auto">
          <a:xfrm>
            <a:off x="1857361" y="3877234"/>
            <a:ext cx="0" cy="2060546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BA5938F6-8CBE-F6FC-DF45-F055DA7195D8}"/>
              </a:ext>
            </a:extLst>
          </p:cNvPr>
          <p:cNvSpPr/>
          <p:nvPr/>
        </p:nvSpPr>
        <p:spPr bwMode="auto">
          <a:xfrm>
            <a:off x="2487059" y="4977397"/>
            <a:ext cx="424195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ICR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F9329E0-6EAA-B93E-1712-8D30DBF4EE3C}"/>
              </a:ext>
            </a:extLst>
          </p:cNvPr>
          <p:cNvSpPr/>
          <p:nvPr/>
        </p:nvSpPr>
        <p:spPr bwMode="auto">
          <a:xfrm>
            <a:off x="3140793" y="4454297"/>
            <a:ext cx="1273785" cy="3904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Frame exchanges within BSS1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D06FFAF-C36E-8645-F687-5E9AEDAB6C27}"/>
              </a:ext>
            </a:extLst>
          </p:cNvPr>
          <p:cNvSpPr/>
          <p:nvPr/>
        </p:nvSpPr>
        <p:spPr bwMode="auto">
          <a:xfrm>
            <a:off x="4538179" y="4285783"/>
            <a:ext cx="569339" cy="390448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MRTT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7787ADC-3E94-247E-AA51-0097F0B34B83}"/>
              </a:ext>
            </a:extLst>
          </p:cNvPr>
          <p:cNvSpPr txBox="1"/>
          <p:nvPr/>
        </p:nvSpPr>
        <p:spPr>
          <a:xfrm>
            <a:off x="1144589" y="4383352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AP1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07C63D-9A4F-FD4A-9595-BBE207E8D15B}"/>
              </a:ext>
            </a:extLst>
          </p:cNvPr>
          <p:cNvSpPr txBox="1"/>
          <p:nvPr/>
        </p:nvSpPr>
        <p:spPr>
          <a:xfrm>
            <a:off x="1135577" y="4989752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AP2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B0B91FA-3506-1D55-6BDC-4FA86474059B}"/>
              </a:ext>
            </a:extLst>
          </p:cNvPr>
          <p:cNvSpPr txBox="1"/>
          <p:nvPr/>
        </p:nvSpPr>
        <p:spPr>
          <a:xfrm>
            <a:off x="1152036" y="5586998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AP3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0C2F160-5568-5D3B-C35F-0156D4200DFE}"/>
              </a:ext>
            </a:extLst>
          </p:cNvPr>
          <p:cNvSpPr/>
          <p:nvPr/>
        </p:nvSpPr>
        <p:spPr bwMode="auto">
          <a:xfrm>
            <a:off x="5219701" y="4973928"/>
            <a:ext cx="424194" cy="323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CTS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712E757-37D2-7FD9-5AA5-CA5A6D39CB23}"/>
              </a:ext>
            </a:extLst>
          </p:cNvPr>
          <p:cNvSpPr txBox="1"/>
          <p:nvPr/>
        </p:nvSpPr>
        <p:spPr>
          <a:xfrm>
            <a:off x="958714" y="4096362"/>
            <a:ext cx="9328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0" kern="0" dirty="0">
                <a:solidFill>
                  <a:schemeClr val="tx1"/>
                </a:solidFill>
              </a:rPr>
              <a:t>(Co-TDMA sharing AP)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929D738-1C25-828D-6068-FFA8A61CA6E1}"/>
              </a:ext>
            </a:extLst>
          </p:cNvPr>
          <p:cNvSpPr/>
          <p:nvPr/>
        </p:nvSpPr>
        <p:spPr bwMode="auto">
          <a:xfrm>
            <a:off x="5756078" y="5102304"/>
            <a:ext cx="1034218" cy="3904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Frame exchanges within BSS2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72A373-FDE2-CEB3-FAFC-B43E1946A477}"/>
              </a:ext>
            </a:extLst>
          </p:cNvPr>
          <p:cNvSpPr/>
          <p:nvPr/>
        </p:nvSpPr>
        <p:spPr bwMode="auto">
          <a:xfrm>
            <a:off x="8068802" y="4281881"/>
            <a:ext cx="569339" cy="390448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MRTT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7F3D770-8393-85A1-E626-03104359337B}"/>
              </a:ext>
            </a:extLst>
          </p:cNvPr>
          <p:cNvSpPr/>
          <p:nvPr/>
        </p:nvSpPr>
        <p:spPr bwMode="auto">
          <a:xfrm>
            <a:off x="8899745" y="5563069"/>
            <a:ext cx="424196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CTS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1B2309A-E811-2F42-40FF-E6E84FFFE62A}"/>
              </a:ext>
            </a:extLst>
          </p:cNvPr>
          <p:cNvSpPr/>
          <p:nvPr/>
        </p:nvSpPr>
        <p:spPr bwMode="auto">
          <a:xfrm>
            <a:off x="9476341" y="5492752"/>
            <a:ext cx="1115456" cy="3904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Frame exchanges within BSS3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C6547A4-D784-FBC8-9183-4D0228E87816}"/>
              </a:ext>
            </a:extLst>
          </p:cNvPr>
          <p:cNvSpPr/>
          <p:nvPr/>
        </p:nvSpPr>
        <p:spPr bwMode="auto">
          <a:xfrm>
            <a:off x="1865353" y="4350080"/>
            <a:ext cx="424195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ICF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7905A57-809B-E001-1F6B-E52B2B1CE29F}"/>
              </a:ext>
            </a:extLst>
          </p:cNvPr>
          <p:cNvSpPr/>
          <p:nvPr/>
        </p:nvSpPr>
        <p:spPr bwMode="auto">
          <a:xfrm>
            <a:off x="2487059" y="5571668"/>
            <a:ext cx="424195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ICR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A738092-9FEE-1551-43DF-E3305F26FFE1}"/>
              </a:ext>
            </a:extLst>
          </p:cNvPr>
          <p:cNvCxnSpPr>
            <a:cxnSpLocks/>
          </p:cNvCxnSpPr>
          <p:nvPr/>
        </p:nvCxnSpPr>
        <p:spPr bwMode="auto">
          <a:xfrm>
            <a:off x="10591800" y="3910598"/>
            <a:ext cx="0" cy="2060546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6452AF6-8C04-8A9F-CD78-AEF7450827A9}"/>
              </a:ext>
            </a:extLst>
          </p:cNvPr>
          <p:cNvCxnSpPr>
            <a:cxnSpLocks/>
          </p:cNvCxnSpPr>
          <p:nvPr/>
        </p:nvCxnSpPr>
        <p:spPr bwMode="auto">
          <a:xfrm>
            <a:off x="1849370" y="3987039"/>
            <a:ext cx="8742426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C135B695-D797-3656-DC45-C5BC09F65CA8}"/>
              </a:ext>
            </a:extLst>
          </p:cNvPr>
          <p:cNvSpPr txBox="1"/>
          <p:nvPr/>
        </p:nvSpPr>
        <p:spPr>
          <a:xfrm>
            <a:off x="5329395" y="3733800"/>
            <a:ext cx="144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TXOP of AP1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5D11DD0-F19E-AC40-9B48-C54AD3FBD9EF}"/>
              </a:ext>
            </a:extLst>
          </p:cNvPr>
          <p:cNvCxnSpPr>
            <a:cxnSpLocks/>
          </p:cNvCxnSpPr>
          <p:nvPr/>
        </p:nvCxnSpPr>
        <p:spPr bwMode="auto">
          <a:xfrm>
            <a:off x="5107518" y="4169416"/>
            <a:ext cx="0" cy="180172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7296F9A-91DA-4FFD-6E67-2DE2FD0882B0}"/>
              </a:ext>
            </a:extLst>
          </p:cNvPr>
          <p:cNvCxnSpPr>
            <a:cxnSpLocks/>
          </p:cNvCxnSpPr>
          <p:nvPr/>
        </p:nvCxnSpPr>
        <p:spPr bwMode="auto">
          <a:xfrm>
            <a:off x="8001000" y="4215398"/>
            <a:ext cx="0" cy="1755746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C1546A5-9D89-4515-D6CF-BE89B2FF6471}"/>
              </a:ext>
            </a:extLst>
          </p:cNvPr>
          <p:cNvCxnSpPr>
            <a:cxnSpLocks/>
          </p:cNvCxnSpPr>
          <p:nvPr/>
        </p:nvCxnSpPr>
        <p:spPr bwMode="auto">
          <a:xfrm flipV="1">
            <a:off x="5105400" y="4291203"/>
            <a:ext cx="2894441" cy="3541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85AC836-1209-8AA9-9155-361B5A99F2F6}"/>
              </a:ext>
            </a:extLst>
          </p:cNvPr>
          <p:cNvSpPr txBox="1"/>
          <p:nvPr/>
        </p:nvSpPr>
        <p:spPr>
          <a:xfrm>
            <a:off x="5572202" y="4066144"/>
            <a:ext cx="1666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TXOP allocated to AP2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FDB9747C-D12E-E85D-2122-8F8B517FAC21}"/>
              </a:ext>
            </a:extLst>
          </p:cNvPr>
          <p:cNvCxnSpPr>
            <a:cxnSpLocks/>
          </p:cNvCxnSpPr>
          <p:nvPr/>
        </p:nvCxnSpPr>
        <p:spPr bwMode="auto">
          <a:xfrm flipV="1">
            <a:off x="8638141" y="4304540"/>
            <a:ext cx="1951340" cy="1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7967CA71-64DC-CF2A-DC0B-66EAB0A4E7BB}"/>
              </a:ext>
            </a:extLst>
          </p:cNvPr>
          <p:cNvSpPr txBox="1"/>
          <p:nvPr/>
        </p:nvSpPr>
        <p:spPr>
          <a:xfrm>
            <a:off x="8800143" y="4066144"/>
            <a:ext cx="1666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TXOP allocated to AP3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6614802-3D7B-E08F-1074-339EA763F154}"/>
              </a:ext>
            </a:extLst>
          </p:cNvPr>
          <p:cNvSpPr/>
          <p:nvPr/>
        </p:nvSpPr>
        <p:spPr bwMode="auto">
          <a:xfrm>
            <a:off x="6868130" y="4971391"/>
            <a:ext cx="619399" cy="323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TXOP Return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EC5E764-54CE-8D55-E733-F8C4F93CB705}"/>
              </a:ext>
            </a:extLst>
          </p:cNvPr>
          <p:cNvSpPr/>
          <p:nvPr/>
        </p:nvSpPr>
        <p:spPr bwMode="auto">
          <a:xfrm>
            <a:off x="7572803" y="4352144"/>
            <a:ext cx="429357" cy="323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Ack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8C29A1D9-48D6-4622-E00E-7693FF01E914}"/>
              </a:ext>
            </a:extLst>
          </p:cNvPr>
          <p:cNvCxnSpPr>
            <a:cxnSpLocks/>
          </p:cNvCxnSpPr>
          <p:nvPr/>
        </p:nvCxnSpPr>
        <p:spPr bwMode="auto">
          <a:xfrm>
            <a:off x="9451633" y="5065173"/>
            <a:ext cx="0" cy="227248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A0967A83-7C56-6684-3683-E617505618B4}"/>
              </a:ext>
            </a:extLst>
          </p:cNvPr>
          <p:cNvSpPr txBox="1"/>
          <p:nvPr/>
        </p:nvSpPr>
        <p:spPr>
          <a:xfrm>
            <a:off x="8610731" y="4782989"/>
            <a:ext cx="1637444" cy="318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000" b="1" kern="0" dirty="0">
                <a:solidFill>
                  <a:srgbClr val="FF0000"/>
                </a:solidFill>
              </a:rPr>
              <a:t>Some data may be discarded by AP2</a:t>
            </a:r>
            <a:endParaRPr lang="en-US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4099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0B9A3-48E8-C39D-809C-7D2382499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61D6E-5733-0F0A-FC81-8F30504C0E2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FD497-0366-07F5-F9D9-89E03BE5EBB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F0252-4795-4B04-D61E-ED7EA7538BC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14B5AA5-91EB-A49E-0BC3-6BD54951B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09600"/>
            <a:ext cx="9982199" cy="1065213"/>
          </a:xfrm>
        </p:spPr>
        <p:txBody>
          <a:bodyPr/>
          <a:lstStyle/>
          <a:p>
            <a:r>
              <a:rPr lang="en-US" dirty="0"/>
              <a:t>Approach: AP Requesting More Time Allocation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851FF21-F009-325F-999D-B4F383D15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447800"/>
            <a:ext cx="10667997" cy="24477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800" b="0" kern="0" dirty="0"/>
              <a:t>If AP2 determines that it needs more time allocation for transmission of its buffered data, AP2 may transmit a frame to AP1 requesting more time allocation after the allocated portion of the TXOP.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kern="0" dirty="0"/>
              <a:t>The frame may be a TXOP return frame (e.g., public action frame).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kern="0" dirty="0"/>
              <a:t>In the TXOP return frame, AP2 may optionally further indicate requested duration, AC and/or TID values.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kern="0" dirty="0"/>
              <a:t>Based on the indication, AP1 may allocate to AP2 via an MU-RTS TXS Trigger (MRTT) frame a further TXOP duration in the current TXOP or in a future TXOP.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FD5E23-23C7-0280-B026-238FB52E71C0}"/>
              </a:ext>
            </a:extLst>
          </p:cNvPr>
          <p:cNvSpPr txBox="1"/>
          <p:nvPr/>
        </p:nvSpPr>
        <p:spPr>
          <a:xfrm>
            <a:off x="8856328" y="4675744"/>
            <a:ext cx="1888373" cy="203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000" b="1" kern="0" dirty="0">
                <a:solidFill>
                  <a:srgbClr val="00B050"/>
                </a:solidFill>
              </a:rPr>
              <a:t>Data may be delivered timely</a:t>
            </a:r>
            <a:endParaRPr lang="en-US" sz="1000" b="1" dirty="0">
              <a:solidFill>
                <a:srgbClr val="00B050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4CDCEC6-11EA-267B-0AD1-669E74BD4795}"/>
              </a:ext>
            </a:extLst>
          </p:cNvPr>
          <p:cNvCxnSpPr>
            <a:cxnSpLocks/>
          </p:cNvCxnSpPr>
          <p:nvPr/>
        </p:nvCxnSpPr>
        <p:spPr bwMode="auto">
          <a:xfrm>
            <a:off x="7363356" y="4823228"/>
            <a:ext cx="0" cy="241945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0308E942-EFAD-AB35-3BE6-E9D6AC78086D}"/>
              </a:ext>
            </a:extLst>
          </p:cNvPr>
          <p:cNvSpPr txBox="1"/>
          <p:nvPr/>
        </p:nvSpPr>
        <p:spPr>
          <a:xfrm>
            <a:off x="6956967" y="4666434"/>
            <a:ext cx="812777" cy="203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000" b="1" kern="0" dirty="0">
                <a:solidFill>
                  <a:srgbClr val="00B050"/>
                </a:solidFill>
              </a:rPr>
              <a:t> Indication</a:t>
            </a:r>
            <a:endParaRPr lang="en-US" sz="1000" b="1" dirty="0">
              <a:solidFill>
                <a:srgbClr val="00B050"/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75A706-3567-448C-5574-D027F673584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65318" y="4666434"/>
            <a:ext cx="9279940" cy="9797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78C0C59-001A-6DB6-0DBF-4AC3FAA9F80F}"/>
              </a:ext>
            </a:extLst>
          </p:cNvPr>
          <p:cNvCxnSpPr>
            <a:cxnSpLocks/>
          </p:cNvCxnSpPr>
          <p:nvPr/>
        </p:nvCxnSpPr>
        <p:spPr bwMode="auto">
          <a:xfrm>
            <a:off x="1648859" y="5297529"/>
            <a:ext cx="9296399" cy="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0B56436-E4E2-BFF4-D9B8-429EC35C3942}"/>
              </a:ext>
            </a:extLst>
          </p:cNvPr>
          <p:cNvCxnSpPr>
            <a:cxnSpLocks/>
          </p:cNvCxnSpPr>
          <p:nvPr/>
        </p:nvCxnSpPr>
        <p:spPr bwMode="auto">
          <a:xfrm flipV="1">
            <a:off x="1648859" y="5884695"/>
            <a:ext cx="9296399" cy="1008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1D13374-592A-B832-2DB9-32B3E9905ADE}"/>
              </a:ext>
            </a:extLst>
          </p:cNvPr>
          <p:cNvCxnSpPr>
            <a:cxnSpLocks/>
          </p:cNvCxnSpPr>
          <p:nvPr/>
        </p:nvCxnSpPr>
        <p:spPr bwMode="auto">
          <a:xfrm>
            <a:off x="1857361" y="3877234"/>
            <a:ext cx="0" cy="2060546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2DD89717-B172-513A-CBB6-9AE96491F03D}"/>
              </a:ext>
            </a:extLst>
          </p:cNvPr>
          <p:cNvSpPr/>
          <p:nvPr/>
        </p:nvSpPr>
        <p:spPr bwMode="auto">
          <a:xfrm>
            <a:off x="2487059" y="4977397"/>
            <a:ext cx="424195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ICR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14F08CF-2055-1575-8A79-68727C2D8836}"/>
              </a:ext>
            </a:extLst>
          </p:cNvPr>
          <p:cNvSpPr/>
          <p:nvPr/>
        </p:nvSpPr>
        <p:spPr bwMode="auto">
          <a:xfrm>
            <a:off x="3140793" y="4454297"/>
            <a:ext cx="1273785" cy="3904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Frame exchanges within BSS1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90357AE-7E61-53EB-1EBD-CE6CE1BEE128}"/>
              </a:ext>
            </a:extLst>
          </p:cNvPr>
          <p:cNvSpPr/>
          <p:nvPr/>
        </p:nvSpPr>
        <p:spPr bwMode="auto">
          <a:xfrm>
            <a:off x="4538179" y="4285783"/>
            <a:ext cx="569339" cy="390448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MRTT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0AF8BC-8774-8516-A1AD-0424F829E7B2}"/>
              </a:ext>
            </a:extLst>
          </p:cNvPr>
          <p:cNvSpPr txBox="1"/>
          <p:nvPr/>
        </p:nvSpPr>
        <p:spPr>
          <a:xfrm>
            <a:off x="1144589" y="4383352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AP1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68F543C-315F-B8E0-9F1A-BE1AA7448B0F}"/>
              </a:ext>
            </a:extLst>
          </p:cNvPr>
          <p:cNvSpPr txBox="1"/>
          <p:nvPr/>
        </p:nvSpPr>
        <p:spPr>
          <a:xfrm>
            <a:off x="1135577" y="4989752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AP2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1218C3-38C6-3F94-5A4C-3CE864481D75}"/>
              </a:ext>
            </a:extLst>
          </p:cNvPr>
          <p:cNvSpPr txBox="1"/>
          <p:nvPr/>
        </p:nvSpPr>
        <p:spPr>
          <a:xfrm>
            <a:off x="1152036" y="5586998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AP3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123D513-46D3-3845-0F43-597D386113A5}"/>
              </a:ext>
            </a:extLst>
          </p:cNvPr>
          <p:cNvSpPr/>
          <p:nvPr/>
        </p:nvSpPr>
        <p:spPr bwMode="auto">
          <a:xfrm>
            <a:off x="5219701" y="4973928"/>
            <a:ext cx="424194" cy="323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CTS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64416F6-1F47-6147-CC68-6BF580CB8B96}"/>
              </a:ext>
            </a:extLst>
          </p:cNvPr>
          <p:cNvSpPr txBox="1"/>
          <p:nvPr/>
        </p:nvSpPr>
        <p:spPr>
          <a:xfrm>
            <a:off x="958714" y="4096362"/>
            <a:ext cx="9328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0" kern="0" dirty="0">
                <a:solidFill>
                  <a:schemeClr val="tx1"/>
                </a:solidFill>
              </a:rPr>
              <a:t>(Co-TDMA sharing AP)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81E955C-4BC6-8E12-EA2E-7A7A2B165036}"/>
              </a:ext>
            </a:extLst>
          </p:cNvPr>
          <p:cNvSpPr/>
          <p:nvPr/>
        </p:nvSpPr>
        <p:spPr bwMode="auto">
          <a:xfrm>
            <a:off x="5756078" y="5102304"/>
            <a:ext cx="1034218" cy="39044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Frame exchanges within BSS2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431BDA5-D29A-1919-5B38-AB3383F7BCF5}"/>
              </a:ext>
            </a:extLst>
          </p:cNvPr>
          <p:cNvSpPr/>
          <p:nvPr/>
        </p:nvSpPr>
        <p:spPr bwMode="auto">
          <a:xfrm>
            <a:off x="8068802" y="4281881"/>
            <a:ext cx="569339" cy="390448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MRTT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12037EB-A8DB-0E28-D1C4-4D383A76A993}"/>
              </a:ext>
            </a:extLst>
          </p:cNvPr>
          <p:cNvSpPr/>
          <p:nvPr/>
        </p:nvSpPr>
        <p:spPr bwMode="auto">
          <a:xfrm>
            <a:off x="8763000" y="4974661"/>
            <a:ext cx="424196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CTS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D66F7B2-0B5F-2C53-8494-F6476C6EE7D0}"/>
              </a:ext>
            </a:extLst>
          </p:cNvPr>
          <p:cNvSpPr/>
          <p:nvPr/>
        </p:nvSpPr>
        <p:spPr bwMode="auto">
          <a:xfrm>
            <a:off x="9339596" y="5085333"/>
            <a:ext cx="1115456" cy="397339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Frame exchanges within BSS2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712686D-8181-2A65-A1FA-02301312D9BA}"/>
              </a:ext>
            </a:extLst>
          </p:cNvPr>
          <p:cNvSpPr/>
          <p:nvPr/>
        </p:nvSpPr>
        <p:spPr bwMode="auto">
          <a:xfrm>
            <a:off x="1865353" y="4350080"/>
            <a:ext cx="424195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ICF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009DBF8-557F-54F4-9821-7B3FA5F1B7C0}"/>
              </a:ext>
            </a:extLst>
          </p:cNvPr>
          <p:cNvSpPr/>
          <p:nvPr/>
        </p:nvSpPr>
        <p:spPr bwMode="auto">
          <a:xfrm>
            <a:off x="2487059" y="5571668"/>
            <a:ext cx="424195" cy="32013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ICR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79DF6CB-0D78-6370-1ED0-96A3E1916357}"/>
              </a:ext>
            </a:extLst>
          </p:cNvPr>
          <p:cNvCxnSpPr>
            <a:cxnSpLocks/>
          </p:cNvCxnSpPr>
          <p:nvPr/>
        </p:nvCxnSpPr>
        <p:spPr bwMode="auto">
          <a:xfrm>
            <a:off x="10591800" y="3910598"/>
            <a:ext cx="0" cy="2060546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9DB61B3-B900-65FD-E6D1-9D00281453F3}"/>
              </a:ext>
            </a:extLst>
          </p:cNvPr>
          <p:cNvCxnSpPr>
            <a:cxnSpLocks/>
          </p:cNvCxnSpPr>
          <p:nvPr/>
        </p:nvCxnSpPr>
        <p:spPr bwMode="auto">
          <a:xfrm>
            <a:off x="1849370" y="3987039"/>
            <a:ext cx="8742426" cy="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FC398D31-B5DB-2F9B-7053-4121F9A7ECA9}"/>
              </a:ext>
            </a:extLst>
          </p:cNvPr>
          <p:cNvSpPr txBox="1"/>
          <p:nvPr/>
        </p:nvSpPr>
        <p:spPr>
          <a:xfrm>
            <a:off x="5329395" y="3733800"/>
            <a:ext cx="144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TXOP of AP1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B6BBCDD-A59C-07FC-F03A-CD399EAAC771}"/>
              </a:ext>
            </a:extLst>
          </p:cNvPr>
          <p:cNvCxnSpPr>
            <a:cxnSpLocks/>
          </p:cNvCxnSpPr>
          <p:nvPr/>
        </p:nvCxnSpPr>
        <p:spPr bwMode="auto">
          <a:xfrm>
            <a:off x="5107518" y="4169416"/>
            <a:ext cx="0" cy="180172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C6CF9A1-E39C-BC77-E4B3-923B269A0001}"/>
              </a:ext>
            </a:extLst>
          </p:cNvPr>
          <p:cNvCxnSpPr>
            <a:cxnSpLocks/>
          </p:cNvCxnSpPr>
          <p:nvPr/>
        </p:nvCxnSpPr>
        <p:spPr bwMode="auto">
          <a:xfrm>
            <a:off x="8001000" y="4215398"/>
            <a:ext cx="0" cy="1755746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8D80C8C-2508-B079-67E1-367EF89ED065}"/>
              </a:ext>
            </a:extLst>
          </p:cNvPr>
          <p:cNvCxnSpPr>
            <a:cxnSpLocks/>
          </p:cNvCxnSpPr>
          <p:nvPr/>
        </p:nvCxnSpPr>
        <p:spPr bwMode="auto">
          <a:xfrm flipV="1">
            <a:off x="5105400" y="4291203"/>
            <a:ext cx="2894441" cy="3541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865C9A23-7EBD-AD99-0A40-1F2449177F3B}"/>
              </a:ext>
            </a:extLst>
          </p:cNvPr>
          <p:cNvSpPr txBox="1"/>
          <p:nvPr/>
        </p:nvSpPr>
        <p:spPr>
          <a:xfrm>
            <a:off x="5572202" y="4066144"/>
            <a:ext cx="1666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TXOP allocated to AP2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BF791A8C-696A-CEC2-8F1A-815200192E8E}"/>
              </a:ext>
            </a:extLst>
          </p:cNvPr>
          <p:cNvCxnSpPr>
            <a:cxnSpLocks/>
          </p:cNvCxnSpPr>
          <p:nvPr/>
        </p:nvCxnSpPr>
        <p:spPr bwMode="auto">
          <a:xfrm flipV="1">
            <a:off x="8638141" y="4304540"/>
            <a:ext cx="1951340" cy="1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DB375B11-221D-C71A-6A99-88A8970FCECC}"/>
              </a:ext>
            </a:extLst>
          </p:cNvPr>
          <p:cNvSpPr txBox="1"/>
          <p:nvPr/>
        </p:nvSpPr>
        <p:spPr>
          <a:xfrm>
            <a:off x="8800143" y="4066144"/>
            <a:ext cx="1666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TXOP allocated to AP2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E9538B7-660B-4CE2-08A8-B7BAA3AB06FE}"/>
              </a:ext>
            </a:extLst>
          </p:cNvPr>
          <p:cNvSpPr/>
          <p:nvPr/>
        </p:nvSpPr>
        <p:spPr bwMode="auto">
          <a:xfrm>
            <a:off x="6868130" y="4971391"/>
            <a:ext cx="619399" cy="323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TXOP Return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A80DDE7-BDAF-2537-C531-87A2F7D5B7B9}"/>
              </a:ext>
            </a:extLst>
          </p:cNvPr>
          <p:cNvSpPr/>
          <p:nvPr/>
        </p:nvSpPr>
        <p:spPr bwMode="auto">
          <a:xfrm>
            <a:off x="7572803" y="4352144"/>
            <a:ext cx="429357" cy="3236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sz="1000" dirty="0">
                <a:solidFill>
                  <a:schemeClr val="tx1"/>
                </a:solidFill>
              </a:rPr>
              <a:t>Ack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33558EB-AE14-A768-499C-8F4E5F0090AB}"/>
              </a:ext>
            </a:extLst>
          </p:cNvPr>
          <p:cNvCxnSpPr>
            <a:cxnSpLocks/>
          </p:cNvCxnSpPr>
          <p:nvPr/>
        </p:nvCxnSpPr>
        <p:spPr bwMode="auto">
          <a:xfrm>
            <a:off x="9601200" y="4869631"/>
            <a:ext cx="0" cy="339513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167713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8A332-B26C-AB12-E3E7-0B0188CFF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92337-DD7A-738C-58A8-6CE3FCD0B33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53CBD-9425-65BC-CEE1-C96FF877EE3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Serhat Erkucuk, 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38B5113-5175-5095-D948-676E41B0677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32087D5-FCD9-CF34-3489-6971C77DD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76400"/>
            <a:ext cx="10210800" cy="4533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2000" b="0" kern="0" dirty="0"/>
              <a:t>In this contribution, we considered a scenario in the Co-TDMA procedure, where the allocated portion of the TXOP was not adequate for a Co-TDMA coordinated AP to transmit its buffered traffic.</a:t>
            </a:r>
            <a:endParaRPr lang="en-US" sz="1800" kern="0" dirty="0"/>
          </a:p>
          <a:p>
            <a:pPr marL="457200" lvl="1" indent="0"/>
            <a:r>
              <a:rPr lang="en-US" sz="400" kern="0" dirty="0"/>
              <a:t> </a:t>
            </a:r>
            <a:endParaRPr lang="en-US" sz="400" b="0" kern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kern="0" dirty="0"/>
              <a:t>As one approach, the Co-TDMA coordinated AP may transmit a TXOP return frame to the Co-TDMA coordinating AP to request more time allocation after the allocated portion of the TXOP.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kern="0" dirty="0"/>
              <a:t>The TXOP return frame may optionally indicate requested duration, AC and/or TID values.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0" kern="0" dirty="0"/>
              <a:t>Depending on </a:t>
            </a:r>
            <a:r>
              <a:rPr lang="en-US" sz="1800" kern="0" dirty="0"/>
              <a:t>the availability of resources, the Co-TDMA coordinating AP may allocate a further portion of the TXOP to the Co-TDMA coordinated AP. </a:t>
            </a:r>
            <a:endParaRPr lang="en-US" sz="1800" b="0" kern="0" dirty="0"/>
          </a:p>
          <a:p>
            <a:pPr>
              <a:buFont typeface="Arial" panose="020B0604020202020204" pitchFamily="34" charset="0"/>
              <a:buChar char="•"/>
            </a:pPr>
            <a:endParaRPr lang="en-US" sz="2000" b="0" kern="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5F10747-45AF-4CBB-1324-8374D033F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09600"/>
            <a:ext cx="9982199" cy="1065213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10022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72CFC-D8CB-4A27-E2AD-A8C4B704542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3D970-CD74-53C3-0B41-4E359BCF373E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Serhat Erkucuk, </a:t>
            </a:r>
            <a:r>
              <a:rPr lang="en-GB" dirty="0" err="1"/>
              <a:t>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D065576-18A1-D68F-9D71-7A7685B2E7C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March 2025</a:t>
            </a:r>
            <a:endParaRPr lang="en-GB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B167C898-36B1-00A6-1568-1A8A0A50C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1" y="609600"/>
            <a:ext cx="10361084" cy="1065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Straw Poll – 1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677CE99D-C111-0F5E-4601-F2A6D7CC3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804" y="1600200"/>
            <a:ext cx="11110278" cy="449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algn="l" fontAlgn="base"/>
            <a:r>
              <a:rPr lang="en-US" sz="2000" b="1" i="0" dirty="0">
                <a:solidFill>
                  <a:srgbClr val="000000"/>
                </a:solidFill>
                <a:effectLst/>
              </a:rPr>
              <a:t>Do you agree to add the following text to the </a:t>
            </a:r>
            <a:r>
              <a:rPr lang="en-US" sz="2000" b="1" i="0" dirty="0" err="1">
                <a:solidFill>
                  <a:srgbClr val="000000"/>
                </a:solidFill>
                <a:effectLst/>
              </a:rPr>
              <a:t>TGbn</a:t>
            </a:r>
            <a:r>
              <a:rPr lang="en-US" sz="2000" b="1" i="0" dirty="0">
                <a:solidFill>
                  <a:srgbClr val="000000"/>
                </a:solidFill>
                <a:effectLst/>
              </a:rPr>
              <a:t> SFD?</a:t>
            </a:r>
            <a:endParaRPr lang="en-US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r>
              <a:rPr lang="en-US" sz="2000" b="0" i="0" dirty="0">
                <a:solidFill>
                  <a:srgbClr val="000000"/>
                </a:solidFill>
                <a:effectLst/>
              </a:rPr>
              <a:t>	During the Co-TDMA procedure, the TXOP return frame may be used to indicate that the Co-TDMA coordinated AP </a:t>
            </a:r>
            <a:r>
              <a:rPr lang="en-US" sz="2000" b="0" dirty="0"/>
              <a:t>requests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 more time allocation after the allocated portion of the TXOP.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altLang="ko-KR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Yes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No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Abstain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altLang="ko-KR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</a:rPr>
              <a:t>Y/N/A:</a:t>
            </a:r>
            <a:endParaRPr kumimoji="0" lang="ko-KR" alt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b="0" kern="0" dirty="0">
              <a:highlight>
                <a:srgbClr val="FFFF00"/>
              </a:highlight>
            </a:endParaRPr>
          </a:p>
          <a:p>
            <a:pPr marL="0" indent="0"/>
            <a:endParaRPr lang="en-US" sz="1800" b="0" kern="0" dirty="0"/>
          </a:p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 sz="1800" kern="0" dirty="0"/>
          </a:p>
        </p:txBody>
      </p:sp>
    </p:spTree>
    <p:extLst>
      <p:ext uri="{BB962C8B-B14F-4D97-AF65-F5344CB8AC3E}">
        <p14:creationId xmlns:p14="http://schemas.microsoft.com/office/powerpoint/2010/main" val="369395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7224</TotalTime>
  <Words>900</Words>
  <Application>Microsoft Office PowerPoint</Application>
  <PresentationFormat>Widescreen</PresentationFormat>
  <Paragraphs>138</Paragraphs>
  <Slides>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Unicode MS</vt:lpstr>
      <vt:lpstr>Times New Roman</vt:lpstr>
      <vt:lpstr>Office Theme</vt:lpstr>
      <vt:lpstr>Document</vt:lpstr>
      <vt:lpstr>Further Thoughts on Co-TDMA Procedure</vt:lpstr>
      <vt:lpstr>Introduction</vt:lpstr>
      <vt:lpstr>Recap: Co-TDMA Procedure</vt:lpstr>
      <vt:lpstr>Problem: Discarding Some Data by an AP</vt:lpstr>
      <vt:lpstr>Approach: AP Requesting More Time Allocation</vt:lpstr>
      <vt:lpstr>Conclusion</vt:lpstr>
      <vt:lpstr>Straw Poll –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Leonardo Lanante</dc:creator>
  <cp:keywords/>
  <cp:lastModifiedBy>Serhat Erkucuk</cp:lastModifiedBy>
  <cp:revision>286</cp:revision>
  <cp:lastPrinted>1601-01-01T00:00:00Z</cp:lastPrinted>
  <dcterms:created xsi:type="dcterms:W3CDTF">2024-02-06T17:29:42Z</dcterms:created>
  <dcterms:modified xsi:type="dcterms:W3CDTF">2025-09-09T19:06:16Z</dcterms:modified>
  <cp:category>Name, Affiliation</cp:category>
</cp:coreProperties>
</file>