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62" r:id="rId1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>
        <p:scale>
          <a:sx n="84" d="100"/>
          <a:sy n="84" d="100"/>
        </p:scale>
        <p:origin x="1904" y="113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33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Jarkko Kneckt, Apple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802.11-25/1210r0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Group Keys Delivery in Seamless Roaming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2025-07-18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Jarkko Kneckt, Apple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99005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Group keys and up-to-date Packet Numbers delivery are essential part of the seamless roaming.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This submission defines group key delivery signaling with the following targets: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An SMD with Per-AP MLD PTK can isolate the STA specific PTK and BSS specific group keys.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- When roaming to target AP MLD, up-to-date PN values are used for the group keys.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Jarkko Kneckt,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4E46-4CFA-CE44-F7C9-D8D7B553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sz="2400" dirty="0"/>
              <a:t>Group Key Related Security Requirements for a SMD with Per-AP-MLD PTK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9788-CB97-0035-888E-68DB916FE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1800" y="1219200"/>
            <a:ext cx="5257800" cy="4926840"/>
          </a:xfrm>
        </p:spPr>
        <p:txBody>
          <a:bodyPr wrap="square" anchor="t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PTK and Group Keys are isolated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PTK is shared only between the roaming target AP MLD</a:t>
            </a:r>
            <a:r>
              <a:rPr lang="en-US" baseline="-25000" dirty="0"/>
              <a:t>2</a:t>
            </a:r>
            <a:r>
              <a:rPr lang="en-US" dirty="0"/>
              <a:t> and the STA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Group keys are shared only between the roaming target AP MLD</a:t>
            </a:r>
            <a:r>
              <a:rPr lang="en-US" baseline="-25000" dirty="0"/>
              <a:t>2</a:t>
            </a:r>
            <a:r>
              <a:rPr lang="en-US" dirty="0"/>
              <a:t> and its associated STAs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PTK is setup before group keys delivery 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PTK-KCK (Key Confirmation Key) creates an end-to-end MIC to confirms correct PTK setup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GTK, IGTK and BIGTK are encrypted by PTK-KEK (Key Encryption Key)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PTK-KEK is known only by the STA and the roaming target AP MLD</a:t>
            </a:r>
            <a:r>
              <a:rPr lang="en-US" baseline="-25000" dirty="0"/>
              <a:t>2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A roaming STA shall have updated PNs of the group keys (see slide 9) 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avoids replay attacks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69B934-234B-91AE-65E2-902C839AF51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2341B-06E6-71B3-F4CB-4B9306A1F7D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Jarkko Kneckt,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39915-5EE9-D6CA-2ACD-3A04798D16B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533CE-D515-7B0A-21A8-92B03ECA3B61}"/>
              </a:ext>
            </a:extLst>
          </p:cNvPr>
          <p:cNvSpPr txBox="1"/>
          <p:nvPr/>
        </p:nvSpPr>
        <p:spPr>
          <a:xfrm>
            <a:off x="609600" y="5767528"/>
            <a:ext cx="1081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SMD with Per-SMD PTK only meets the requirement 4 (updated PN). Group keys and PTK are shared to all APs in SMD, so requirements 1-3 are not met.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2304E-EF49-C22E-A833-DF50C6511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3" y="1084931"/>
            <a:ext cx="5744817" cy="45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1B939-CCF7-A6E5-5E93-5F76C36E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DF05-4650-C679-999E-9A93DABF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/>
              <a:t>Group Key Related Timing Requirements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1C7FD-AAC4-FC90-F893-91DD4DE1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038391"/>
            <a:ext cx="5077884" cy="399883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C455C-57E4-6D2B-4F00-692444CD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751014"/>
            <a:ext cx="5386916" cy="4649785"/>
          </a:xfrm>
        </p:spPr>
        <p:txBody>
          <a:bodyPr wrap="square" anchor="t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roaming preparation signaling does not have strict delay limits, because STA UL and DL transmissions are not limited</a:t>
            </a:r>
          </a:p>
          <a:p>
            <a:pPr marL="0" indent="0"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time between the roaming execution request and response messages should be short, because STA is not allowed to send UL data during this time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Lack of UL frames transmissions will impact application performance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91390-9A56-81AF-1853-4AFA2DF6CD1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82E15-3286-66FA-A319-3513AAB9802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Jarkko Kneckt,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995EB-527D-8688-18B4-FD74DB664C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4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B6CA-E673-4D81-0767-73C942C8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770"/>
            <a:ext cx="10972800" cy="1143000"/>
          </a:xfrm>
        </p:spPr>
        <p:txBody>
          <a:bodyPr/>
          <a:lstStyle/>
          <a:p>
            <a:r>
              <a:rPr lang="en-US" sz="2400"/>
              <a:t>Proposal – PTK and Group Keys Setup Signaling in SMD with Per-AP-MLD PTK 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FB853-BF7D-E97D-6701-A5D4ECBE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1371600"/>
            <a:ext cx="5943600" cy="4906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At preparation phase, the AP MLD</a:t>
            </a:r>
            <a:r>
              <a:rPr lang="en-US" sz="2000" baseline="-25000" dirty="0"/>
              <a:t>2</a:t>
            </a:r>
            <a:r>
              <a:rPr lang="en-US" sz="2000" dirty="0"/>
              <a:t> configures to AP MLD</a:t>
            </a:r>
            <a:r>
              <a:rPr lang="en-US" sz="2000" baseline="-25000" dirty="0"/>
              <a:t>1 </a:t>
            </a:r>
            <a:r>
              <a:rPr lang="en-US" sz="1800" dirty="0"/>
              <a:t>PTK</a:t>
            </a:r>
            <a:r>
              <a:rPr lang="en-US" sz="1800" baseline="-25000" dirty="0"/>
              <a:t>2</a:t>
            </a:r>
            <a:r>
              <a:rPr lang="en-US" sz="1800" dirty="0"/>
              <a:t>-KEK encrypted group 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PTK</a:t>
            </a:r>
            <a:r>
              <a:rPr lang="en-US" sz="1800" baseline="-25000" dirty="0"/>
              <a:t>2</a:t>
            </a:r>
            <a:r>
              <a:rPr lang="en-US" sz="1800" dirty="0"/>
              <a:t>-KEK encrypted group keys can be decrypted only by the STA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Group Keys may be transmitted together with the Roaming Preparation Response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MLD</a:t>
            </a:r>
            <a:r>
              <a:rPr lang="en-US" sz="2000" baseline="-25000" dirty="0"/>
              <a:t>1</a:t>
            </a:r>
            <a:r>
              <a:rPr lang="en-US" sz="2000" dirty="0"/>
              <a:t> can respond to roaming execution request immediately: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PTK</a:t>
            </a:r>
            <a:r>
              <a:rPr lang="en-US" sz="1800" baseline="-25000" dirty="0"/>
              <a:t>2</a:t>
            </a:r>
            <a:r>
              <a:rPr lang="en-US" sz="1800" dirty="0"/>
              <a:t>-KEK encrypted group keys are delivered immediately to the 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AP MLD</a:t>
            </a:r>
            <a:r>
              <a:rPr lang="en-US" sz="2000" baseline="-25000" dirty="0"/>
              <a:t>1</a:t>
            </a:r>
            <a:r>
              <a:rPr lang="en-US" sz="2000" dirty="0"/>
              <a:t> may add PTK</a:t>
            </a:r>
            <a:r>
              <a:rPr lang="en-US" sz="2000" baseline="-25000" dirty="0"/>
              <a:t>2</a:t>
            </a:r>
            <a:r>
              <a:rPr lang="en-US" sz="2000" dirty="0"/>
              <a:t>-KCK(MIC) to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AP MLD</a:t>
            </a:r>
            <a:r>
              <a:rPr lang="en-US" sz="1600" baseline="-25000" dirty="0"/>
              <a:t>2 </a:t>
            </a:r>
            <a:r>
              <a:rPr lang="en-US" sz="1600" dirty="0"/>
              <a:t>verifies the PTK</a:t>
            </a:r>
            <a:r>
              <a:rPr lang="en-US" sz="1600" baseline="-25000" dirty="0"/>
              <a:t>2</a:t>
            </a:r>
            <a:r>
              <a:rPr lang="en-US" sz="1600" dirty="0"/>
              <a:t> creation and the success of the roaming by using PTK</a:t>
            </a:r>
            <a:r>
              <a:rPr lang="en-US" sz="1600" baseline="-25000" dirty="0"/>
              <a:t>2</a:t>
            </a:r>
            <a:r>
              <a:rPr lang="en-US" sz="1600" dirty="0"/>
              <a:t>-KCK(MIC)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CCECA-123A-BA29-72AF-ED1086A623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E2AD8-2695-E510-ABB2-9DA4EEFA46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93B93-8563-AD60-E320-CF8AB6C23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0F488-B42E-309F-B425-38230BD0A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1" y="1696302"/>
            <a:ext cx="6214887" cy="40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01FD-3704-9759-EA0A-DE7A08B2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Proposal: Up-to-date Group PN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B96E8-29C7-857A-5C91-518839D2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1201"/>
            <a:ext cx="5410200" cy="436893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Currently, the last transmitted PNs and the group keys are configured at the same time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Two alternatives to update the PNs: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/>
              <a:t>AP MLD</a:t>
            </a:r>
            <a:r>
              <a:rPr lang="en-US" sz="2200" baseline="-25000" dirty="0"/>
              <a:t>1</a:t>
            </a:r>
            <a:r>
              <a:rPr lang="en-US" sz="2200" dirty="0"/>
              <a:t> maintains updated PN values for AP MLD</a:t>
            </a:r>
            <a:r>
              <a:rPr lang="en-US" sz="2200" baseline="-25000" dirty="0"/>
              <a:t>2</a:t>
            </a:r>
            <a:endParaRPr lang="en-US" sz="2200" dirty="0"/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Requires periodical transmissions between APs at the time between roaming preparation and execution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/>
              <a:t>STA may obtain the latest PN values directly from AP MLD</a:t>
            </a:r>
            <a:r>
              <a:rPr lang="en-US" sz="2200" baseline="-25000" dirty="0"/>
              <a:t>2 </a:t>
            </a:r>
            <a:r>
              <a:rPr lang="en-US" sz="2200" dirty="0"/>
              <a:t>after roaming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This operation may be skipped if there is no delay between roaming preparation and execution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648D9C-B923-0521-F699-61B4DED67A9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738B4-4FA5-0D24-4098-994C10810C0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Jarkko Kneckt,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EE515-A587-90F6-A476-0284365ADEF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E4981-8557-5197-6962-6D53444EC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5" y="1744014"/>
            <a:ext cx="5410200" cy="46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5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94C93-BD30-D4E8-41A8-5B519AE56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8DA7-909C-2B10-96B5-D198BCE7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Comparison of Group PN Update Alternatives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8F7D88-107B-CD85-71BD-1FCC27B496A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C8E75-C40F-3989-BEF1-D8DF34EDCAD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Jarkko Kneckt,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F440-32AE-D2B8-B73D-ED6A4E07415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9FE7BA-6A69-1FA8-C68F-83302B923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14509"/>
              </p:ext>
            </p:extLst>
          </p:nvPr>
        </p:nvGraphicFramePr>
        <p:xfrm>
          <a:off x="6702295" y="1721197"/>
          <a:ext cx="4546686" cy="4133793"/>
        </p:xfrm>
        <a:graphic>
          <a:graphicData uri="http://schemas.openxmlformats.org/drawingml/2006/table">
            <a:tbl>
              <a:tblPr/>
              <a:tblGrid>
                <a:gridCol w="1476818">
                  <a:extLst>
                    <a:ext uri="{9D8B030D-6E8A-4147-A177-3AD203B41FA5}">
                      <a16:colId xmlns:a16="http://schemas.microsoft.com/office/drawing/2014/main" val="1614056837"/>
                    </a:ext>
                  </a:extLst>
                </a:gridCol>
                <a:gridCol w="1634072">
                  <a:extLst>
                    <a:ext uri="{9D8B030D-6E8A-4147-A177-3AD203B41FA5}">
                      <a16:colId xmlns:a16="http://schemas.microsoft.com/office/drawing/2014/main" val="779794942"/>
                    </a:ext>
                  </a:extLst>
                </a:gridCol>
                <a:gridCol w="1435796">
                  <a:extLst>
                    <a:ext uri="{9D8B030D-6E8A-4147-A177-3AD203B41FA5}">
                      <a16:colId xmlns:a16="http://schemas.microsoft.com/office/drawing/2014/main" val="3943235201"/>
                    </a:ext>
                  </a:extLst>
                </a:gridCol>
              </a:tblGrid>
              <a:tr h="8423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Group keys PN update mechanism 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C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Alternative 1: </a:t>
                      </a:r>
                      <a:endParaRPr lang="en-US" sz="13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 Serving AP Provides Up-to-date PN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C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Alternative 2: Roaming Target AP MLD Updates PN 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C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11257"/>
                  </a:ext>
                </a:extLst>
              </a:tr>
              <a:tr h="6454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PN Preciseness 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Good, but depends on group PN update periodicity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Exact values are provided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70694"/>
                  </a:ext>
                </a:extLst>
              </a:tr>
              <a:tr h="6454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Management Frames Overhead 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 Periodical update messages create high overhead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D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Small / None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61043"/>
                  </a:ext>
                </a:extLst>
              </a:tr>
              <a:tr h="6454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Additional Delays to Roaming 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No additional delays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Two extra frames are added to the roaming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313811"/>
                  </a:ext>
                </a:extLst>
              </a:tr>
              <a:tr h="8423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AP MLD Complexity 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High. AP MLD needs to maintain PNs of affiliated APs of neighbor AP MLDs.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D1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Small, Existing EAPOL group key handshake frames may be used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387749"/>
                  </a:ext>
                </a:extLst>
              </a:tr>
              <a:tr h="4922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Non-AP MLD Complexity 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 Neue Light" panose="02000403000000020004" pitchFamily="2" charset="0"/>
                        </a:rPr>
                        <a:t>No additional complexity</a:t>
                      </a:r>
                      <a:endParaRPr lang="en-US" sz="1300" dirty="0">
                        <a:effectLst/>
                      </a:endParaRPr>
                    </a:p>
                  </a:txBody>
                  <a:tcPr marL="27348" marR="27348" marT="27348" marB="27348" anchor="ctr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2321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0A00A62-788C-EF80-435D-0C7333BF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3184"/>
            <a:ext cx="5387321" cy="46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9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ED63-59E5-6B19-7B19-8D30F73E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65086-3AB1-AE41-4F95-EB546016C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167" y="1830390"/>
            <a:ext cx="5409552" cy="42640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Available roaming target AP MLD</a:t>
            </a:r>
            <a:r>
              <a:rPr lang="en-US" baseline="-25000" dirty="0"/>
              <a:t>2</a:t>
            </a:r>
            <a:r>
              <a:rPr lang="en-US" dirty="0"/>
              <a:t> group keys at serving AP MLD</a:t>
            </a:r>
            <a:r>
              <a:rPr lang="en-US" baseline="-25000" dirty="0"/>
              <a:t>1</a:t>
            </a:r>
            <a:r>
              <a:rPr lang="en-US" dirty="0"/>
              <a:t> make roaming faster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roaming target AP MLD</a:t>
            </a:r>
            <a:r>
              <a:rPr lang="en-US" baseline="-25000" dirty="0"/>
              <a:t>2</a:t>
            </a:r>
            <a:r>
              <a:rPr lang="en-US" dirty="0"/>
              <a:t> shall update the PNs of the Group Keys to the roaming 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9436F-F2D5-6B1C-E2A1-07587F3E92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8AE5-9750-2902-17D4-AB20FD62AE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D884A-8370-AE73-7558-39F58A9C8A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CA015-8D8D-39A7-2F97-F445CA4DC668}"/>
              </a:ext>
            </a:extLst>
          </p:cNvPr>
          <p:cNvSpPr/>
          <p:nvPr/>
        </p:nvSpPr>
        <p:spPr bwMode="auto">
          <a:xfrm>
            <a:off x="1143000" y="3810000"/>
            <a:ext cx="1981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217B1-A635-2FEF-4A31-07C6E3510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34"/>
          <a:stretch>
            <a:fillRect/>
          </a:stretch>
        </p:blipFill>
        <p:spPr>
          <a:xfrm>
            <a:off x="268863" y="1600993"/>
            <a:ext cx="6229304" cy="4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3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Annex: Group Keys and Group Keys PN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5408085" y="1786577"/>
            <a:ext cx="5867400" cy="1221795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Each Key has independent Packet Number (PN)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/>
              <a:t>Each affiliated AP has own set of GTK, IGTK, and BIGTK keys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Jarkko Kneckt,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5AE46-1DF1-2961-8820-BF179B3FF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60165"/>
            <a:ext cx="3291156" cy="1264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88ABC-0F3E-344B-27F0-24D66D95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13" y="3273577"/>
            <a:ext cx="4896631" cy="144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C83C0-265F-90F9-9EAA-3684E5044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99" y="5023807"/>
            <a:ext cx="3738725" cy="1381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7EAC3D-AF9F-0E6B-B0A2-E30A163EBBF6}"/>
              </a:ext>
            </a:extLst>
          </p:cNvPr>
          <p:cNvSpPr txBox="1"/>
          <p:nvPr/>
        </p:nvSpPr>
        <p:spPr>
          <a:xfrm>
            <a:off x="5427963" y="3213816"/>
            <a:ext cx="62981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One group addressed frame is transmitted at a time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 PN of the received group addressed data, management, or Beacon frame must be larger than the PN of previously received data, management, or Beacon frame respectively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282F4-5DF5-0235-D1A4-84A622080235}"/>
              </a:ext>
            </a:extLst>
          </p:cNvPr>
          <p:cNvSpPr txBox="1"/>
          <p:nvPr/>
        </p:nvSpPr>
        <p:spPr>
          <a:xfrm>
            <a:off x="5408085" y="5072203"/>
            <a:ext cx="6514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Example, Possible replay attack if PN is not maintained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C04A19-8354-401A-D6DA-4AFDA9A70E5E}"/>
              </a:ext>
            </a:extLst>
          </p:cNvPr>
          <p:cNvSpPr/>
          <p:nvPr/>
        </p:nvSpPr>
        <p:spPr bwMode="auto">
          <a:xfrm>
            <a:off x="609600" y="3097518"/>
            <a:ext cx="11116505" cy="6987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D6A59C-2B74-69CE-008E-A44A18E9E277}"/>
              </a:ext>
            </a:extLst>
          </p:cNvPr>
          <p:cNvSpPr/>
          <p:nvPr/>
        </p:nvSpPr>
        <p:spPr bwMode="auto">
          <a:xfrm>
            <a:off x="672547" y="4886964"/>
            <a:ext cx="11116505" cy="6987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33567</TotalTime>
  <Words>805</Words>
  <Application>Microsoft Macintosh PowerPoint</Application>
  <PresentationFormat>Widescreen</PresentationFormat>
  <Paragraphs>107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Arial</vt:lpstr>
      <vt:lpstr>Helvetica Neue</vt:lpstr>
      <vt:lpstr>Helvetica Neue Light</vt:lpstr>
      <vt:lpstr>Times New Roman</vt:lpstr>
      <vt:lpstr>Office Theme</vt:lpstr>
      <vt:lpstr>Document</vt:lpstr>
      <vt:lpstr>Group Keys Delivery in Seamless Roaming</vt:lpstr>
      <vt:lpstr>Abstract</vt:lpstr>
      <vt:lpstr>Group Key Related Security Requirements for a SMD with Per-AP-MLD PTK </vt:lpstr>
      <vt:lpstr>Group Key Related Timing Requirements</vt:lpstr>
      <vt:lpstr>Proposal – PTK and Group Keys Setup Signaling in SMD with Per-AP-MLD PTK </vt:lpstr>
      <vt:lpstr>Proposal: Up-to-date Group PN Values</vt:lpstr>
      <vt:lpstr>Comparison of Group PN Update Alternatives </vt:lpstr>
      <vt:lpstr>Summary</vt:lpstr>
      <vt:lpstr>Annex: Group Keys and Group Keys PN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Jarkko Kneckt</dc:creator>
  <cp:keywords/>
  <dc:description/>
  <cp:lastModifiedBy>Jarkko Kneckt</cp:lastModifiedBy>
  <cp:revision>14</cp:revision>
  <cp:lastPrinted>1601-01-01T00:00:00Z</cp:lastPrinted>
  <dcterms:created xsi:type="dcterms:W3CDTF">2025-05-23T20:26:37Z</dcterms:created>
  <dcterms:modified xsi:type="dcterms:W3CDTF">2025-07-22T17:36:59Z</dcterms:modified>
  <cp:category>Jarkko Kneckt, Aplle</cp:category>
</cp:coreProperties>
</file>