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308" r:id="rId4"/>
    <p:sldId id="336" r:id="rId5"/>
    <p:sldId id="337" r:id="rId6"/>
    <p:sldId id="264" r:id="rId7"/>
    <p:sldId id="338"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57" autoAdjust="0"/>
    <p:restoredTop sz="96966"/>
  </p:normalViewPr>
  <p:slideViewPr>
    <p:cSldViewPr>
      <p:cViewPr varScale="1">
        <p:scale>
          <a:sx n="152" d="100"/>
          <a:sy n="152" d="100"/>
        </p:scale>
        <p:origin x="1104" y="19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802.11-yy/2127r0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dirty="0" err="1"/>
              <a:t>Name</a:t>
            </a:r>
            <a:r>
              <a:rPr lang="es-ES" dirty="0"/>
              <a:t>, </a:t>
            </a:r>
            <a:r>
              <a:rPr lang="es-ES" dirty="0" err="1"/>
              <a:t>Affiliation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7D8F414-9171-1002-B56B-044D1CA0825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8B48AD-DA8E-437E-953F-F539D13F587F}"/>
              </a:ext>
            </a:extLst>
          </p:cNvPr>
          <p:cNvSpPr>
            <a:spLocks noGrp="1" noChangeArrowheads="1"/>
          </p:cNvSpPr>
          <p:nvPr>
            <p:ph type="hdr"/>
          </p:nvPr>
        </p:nvSpPr>
        <p:spPr>
          <a:ln/>
        </p:spPr>
        <p:txBody>
          <a:bodyPr/>
          <a:lstStyle/>
          <a:p>
            <a:r>
              <a:rPr lang="en-US" dirty="0"/>
              <a:t>doc.: IEEE 802.11-yy/2127r0</a:t>
            </a:r>
          </a:p>
        </p:txBody>
      </p:sp>
      <p:sp>
        <p:nvSpPr>
          <p:cNvPr id="5" name="Rectangle 3">
            <a:extLst>
              <a:ext uri="{FF2B5EF4-FFF2-40B4-BE49-F238E27FC236}">
                <a16:creationId xmlns:a16="http://schemas.microsoft.com/office/drawing/2014/main" id="{B477C5E2-3AD2-CAB8-C684-3F38AC0403B3}"/>
              </a:ext>
            </a:extLst>
          </p:cNvPr>
          <p:cNvSpPr>
            <a:spLocks noGrp="1" noChangeArrowheads="1"/>
          </p:cNvSpPr>
          <p:nvPr>
            <p:ph type="dt"/>
          </p:nvPr>
        </p:nvSpPr>
        <p:spPr>
          <a:ln/>
        </p:spPr>
        <p:txBody>
          <a:bodyPr/>
          <a:lstStyle/>
          <a:p>
            <a:r>
              <a:rPr lang="en-US" dirty="0"/>
              <a:t>May 2024</a:t>
            </a:r>
          </a:p>
        </p:txBody>
      </p:sp>
      <p:sp>
        <p:nvSpPr>
          <p:cNvPr id="6" name="Rectangle 6">
            <a:extLst>
              <a:ext uri="{FF2B5EF4-FFF2-40B4-BE49-F238E27FC236}">
                <a16:creationId xmlns:a16="http://schemas.microsoft.com/office/drawing/2014/main" id="{AA9683EE-FF9C-877E-2D43-7DA32A457E44}"/>
              </a:ext>
            </a:extLst>
          </p:cNvPr>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a:extLst>
              <a:ext uri="{FF2B5EF4-FFF2-40B4-BE49-F238E27FC236}">
                <a16:creationId xmlns:a16="http://schemas.microsoft.com/office/drawing/2014/main" id="{E3658F89-E819-9392-E82D-C85DF2BBE3F5}"/>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F730E4BA-6FDA-4442-2B29-668D67F51AF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E4723165-4609-2764-1282-39CA5B4AD60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1401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BF2EA85-5AB3-99AB-7BCA-791B50CAF6A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0A7B8DF-A037-3C8B-D309-3E43BE56D351}"/>
              </a:ext>
            </a:extLst>
          </p:cNvPr>
          <p:cNvSpPr>
            <a:spLocks noGrp="1" noChangeArrowheads="1"/>
          </p:cNvSpPr>
          <p:nvPr>
            <p:ph type="hdr"/>
          </p:nvPr>
        </p:nvSpPr>
        <p:spPr>
          <a:ln/>
        </p:spPr>
        <p:txBody>
          <a:bodyPr/>
          <a:lstStyle/>
          <a:p>
            <a:r>
              <a:rPr lang="en-US" dirty="0"/>
              <a:t>doc.: IEEE 802.11-yy/2127r0</a:t>
            </a:r>
          </a:p>
        </p:txBody>
      </p:sp>
      <p:sp>
        <p:nvSpPr>
          <p:cNvPr id="5" name="Rectangle 3">
            <a:extLst>
              <a:ext uri="{FF2B5EF4-FFF2-40B4-BE49-F238E27FC236}">
                <a16:creationId xmlns:a16="http://schemas.microsoft.com/office/drawing/2014/main" id="{658F2489-85DC-3C6F-FD4A-6FCFAC545886}"/>
              </a:ext>
            </a:extLst>
          </p:cNvPr>
          <p:cNvSpPr>
            <a:spLocks noGrp="1" noChangeArrowheads="1"/>
          </p:cNvSpPr>
          <p:nvPr>
            <p:ph type="dt"/>
          </p:nvPr>
        </p:nvSpPr>
        <p:spPr>
          <a:ln/>
        </p:spPr>
        <p:txBody>
          <a:bodyPr/>
          <a:lstStyle/>
          <a:p>
            <a:r>
              <a:rPr lang="en-US" dirty="0"/>
              <a:t>May 2024</a:t>
            </a:r>
          </a:p>
        </p:txBody>
      </p:sp>
      <p:sp>
        <p:nvSpPr>
          <p:cNvPr id="6" name="Rectangle 6">
            <a:extLst>
              <a:ext uri="{FF2B5EF4-FFF2-40B4-BE49-F238E27FC236}">
                <a16:creationId xmlns:a16="http://schemas.microsoft.com/office/drawing/2014/main" id="{B7B19C46-CFBB-3970-A5C6-7E997092D8E6}"/>
              </a:ext>
            </a:extLst>
          </p:cNvPr>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a:extLst>
              <a:ext uri="{FF2B5EF4-FFF2-40B4-BE49-F238E27FC236}">
                <a16:creationId xmlns:a16="http://schemas.microsoft.com/office/drawing/2014/main" id="{241A0CDB-D090-2005-E249-B7729669A9A8}"/>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7EFEDB2E-81DE-28A4-D0B5-5A12505B71D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3C14377D-8E61-DE63-A434-FCD97C28998E}"/>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67114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C75235D-B38E-C1AB-0FE4-275B5E78148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9E532E4-ADF4-24D6-5C70-C7A151397156}"/>
              </a:ext>
            </a:extLst>
          </p:cNvPr>
          <p:cNvSpPr>
            <a:spLocks noGrp="1" noChangeArrowheads="1"/>
          </p:cNvSpPr>
          <p:nvPr>
            <p:ph type="hdr"/>
          </p:nvPr>
        </p:nvSpPr>
        <p:spPr>
          <a:ln/>
        </p:spPr>
        <p:txBody>
          <a:bodyPr/>
          <a:lstStyle/>
          <a:p>
            <a:r>
              <a:rPr lang="en-US" dirty="0"/>
              <a:t>doc.: IEEE 802.11-yy/2127r0</a:t>
            </a:r>
          </a:p>
        </p:txBody>
      </p:sp>
      <p:sp>
        <p:nvSpPr>
          <p:cNvPr id="5" name="Rectangle 3">
            <a:extLst>
              <a:ext uri="{FF2B5EF4-FFF2-40B4-BE49-F238E27FC236}">
                <a16:creationId xmlns:a16="http://schemas.microsoft.com/office/drawing/2014/main" id="{BCABC244-B963-C750-1D58-C8A4E94159D0}"/>
              </a:ext>
            </a:extLst>
          </p:cNvPr>
          <p:cNvSpPr>
            <a:spLocks noGrp="1" noChangeArrowheads="1"/>
          </p:cNvSpPr>
          <p:nvPr>
            <p:ph type="dt"/>
          </p:nvPr>
        </p:nvSpPr>
        <p:spPr>
          <a:ln/>
        </p:spPr>
        <p:txBody>
          <a:bodyPr/>
          <a:lstStyle/>
          <a:p>
            <a:r>
              <a:rPr lang="en-US" dirty="0"/>
              <a:t>May 2024</a:t>
            </a:r>
          </a:p>
        </p:txBody>
      </p:sp>
      <p:sp>
        <p:nvSpPr>
          <p:cNvPr id="6" name="Rectangle 6">
            <a:extLst>
              <a:ext uri="{FF2B5EF4-FFF2-40B4-BE49-F238E27FC236}">
                <a16:creationId xmlns:a16="http://schemas.microsoft.com/office/drawing/2014/main" id="{1D8C5B60-ECE4-7088-A3C4-6D2A0CA244F4}"/>
              </a:ext>
            </a:extLst>
          </p:cNvPr>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a:extLst>
              <a:ext uri="{FF2B5EF4-FFF2-40B4-BE49-F238E27FC236}">
                <a16:creationId xmlns:a16="http://schemas.microsoft.com/office/drawing/2014/main" id="{C082701D-40C7-A7ED-11B9-D44B0EAC8EA7}"/>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64FE2D09-F58C-EDAF-9CC2-A1A7B0583D5F}"/>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2B31F256-3C55-A49B-C014-82F6CA108BB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41540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24DCC42-74A7-8274-263B-35797C75AF2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6FDC653-BAD0-1C2C-A655-45E7AA82ED10}"/>
              </a:ext>
            </a:extLst>
          </p:cNvPr>
          <p:cNvSpPr>
            <a:spLocks noGrp="1" noChangeArrowheads="1"/>
          </p:cNvSpPr>
          <p:nvPr>
            <p:ph type="hdr"/>
          </p:nvPr>
        </p:nvSpPr>
        <p:spPr>
          <a:ln/>
        </p:spPr>
        <p:txBody>
          <a:bodyPr/>
          <a:lstStyle/>
          <a:p>
            <a:r>
              <a:rPr lang="en-US" dirty="0"/>
              <a:t>doc.: IEEE 802.11-yy/2127r0</a:t>
            </a:r>
          </a:p>
        </p:txBody>
      </p:sp>
      <p:sp>
        <p:nvSpPr>
          <p:cNvPr id="5" name="Rectangle 3">
            <a:extLst>
              <a:ext uri="{FF2B5EF4-FFF2-40B4-BE49-F238E27FC236}">
                <a16:creationId xmlns:a16="http://schemas.microsoft.com/office/drawing/2014/main" id="{6CF1EBA2-0737-381F-3026-EF23B901B388}"/>
              </a:ext>
            </a:extLst>
          </p:cNvPr>
          <p:cNvSpPr>
            <a:spLocks noGrp="1" noChangeArrowheads="1"/>
          </p:cNvSpPr>
          <p:nvPr>
            <p:ph type="dt"/>
          </p:nvPr>
        </p:nvSpPr>
        <p:spPr>
          <a:ln/>
        </p:spPr>
        <p:txBody>
          <a:bodyPr/>
          <a:lstStyle/>
          <a:p>
            <a:r>
              <a:rPr lang="en-US" dirty="0"/>
              <a:t>May 2024</a:t>
            </a:r>
          </a:p>
        </p:txBody>
      </p:sp>
      <p:sp>
        <p:nvSpPr>
          <p:cNvPr id="6" name="Rectangle 6">
            <a:extLst>
              <a:ext uri="{FF2B5EF4-FFF2-40B4-BE49-F238E27FC236}">
                <a16:creationId xmlns:a16="http://schemas.microsoft.com/office/drawing/2014/main" id="{DF9CA570-E9F4-8C93-6DA5-26954B91080D}"/>
              </a:ext>
            </a:extLst>
          </p:cNvPr>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a:extLst>
              <a:ext uri="{FF2B5EF4-FFF2-40B4-BE49-F238E27FC236}">
                <a16:creationId xmlns:a16="http://schemas.microsoft.com/office/drawing/2014/main" id="{9C895E98-7C98-0324-C112-E53042AACEC1}"/>
              </a:ext>
            </a:extLst>
          </p:cNvPr>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a:extLst>
              <a:ext uri="{FF2B5EF4-FFF2-40B4-BE49-F238E27FC236}">
                <a16:creationId xmlns:a16="http://schemas.microsoft.com/office/drawing/2014/main" id="{9860B04B-4692-2F23-95E0-F880C5C2FE9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BEF602FF-89ED-E12A-2511-B77053C5398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0819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dirty="0"/>
              <a:t>마스터 제목 스타일 편집</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dirty="0"/>
          </a:p>
        </p:txBody>
      </p:sp>
      <p:sp>
        <p:nvSpPr>
          <p:cNvPr id="5" name="Footer Placeholder 4"/>
          <p:cNvSpPr>
            <a:spLocks noGrp="1"/>
          </p:cNvSpPr>
          <p:nvPr>
            <p:ph type="ftr" idx="11"/>
          </p:nvPr>
        </p:nvSpPr>
        <p:spPr/>
        <p:txBody>
          <a:bodyPr/>
          <a:lstStyle>
            <a:lvl1pPr>
              <a:defRPr/>
            </a:lvl1pPr>
          </a:lstStyle>
          <a:p>
            <a:r>
              <a:rPr lang="es-ES"/>
              <a:t>Javier Perez-Ramirez, Ofinno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Javier Perez-Ramirez, Ofinno LLC</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September 2025</a:t>
            </a:r>
            <a:endParaRPr lang="en-GB" dirty="0"/>
          </a:p>
        </p:txBody>
      </p:sp>
      <p:sp>
        <p:nvSpPr>
          <p:cNvPr id="5" name="Footer Placeholder 4"/>
          <p:cNvSpPr>
            <a:spLocks noGrp="1"/>
          </p:cNvSpPr>
          <p:nvPr>
            <p:ph type="ftr" idx="11"/>
          </p:nvPr>
        </p:nvSpPr>
        <p:spPr/>
        <p:txBody>
          <a:bodyPr/>
          <a:lstStyle>
            <a:lvl1pPr>
              <a:defRPr/>
            </a:lvl1pPr>
          </a:lstStyle>
          <a:p>
            <a:r>
              <a:rPr lang="es-ES"/>
              <a:t>Javier Perez-Ramirez, Ofinno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September 2025</a:t>
            </a:r>
            <a:endParaRPr lang="en-GB" dirty="0"/>
          </a:p>
        </p:txBody>
      </p:sp>
      <p:sp>
        <p:nvSpPr>
          <p:cNvPr id="6" name="Footer Placeholder 5"/>
          <p:cNvSpPr>
            <a:spLocks noGrp="1"/>
          </p:cNvSpPr>
          <p:nvPr>
            <p:ph type="ftr" idx="11"/>
          </p:nvPr>
        </p:nvSpPr>
        <p:spPr/>
        <p:txBody>
          <a:bodyPr/>
          <a:lstStyle>
            <a:lvl1pPr>
              <a:defRPr/>
            </a:lvl1pPr>
          </a:lstStyle>
          <a:p>
            <a:r>
              <a:rPr lang="es-ES"/>
              <a:t>Javier Perez-Ramirez, Ofinno LLC</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September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a:t>Javier Perez-Ramirez, Ofinno LLC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September 2025</a:t>
            </a:r>
            <a:endParaRPr lang="en-GB" dirty="0"/>
          </a:p>
        </p:txBody>
      </p:sp>
      <p:sp>
        <p:nvSpPr>
          <p:cNvPr id="4" name="Footer Placeholder 3"/>
          <p:cNvSpPr>
            <a:spLocks noGrp="1"/>
          </p:cNvSpPr>
          <p:nvPr>
            <p:ph type="ftr" idx="11"/>
          </p:nvPr>
        </p:nvSpPr>
        <p:spPr/>
        <p:txBody>
          <a:bodyPr/>
          <a:lstStyle>
            <a:lvl1pPr>
              <a:defRPr/>
            </a:lvl1pPr>
          </a:lstStyle>
          <a:p>
            <a:r>
              <a:rPr lang="es-ES"/>
              <a:t>Javier Perez-Ramirez, Ofinno LLC</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2025</a:t>
            </a:r>
            <a:endParaRPr lang="en-GB" dirty="0"/>
          </a:p>
        </p:txBody>
      </p:sp>
      <p:sp>
        <p:nvSpPr>
          <p:cNvPr id="3" name="Footer Placeholder 2"/>
          <p:cNvSpPr>
            <a:spLocks noGrp="1"/>
          </p:cNvSpPr>
          <p:nvPr>
            <p:ph type="ftr" idx="11"/>
          </p:nvPr>
        </p:nvSpPr>
        <p:spPr/>
        <p:txBody>
          <a:bodyPr/>
          <a:lstStyle>
            <a:lvl1pPr>
              <a:defRPr/>
            </a:lvl1pPr>
          </a:lstStyle>
          <a:p>
            <a:r>
              <a:rPr lang="es-ES"/>
              <a:t>Javier Perez-Ramirez, Ofinno LLC</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dirty="0"/>
          </a:p>
        </p:txBody>
      </p:sp>
      <p:sp>
        <p:nvSpPr>
          <p:cNvPr id="5" name="Footer Placeholder 4"/>
          <p:cNvSpPr>
            <a:spLocks noGrp="1"/>
          </p:cNvSpPr>
          <p:nvPr>
            <p:ph type="ftr" idx="11"/>
          </p:nvPr>
        </p:nvSpPr>
        <p:spPr/>
        <p:txBody>
          <a:bodyPr/>
          <a:lstStyle>
            <a:lvl1pPr>
              <a:defRPr/>
            </a:lvl1pPr>
          </a:lstStyle>
          <a:p>
            <a:r>
              <a:rPr lang="es-ES"/>
              <a:t>Javier Perez-Ramirez, Ofinno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dirty="0"/>
          </a:p>
        </p:txBody>
      </p:sp>
      <p:sp>
        <p:nvSpPr>
          <p:cNvPr id="5" name="Footer Placeholder 4"/>
          <p:cNvSpPr>
            <a:spLocks noGrp="1"/>
          </p:cNvSpPr>
          <p:nvPr>
            <p:ph type="ftr" idx="11"/>
          </p:nvPr>
        </p:nvSpPr>
        <p:spPr/>
        <p:txBody>
          <a:bodyPr/>
          <a:lstStyle>
            <a:lvl1pPr>
              <a:defRPr/>
            </a:lvl1pPr>
          </a:lstStyle>
          <a:p>
            <a:r>
              <a:rPr lang="es-ES"/>
              <a:t>Javier Perez-Ramirez, Ofinno LLC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Javier Perez-Ramirez, Ofinno LLC</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802.11-25/1207r0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62546" y="430598"/>
            <a:ext cx="10766392" cy="1470025"/>
          </a:xfrm>
          <a:ln/>
        </p:spPr>
        <p:txBody>
          <a:bodyPr/>
          <a:lstStyle/>
          <a:p>
            <a:pPr latin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Thoughts on DSO Scheduling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2025-09-10</a:t>
            </a:r>
          </a:p>
        </p:txBody>
      </p:sp>
      <p:sp>
        <p:nvSpPr>
          <p:cNvPr id="6" name="Date Placeholder 3"/>
          <p:cNvSpPr>
            <a:spLocks noGrp="1"/>
          </p:cNvSpPr>
          <p:nvPr>
            <p:ph type="dt" idx="10"/>
          </p:nvPr>
        </p:nvSpPr>
        <p:spPr/>
        <p:txBody>
          <a:bodyPr/>
          <a:lstStyle/>
          <a:p>
            <a:r>
              <a:rPr lang="en-US" dirty="0"/>
              <a:t>September 2025</a:t>
            </a:r>
            <a:endParaRPr lang="en-GB" dirty="0"/>
          </a:p>
        </p:txBody>
      </p:sp>
      <p:sp>
        <p:nvSpPr>
          <p:cNvPr id="7" name="Footer Placeholder 4"/>
          <p:cNvSpPr>
            <a:spLocks noGrp="1"/>
          </p:cNvSpPr>
          <p:nvPr>
            <p:ph type="ftr" idx="11"/>
          </p:nvPr>
        </p:nvSpPr>
        <p:spPr/>
        <p:txBody>
          <a:bodyPr/>
          <a:lstStyle/>
          <a:p>
            <a:r>
              <a:rPr lang="es-ES" dirty="0"/>
              <a:t>Javier Perez-Ramirez, </a:t>
            </a:r>
            <a:r>
              <a:rPr lang="es-ES" dirty="0" err="1"/>
              <a:t>Ofinno</a:t>
            </a:r>
            <a:r>
              <a:rPr lang="es-ES" dirty="0"/>
              <a:t> LLC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DDCB4FE1-8C37-DCCD-F994-07ECB3883693}"/>
              </a:ext>
            </a:extLst>
          </p:cNvPr>
          <p:cNvGraphicFramePr>
            <a:graphicFrameLocks noChangeAspect="1"/>
          </p:cNvGraphicFramePr>
          <p:nvPr>
            <p:extLst>
              <p:ext uri="{D42A27DB-BD31-4B8C-83A1-F6EECF244321}">
                <p14:modId xmlns:p14="http://schemas.microsoft.com/office/powerpoint/2010/main" val="2476314810"/>
              </p:ext>
            </p:extLst>
          </p:nvPr>
        </p:nvGraphicFramePr>
        <p:xfrm>
          <a:off x="1023938" y="2492896"/>
          <a:ext cx="10820400" cy="3568700"/>
        </p:xfrm>
        <a:graphic>
          <a:graphicData uri="http://schemas.openxmlformats.org/presentationml/2006/ole">
            <mc:AlternateContent xmlns:mc="http://schemas.openxmlformats.org/markup-compatibility/2006">
              <mc:Choice xmlns:v="urn:schemas-microsoft-com:vml" Requires="v">
                <p:oleObj name="Document" r:id="rId3" imgW="10439400" imgH="3441700" progId="Word.Document.8">
                  <p:embed/>
                </p:oleObj>
              </mc:Choice>
              <mc:Fallback>
                <p:oleObj name="Document" r:id="rId3" imgW="10439400" imgH="3441700" progId="Word.Document.8">
                  <p:embed/>
                  <p:pic>
                    <p:nvPicPr>
                      <p:cNvPr id="3075" name="Object 3"/>
                      <p:cNvPicPr>
                        <a:picLocks noChangeAspect="1" noChangeArrowheads="1"/>
                      </p:cNvPicPr>
                      <p:nvPr/>
                    </p:nvPicPr>
                    <p:blipFill>
                      <a:blip r:embed="rId4"/>
                      <a:srcRect/>
                      <a:stretch>
                        <a:fillRect/>
                      </a:stretch>
                    </p:blipFill>
                    <p:spPr bwMode="auto">
                      <a:xfrm>
                        <a:off x="1023938" y="2492896"/>
                        <a:ext cx="10820400" cy="35687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b="0" kern="0" dirty="0"/>
              <a:t>Dynamic subband operation (DSO) have been discussed in multiple UHR and </a:t>
            </a:r>
            <a:r>
              <a:rPr lang="en-US" altLang="ko-KR" b="0" kern="0" dirty="0" err="1"/>
              <a:t>TGbn</a:t>
            </a:r>
            <a:r>
              <a:rPr lang="en-US" altLang="ko-KR" b="0" kern="0" dirty="0"/>
              <a:t> contributions [1-3].</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b="0" kern="0" dirty="0"/>
              <a:t>In this presentation, we will discuss DSO non-AP STAs feedback signaling for efficient AP DSO scheduling.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a:t>September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D9FFD9-7423-3B81-0F83-E17EB5FAF29C}"/>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60DA99F-F41A-C37A-E786-95F97B7B7EE0}"/>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 [1]</a:t>
            </a:r>
          </a:p>
        </p:txBody>
      </p:sp>
      <p:sp>
        <p:nvSpPr>
          <p:cNvPr id="6" name="Slide Number Placeholder 5">
            <a:extLst>
              <a:ext uri="{FF2B5EF4-FFF2-40B4-BE49-F238E27FC236}">
                <a16:creationId xmlns:a16="http://schemas.microsoft.com/office/drawing/2014/main" id="{132628DD-9666-0ED8-A194-53D6F79FCBB7}"/>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B188E0B5-8B1F-6AB4-750C-AB436EC66C0B}"/>
              </a:ext>
            </a:extLst>
          </p:cNvPr>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a:extLst>
              <a:ext uri="{FF2B5EF4-FFF2-40B4-BE49-F238E27FC236}">
                <a16:creationId xmlns:a16="http://schemas.microsoft.com/office/drawing/2014/main" id="{B22AAED5-4AED-BC1A-D935-274252C9BC56}"/>
              </a:ext>
            </a:extLst>
          </p:cNvPr>
          <p:cNvSpPr>
            <a:spLocks noGrp="1"/>
          </p:cNvSpPr>
          <p:nvPr>
            <p:ph type="dt" idx="15"/>
          </p:nvPr>
        </p:nvSpPr>
        <p:spPr/>
        <p:txBody>
          <a:bodyPr/>
          <a:lstStyle/>
          <a:p>
            <a:r>
              <a:rPr lang="en-US"/>
              <a:t>September 2025</a:t>
            </a:r>
            <a:endParaRPr lang="en-GB" dirty="0"/>
          </a:p>
        </p:txBody>
      </p:sp>
      <p:cxnSp>
        <p:nvCxnSpPr>
          <p:cNvPr id="15" name="Straight Connector 24">
            <a:extLst>
              <a:ext uri="{FF2B5EF4-FFF2-40B4-BE49-F238E27FC236}">
                <a16:creationId xmlns:a16="http://schemas.microsoft.com/office/drawing/2014/main" id="{47BB7D51-086A-07DE-2A23-CFC72C72D66E}"/>
              </a:ext>
            </a:extLst>
          </p:cNvPr>
          <p:cNvCxnSpPr>
            <a:cxnSpLocks/>
          </p:cNvCxnSpPr>
          <p:nvPr/>
        </p:nvCxnSpPr>
        <p:spPr bwMode="auto">
          <a:xfrm>
            <a:off x="2010853" y="6487813"/>
            <a:ext cx="8286791" cy="0"/>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7" name="Content Placeholder 6">
            <a:extLst>
              <a:ext uri="{FF2B5EF4-FFF2-40B4-BE49-F238E27FC236}">
                <a16:creationId xmlns:a16="http://schemas.microsoft.com/office/drawing/2014/main" id="{751D1016-6F8F-B207-EB89-90D633E8F0D4}"/>
              </a:ext>
            </a:extLst>
          </p:cNvPr>
          <p:cNvPicPr>
            <a:picLocks noGrp="1" noChangeAspect="1"/>
          </p:cNvPicPr>
          <p:nvPr>
            <p:ph idx="1"/>
          </p:nvPr>
        </p:nvPicPr>
        <p:blipFill>
          <a:blip r:embed="rId3"/>
          <a:stretch>
            <a:fillRect/>
          </a:stretch>
        </p:blipFill>
        <p:spPr>
          <a:xfrm>
            <a:off x="2711624" y="2777001"/>
            <a:ext cx="6336704" cy="3264363"/>
          </a:xfrm>
          <a:prstGeom prst="rect">
            <a:avLst/>
          </a:prstGeom>
        </p:spPr>
      </p:pic>
      <p:sp>
        <p:nvSpPr>
          <p:cNvPr id="8" name="Content Placeholder 15">
            <a:extLst>
              <a:ext uri="{FF2B5EF4-FFF2-40B4-BE49-F238E27FC236}">
                <a16:creationId xmlns:a16="http://schemas.microsoft.com/office/drawing/2014/main" id="{759AB075-3D50-FB08-EE46-C2E9569104F6}"/>
              </a:ext>
            </a:extLst>
          </p:cNvPr>
          <p:cNvSpPr txBox="1">
            <a:spLocks/>
          </p:cNvSpPr>
          <p:nvPr/>
        </p:nvSpPr>
        <p:spPr bwMode="auto">
          <a:xfrm>
            <a:off x="609632" y="1124053"/>
            <a:ext cx="11089232" cy="37444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US" kern="0" dirty="0"/>
          </a:p>
          <a:p>
            <a:pPr latinLnBrk="0" hangingPunct="0">
              <a:buFont typeface="Arial" panose="020B0604020202020204" pitchFamily="34" charset="0"/>
              <a:buChar char="•"/>
            </a:pPr>
            <a:r>
              <a:rPr lang="en-US" sz="2000" b="0" kern="0" dirty="0"/>
              <a:t>AP allocates resources to a non-AP STA dynamically, e.g., on a TXOP basis outside the non-AP STA operating BW.</a:t>
            </a:r>
          </a:p>
          <a:p>
            <a:pPr latinLnBrk="0" hangingPunct="0">
              <a:buFont typeface="Arial" panose="020B0604020202020204" pitchFamily="34" charset="0"/>
              <a:buChar char="•"/>
            </a:pPr>
            <a:r>
              <a:rPr lang="en-US" sz="2000" b="0" kern="0" dirty="0"/>
              <a:t>DSO switchback rules are defined to automate the return of non-AP STAs from the DSO </a:t>
            </a:r>
            <a:r>
              <a:rPr lang="en-US" sz="2000" b="0" kern="0" dirty="0" err="1"/>
              <a:t>subband</a:t>
            </a:r>
            <a:r>
              <a:rPr lang="en-US" sz="2000" b="0" kern="0" dirty="0"/>
              <a:t> to the primary </a:t>
            </a:r>
            <a:r>
              <a:rPr lang="en-US" sz="2000" b="0" kern="0" dirty="0" err="1"/>
              <a:t>subband</a:t>
            </a:r>
            <a:r>
              <a:rPr lang="en-US" sz="2000" b="0" kern="0" dirty="0"/>
              <a:t> [2].</a:t>
            </a:r>
          </a:p>
          <a:p>
            <a:pPr marL="0" indent="0" latinLnBrk="0" hangingPunct="0"/>
            <a:endParaRPr lang="en-US" sz="1400" b="0" kern="0" dirty="0"/>
          </a:p>
          <a:p>
            <a:endParaRPr lang="en-US" kern="0" dirty="0"/>
          </a:p>
        </p:txBody>
      </p:sp>
      <p:sp>
        <p:nvSpPr>
          <p:cNvPr id="9" name="TextBox 8">
            <a:extLst>
              <a:ext uri="{FF2B5EF4-FFF2-40B4-BE49-F238E27FC236}">
                <a16:creationId xmlns:a16="http://schemas.microsoft.com/office/drawing/2014/main" id="{5D9437B8-EB16-1374-C2A2-F2D26C79E6D7}"/>
              </a:ext>
            </a:extLst>
          </p:cNvPr>
          <p:cNvSpPr txBox="1"/>
          <p:nvPr/>
        </p:nvSpPr>
        <p:spPr>
          <a:xfrm>
            <a:off x="3143672" y="6076026"/>
            <a:ext cx="1883849" cy="215444"/>
          </a:xfrm>
          <a:prstGeom prst="rect">
            <a:avLst/>
          </a:prstGeom>
          <a:noFill/>
        </p:spPr>
        <p:txBody>
          <a:bodyPr wrap="none" rtlCol="0">
            <a:spAutoFit/>
          </a:bodyPr>
          <a:lstStyle/>
          <a:p>
            <a:r>
              <a:rPr lang="en-US" sz="800" dirty="0">
                <a:solidFill>
                  <a:schemeClr val="tx1"/>
                </a:solidFill>
              </a:rPr>
              <a:t>ICF </a:t>
            </a:r>
            <a:r>
              <a:rPr lang="en-US" sz="800" dirty="0">
                <a:solidFill>
                  <a:schemeClr val="tx1"/>
                </a:solidFill>
                <a:sym typeface="Wingdings" pitchFamily="2" charset="2"/>
              </a:rPr>
              <a:t> </a:t>
            </a:r>
            <a:r>
              <a:rPr lang="en-US" sz="800" dirty="0">
                <a:solidFill>
                  <a:schemeClr val="tx1"/>
                </a:solidFill>
              </a:rPr>
              <a:t>non-HT duplicated PPDUs/BSRP</a:t>
            </a:r>
          </a:p>
        </p:txBody>
      </p:sp>
    </p:spTree>
    <p:extLst>
      <p:ext uri="{BB962C8B-B14F-4D97-AF65-F5344CB8AC3E}">
        <p14:creationId xmlns:p14="http://schemas.microsoft.com/office/powerpoint/2010/main" val="26735881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29737-01E3-6B83-810E-BDC39E7AE2AB}"/>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98F977-B531-7E57-DB5A-8022783EA2C1}"/>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4404D7B1-F650-74CF-929A-D44FEEFAEF45}"/>
              </a:ext>
            </a:extLst>
          </p:cNvPr>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a:extLst>
              <a:ext uri="{FF2B5EF4-FFF2-40B4-BE49-F238E27FC236}">
                <a16:creationId xmlns:a16="http://schemas.microsoft.com/office/drawing/2014/main" id="{42DB5CE1-B50A-9069-402E-572EA2098CF9}"/>
              </a:ext>
            </a:extLst>
          </p:cNvPr>
          <p:cNvSpPr>
            <a:spLocks noGrp="1"/>
          </p:cNvSpPr>
          <p:nvPr>
            <p:ph type="dt" idx="15"/>
          </p:nvPr>
        </p:nvSpPr>
        <p:spPr/>
        <p:txBody>
          <a:bodyPr/>
          <a:lstStyle/>
          <a:p>
            <a:r>
              <a:rPr lang="en-US"/>
              <a:t>September 2025</a:t>
            </a:r>
            <a:endParaRPr lang="en-GB" dirty="0"/>
          </a:p>
        </p:txBody>
      </p:sp>
      <p:sp>
        <p:nvSpPr>
          <p:cNvPr id="14" name="Rectangle 1">
            <a:extLst>
              <a:ext uri="{FF2B5EF4-FFF2-40B4-BE49-F238E27FC236}">
                <a16:creationId xmlns:a16="http://schemas.microsoft.com/office/drawing/2014/main" id="{736E1D29-D07B-759E-BFDC-D7EB0F5E4BF0}"/>
              </a:ext>
            </a:extLst>
          </p:cNvPr>
          <p:cNvSpPr>
            <a:spLocks noGrp="1" noChangeArrowheads="1"/>
          </p:cNvSpPr>
          <p:nvPr>
            <p:ph type="title"/>
          </p:nvPr>
        </p:nvSpPr>
        <p:spPr>
          <a:xfrm>
            <a:off x="119336" y="685801"/>
            <a:ext cx="12025336"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Problem Definition - </a:t>
            </a:r>
            <a:r>
              <a:rPr lang="en-US" sz="2800" dirty="0"/>
              <a:t>Inefficient DSO scheduling due to DSO switchback rules</a:t>
            </a:r>
            <a:br>
              <a:rPr lang="en-US" sz="2800" dirty="0"/>
            </a:br>
            <a:endParaRPr lang="en-GB" sz="2800" dirty="0"/>
          </a:p>
        </p:txBody>
      </p:sp>
      <p:sp>
        <p:nvSpPr>
          <p:cNvPr id="2" name="Content Placeholder 15">
            <a:extLst>
              <a:ext uri="{FF2B5EF4-FFF2-40B4-BE49-F238E27FC236}">
                <a16:creationId xmlns:a16="http://schemas.microsoft.com/office/drawing/2014/main" id="{1797F7AE-E1E1-4FC9-6A45-DA15655A919E}"/>
              </a:ext>
            </a:extLst>
          </p:cNvPr>
          <p:cNvSpPr>
            <a:spLocks noGrp="1"/>
          </p:cNvSpPr>
          <p:nvPr>
            <p:ph idx="1"/>
          </p:nvPr>
        </p:nvSpPr>
        <p:spPr>
          <a:xfrm>
            <a:off x="478648" y="1946393"/>
            <a:ext cx="4825264" cy="3995860"/>
          </a:xfrm>
        </p:spPr>
        <p:txBody>
          <a:bodyPr/>
          <a:lstStyle/>
          <a:p>
            <a:pPr marL="0" indent="0" latinLnBrk="0" hangingPunct="0"/>
            <a:endParaRPr lang="en-US" sz="1800" b="0" dirty="0"/>
          </a:p>
          <a:p>
            <a:pPr latinLnBrk="0" hangingPunct="0">
              <a:buFont typeface="Arial" panose="020B0604020202020204" pitchFamily="34" charset="0"/>
              <a:buChar char="•"/>
            </a:pPr>
            <a:r>
              <a:rPr lang="en-US" sz="1800" b="0" dirty="0"/>
              <a:t>At the beginning of the DSO TXOP, STA 2 has small packet in </a:t>
            </a:r>
            <a:r>
              <a:rPr lang="en-US" sz="1800" b="0" dirty="0" err="1"/>
              <a:t>tx</a:t>
            </a:r>
            <a:r>
              <a:rPr lang="en-US" sz="1800" b="0" dirty="0"/>
              <a:t> buffer.</a:t>
            </a:r>
          </a:p>
          <a:p>
            <a:pPr latinLnBrk="0" hangingPunct="0">
              <a:buFont typeface="Arial" panose="020B0604020202020204" pitchFamily="34" charset="0"/>
              <a:buChar char="•"/>
            </a:pPr>
            <a:r>
              <a:rPr lang="en-US" sz="1800" b="0" dirty="0"/>
              <a:t>DSO </a:t>
            </a:r>
            <a:r>
              <a:rPr lang="en-US" sz="1800" b="0" dirty="0" err="1"/>
              <a:t>subband</a:t>
            </a:r>
            <a:r>
              <a:rPr lang="en-US" sz="1800" b="0" dirty="0"/>
              <a:t> switchback rule triggers after STA sends the ACK and it waits on S80 for an additional timeout interval of </a:t>
            </a:r>
            <a:r>
              <a:rPr lang="en-US" sz="1800" b="0" dirty="0" err="1"/>
              <a:t>aSIFSTime</a:t>
            </a:r>
            <a:r>
              <a:rPr lang="en-US" sz="1800" b="0" dirty="0"/>
              <a:t> + </a:t>
            </a:r>
            <a:r>
              <a:rPr lang="en-US" sz="1800" b="0" dirty="0" err="1"/>
              <a:t>aSlotTime</a:t>
            </a:r>
            <a:r>
              <a:rPr lang="en-US" sz="1800" b="0" dirty="0"/>
              <a:t> + </a:t>
            </a:r>
            <a:r>
              <a:rPr lang="en-US" sz="1800" b="0" dirty="0" err="1"/>
              <a:t>aRxPhyStartDelay</a:t>
            </a:r>
            <a:r>
              <a:rPr lang="en-US" sz="1800" b="0" dirty="0"/>
              <a:t> [2].</a:t>
            </a:r>
          </a:p>
          <a:p>
            <a:pPr latinLnBrk="0" hangingPunct="0">
              <a:buFont typeface="Arial" panose="020B0604020202020204" pitchFamily="34" charset="0"/>
              <a:buChar char="•"/>
            </a:pPr>
            <a:r>
              <a:rPr lang="en-US" sz="1800" b="0" dirty="0"/>
              <a:t>However, STA 2 expects low latency traffic may arrive during the DSO TXOP, e.g., semi-periodic LL traffic.</a:t>
            </a:r>
          </a:p>
          <a:p>
            <a:pPr latinLnBrk="0" hangingPunct="0">
              <a:buFont typeface="Arial" panose="020B0604020202020204" pitchFamily="34" charset="0"/>
              <a:buChar char="•"/>
            </a:pPr>
            <a:r>
              <a:rPr lang="en-US" sz="1800" b="0" dirty="0"/>
              <a:t>DSO </a:t>
            </a:r>
            <a:r>
              <a:rPr lang="en-US" sz="1800" b="0" dirty="0" err="1"/>
              <a:t>subband</a:t>
            </a:r>
            <a:r>
              <a:rPr lang="en-US" sz="1800" b="0" dirty="0"/>
              <a:t> may not be used if DSO switchback rule is triggered before LL traffic arrives.</a:t>
            </a:r>
          </a:p>
        </p:txBody>
      </p:sp>
      <p:pic>
        <p:nvPicPr>
          <p:cNvPr id="3" name="Picture 2">
            <a:extLst>
              <a:ext uri="{FF2B5EF4-FFF2-40B4-BE49-F238E27FC236}">
                <a16:creationId xmlns:a16="http://schemas.microsoft.com/office/drawing/2014/main" id="{E3E42EC4-B2EB-7487-EA69-4590586DBCEE}"/>
              </a:ext>
            </a:extLst>
          </p:cNvPr>
          <p:cNvPicPr>
            <a:picLocks noChangeAspect="1"/>
          </p:cNvPicPr>
          <p:nvPr/>
        </p:nvPicPr>
        <p:blipFill>
          <a:blip r:embed="rId3"/>
          <a:stretch>
            <a:fillRect/>
          </a:stretch>
        </p:blipFill>
        <p:spPr>
          <a:xfrm>
            <a:off x="5303912" y="1556792"/>
            <a:ext cx="6229888" cy="4385461"/>
          </a:xfrm>
          <a:prstGeom prst="rect">
            <a:avLst/>
          </a:prstGeom>
        </p:spPr>
      </p:pic>
      <p:sp>
        <p:nvSpPr>
          <p:cNvPr id="7" name="TextBox 6">
            <a:extLst>
              <a:ext uri="{FF2B5EF4-FFF2-40B4-BE49-F238E27FC236}">
                <a16:creationId xmlns:a16="http://schemas.microsoft.com/office/drawing/2014/main" id="{BE3A9E80-7304-71E3-B2EB-D1EF5C659A99}"/>
              </a:ext>
            </a:extLst>
          </p:cNvPr>
          <p:cNvSpPr txBox="1"/>
          <p:nvPr/>
        </p:nvSpPr>
        <p:spPr>
          <a:xfrm>
            <a:off x="5375920" y="5942253"/>
            <a:ext cx="1883849" cy="215444"/>
          </a:xfrm>
          <a:prstGeom prst="rect">
            <a:avLst/>
          </a:prstGeom>
          <a:noFill/>
        </p:spPr>
        <p:txBody>
          <a:bodyPr wrap="none" rtlCol="0">
            <a:spAutoFit/>
          </a:bodyPr>
          <a:lstStyle/>
          <a:p>
            <a:r>
              <a:rPr lang="en-US" sz="800" dirty="0">
                <a:solidFill>
                  <a:schemeClr val="tx1"/>
                </a:solidFill>
              </a:rPr>
              <a:t>ICF </a:t>
            </a:r>
            <a:r>
              <a:rPr lang="en-US" sz="800" dirty="0">
                <a:solidFill>
                  <a:schemeClr val="tx1"/>
                </a:solidFill>
                <a:sym typeface="Wingdings" pitchFamily="2" charset="2"/>
              </a:rPr>
              <a:t> </a:t>
            </a:r>
            <a:r>
              <a:rPr lang="en-US" sz="800" dirty="0">
                <a:solidFill>
                  <a:schemeClr val="tx1"/>
                </a:solidFill>
              </a:rPr>
              <a:t>non-HT duplicated PPDUs/BSRP</a:t>
            </a:r>
          </a:p>
        </p:txBody>
      </p:sp>
    </p:spTree>
    <p:extLst>
      <p:ext uri="{BB962C8B-B14F-4D97-AF65-F5344CB8AC3E}">
        <p14:creationId xmlns:p14="http://schemas.microsoft.com/office/powerpoint/2010/main" val="11866999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0A000-C299-0C3F-7516-CFA0D7EDB43E}"/>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B1DA3DD3-9E3D-C0E3-EA74-CB1AAF3BD288}"/>
              </a:ext>
            </a:extLst>
          </p:cNvPr>
          <p:cNvSpPr>
            <a:spLocks noGrp="1" noChangeArrowheads="1"/>
          </p:cNvSpPr>
          <p:nvPr>
            <p:ph type="title"/>
          </p:nvPr>
        </p:nvSpPr>
        <p:spPr>
          <a:xfrm>
            <a:off x="914401" y="33265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a:t>
            </a:r>
          </a:p>
        </p:txBody>
      </p:sp>
      <p:sp>
        <p:nvSpPr>
          <p:cNvPr id="6" name="Slide Number Placeholder 5">
            <a:extLst>
              <a:ext uri="{FF2B5EF4-FFF2-40B4-BE49-F238E27FC236}">
                <a16:creationId xmlns:a16="http://schemas.microsoft.com/office/drawing/2014/main" id="{11E6B8A4-3D77-A61F-011B-D1193CB10714}"/>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76771B0A-5EB1-41D2-BC1F-AFE1DCFA0934}"/>
              </a:ext>
            </a:extLst>
          </p:cNvPr>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a:extLst>
              <a:ext uri="{FF2B5EF4-FFF2-40B4-BE49-F238E27FC236}">
                <a16:creationId xmlns:a16="http://schemas.microsoft.com/office/drawing/2014/main" id="{3E85301F-B151-1D1B-100D-25D260A591FF}"/>
              </a:ext>
            </a:extLst>
          </p:cNvPr>
          <p:cNvSpPr>
            <a:spLocks noGrp="1"/>
          </p:cNvSpPr>
          <p:nvPr>
            <p:ph type="dt" idx="15"/>
          </p:nvPr>
        </p:nvSpPr>
        <p:spPr/>
        <p:txBody>
          <a:bodyPr/>
          <a:lstStyle/>
          <a:p>
            <a:r>
              <a:rPr lang="en-US"/>
              <a:t>September 2025</a:t>
            </a:r>
            <a:endParaRPr lang="en-GB" dirty="0"/>
          </a:p>
        </p:txBody>
      </p:sp>
      <p:sp>
        <p:nvSpPr>
          <p:cNvPr id="16" name="Content Placeholder 15">
            <a:extLst>
              <a:ext uri="{FF2B5EF4-FFF2-40B4-BE49-F238E27FC236}">
                <a16:creationId xmlns:a16="http://schemas.microsoft.com/office/drawing/2014/main" id="{24E4995C-7E75-F7B0-5E21-A818B7E2E122}"/>
              </a:ext>
            </a:extLst>
          </p:cNvPr>
          <p:cNvSpPr>
            <a:spLocks noGrp="1"/>
          </p:cNvSpPr>
          <p:nvPr>
            <p:ph idx="1"/>
          </p:nvPr>
        </p:nvSpPr>
        <p:spPr>
          <a:xfrm>
            <a:off x="407368" y="1376397"/>
            <a:ext cx="5976664" cy="4015213"/>
          </a:xfrm>
        </p:spPr>
        <p:txBody>
          <a:bodyPr/>
          <a:lstStyle/>
          <a:p>
            <a:pPr algn="just" latinLnBrk="0" hangingPunct="0"/>
            <a:r>
              <a:rPr lang="en-US" sz="2200" dirty="0"/>
              <a:t>DSO STA indicates to AP that the DSO STA prefers </a:t>
            </a:r>
            <a:r>
              <a:rPr lang="en-US" sz="2200" dirty="0">
                <a:solidFill>
                  <a:schemeClr val="tx1"/>
                </a:solidFill>
              </a:rPr>
              <a:t>to remain</a:t>
            </a:r>
            <a:r>
              <a:rPr lang="en-US" sz="2200" dirty="0"/>
              <a:t> on  the DSO </a:t>
            </a:r>
            <a:r>
              <a:rPr lang="en-US" sz="2200" dirty="0" err="1"/>
              <a:t>subband</a:t>
            </a:r>
            <a:r>
              <a:rPr lang="en-US" sz="2200" dirty="0"/>
              <a:t> for the duration of the DSO TXOP:</a:t>
            </a:r>
          </a:p>
          <a:p>
            <a:pPr algn="just" latinLnBrk="0" hangingPunct="0">
              <a:buFont typeface="Arial" panose="020B0604020202020204" pitchFamily="34" charset="0"/>
              <a:buChar char="•"/>
            </a:pPr>
            <a:r>
              <a:rPr lang="en-US" sz="2000" b="0" dirty="0"/>
              <a:t>DSO STA indicates it prefers to remain in DSO </a:t>
            </a:r>
            <a:r>
              <a:rPr lang="en-US" sz="2000" b="0" dirty="0" err="1"/>
              <a:t>subband</a:t>
            </a:r>
            <a:r>
              <a:rPr lang="en-US" sz="2000" b="0" dirty="0"/>
              <a:t> in different ways:</a:t>
            </a:r>
          </a:p>
          <a:p>
            <a:pPr lvl="1" algn="just" latinLnBrk="0" hangingPunct="0">
              <a:buFont typeface="Arial" panose="020B0604020202020204" pitchFamily="34" charset="0"/>
              <a:buChar char="•"/>
            </a:pPr>
            <a:r>
              <a:rPr lang="en-US" sz="1600" b="0" dirty="0"/>
              <a:t>ICR frame.</a:t>
            </a:r>
          </a:p>
          <a:p>
            <a:pPr lvl="1" algn="just" latinLnBrk="0" hangingPunct="0">
              <a:buFont typeface="Arial" panose="020B0604020202020204" pitchFamily="34" charset="0"/>
              <a:buChar char="•"/>
            </a:pPr>
            <a:r>
              <a:rPr lang="en-US" sz="1600" dirty="0"/>
              <a:t>BSR in any UL PPDU.</a:t>
            </a:r>
          </a:p>
          <a:p>
            <a:pPr algn="just" latinLnBrk="0" hangingPunct="0">
              <a:buFont typeface="Arial" panose="020B0604020202020204" pitchFamily="34" charset="0"/>
              <a:buChar char="•"/>
            </a:pPr>
            <a:r>
              <a:rPr lang="en-US" sz="2000" b="0"/>
              <a:t>Using </a:t>
            </a:r>
            <a:r>
              <a:rPr lang="en-US" sz="2000" b="0" dirty="0"/>
              <a:t>this information, AP may send padding frames in the DL or may trigger the DSO STA even if it has no traffic to send to avoid triggering the DSO switchback rule.</a:t>
            </a:r>
          </a:p>
          <a:p>
            <a:pPr algn="just" latinLnBrk="0" hangingPunct="0">
              <a:buFont typeface="Arial" panose="020B0604020202020204" pitchFamily="34" charset="0"/>
              <a:buChar char="•"/>
            </a:pPr>
            <a:endParaRPr lang="en-US" sz="2000" b="0" dirty="0"/>
          </a:p>
          <a:p>
            <a:pPr marL="0" indent="0" algn="just" latinLnBrk="0" hangingPunct="0"/>
            <a:endParaRPr lang="en-US" sz="2000" b="0" dirty="0"/>
          </a:p>
          <a:p>
            <a:pPr algn="just" latinLnBrk="0" hangingPunct="0">
              <a:buFont typeface="Arial" panose="020B0604020202020204" pitchFamily="34" charset="0"/>
              <a:buChar char="•"/>
            </a:pPr>
            <a:endParaRPr lang="en-US" sz="2000" b="0" dirty="0"/>
          </a:p>
          <a:p>
            <a:pPr marL="0" indent="0" algn="just" latinLnBrk="0" hangingPunct="0"/>
            <a:endParaRPr lang="en-US" sz="2000" b="0" dirty="0"/>
          </a:p>
          <a:p>
            <a:pPr algn="just" latinLnBrk="0" hangingPunct="0">
              <a:buFont typeface="Arial" panose="020B0604020202020204" pitchFamily="34" charset="0"/>
              <a:buChar char="•"/>
            </a:pPr>
            <a:endParaRPr lang="en-US" sz="2000" b="0" dirty="0"/>
          </a:p>
          <a:p>
            <a:pPr marL="0" indent="0" algn="just" latinLnBrk="0" hangingPunct="0"/>
            <a:endParaRPr lang="en-US" sz="1400" b="0" dirty="0"/>
          </a:p>
          <a:p>
            <a:pPr algn="just" latinLnBrk="0" hangingPunct="0"/>
            <a:endParaRPr lang="en-US" b="0" dirty="0"/>
          </a:p>
        </p:txBody>
      </p:sp>
      <p:pic>
        <p:nvPicPr>
          <p:cNvPr id="2" name="Picture 1">
            <a:extLst>
              <a:ext uri="{FF2B5EF4-FFF2-40B4-BE49-F238E27FC236}">
                <a16:creationId xmlns:a16="http://schemas.microsoft.com/office/drawing/2014/main" id="{13849FC1-B0F2-8DE2-C039-37E501D63695}"/>
              </a:ext>
            </a:extLst>
          </p:cNvPr>
          <p:cNvPicPr>
            <a:picLocks noChangeAspect="1"/>
          </p:cNvPicPr>
          <p:nvPr/>
        </p:nvPicPr>
        <p:blipFill>
          <a:blip r:embed="rId3"/>
          <a:stretch>
            <a:fillRect/>
          </a:stretch>
        </p:blipFill>
        <p:spPr>
          <a:xfrm>
            <a:off x="6384032" y="1717675"/>
            <a:ext cx="5795737" cy="3618582"/>
          </a:xfrm>
          <a:prstGeom prst="rect">
            <a:avLst/>
          </a:prstGeom>
        </p:spPr>
      </p:pic>
      <p:sp>
        <p:nvSpPr>
          <p:cNvPr id="3" name="TextBox 2">
            <a:extLst>
              <a:ext uri="{FF2B5EF4-FFF2-40B4-BE49-F238E27FC236}">
                <a16:creationId xmlns:a16="http://schemas.microsoft.com/office/drawing/2014/main" id="{C4F799FD-F4CA-DB85-CB42-FB67972FBEE1}"/>
              </a:ext>
            </a:extLst>
          </p:cNvPr>
          <p:cNvSpPr txBox="1"/>
          <p:nvPr/>
        </p:nvSpPr>
        <p:spPr>
          <a:xfrm>
            <a:off x="7608168" y="5391610"/>
            <a:ext cx="1883849" cy="215444"/>
          </a:xfrm>
          <a:prstGeom prst="rect">
            <a:avLst/>
          </a:prstGeom>
          <a:noFill/>
        </p:spPr>
        <p:txBody>
          <a:bodyPr wrap="none" rtlCol="0">
            <a:spAutoFit/>
          </a:bodyPr>
          <a:lstStyle/>
          <a:p>
            <a:r>
              <a:rPr lang="en-US" sz="800" dirty="0">
                <a:solidFill>
                  <a:schemeClr val="tx1"/>
                </a:solidFill>
              </a:rPr>
              <a:t>ICF </a:t>
            </a:r>
            <a:r>
              <a:rPr lang="en-US" sz="800" dirty="0">
                <a:solidFill>
                  <a:schemeClr val="tx1"/>
                </a:solidFill>
                <a:sym typeface="Wingdings" pitchFamily="2" charset="2"/>
              </a:rPr>
              <a:t> </a:t>
            </a:r>
            <a:r>
              <a:rPr lang="en-US" sz="800" dirty="0">
                <a:solidFill>
                  <a:schemeClr val="tx1"/>
                </a:solidFill>
              </a:rPr>
              <a:t>non-HT duplicated PPDUs/BSRP</a:t>
            </a:r>
          </a:p>
        </p:txBody>
      </p:sp>
    </p:spTree>
    <p:extLst>
      <p:ext uri="{BB962C8B-B14F-4D97-AF65-F5344CB8AC3E}">
        <p14:creationId xmlns:p14="http://schemas.microsoft.com/office/powerpoint/2010/main" val="26967001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p:cNvSpPr>
            <a:spLocks noGrp="1"/>
          </p:cNvSpPr>
          <p:nvPr>
            <p:ph type="dt" idx="15"/>
          </p:nvPr>
        </p:nvSpPr>
        <p:spPr/>
        <p:txBody>
          <a:bodyPr/>
          <a:lstStyle/>
          <a:p>
            <a:r>
              <a:rPr lang="en-US"/>
              <a:t>September 2025</a:t>
            </a:r>
            <a:endParaRPr lang="en-GB" dirty="0"/>
          </a:p>
        </p:txBody>
      </p:sp>
      <p:sp>
        <p:nvSpPr>
          <p:cNvPr id="8" name="Content Placeholder 15">
            <a:extLst>
              <a:ext uri="{FF2B5EF4-FFF2-40B4-BE49-F238E27FC236}">
                <a16:creationId xmlns:a16="http://schemas.microsoft.com/office/drawing/2014/main" id="{6302AE03-A281-CB8B-1997-8EC1603BF5D6}"/>
              </a:ext>
            </a:extLst>
          </p:cNvPr>
          <p:cNvSpPr>
            <a:spLocks noGrp="1"/>
          </p:cNvSpPr>
          <p:nvPr>
            <p:ph idx="1"/>
          </p:nvPr>
        </p:nvSpPr>
        <p:spPr>
          <a:xfrm>
            <a:off x="914401" y="1981201"/>
            <a:ext cx="10361084" cy="1735831"/>
          </a:xfrm>
        </p:spPr>
        <p:txBody>
          <a:bodyPr/>
          <a:lstStyle/>
          <a:p>
            <a:pPr algn="just" latinLnBrk="0" hangingPunct="0">
              <a:buFont typeface="Arial" panose="020B0604020202020204" pitchFamily="34" charset="0"/>
              <a:buChar char="•"/>
            </a:pPr>
            <a:r>
              <a:rPr lang="en-US" b="0" dirty="0"/>
              <a:t>DSO may require some signaling from non-AP STAs to optimize AP scheduling operations.</a:t>
            </a:r>
          </a:p>
          <a:p>
            <a:pPr lvl="1" algn="just" latinLnBrk="0" hangingPunct="0">
              <a:buFont typeface="Arial" panose="020B0604020202020204" pitchFamily="34" charset="0"/>
              <a:buChar char="•"/>
            </a:pPr>
            <a:r>
              <a:rPr lang="en-US" dirty="0"/>
              <a:t>AP may trigger non-AP STA (e.g., UL) or transmit padding data (e.g., DL) to avoid triggering the switchback rule for the non-AP STA on </a:t>
            </a:r>
            <a:r>
              <a:rPr lang="en-US"/>
              <a:t>receiving an indication </a:t>
            </a:r>
            <a:r>
              <a:rPr lang="en-US" dirty="0"/>
              <a:t>from non-AP STA.</a:t>
            </a:r>
            <a:endParaRPr lang="en-US" b="0" dirty="0"/>
          </a:p>
          <a:p>
            <a:pPr algn="just" latinLnBrk="0" hangingPunct="0">
              <a:buFont typeface="Arial" panose="020B0604020202020204" pitchFamily="34" charset="0"/>
              <a:buChar char="•"/>
            </a:pPr>
            <a:endParaRPr lang="en-US" sz="2000" b="0" dirty="0"/>
          </a:p>
          <a:p>
            <a:pPr algn="just" latinLnBrk="0" hangingPunct="0">
              <a:buFont typeface="Arial" panose="020B0604020202020204" pitchFamily="34" charset="0"/>
              <a:buChar char="•"/>
            </a:pPr>
            <a:endParaRPr lang="en-US" sz="2000" b="0" dirty="0"/>
          </a:p>
          <a:p>
            <a:pPr marL="0" indent="0" algn="just" latinLnBrk="0" hangingPunct="0"/>
            <a:endParaRPr lang="en-US" sz="2000" b="0" dirty="0"/>
          </a:p>
          <a:p>
            <a:pPr algn="just" latinLnBrk="0" hangingPunct="0">
              <a:buFont typeface="Arial" panose="020B0604020202020204" pitchFamily="34" charset="0"/>
              <a:buChar char="•"/>
            </a:pPr>
            <a:endParaRPr lang="en-US" sz="2000" b="0" dirty="0"/>
          </a:p>
          <a:p>
            <a:pPr marL="0" indent="0" algn="just" latinLnBrk="0" hangingPunct="0"/>
            <a:endParaRPr lang="en-US" sz="2000" b="0" dirty="0"/>
          </a:p>
          <a:p>
            <a:pPr algn="just" latinLnBrk="0" hangingPunct="0">
              <a:buFont typeface="Arial" panose="020B0604020202020204" pitchFamily="34" charset="0"/>
              <a:buChar char="•"/>
            </a:pPr>
            <a:endParaRPr lang="en-US" sz="2000" b="0" dirty="0"/>
          </a:p>
          <a:p>
            <a:pPr marL="0" indent="0" algn="just" latinLnBrk="0" hangingPunct="0"/>
            <a:endParaRPr lang="en-US" sz="1400" b="0" dirty="0"/>
          </a:p>
          <a:p>
            <a:pPr algn="just" latinLnBrk="0" hangingPunct="0"/>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19A04-34A8-7F1D-C298-F9327F18B418}"/>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EA4A4F73-9981-D8C1-5A58-DFFD82E702AF}"/>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a:extLst>
              <a:ext uri="{FF2B5EF4-FFF2-40B4-BE49-F238E27FC236}">
                <a16:creationId xmlns:a16="http://schemas.microsoft.com/office/drawing/2014/main" id="{9209BCA9-7266-52E9-3774-2214A0970118}"/>
              </a:ext>
            </a:extLst>
          </p:cNvPr>
          <p:cNvSpPr>
            <a:spLocks noGrp="1"/>
          </p:cNvSpPr>
          <p:nvPr>
            <p:ph idx="1"/>
          </p:nvPr>
        </p:nvSpPr>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latin typeface="+mj-lt"/>
                <a:cs typeface="Times New Roman" panose="02020603050405020304" pitchFamily="18" charset="0"/>
              </a:rPr>
              <a:t>[1] 11-24/1553r0, DSO follow up, (Gaurang Naik, Qualcomm)</a:t>
            </a:r>
            <a:endParaRPr lang="en-US" sz="1600" kern="0" dirty="0">
              <a:latin typeface="+mj-lt"/>
              <a:cs typeface="Times New Roman" panose="02020603050405020304" pitchFamily="18" charset="0"/>
            </a:endParaRP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kern="0" dirty="0">
                <a:latin typeface="+mj-lt"/>
                <a:cs typeface="Times New Roman" panose="02020603050405020304" pitchFamily="18" charset="0"/>
              </a:rPr>
              <a:t>[2] 11-25/0713r7, PDT MAC for Dynamic Subband Operation (DSO, Follow Up), (Morteza Mehrnoush, Apple)</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latin typeface="+mj-lt"/>
                <a:cs typeface="Times New Roman" panose="02020603050405020304" pitchFamily="18" charset="0"/>
              </a:rPr>
              <a:t>[3] 11-25/0586r0, Service Period based Dynamic Subchannel Operation (SP-based DSO), (</a:t>
            </a:r>
            <a:r>
              <a:rPr lang="en-US" sz="1600" dirty="0" err="1">
                <a:latin typeface="+mj-lt"/>
                <a:cs typeface="Times New Roman" panose="02020603050405020304" pitchFamily="18" charset="0"/>
              </a:rPr>
              <a:t>Seongho</a:t>
            </a:r>
            <a:r>
              <a:rPr lang="en-US" sz="1600" dirty="0">
                <a:latin typeface="+mj-lt"/>
                <a:cs typeface="Times New Roman" panose="02020603050405020304" pitchFamily="18" charset="0"/>
              </a:rPr>
              <a:t> Byeon, Samsung)</a:t>
            </a:r>
            <a:endParaRPr lang="en-US" sz="1600" kern="0" dirty="0">
              <a:latin typeface="+mj-lt"/>
              <a:cs typeface="Times New Roman" panose="02020603050405020304" pitchFamily="18" charset="0"/>
            </a:endParaRP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kern="0" dirty="0">
              <a:latin typeface="+mj-lt"/>
              <a:cs typeface="Times New Roman" panose="02020603050405020304" pitchFamily="18" charset="0"/>
            </a:endParaRPr>
          </a:p>
        </p:txBody>
      </p:sp>
      <p:sp>
        <p:nvSpPr>
          <p:cNvPr id="6" name="Slide Number Placeholder 5">
            <a:extLst>
              <a:ext uri="{FF2B5EF4-FFF2-40B4-BE49-F238E27FC236}">
                <a16:creationId xmlns:a16="http://schemas.microsoft.com/office/drawing/2014/main" id="{B1935AFC-598D-536F-BA3D-2460E71D6F52}"/>
              </a:ext>
            </a:extLst>
          </p:cNvPr>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a:extLst>
              <a:ext uri="{FF2B5EF4-FFF2-40B4-BE49-F238E27FC236}">
                <a16:creationId xmlns:a16="http://schemas.microsoft.com/office/drawing/2014/main" id="{CD664F21-D0E4-C03F-7FFD-3BF89BE2BB92}"/>
              </a:ext>
            </a:extLst>
          </p:cNvPr>
          <p:cNvSpPr>
            <a:spLocks noGrp="1"/>
          </p:cNvSpPr>
          <p:nvPr>
            <p:ph type="ftr" idx="14"/>
          </p:nvPr>
        </p:nvSpPr>
        <p:spPr/>
        <p:txBody>
          <a:bodyPr/>
          <a:lstStyle/>
          <a:p>
            <a:r>
              <a:rPr lang="es-ES" dirty="0"/>
              <a:t>Javier Perez-Ramirez, </a:t>
            </a:r>
            <a:r>
              <a:rPr lang="es-ES" dirty="0" err="1"/>
              <a:t>Ofinno</a:t>
            </a:r>
            <a:r>
              <a:rPr lang="es-ES" dirty="0"/>
              <a:t> LLC</a:t>
            </a:r>
            <a:endParaRPr lang="en-GB" dirty="0"/>
          </a:p>
        </p:txBody>
      </p:sp>
      <p:sp>
        <p:nvSpPr>
          <p:cNvPr id="4" name="Date Placeholder 3">
            <a:extLst>
              <a:ext uri="{FF2B5EF4-FFF2-40B4-BE49-F238E27FC236}">
                <a16:creationId xmlns:a16="http://schemas.microsoft.com/office/drawing/2014/main" id="{F4BD066D-53EA-E85E-78DD-9E1812FBFEE8}"/>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631943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42858</TotalTime>
  <Words>568</Words>
  <Application>Microsoft Macintosh PowerPoint</Application>
  <PresentationFormat>Widescreen</PresentationFormat>
  <Paragraphs>93</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Arial</vt:lpstr>
      <vt:lpstr>Times New Roman</vt:lpstr>
      <vt:lpstr>Wingdings</vt:lpstr>
      <vt:lpstr>Office 테마</vt:lpstr>
      <vt:lpstr>Document</vt:lpstr>
      <vt:lpstr>Thoughts on DSO Scheduling</vt:lpstr>
      <vt:lpstr>Abstract</vt:lpstr>
      <vt:lpstr>Background [1]</vt:lpstr>
      <vt:lpstr>Problem Definition - Inefficient DSO scheduling due to DSO switchback rules </vt:lpstr>
      <vt:lpstr>Solution</vt:lpstr>
      <vt:lpstr>Conclusions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Jeongki Kim</dc:creator>
  <cp:lastModifiedBy>Javier Perez-Ramirez</cp:lastModifiedBy>
  <cp:revision>151</cp:revision>
  <cp:lastPrinted>1601-01-01T00:00:00Z</cp:lastPrinted>
  <dcterms:created xsi:type="dcterms:W3CDTF">2023-03-27T11:21:45Z</dcterms:created>
  <dcterms:modified xsi:type="dcterms:W3CDTF">2025-09-10T15:31:53Z</dcterms:modified>
</cp:coreProperties>
</file>