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85" r:id="rId4"/>
    <p:sldId id="321" r:id="rId5"/>
    <p:sldId id="286" r:id="rId6"/>
    <p:sldId id="325" r:id="rId7"/>
    <p:sldId id="272" r:id="rId8"/>
    <p:sldId id="264" r:id="rId9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97" autoAdjust="0"/>
    <p:restoredTop sz="92247"/>
  </p:normalViewPr>
  <p:slideViewPr>
    <p:cSldViewPr>
      <p:cViewPr varScale="1">
        <p:scale>
          <a:sx n="140" d="100"/>
          <a:sy n="140" d="100"/>
        </p:scale>
        <p:origin x="1792" y="184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9/10/25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doc.: IEEE 802.11-yy/2127r0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May 2024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s-ES" dirty="0" err="1"/>
              <a:t>Name</a:t>
            </a:r>
            <a:r>
              <a:rPr lang="es-ES" dirty="0"/>
              <a:t>, </a:t>
            </a:r>
            <a:r>
              <a:rPr lang="es-ES" dirty="0" err="1"/>
              <a:t>Affiliation</a:t>
            </a:r>
            <a:endParaRPr lang="en-US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802.11-yy/2127r0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May 2024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dirty="0" err="1"/>
              <a:t>Name</a:t>
            </a:r>
            <a:r>
              <a:rPr lang="es-ES" dirty="0"/>
              <a:t>, </a:t>
            </a:r>
            <a:r>
              <a:rPr lang="es-ES" dirty="0" err="1"/>
              <a:t>Affiliation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802.11-yy/2127r0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May 2024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dirty="0" err="1"/>
              <a:t>Name</a:t>
            </a:r>
            <a:r>
              <a:rPr lang="es-ES" dirty="0"/>
              <a:t>, </a:t>
            </a:r>
            <a:r>
              <a:rPr lang="es-ES" dirty="0" err="1"/>
              <a:t>Affiliation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2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07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802.11-yy/2127r0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May 2024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dirty="0" err="1"/>
              <a:t>Name</a:t>
            </a:r>
            <a:r>
              <a:rPr lang="es-ES" dirty="0"/>
              <a:t>, </a:t>
            </a:r>
            <a:r>
              <a:rPr lang="es-ES" dirty="0" err="1"/>
              <a:t>Affiliation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3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053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F28C08-E924-B06A-5163-67128A2A8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421B7CC1-4C17-F6A4-6200-6621709B0601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802.11-yy/2127r0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9DB8100-AEAA-563F-7041-2F4AE3C70CEA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May 2024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10FAB43-7EE7-6552-F6CB-81AB40C3D590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dirty="0" err="1"/>
              <a:t>Name</a:t>
            </a:r>
            <a:r>
              <a:rPr lang="es-ES" dirty="0"/>
              <a:t>, </a:t>
            </a:r>
            <a:r>
              <a:rPr lang="es-ES" dirty="0" err="1"/>
              <a:t>Affiliation</a:t>
            </a:r>
            <a:endParaRPr lang="en-US" dirty="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99B4BA0-2533-7B60-A1CE-211610BF86B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4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DBA88631-4EC7-101D-91F9-274EBDAF2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41D528BA-D47F-8FC4-C547-150B357DDFC5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5998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802.11-yy/2127r0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May 2024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dirty="0" err="1"/>
              <a:t>Name</a:t>
            </a:r>
            <a:r>
              <a:rPr lang="es-ES" dirty="0"/>
              <a:t>, </a:t>
            </a:r>
            <a:r>
              <a:rPr lang="es-ES" dirty="0" err="1"/>
              <a:t>Affiliation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5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3040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E31819-BFA1-B1FA-76E9-DCCFC8EC9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0726A427-64F9-CE71-07BF-5BE4FD02E411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802.11-yy/2127r0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F7DBC2F-531A-9AF0-4088-DECC8A85EE79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May 2024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77AAC-78EA-3314-24F5-8915EC3936D3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dirty="0" err="1"/>
              <a:t>Name</a:t>
            </a:r>
            <a:r>
              <a:rPr lang="es-ES" dirty="0"/>
              <a:t>, </a:t>
            </a:r>
            <a:r>
              <a:rPr lang="es-ES" dirty="0" err="1"/>
              <a:t>Affiliation</a:t>
            </a:r>
            <a:endParaRPr lang="en-US" dirty="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CBC8ECA-1B48-B38D-13CF-7B65CCD8F57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6</a:t>
            </a:fld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45FC173F-77F8-40E7-EC26-6E70A7310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91244290-4F16-F9A0-2AD1-4E5FDF242C46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4794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802.11-yy/2127r0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May 2024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dirty="0" err="1"/>
              <a:t>Name</a:t>
            </a:r>
            <a:r>
              <a:rPr lang="es-ES" dirty="0"/>
              <a:t>, </a:t>
            </a:r>
            <a:r>
              <a:rPr lang="es-ES" dirty="0" err="1"/>
              <a:t>Affiliation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7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340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802.11-yy/2127r0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May 2024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s-ES" dirty="0" err="1"/>
              <a:t>Name</a:t>
            </a:r>
            <a:r>
              <a:rPr lang="es-ES" dirty="0"/>
              <a:t>, </a:t>
            </a:r>
            <a:r>
              <a:rPr lang="es-ES" dirty="0" err="1"/>
              <a:t>Affiliation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6AF579C-E269-44CC-A9F4-B7D1E2EA3836}" type="slidenum">
              <a:rPr lang="en-US"/>
              <a:pPr/>
              <a:t>8</a:t>
            </a:fld>
            <a:endParaRPr 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46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 dirty="0"/>
              <a:t>마스터 제목 스타일 편집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클릭하여 마스터 부제목 스타일 편집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Javier Perez-Ramirez, Ofinno LLC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s-ES"/>
              <a:t>Javier Perez-Ramirez, Ofinno LLC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Javier Perez-Ramirez, Ofinno LLC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Javier Perez-Ramirez, Ofinno LLC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Javier Perez-Ramirez, Ofinno LLC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Javier Perez-Ramirez, Ofinno LLC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Javier Perez-Ramirez, Ofinno LLC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Javier Perez-Ramirez, Ofinno LLC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Javier Perez-Ramirez, Ofinno LLC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s-ES"/>
              <a:t>Javier Perez-Ramirez, Ofinno LLC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802.11-25/1205r0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latinLnBrk="1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latinLnBrk="1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latinLnBrk="1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762546" y="430598"/>
            <a:ext cx="10766392" cy="1470025"/>
          </a:xfrm>
          <a:ln/>
        </p:spPr>
        <p:txBody>
          <a:bodyPr/>
          <a:lstStyle/>
          <a:p>
            <a:pPr latin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dirty="0"/>
              <a:t>Further Thoughts on Co-RTWT Procedures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463675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2025-09-10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s-ES" dirty="0"/>
              <a:t>Javier Perez-Ramirez, </a:t>
            </a:r>
            <a:r>
              <a:rPr lang="es-ES" dirty="0" err="1"/>
              <a:t>Ofinno</a:t>
            </a:r>
            <a:r>
              <a:rPr lang="es-ES" dirty="0"/>
              <a:t> LLC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DDCB4FE1-8C37-DCCD-F994-07ECB38836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314810"/>
              </p:ext>
            </p:extLst>
          </p:nvPr>
        </p:nvGraphicFramePr>
        <p:xfrm>
          <a:off x="1023938" y="2492896"/>
          <a:ext cx="10820400" cy="356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0439400" imgH="3441700" progId="Word.Document.8">
                  <p:embed/>
                </p:oleObj>
              </mc:Choice>
              <mc:Fallback>
                <p:oleObj name="Document" r:id="rId3" imgW="10439400" imgH="3441700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3938" y="2492896"/>
                        <a:ext cx="10820400" cy="3568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Abstract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marL="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dirty="0"/>
          </a:p>
          <a:p>
            <a:pPr marL="341313" indent="-341313" latinLnBrk="0"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b="0" kern="0" dirty="0"/>
              <a:t>Coordinated restricted target wake time (Co-RTWT) has been discussed in multiple UHR and </a:t>
            </a:r>
            <a:r>
              <a:rPr lang="en-US" altLang="ko-KR" b="0" kern="0" dirty="0" err="1"/>
              <a:t>TGbn</a:t>
            </a:r>
            <a:r>
              <a:rPr lang="en-US" altLang="ko-KR" b="0" kern="0" dirty="0"/>
              <a:t> contributions [1-3].</a:t>
            </a:r>
          </a:p>
          <a:p>
            <a:pPr marL="341313" indent="-341313" latinLnBrk="0"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b="0" kern="0" dirty="0"/>
              <a:t>In this presentation, we will discuss how to manage multi-AP agreement teardown in Co-RTWT operation.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 dirty="0"/>
              <a:t>Javier Perez-Ramirez, </a:t>
            </a:r>
            <a:r>
              <a:rPr lang="es-ES" dirty="0" err="1"/>
              <a:t>Ofinno</a:t>
            </a:r>
            <a:r>
              <a:rPr lang="es-ES" dirty="0"/>
              <a:t> LLC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1" y="332656"/>
            <a:ext cx="10361084" cy="106521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Background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 dirty="0"/>
              <a:t>Javier Perez-Ramirez, </a:t>
            </a:r>
            <a:r>
              <a:rPr lang="es-ES" dirty="0" err="1"/>
              <a:t>Ofinno</a:t>
            </a:r>
            <a:r>
              <a:rPr lang="es-ES" dirty="0"/>
              <a:t> LLC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5A2C3CAD-5117-ECD2-7023-2F7847C3D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1196752"/>
            <a:ext cx="5687575" cy="3922594"/>
          </a:xfrm>
        </p:spPr>
        <p:txBody>
          <a:bodyPr/>
          <a:lstStyle/>
          <a:p>
            <a:r>
              <a:rPr lang="en-US" dirty="0"/>
              <a:t>Co-RTWT operation – Session teardown:</a:t>
            </a:r>
          </a:p>
          <a:p>
            <a:pPr latinLnBrk="0" hangingPunct="0">
              <a:buFont typeface="Arial" panose="020B0604020202020204" pitchFamily="34" charset="0"/>
              <a:buChar char="•"/>
            </a:pPr>
            <a:r>
              <a:rPr lang="en-US" sz="1400" b="0" dirty="0"/>
              <a:t>Co-RTWT enables a group of APs to coordinate their actions to protect transmission during agreed upon r-TWT schedules.</a:t>
            </a:r>
          </a:p>
          <a:p>
            <a:pPr lvl="1" latinLnBrk="0" hangingPunct="0">
              <a:buFont typeface="Arial" panose="020B0604020202020204" pitchFamily="34" charset="0"/>
              <a:buChar char="•"/>
            </a:pPr>
            <a:r>
              <a:rPr lang="en-US" sz="1000" dirty="0"/>
              <a:t>Coordinating AP announces an r-TWT schedule to be protected.</a:t>
            </a:r>
          </a:p>
          <a:p>
            <a:pPr lvl="1" latinLnBrk="0" hangingPunct="0">
              <a:buFont typeface="Arial" panose="020B0604020202020204" pitchFamily="34" charset="0"/>
              <a:buChar char="•"/>
            </a:pPr>
            <a:r>
              <a:rPr lang="en-US" sz="1000" dirty="0"/>
              <a:t>Coordinated AP (and associated STAs) agree to extend protection to the r-TWT schedule.</a:t>
            </a:r>
          </a:p>
          <a:p>
            <a:pPr latinLnBrk="0" hangingPunct="0">
              <a:buFont typeface="Arial" panose="020B0604020202020204" pitchFamily="34" charset="0"/>
              <a:buChar char="•"/>
            </a:pPr>
            <a:r>
              <a:rPr lang="en-US" sz="1400" b="0" dirty="0"/>
              <a:t>Coordinated AP (AP 4) extends protection for the r-TWT schedule for a number of Target Beacon Transmission Time (TBTT) or indefinitely (until agreement teardown).</a:t>
            </a:r>
          </a:p>
          <a:p>
            <a:pPr latinLnBrk="0" hangingPunct="0">
              <a:buFont typeface="Arial" panose="020B0604020202020204" pitchFamily="34" charset="0"/>
              <a:buChar char="•"/>
            </a:pPr>
            <a:r>
              <a:rPr lang="en-US" sz="1400" b="0" dirty="0"/>
              <a:t>Session teardown occurs using MAPC Negotiation request/response frames.</a:t>
            </a:r>
          </a:p>
          <a:p>
            <a:pPr latinLnBrk="0" hangingPunct="0">
              <a:buFont typeface="Arial" panose="020B0604020202020204" pitchFamily="34" charset="0"/>
              <a:buChar char="•"/>
            </a:pPr>
            <a:r>
              <a:rPr lang="en-US" sz="1400" b="0" dirty="0"/>
              <a:t>Outage of coordinating AP may cause coordinated AP to extend protection for the r-TWT schedule that may no longer exist.</a:t>
            </a:r>
          </a:p>
          <a:p>
            <a:pPr latinLnBrk="0" hangingPunct="0">
              <a:buFont typeface="Arial" panose="020B0604020202020204" pitchFamily="34" charset="0"/>
              <a:buChar char="•"/>
            </a:pPr>
            <a:r>
              <a:rPr lang="en-US" sz="1400" b="0" dirty="0"/>
              <a:t>[3] offers a solution to this problem using the MAPC framework.</a:t>
            </a:r>
          </a:p>
          <a:p>
            <a:pPr latinLnBrk="0" hangingPunct="0">
              <a:buFont typeface="Arial" panose="020B0604020202020204" pitchFamily="34" charset="0"/>
              <a:buChar char="•"/>
            </a:pPr>
            <a:endParaRPr lang="en-US" sz="1400" b="0" dirty="0"/>
          </a:p>
          <a:p>
            <a:pPr marL="0" indent="0" latinLnBrk="0" hangingPunct="0"/>
            <a:endParaRPr lang="en-US" sz="1400" b="0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AC96924-180F-4DE5-D16B-60191D1C3B8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8071" b="8528"/>
          <a:stretch/>
        </p:blipFill>
        <p:spPr>
          <a:xfrm>
            <a:off x="6778132" y="2420887"/>
            <a:ext cx="5358608" cy="2592289"/>
          </a:xfrm>
          <a:prstGeom prst="rect">
            <a:avLst/>
          </a:prstGeom>
        </p:spPr>
      </p:pic>
      <p:sp>
        <p:nvSpPr>
          <p:cNvPr id="14" name="Right Arrow 13">
            <a:extLst>
              <a:ext uri="{FF2B5EF4-FFF2-40B4-BE49-F238E27FC236}">
                <a16:creationId xmlns:a16="http://schemas.microsoft.com/office/drawing/2014/main" id="{50B35ED0-7D6A-4F7A-BC2D-87ACAA7B0312}"/>
              </a:ext>
            </a:extLst>
          </p:cNvPr>
          <p:cNvSpPr/>
          <p:nvPr/>
        </p:nvSpPr>
        <p:spPr bwMode="auto">
          <a:xfrm>
            <a:off x="5951984" y="3284984"/>
            <a:ext cx="720080" cy="1020357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1687CC6-8886-1E11-69B4-76D66F22BB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9914" y="4582987"/>
            <a:ext cx="2164816" cy="194163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B313B8A-2618-A0E6-EB24-C19C55040271}"/>
              </a:ext>
            </a:extLst>
          </p:cNvPr>
          <p:cNvSpPr txBox="1"/>
          <p:nvPr/>
        </p:nvSpPr>
        <p:spPr>
          <a:xfrm>
            <a:off x="7143757" y="2033649"/>
            <a:ext cx="13371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u="sng" dirty="0">
                <a:solidFill>
                  <a:schemeClr val="tx1"/>
                </a:solidFill>
              </a:rPr>
              <a:t>Recap from [3]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520BEFB0-99E4-3035-C0C8-02DECAC6DFC1}"/>
              </a:ext>
            </a:extLst>
          </p:cNvPr>
          <p:cNvSpPr/>
          <p:nvPr/>
        </p:nvSpPr>
        <p:spPr bwMode="auto">
          <a:xfrm>
            <a:off x="6960096" y="3803664"/>
            <a:ext cx="4896544" cy="120951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85886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BA65D-46FF-9DA4-9958-546C2211B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67A91A01-B32D-9485-E2E8-6CB6637A3E48}"/>
              </a:ext>
            </a:extLst>
          </p:cNvPr>
          <p:cNvGrpSpPr/>
          <p:nvPr/>
        </p:nvGrpSpPr>
        <p:grpSpPr>
          <a:xfrm>
            <a:off x="5566955" y="4834971"/>
            <a:ext cx="2164816" cy="1941638"/>
            <a:chOff x="2063552" y="4582987"/>
            <a:chExt cx="2164816" cy="1941638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1C428A28-35A2-0019-2338-B76A09E957F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63552" y="4582987"/>
              <a:ext cx="2164816" cy="1941638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2E70BD0-08D5-3498-FC9F-B47DE128CD75}"/>
                </a:ext>
              </a:extLst>
            </p:cNvPr>
            <p:cNvSpPr txBox="1"/>
            <p:nvPr/>
          </p:nvSpPr>
          <p:spPr>
            <a:xfrm>
              <a:off x="3081878" y="5092141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/>
                  </a:solidFill>
                  <a:latin typeface="+mn-ea"/>
                  <a:ea typeface="+mn-ea"/>
                </a:rPr>
                <a:t>X</a:t>
              </a:r>
            </a:p>
          </p:txBody>
        </p:sp>
      </p:grpSp>
      <p:sp>
        <p:nvSpPr>
          <p:cNvPr id="4097" name="Rectangle 1">
            <a:extLst>
              <a:ext uri="{FF2B5EF4-FFF2-40B4-BE49-F238E27FC236}">
                <a16:creationId xmlns:a16="http://schemas.microsoft.com/office/drawing/2014/main" id="{4F6B8598-B4B2-064D-8D3F-73E0D227F7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1" y="332656"/>
            <a:ext cx="10361084" cy="106521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Problem Definition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87539-0301-D84F-C226-78724AD60D04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 dirty="0"/>
              <a:t>Javier Perez-Ramirez, </a:t>
            </a:r>
            <a:r>
              <a:rPr lang="es-ES" dirty="0" err="1"/>
              <a:t>Ofinno</a:t>
            </a:r>
            <a:r>
              <a:rPr lang="es-ES" dirty="0"/>
              <a:t> LLC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60E94-8A38-534B-25DC-81292439055B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1C39EC5-1752-B52C-BF8C-E66DC37A0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032" y="1217634"/>
            <a:ext cx="5601897" cy="4126491"/>
          </a:xfrm>
        </p:spPr>
        <p:txBody>
          <a:bodyPr/>
          <a:lstStyle/>
          <a:p>
            <a:r>
              <a:rPr lang="en-US" kern="0" dirty="0"/>
              <a:t>Co-RTWT operation – Session teardown:</a:t>
            </a:r>
          </a:p>
          <a:p>
            <a:pPr latinLnBrk="0" hangingPunct="0">
              <a:buFont typeface="Arial" panose="020B0604020202020204" pitchFamily="34" charset="0"/>
              <a:buChar char="•"/>
            </a:pPr>
            <a:r>
              <a:rPr lang="en-US" sz="1400" b="0" kern="0" dirty="0"/>
              <a:t>In [3] r-TWT agreement is torn down if no communications from AP 2 are received by AP 4 for a period of time (e.g., beacon frame).</a:t>
            </a:r>
          </a:p>
          <a:p>
            <a:pPr latinLnBrk="0" hangingPunct="0">
              <a:buFont typeface="Arial" panose="020B0604020202020204" pitchFamily="34" charset="0"/>
              <a:buChar char="•"/>
            </a:pPr>
            <a:r>
              <a:rPr lang="en-US" sz="1400" b="0" kern="0" dirty="0"/>
              <a:t>Cause of outage could be</a:t>
            </a:r>
            <a:r>
              <a:rPr lang="en-US" sz="1400" b="0" dirty="0"/>
              <a:t> multiple: AP 2 has been shut down, AP 2 is in sleep mode, AP 2 is out of range, OBSS interference. </a:t>
            </a:r>
          </a:p>
          <a:p>
            <a:pPr marL="457200" lvl="1" indent="0" latinLnBrk="0" hangingPunct="0"/>
            <a:r>
              <a:rPr lang="en-US" sz="1200" dirty="0">
                <a:sym typeface="Wingdings" pitchFamily="2" charset="2"/>
              </a:rPr>
              <a:t> </a:t>
            </a:r>
            <a:r>
              <a:rPr lang="en-US" sz="1200" b="0" dirty="0"/>
              <a:t>According to </a:t>
            </a:r>
            <a:r>
              <a:rPr lang="en-US" sz="1200" b="0" kern="0" dirty="0"/>
              <a:t>[3] the agreement will be torn down regardless of the cause.</a:t>
            </a:r>
          </a:p>
          <a:p>
            <a:pPr latinLnBrk="0" hangingPunct="0">
              <a:buFont typeface="Arial" panose="020B0604020202020204" pitchFamily="34" charset="0"/>
              <a:buChar char="•"/>
            </a:pPr>
            <a:r>
              <a:rPr lang="en-US" sz="1400" dirty="0"/>
              <a:t>In the context of Co-RTWT</a:t>
            </a:r>
            <a:r>
              <a:rPr lang="en-US" sz="1400" b="0" dirty="0"/>
              <a:t>, </a:t>
            </a:r>
            <a:r>
              <a:rPr lang="en-US" sz="1400" dirty="0"/>
              <a:t>some of these causes should trigger r-TWT agreement teardown, e.g., AP 2 shuts down, while others should not, e.g., AP 2 is </a:t>
            </a:r>
            <a:r>
              <a:rPr lang="en-US" sz="1400" u="sng" dirty="0"/>
              <a:t>temporarily out of range</a:t>
            </a:r>
            <a:r>
              <a:rPr lang="en-US" sz="1400" dirty="0"/>
              <a:t>.</a:t>
            </a:r>
          </a:p>
          <a:p>
            <a:pPr latinLnBrk="0" hangingPunct="0">
              <a:buFont typeface="Arial" panose="020B0604020202020204" pitchFamily="34" charset="0"/>
              <a:buChar char="•"/>
            </a:pPr>
            <a:r>
              <a:rPr lang="en-US" sz="1400" b="0" dirty="0"/>
              <a:t>For instance, if AP 2 is out of reach from AP 4, following procedure described in [3], AP 4 will automatically teardown the r-TWT agreement. However, some STAs (e.g., STA 10) associated to AP 4 may still be in the coverage area of AP 2. In this scenario, tearing down the r-TWT agreement would signal the STAs to stop extending protection to the r-TWT schedule, </a:t>
            </a:r>
            <a:r>
              <a:rPr lang="en-US" sz="1400" dirty="0"/>
              <a:t>thus allowing them to potentially interfere with AP 2 during r-TWT SPs.</a:t>
            </a:r>
            <a:endParaRPr lang="en-US" sz="1000" kern="0" dirty="0"/>
          </a:p>
          <a:p>
            <a:pPr marL="0" indent="0" latinLnBrk="0" hangingPunct="0"/>
            <a:r>
              <a:rPr lang="en-US" sz="1400" b="0" kern="0" dirty="0"/>
              <a:t>			</a:t>
            </a:r>
          </a:p>
          <a:p>
            <a:endParaRPr lang="en-US" kern="0" dirty="0"/>
          </a:p>
          <a:p>
            <a:endParaRPr lang="en-US" dirty="0"/>
          </a:p>
        </p:txBody>
      </p:sp>
      <p:sp>
        <p:nvSpPr>
          <p:cNvPr id="13" name="Right Arrow 12">
            <a:extLst>
              <a:ext uri="{FF2B5EF4-FFF2-40B4-BE49-F238E27FC236}">
                <a16:creationId xmlns:a16="http://schemas.microsoft.com/office/drawing/2014/main" id="{95A78424-50DF-A892-C7CD-F9EA8D04152E}"/>
              </a:ext>
            </a:extLst>
          </p:cNvPr>
          <p:cNvSpPr/>
          <p:nvPr/>
        </p:nvSpPr>
        <p:spPr bwMode="auto">
          <a:xfrm>
            <a:off x="6289323" y="3009124"/>
            <a:ext cx="720080" cy="1020357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82AECABE-A04E-415A-8299-F019E005E0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1812" y="1552269"/>
            <a:ext cx="5060188" cy="3414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0450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079776" y="635714"/>
            <a:ext cx="4389511" cy="770286"/>
          </a:xfrm>
        </p:spPr>
        <p:txBody>
          <a:bodyPr wrap="square" anchor="ctr">
            <a:norm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Solution 1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804899" y="1556792"/>
            <a:ext cx="5469632" cy="3672408"/>
          </a:xfrm>
        </p:spPr>
        <p:txBody>
          <a:bodyPr wrap="square" anchor="t">
            <a:normAutofit/>
          </a:bodyPr>
          <a:lstStyle/>
          <a:p>
            <a:pPr marL="341313" indent="-341313" latinLnBrk="0">
              <a:lnSpc>
                <a:spcPct val="90000"/>
              </a:lnSpc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500" dirty="0"/>
              <a:t>Co-RTWT Agreement is torn down if both coordinated AP and all associated STAs don’t receive transmissions from coordinating AP:</a:t>
            </a:r>
          </a:p>
          <a:p>
            <a:pPr marL="741363" lvl="1" indent="-341313" latinLnBrk="0">
              <a:lnSpc>
                <a:spcPct val="90000"/>
              </a:lnSpc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500" dirty="0"/>
              <a:t>Coordinated AP (AP 04) monitors beacons from coordinating AP.</a:t>
            </a:r>
          </a:p>
          <a:p>
            <a:pPr marL="741363" lvl="1" indent="-341313" latinLnBrk="0">
              <a:lnSpc>
                <a:spcPct val="90000"/>
              </a:lnSpc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500" dirty="0"/>
              <a:t>If coordinated AP cannot hear beacons from coordinating AP (AP 02) it probes associated stations.</a:t>
            </a:r>
          </a:p>
          <a:p>
            <a:pPr marL="741363" lvl="1" indent="-341313" latinLnBrk="0">
              <a:lnSpc>
                <a:spcPct val="90000"/>
              </a:lnSpc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500" dirty="0"/>
              <a:t>Associated stations notify coordinated AP if they hear coordinating AP beacons.</a:t>
            </a:r>
          </a:p>
          <a:p>
            <a:pPr marL="741363" lvl="1" indent="-341313" latinLnBrk="0">
              <a:lnSpc>
                <a:spcPct val="90000"/>
              </a:lnSpc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500" dirty="0"/>
              <a:t>Coordinated AP can probe STAs periodically until beacons from coordinated AP are heard again, or until Co-RTWT agreement is torn down.</a:t>
            </a:r>
          </a:p>
          <a:p>
            <a:pPr marL="741363" lvl="1" indent="-341313" latinLnBrk="0">
              <a:lnSpc>
                <a:spcPct val="90000"/>
              </a:lnSpc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500" dirty="0"/>
              <a:t>Coordinated AP tears down agreement with coordinating AP if all STAs report that they cannot hear coordinating AP beacon.</a:t>
            </a:r>
          </a:p>
          <a:p>
            <a:pPr marL="741363" lvl="1" indent="-341313" latinLnBrk="0">
              <a:lnSpc>
                <a:spcPct val="90000"/>
              </a:lnSpc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ko-KR" sz="1500" dirty="0"/>
          </a:p>
          <a:p>
            <a:pPr marL="741363" lvl="1" indent="-341313" latinLnBrk="0">
              <a:lnSpc>
                <a:spcPct val="90000"/>
              </a:lnSpc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ko-KR" sz="15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929217" y="333375"/>
            <a:ext cx="2499764" cy="273050"/>
          </a:xfrm>
        </p:spPr>
        <p:txBody>
          <a:bodyPr wrap="square" anchor="b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>
          <a:xfrm>
            <a:off x="7143757" y="6475414"/>
            <a:ext cx="4246027" cy="180975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s-ES" dirty="0"/>
              <a:t>Javier Perez-Ramirez, </a:t>
            </a:r>
            <a:r>
              <a:rPr lang="es-ES" dirty="0" err="1"/>
              <a:t>Ofinno</a:t>
            </a:r>
            <a:r>
              <a:rPr lang="es-ES" dirty="0"/>
              <a:t> LLC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704849" cy="363537"/>
          </a:xfrm>
        </p:spPr>
        <p:txBody>
          <a:bodyPr wrap="square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Slide </a:t>
            </a:r>
            <a:fld id="{351F4386-A5E2-41A1-B4D0-BE653C929E06}" type="slidenum">
              <a:rPr lang="en-GB"/>
              <a:pPr>
                <a:spcAft>
                  <a:spcPts val="600"/>
                </a:spcAft>
              </a:pPr>
              <a:t>5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6D8A4DB-3046-954D-08BC-E9521DF18E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0692" y="4883174"/>
            <a:ext cx="1917698" cy="177321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3396D34-A6D7-E2E2-7372-6035111616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6080" y="1556792"/>
            <a:ext cx="5230191" cy="3755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6013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93F858-07A9-97C8-5134-25B1D6507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5A4C33F8-4CFE-198F-593E-7F3D9172B1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79776" y="635714"/>
            <a:ext cx="4389511" cy="770286"/>
          </a:xfrm>
        </p:spPr>
        <p:txBody>
          <a:bodyPr wrap="square" anchor="ctr">
            <a:norm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Solution 2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51FE3034-588C-6848-C9C0-0661235F61EF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767408" y="2327078"/>
            <a:ext cx="5469632" cy="2304256"/>
          </a:xfrm>
        </p:spPr>
        <p:txBody>
          <a:bodyPr wrap="square" anchor="t">
            <a:normAutofit lnSpcReduction="10000"/>
          </a:bodyPr>
          <a:lstStyle/>
          <a:p>
            <a:pPr marL="341313" indent="-341313" latinLnBrk="0">
              <a:lnSpc>
                <a:spcPct val="90000"/>
              </a:lnSpc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500" dirty="0"/>
              <a:t>Co-RTWT Agreement is torn down if both coordinated AP and all associated STAs don’t receive transmissions from coordinating AP:</a:t>
            </a:r>
          </a:p>
          <a:p>
            <a:pPr marL="741363" lvl="1" indent="-341313" latinLnBrk="0">
              <a:lnSpc>
                <a:spcPct val="90000"/>
              </a:lnSpc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500" dirty="0"/>
              <a:t>Coordinated AP (AP 04) monitors beacons from coordinating AP (AP 02).</a:t>
            </a:r>
          </a:p>
          <a:p>
            <a:pPr marL="741363" lvl="1" indent="-341313" latinLnBrk="0">
              <a:lnSpc>
                <a:spcPct val="90000"/>
              </a:lnSpc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500" dirty="0"/>
              <a:t>Associated stations (e.g. STA 10) notify coordinated AP if they hear coordinating AP beacons.</a:t>
            </a:r>
          </a:p>
          <a:p>
            <a:pPr marL="741363" lvl="1" indent="-341313" latinLnBrk="0">
              <a:lnSpc>
                <a:spcPct val="90000"/>
              </a:lnSpc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1500" dirty="0"/>
              <a:t>Coordinated AP tears down agreement with coordinating AP if all STAs report that they cannot hear coordinating AP beacon, and coordinated AP cannot hear coordinating AP either.</a:t>
            </a:r>
          </a:p>
          <a:p>
            <a:pPr marL="741363" lvl="1" indent="-341313" latinLnBrk="0">
              <a:lnSpc>
                <a:spcPct val="90000"/>
              </a:lnSpc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ko-KR" sz="15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0D814-12BB-B2E7-9D36-079C5512270C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929217" y="333375"/>
            <a:ext cx="2499764" cy="273050"/>
          </a:xfrm>
        </p:spPr>
        <p:txBody>
          <a:bodyPr wrap="square" anchor="b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/>
              <a:t>September 2025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AE45C-DED2-76C1-CCF8-E00A9F2AA463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7143757" y="6475414"/>
            <a:ext cx="4246027" cy="180975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s-ES" dirty="0"/>
              <a:t>Javier Perez-Ramirez, </a:t>
            </a:r>
            <a:r>
              <a:rPr lang="es-ES" dirty="0" err="1"/>
              <a:t>Ofinno</a:t>
            </a:r>
            <a:r>
              <a:rPr lang="es-ES" dirty="0"/>
              <a:t> LLC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84344-C1F8-6C3B-1FE4-BA9A0B2A9287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704849" cy="363537"/>
          </a:xfrm>
        </p:spPr>
        <p:txBody>
          <a:bodyPr wrap="square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Slide </a:t>
            </a:r>
            <a:fld id="{351F4386-A5E2-41A1-B4D0-BE653C929E06}" type="slidenum">
              <a:rPr lang="en-GB"/>
              <a:pPr>
                <a:spcAft>
                  <a:spcPts val="600"/>
                </a:spcAft>
              </a:pPr>
              <a:t>6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6260B99-F933-BD1A-7478-32C71C184D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4975" y="4557880"/>
            <a:ext cx="1917698" cy="177321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52D6EC7-BEDA-FE67-CD4A-6972EF15CE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2064" y="1628800"/>
            <a:ext cx="5407195" cy="3821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589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Conclusion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marL="341313" indent="-341313" latinLnBrk="0"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2800" dirty="0"/>
              <a:t>We discuss management of multi-AP agreement teardown in Co-RTWT operations.</a:t>
            </a:r>
          </a:p>
          <a:p>
            <a:pPr marL="341313" indent="-341313" latinLnBrk="0"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2800" dirty="0"/>
              <a:t>We discuss challenges of agreement teardown when the link between the coordinating AP and coordinated AP has a temporary outage.</a:t>
            </a:r>
          </a:p>
          <a:p>
            <a:pPr marL="341313" indent="-341313" latinLnBrk="0">
              <a:buFont typeface="Times New Roman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ko-KR" sz="2800" dirty="0"/>
              <a:t>Multiple solutions are proposed to correctly identify scenarios where session </a:t>
            </a:r>
            <a:r>
              <a:rPr lang="en-US" altLang="ko-KR" sz="2800"/>
              <a:t>teardown may not be </a:t>
            </a:r>
            <a:r>
              <a:rPr lang="en-US" altLang="ko-KR" sz="2800" dirty="0"/>
              <a:t>required.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 dirty="0"/>
              <a:t>Javier Perez-Ramirez, </a:t>
            </a:r>
            <a:r>
              <a:rPr lang="es-ES" dirty="0" err="1"/>
              <a:t>Ofinno</a:t>
            </a:r>
            <a:r>
              <a:rPr lang="es-ES" dirty="0"/>
              <a:t> LLC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44275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dirty="0">
                <a:latin typeface="+mj-lt"/>
                <a:cs typeface="Times New Roman" panose="02020603050405020304" pitchFamily="18" charset="0"/>
              </a:rPr>
              <a:t>[1] 11-24/626r2, Coordinated R-TWT – Follow up, (</a:t>
            </a:r>
            <a:r>
              <a:rPr lang="en-US" sz="1600" dirty="0" err="1">
                <a:latin typeface="+mj-lt"/>
                <a:cs typeface="Times New Roman" panose="02020603050405020304" pitchFamily="18" charset="0"/>
              </a:rPr>
              <a:t>Rubayet</a:t>
            </a:r>
            <a:r>
              <a:rPr lang="en-US" sz="1600" dirty="0">
                <a:latin typeface="+mj-lt"/>
                <a:cs typeface="Times New Roman" panose="02020603050405020304" pitchFamily="18" charset="0"/>
              </a:rPr>
              <a:t> Shafin, Samsung)</a:t>
            </a:r>
            <a:endParaRPr lang="en-US" sz="1600" kern="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kern="0" dirty="0">
                <a:latin typeface="+mj-lt"/>
                <a:cs typeface="Times New Roman" panose="02020603050405020304" pitchFamily="18" charset="0"/>
              </a:rPr>
              <a:t>[2] 11-23/771r0, Coordinated R-TWT Protection in Multi-BSS, (</a:t>
            </a:r>
            <a:r>
              <a:rPr lang="en-US" sz="1600" kern="0" dirty="0" err="1">
                <a:latin typeface="+mj-lt"/>
                <a:cs typeface="Times New Roman" panose="02020603050405020304" pitchFamily="18" charset="0"/>
              </a:rPr>
              <a:t>SunHee</a:t>
            </a:r>
            <a:r>
              <a:rPr lang="en-US" sz="1600" kern="0" dirty="0">
                <a:latin typeface="+mj-lt"/>
                <a:cs typeface="Times New Roman" panose="02020603050405020304" pitchFamily="18" charset="0"/>
              </a:rPr>
              <a:t> Baek, LG Electronics)</a:t>
            </a:r>
          </a:p>
          <a:p>
            <a:pPr marL="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600" dirty="0">
                <a:latin typeface="+mj-lt"/>
                <a:cs typeface="Times New Roman" panose="02020603050405020304" pitchFamily="18" charset="0"/>
              </a:rPr>
              <a:t>[3] 11-24/1849r1, Management of the Established Multi-AP Coordination, (Shawn </a:t>
            </a:r>
            <a:r>
              <a:rPr lang="en-US" sz="1600" dirty="0" err="1">
                <a:latin typeface="+mj-lt"/>
                <a:cs typeface="Times New Roman" panose="02020603050405020304" pitchFamily="18" charset="0"/>
              </a:rPr>
              <a:t>Sanghyun</a:t>
            </a:r>
            <a:r>
              <a:rPr lang="en-US" sz="1600" dirty="0">
                <a:latin typeface="+mj-lt"/>
                <a:cs typeface="Times New Roman" panose="02020603050405020304" pitchFamily="18" charset="0"/>
              </a:rPr>
              <a:t> Kim, WILUS)</a:t>
            </a:r>
            <a:endParaRPr lang="en-US" sz="1600" kern="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1600" kern="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531D307C-65C7-4BB3-B44A-1501D36803F7}" type="slidenum">
              <a:rPr lang="en-GB"/>
              <a:pPr/>
              <a:t>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s-ES" dirty="0"/>
              <a:t>Javier Perez-Ramirez, </a:t>
            </a:r>
            <a:r>
              <a:rPr lang="es-ES" dirty="0" err="1"/>
              <a:t>Ofinno</a:t>
            </a:r>
            <a:r>
              <a:rPr lang="es-ES" dirty="0"/>
              <a:t> LLC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September 2025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-16-9.potx" id="{5CD6ABF7-B8BD-443A-9DC0-E5B38AC683DA}" vid="{19A33F2F-E7B4-4D20-A394-337028C2415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802-11-Submission-16-9</Template>
  <TotalTime>33948</TotalTime>
  <Words>879</Words>
  <Application>Microsoft Macintosh PowerPoint</Application>
  <PresentationFormat>Widescreen</PresentationFormat>
  <Paragraphs>102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 Unicode MS</vt:lpstr>
      <vt:lpstr>Arial</vt:lpstr>
      <vt:lpstr>Times New Roman</vt:lpstr>
      <vt:lpstr>Wingdings</vt:lpstr>
      <vt:lpstr>Office 테마</vt:lpstr>
      <vt:lpstr>Document</vt:lpstr>
      <vt:lpstr>Further Thoughts on Co-RTWT Procedures</vt:lpstr>
      <vt:lpstr>Abstract</vt:lpstr>
      <vt:lpstr>Background</vt:lpstr>
      <vt:lpstr>Problem Definition</vt:lpstr>
      <vt:lpstr>Solution 1</vt:lpstr>
      <vt:lpstr>Solution 2</vt:lpstr>
      <vt:lpstr>Conclusion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[place presentation subject title text here]</dc:title>
  <dc:creator>Jeongki Kim</dc:creator>
  <cp:lastModifiedBy>Javier Perez-Ramirez</cp:lastModifiedBy>
  <cp:revision>122</cp:revision>
  <cp:lastPrinted>1601-01-01T00:00:00Z</cp:lastPrinted>
  <dcterms:created xsi:type="dcterms:W3CDTF">2023-03-27T11:21:45Z</dcterms:created>
  <dcterms:modified xsi:type="dcterms:W3CDTF">2025-09-10T15:51:57Z</dcterms:modified>
</cp:coreProperties>
</file>