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2" r:id="rId5"/>
  </p:sldMasterIdLst>
  <p:notesMasterIdLst>
    <p:notesMasterId r:id="rId30"/>
  </p:notesMasterIdLst>
  <p:handoutMasterIdLst>
    <p:handoutMasterId r:id="rId31"/>
  </p:handoutMasterIdLst>
  <p:sldIdLst>
    <p:sldId id="256" r:id="rId6"/>
    <p:sldId id="257" r:id="rId7"/>
    <p:sldId id="266" r:id="rId8"/>
    <p:sldId id="501" r:id="rId9"/>
    <p:sldId id="522" r:id="rId10"/>
    <p:sldId id="502" r:id="rId11"/>
    <p:sldId id="506" r:id="rId12"/>
    <p:sldId id="507" r:id="rId13"/>
    <p:sldId id="268" r:id="rId14"/>
    <p:sldId id="509" r:id="rId15"/>
    <p:sldId id="510" r:id="rId16"/>
    <p:sldId id="511" r:id="rId17"/>
    <p:sldId id="512" r:id="rId18"/>
    <p:sldId id="426" r:id="rId19"/>
    <p:sldId id="462" r:id="rId20"/>
    <p:sldId id="513" r:id="rId21"/>
    <p:sldId id="514" r:id="rId22"/>
    <p:sldId id="515" r:id="rId23"/>
    <p:sldId id="516" r:id="rId24"/>
    <p:sldId id="518" r:id="rId25"/>
    <p:sldId id="520" r:id="rId26"/>
    <p:sldId id="523" r:id="rId27"/>
    <p:sldId id="517" r:id="rId28"/>
    <p:sldId id="519" r:id="rId2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89526-DC09-4135-B60D-47C2AF9DC96A}" v="90" dt="2025-07-22T06:47:0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87" d="100"/>
          <a:sy n="87" d="100"/>
        </p:scale>
        <p:origin x="48" y="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7/22/2025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118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950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3FC81F-8BAD-5BAD-9C27-D85FAECF2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7C889-B052-F24B-85F1-9115B602D58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06CF68AE-6469-228F-EC4B-FD21491E272F}"/>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C3AE3B2D-00A8-E1B0-F113-5D6913717EFF}"/>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DFD1AAE-9E16-1DF0-BD1F-FB38387EE284}"/>
              </a:ext>
            </a:extLst>
          </p:cNvPr>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a:extLst>
              <a:ext uri="{FF2B5EF4-FFF2-40B4-BE49-F238E27FC236}">
                <a16:creationId xmlns:a16="http://schemas.microsoft.com/office/drawing/2014/main" id="{7BBCF10C-D584-843A-4AA0-291F6C78C34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1B174B99-0BB9-578F-0FA6-509CE7CF9BAF}"/>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315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Mastertitelformat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alt mit Untertitel">
    <p:spTree>
      <p:nvGrpSpPr>
        <p:cNvPr id="1" name=""/>
        <p:cNvGrpSpPr/>
        <p:nvPr/>
      </p:nvGrpSpPr>
      <p:grpSpPr>
        <a:xfrm>
          <a:off x="0" y="0"/>
          <a:ext cx="0" cy="0"/>
          <a:chOff x="0" y="0"/>
          <a:chExt cx="0" cy="0"/>
        </a:xfrm>
      </p:grpSpPr>
      <p:sp>
        <p:nvSpPr>
          <p:cNvPr id="6" name="Titel 1"/>
          <p:cNvSpPr>
            <a:spLocks noGrp="1"/>
          </p:cNvSpPr>
          <p:nvPr>
            <p:ph type="title"/>
          </p:nvPr>
        </p:nvSpPr>
        <p:spPr>
          <a:xfrm>
            <a:off x="327835" y="288270"/>
            <a:ext cx="11520000" cy="58550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7"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8" name="Inhaltsplatzhalter 2"/>
          <p:cNvSpPr>
            <a:spLocks noGrp="1"/>
          </p:cNvSpPr>
          <p:nvPr>
            <p:ph idx="1"/>
          </p:nvPr>
        </p:nvSpPr>
        <p:spPr>
          <a:xfrm>
            <a:off x="327835" y="1508788"/>
            <a:ext cx="11520000" cy="4512603"/>
          </a:xfrm>
          <a:prstGeom prst="rect">
            <a:avLst/>
          </a:prstGeo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10846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20" name="Rectangle 3"/>
          <p:cNvSpPr>
            <a:spLocks noGrp="1" noChangeArrowheads="1"/>
          </p:cNvSpPr>
          <p:nvPr>
            <p:ph type="subTitle" idx="1"/>
          </p:nvPr>
        </p:nvSpPr>
        <p:spPr>
          <a:xfrm>
            <a:off x="327835" y="1773239"/>
            <a:ext cx="11520000" cy="647623"/>
          </a:xfrm>
        </p:spPr>
        <p:txBody>
          <a:bodyPr/>
          <a:lstStyle>
            <a:lvl1pPr marL="0" indent="0">
              <a:buNone/>
              <a:defRPr sz="2667">
                <a:solidFill>
                  <a:srgbClr val="179C7D"/>
                </a:solidFill>
              </a:defRPr>
            </a:lvl1pPr>
          </a:lstStyle>
          <a:p>
            <a:pPr lvl="0"/>
            <a:r>
              <a:rPr lang="de-DE" noProof="0"/>
              <a:t>Formatvorlage des Untertitelmasters durch Klicken bearbeiten</a:t>
            </a:r>
            <a:endParaRPr lang="en-US" noProof="0"/>
          </a:p>
        </p:txBody>
      </p:sp>
      <p:sp>
        <p:nvSpPr>
          <p:cNvPr id="21" name="Line 13"/>
          <p:cNvSpPr>
            <a:spLocks noChangeShapeType="1"/>
          </p:cNvSpPr>
          <p:nvPr userDrawn="1"/>
        </p:nvSpPr>
        <p:spPr bwMode="auto">
          <a:xfrm>
            <a:off x="335360" y="2492871"/>
            <a:ext cx="115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22" name="Bildplatzhalter 2"/>
          <p:cNvSpPr>
            <a:spLocks noGrp="1"/>
          </p:cNvSpPr>
          <p:nvPr>
            <p:ph type="pic" sz="quarter" idx="10"/>
          </p:nvPr>
        </p:nvSpPr>
        <p:spPr>
          <a:xfrm>
            <a:off x="327835" y="2636891"/>
            <a:ext cx="11520000" cy="3384471"/>
          </a:xfrm>
        </p:spPr>
        <p:txBody>
          <a:bodyPr anchor="ctr" anchorCtr="0"/>
          <a:lstStyle>
            <a:lvl1pPr marL="0" indent="0" algn="ctr">
              <a:buNone/>
              <a:defRPr/>
            </a:lvl1pPr>
          </a:lstStyle>
          <a:p>
            <a:r>
              <a:rPr lang="de-DE" noProof="0"/>
              <a:t>Bild durch Klicken auf Symbol hinzufügen</a:t>
            </a:r>
            <a:endParaRPr lang="en-US" noProof="0"/>
          </a:p>
        </p:txBody>
      </p:sp>
      <p:sp>
        <p:nvSpPr>
          <p:cNvPr id="23" name="Line 12"/>
          <p:cNvSpPr>
            <a:spLocks noChangeShapeType="1"/>
          </p:cNvSpPr>
          <p:nvPr userDrawn="1"/>
        </p:nvSpPr>
        <p:spPr bwMode="auto">
          <a:xfrm flipV="1">
            <a:off x="327835" y="404813"/>
            <a:ext cx="11520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24" name="Rectangle 2"/>
          <p:cNvSpPr>
            <a:spLocks noGrp="1" noChangeArrowheads="1"/>
          </p:cNvSpPr>
          <p:nvPr>
            <p:ph type="ctrTitle"/>
          </p:nvPr>
        </p:nvSpPr>
        <p:spPr>
          <a:xfrm>
            <a:off x="327835" y="476823"/>
            <a:ext cx="11520000" cy="1008140"/>
          </a:xfrm>
          <a:noFill/>
        </p:spPr>
        <p:txBody>
          <a:bodyPr/>
          <a:lstStyle>
            <a:lvl1pPr marL="0" indent="0">
              <a:defRPr sz="4267" cap="all" baseline="0"/>
            </a:lvl1pPr>
          </a:lstStyle>
          <a:p>
            <a:pPr lvl="0"/>
            <a:r>
              <a:rPr lang="de-DE" noProof="0"/>
              <a:t>Titelmasterformat durch Klicken bearbeiten</a:t>
            </a:r>
            <a:endParaRPr lang="en-US" noProof="0"/>
          </a:p>
        </p:txBody>
      </p:sp>
      <p:sp>
        <p:nvSpPr>
          <p:cNvPr id="26"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00777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5230" y="3558600"/>
            <a:ext cx="4811037" cy="1312971"/>
          </a:xfrm>
          <a:prstGeom prst="rect">
            <a:avLst/>
          </a:prstGeom>
        </p:spPr>
      </p:pic>
      <p:sp>
        <p:nvSpPr>
          <p:cNvPr id="11" name="Line 7"/>
          <p:cNvSpPr>
            <a:spLocks noChangeShapeType="1"/>
          </p:cNvSpPr>
          <p:nvPr userDrawn="1"/>
        </p:nvSpPr>
        <p:spPr bwMode="auto">
          <a:xfrm flipV="1">
            <a:off x="335360" y="6165380"/>
            <a:ext cx="1152128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2" name="Rectangle 3"/>
          <p:cNvSpPr>
            <a:spLocks noGrp="1" noChangeArrowheads="1"/>
          </p:cNvSpPr>
          <p:nvPr>
            <p:ph type="subTitle" idx="1"/>
          </p:nvPr>
        </p:nvSpPr>
        <p:spPr>
          <a:xfrm>
            <a:off x="327835" y="1773239"/>
            <a:ext cx="11520000" cy="647623"/>
          </a:xfrm>
        </p:spPr>
        <p:txBody>
          <a:bodyPr/>
          <a:lstStyle>
            <a:lvl1pPr marL="0" indent="0">
              <a:buNone/>
              <a:defRPr sz="2667">
                <a:solidFill>
                  <a:srgbClr val="179C7D"/>
                </a:solidFill>
              </a:defRPr>
            </a:lvl1pPr>
          </a:lstStyle>
          <a:p>
            <a:pPr lvl="0"/>
            <a:r>
              <a:rPr lang="de-DE" noProof="0"/>
              <a:t>Formatvorlage des Untertitelmasters durch Klicken bearbeiten</a:t>
            </a:r>
            <a:endParaRPr lang="en-US" noProof="0"/>
          </a:p>
        </p:txBody>
      </p:sp>
      <p:sp>
        <p:nvSpPr>
          <p:cNvPr id="13" name="Line 13"/>
          <p:cNvSpPr>
            <a:spLocks noChangeShapeType="1"/>
          </p:cNvSpPr>
          <p:nvPr userDrawn="1"/>
        </p:nvSpPr>
        <p:spPr bwMode="auto">
          <a:xfrm>
            <a:off x="335360" y="2492871"/>
            <a:ext cx="11520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5" name="Line 12"/>
          <p:cNvSpPr>
            <a:spLocks noChangeShapeType="1"/>
          </p:cNvSpPr>
          <p:nvPr userDrawn="1"/>
        </p:nvSpPr>
        <p:spPr bwMode="auto">
          <a:xfrm flipV="1">
            <a:off x="327835" y="404813"/>
            <a:ext cx="11520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sp>
        <p:nvSpPr>
          <p:cNvPr id="16" name="Rectangle 2"/>
          <p:cNvSpPr>
            <a:spLocks noGrp="1" noChangeArrowheads="1"/>
          </p:cNvSpPr>
          <p:nvPr>
            <p:ph type="ctrTitle"/>
          </p:nvPr>
        </p:nvSpPr>
        <p:spPr>
          <a:xfrm>
            <a:off x="327835" y="476823"/>
            <a:ext cx="11520000" cy="1008140"/>
          </a:xfrm>
          <a:noFill/>
        </p:spPr>
        <p:txBody>
          <a:bodyPr/>
          <a:lstStyle>
            <a:lvl1pPr marL="0" indent="0">
              <a:defRPr sz="4267" cap="all" baseline="0"/>
            </a:lvl1pPr>
          </a:lstStyle>
          <a:p>
            <a:pPr lvl="0"/>
            <a:r>
              <a:rPr lang="de-DE" noProof="0"/>
              <a:t>Titelmasterformat durch Klicken bearbeiten</a:t>
            </a:r>
            <a:endParaRPr lang="en-US" noProof="0"/>
          </a:p>
        </p:txBody>
      </p:sp>
      <p:sp>
        <p:nvSpPr>
          <p:cNvPr id="22"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64563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itel 1"/>
          <p:cNvSpPr>
            <a:spLocks noGrp="1"/>
          </p:cNvSpPr>
          <p:nvPr>
            <p:ph type="title"/>
          </p:nvPr>
        </p:nvSpPr>
        <p:spPr>
          <a:xfrm>
            <a:off x="327835" y="334800"/>
            <a:ext cx="11520000" cy="492443"/>
          </a:xfrm>
        </p:spPr>
        <p:txBody>
          <a:bodyPr wrap="square">
            <a:spAutoFit/>
          </a:bodyPr>
          <a:lstStyle>
            <a:lvl1pPr marL="0" indent="0" defTabSz="671983">
              <a:defRPr/>
            </a:lvl1pPr>
          </a:lstStyle>
          <a:p>
            <a:r>
              <a:rPr lang="de-DE" noProof="0"/>
              <a:t>Titelmasterformat durch Klicken bearbeiten</a:t>
            </a:r>
            <a:endParaRPr lang="en-US" noProof="0"/>
          </a:p>
        </p:txBody>
      </p:sp>
      <p:sp>
        <p:nvSpPr>
          <p:cNvPr id="12" name="Inhaltsplatzhalter 2"/>
          <p:cNvSpPr>
            <a:spLocks noGrp="1"/>
          </p:cNvSpPr>
          <p:nvPr>
            <p:ph idx="1"/>
          </p:nvPr>
        </p:nvSpPr>
        <p:spPr>
          <a:xfrm>
            <a:off x="327835" y="1508788"/>
            <a:ext cx="11520000" cy="4512603"/>
          </a:xfr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3" name="Fußzeilenplatzhalter 2"/>
          <p:cNvSpPr>
            <a:spLocks noGrp="1"/>
          </p:cNvSpPr>
          <p:nvPr>
            <p:ph type="ftr" sz="quarter" idx="10"/>
          </p:nvPr>
        </p:nvSpPr>
        <p:spPr>
          <a:xfrm>
            <a:off x="3480000" y="6409392"/>
            <a:ext cx="5232000" cy="184665"/>
          </a:xfrm>
          <a:prstGeom prst="rect">
            <a:avLst/>
          </a:prstGeom>
        </p:spPr>
        <p:txBody>
          <a:bodyPr/>
          <a:lstStyle>
            <a:lvl1pPr>
              <a:defRPr/>
            </a:lvl1pPr>
          </a:lstStyle>
          <a:p>
            <a:r>
              <a:rPr lang="en-US" noProof="0"/>
              <a:t>Speaker</a:t>
            </a:r>
          </a:p>
        </p:txBody>
      </p:sp>
    </p:spTree>
    <p:extLst>
      <p:ext uri="{BB962C8B-B14F-4D97-AF65-F5344CB8AC3E}">
        <p14:creationId xmlns:p14="http://schemas.microsoft.com/office/powerpoint/2010/main" val="286490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Untertitel">
    <p:spTree>
      <p:nvGrpSpPr>
        <p:cNvPr id="1" name=""/>
        <p:cNvGrpSpPr/>
        <p:nvPr/>
      </p:nvGrpSpPr>
      <p:grpSpPr>
        <a:xfrm>
          <a:off x="0" y="0"/>
          <a:ext cx="0" cy="0"/>
          <a:chOff x="0" y="0"/>
          <a:chExt cx="0" cy="0"/>
        </a:xfrm>
      </p:grpSpPr>
      <p:sp>
        <p:nvSpPr>
          <p:cNvPr id="6" name="Titel 1"/>
          <p:cNvSpPr>
            <a:spLocks noGrp="1"/>
          </p:cNvSpPr>
          <p:nvPr>
            <p:ph type="title"/>
          </p:nvPr>
        </p:nvSpPr>
        <p:spPr>
          <a:xfrm>
            <a:off x="327835" y="334800"/>
            <a:ext cx="11520000" cy="49244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7"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8" name="Inhaltsplatzhalter 2"/>
          <p:cNvSpPr>
            <a:spLocks noGrp="1"/>
          </p:cNvSpPr>
          <p:nvPr>
            <p:ph idx="1"/>
          </p:nvPr>
        </p:nvSpPr>
        <p:spPr>
          <a:xfrm>
            <a:off x="327835" y="1508788"/>
            <a:ext cx="11520000" cy="4512603"/>
          </a:xfrm>
          <a:prstGeom prst="rect">
            <a:avLst/>
          </a:prstGeom>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0"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199284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7" name="Bildplatzhalter 2"/>
          <p:cNvSpPr>
            <a:spLocks noGrp="1"/>
          </p:cNvSpPr>
          <p:nvPr>
            <p:ph type="pic" sz="quarter" idx="11"/>
          </p:nvPr>
        </p:nvSpPr>
        <p:spPr>
          <a:xfrm>
            <a:off x="327835" y="1508787"/>
            <a:ext cx="11520000" cy="4512000"/>
          </a:xfrm>
          <a:prstGeom prst="rect">
            <a:avLst/>
          </a:prstGeom>
        </p:spPr>
        <p:txBody>
          <a:bodyPr anchor="ctr" anchorCtr="0"/>
          <a:lstStyle>
            <a:lvl1pPr marL="0" indent="0" algn="ctr">
              <a:buNone/>
              <a:defRPr/>
            </a:lvl1pPr>
          </a:lstStyle>
          <a:p>
            <a:r>
              <a:rPr lang="de-DE" noProof="0"/>
              <a:t>Bild durch Klicken auf Symbol hinzufügen</a:t>
            </a:r>
            <a:endParaRPr lang="en-US" noProof="0"/>
          </a:p>
        </p:txBody>
      </p:sp>
      <p:sp>
        <p:nvSpPr>
          <p:cNvPr id="8" name="Titel 1"/>
          <p:cNvSpPr>
            <a:spLocks noGrp="1"/>
          </p:cNvSpPr>
          <p:nvPr>
            <p:ph type="title"/>
          </p:nvPr>
        </p:nvSpPr>
        <p:spPr>
          <a:xfrm>
            <a:off x="327835" y="334800"/>
            <a:ext cx="11520000" cy="492443"/>
          </a:xfrm>
          <a:prstGeom prst="rect">
            <a:avLst/>
          </a:prstGeom>
        </p:spPr>
        <p:txBody>
          <a:bodyPr wrap="square">
            <a:spAutoFit/>
          </a:bodyPr>
          <a:lstStyle>
            <a:lvl1pPr marL="0" indent="0" defTabSz="671983">
              <a:defRPr sz="3200"/>
            </a:lvl1pPr>
          </a:lstStyle>
          <a:p>
            <a:r>
              <a:rPr lang="de-DE" noProof="0"/>
              <a:t>Titelmasterformat durch Klicken bearbeiten</a:t>
            </a:r>
            <a:endParaRPr lang="en-US" noProof="0"/>
          </a:p>
        </p:txBody>
      </p:sp>
      <p:sp>
        <p:nvSpPr>
          <p:cNvPr id="9" name="Textplatzhalter 15"/>
          <p:cNvSpPr>
            <a:spLocks noGrp="1"/>
          </p:cNvSpPr>
          <p:nvPr>
            <p:ph type="body" sz="quarter" idx="10"/>
          </p:nvPr>
        </p:nvSpPr>
        <p:spPr>
          <a:xfrm>
            <a:off x="327835" y="836712"/>
            <a:ext cx="11520000" cy="494400"/>
          </a:xfrm>
          <a:prstGeom prst="rect">
            <a:avLst/>
          </a:prstGeom>
        </p:spPr>
        <p:txBody>
          <a:bodyPr/>
          <a:lstStyle>
            <a:lvl1pPr marL="0" indent="0">
              <a:buNone/>
              <a:defRPr sz="2667" b="0">
                <a:solidFill>
                  <a:schemeClr val="tx2"/>
                </a:solidFill>
                <a:latin typeface="+mn-lt"/>
              </a:defRPr>
            </a:lvl1pPr>
            <a:lvl2pPr marL="479988" indent="0">
              <a:buNone/>
              <a:defRPr/>
            </a:lvl2pPr>
            <a:lvl3pPr marL="959976" indent="0">
              <a:buNone/>
              <a:defRPr/>
            </a:lvl3pPr>
            <a:lvl4pPr marL="1439964" indent="0">
              <a:buNone/>
              <a:defRPr/>
            </a:lvl4pPr>
            <a:lvl5pPr marL="1919952" indent="0">
              <a:buNone/>
              <a:defRPr/>
            </a:lvl5pPr>
          </a:lstStyle>
          <a:p>
            <a:pPr lvl="0"/>
            <a:r>
              <a:rPr lang="de-DE" noProof="0"/>
              <a:t>Formatvorlagen des Textmasters bearbeiten</a:t>
            </a:r>
          </a:p>
        </p:txBody>
      </p:sp>
      <p:sp>
        <p:nvSpPr>
          <p:cNvPr id="11" name="Fußzeilenplatzhalter 1"/>
          <p:cNvSpPr>
            <a:spLocks noGrp="1" noChangeAspect="1"/>
          </p:cNvSpPr>
          <p:nvPr>
            <p:ph type="ftr" sz="quarter" idx="3"/>
          </p:nvPr>
        </p:nvSpPr>
        <p:spPr>
          <a:xfrm>
            <a:off x="3480000" y="6409392"/>
            <a:ext cx="5232000" cy="184665"/>
          </a:xfrm>
          <a:prstGeom prst="rect">
            <a:avLst/>
          </a:prstGeom>
        </p:spPr>
        <p:txBody>
          <a:bodyPr vert="horz" lIns="0" tIns="0" rIns="0" bIns="0" rtlCol="0" anchor="ctr">
            <a:spAutoFit/>
          </a:bodyPr>
          <a:lstStyle>
            <a:lvl1pPr algn="ctr">
              <a:defRPr sz="1200">
                <a:solidFill>
                  <a:schemeClr val="tx1">
                    <a:tint val="75000"/>
                  </a:schemeClr>
                </a:solidFill>
              </a:defRPr>
            </a:lvl1pPr>
          </a:lstStyle>
          <a:p>
            <a:r>
              <a:rPr lang="en-US" noProof="0"/>
              <a:t>Speaker</a:t>
            </a:r>
          </a:p>
        </p:txBody>
      </p:sp>
    </p:spTree>
    <p:extLst>
      <p:ext uri="{BB962C8B-B14F-4D97-AF65-F5344CB8AC3E}">
        <p14:creationId xmlns:p14="http://schemas.microsoft.com/office/powerpoint/2010/main" val="374125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Sreelal Maravanchery Mana</a:t>
            </a:r>
            <a:r>
              <a:rPr lang="en-GB" dirty="0"/>
              <a:t>, Fraunhofer HHI</a:t>
            </a:r>
          </a:p>
          <a:p>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Mastertitelformat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Mastertitelformat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Sreelal Maravanchery Mana</a:t>
            </a:r>
            <a:r>
              <a:rPr lang="en-GB" dirty="0"/>
              <a:t>, Fraunhofer HHI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802.11-25/1202r0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9115" y="334801"/>
            <a:ext cx="11520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endParaRPr lang="en-US" noProof="0"/>
          </a:p>
        </p:txBody>
      </p:sp>
      <p:sp>
        <p:nvSpPr>
          <p:cNvPr id="9" name="Rectangle 3"/>
          <p:cNvSpPr>
            <a:spLocks noGrp="1" noChangeArrowheads="1"/>
          </p:cNvSpPr>
          <p:nvPr>
            <p:ph type="body" idx="1"/>
          </p:nvPr>
        </p:nvSpPr>
        <p:spPr bwMode="auto">
          <a:xfrm>
            <a:off x="329115" y="1774800"/>
            <a:ext cx="11520000" cy="4248151"/>
          </a:xfrm>
          <a:prstGeom prst="rect">
            <a:avLst/>
          </a:prstGeom>
          <a:noFill/>
          <a:ln>
            <a:noFill/>
          </a:ln>
          <a:effectLst/>
        </p:spPr>
        <p:txBody>
          <a:bodyPr vert="horz" wrap="square" lIns="0" tIns="0" rIns="0" bIns="0" numCol="1" anchor="t" anchorCtr="0" compatLnSpc="1">
            <a:prstTxWarp prst="textNoShape">
              <a:avLst/>
            </a:prstTxWarp>
          </a:body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a:t>
            </a:r>
            <a:r>
              <a:rPr lang="en-US" noProof="0" err="1"/>
              <a:t>Ebene</a:t>
            </a:r>
            <a:endParaRPr lang="en-US" noProof="0"/>
          </a:p>
          <a:p>
            <a:pPr lvl="2"/>
            <a:r>
              <a:rPr lang="en-US" noProof="0" err="1"/>
              <a:t>Dritte</a:t>
            </a:r>
            <a:r>
              <a:rPr lang="en-US" noProof="0"/>
              <a:t> </a:t>
            </a:r>
            <a:r>
              <a:rPr lang="en-US" noProof="0" err="1"/>
              <a:t>Ebene</a:t>
            </a:r>
            <a:endParaRPr lang="en-US" noProof="0"/>
          </a:p>
          <a:p>
            <a:pPr lvl="3"/>
            <a:r>
              <a:rPr lang="en-US" noProof="0" err="1"/>
              <a:t>Vierte</a:t>
            </a:r>
            <a:r>
              <a:rPr lang="en-US" noProof="0"/>
              <a:t> </a:t>
            </a:r>
            <a:r>
              <a:rPr lang="en-US" noProof="0" err="1"/>
              <a:t>Ebene</a:t>
            </a:r>
            <a:endParaRPr lang="en-US" noProof="0"/>
          </a:p>
          <a:p>
            <a:pPr lvl="4"/>
            <a:r>
              <a:rPr lang="en-US" noProof="0" err="1"/>
              <a:t>Fünfte</a:t>
            </a:r>
            <a:r>
              <a:rPr lang="en-US" noProof="0"/>
              <a:t> </a:t>
            </a:r>
            <a:r>
              <a:rPr lang="en-US" noProof="0" err="1"/>
              <a:t>Ebene</a:t>
            </a:r>
            <a:endParaRPr lang="en-US" noProof="0"/>
          </a:p>
        </p:txBody>
      </p:sp>
      <p:sp>
        <p:nvSpPr>
          <p:cNvPr id="12" name="Line 7"/>
          <p:cNvSpPr>
            <a:spLocks noChangeShapeType="1"/>
          </p:cNvSpPr>
          <p:nvPr userDrawn="1"/>
        </p:nvSpPr>
        <p:spPr bwMode="auto">
          <a:xfrm flipV="1">
            <a:off x="335360" y="6165380"/>
            <a:ext cx="1152128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3200"/>
          </a:p>
        </p:txBody>
      </p:sp>
      <p:pic>
        <p:nvPicPr>
          <p:cNvPr id="15" name="Grafik 1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49573" y="6285724"/>
            <a:ext cx="1407068" cy="384000"/>
          </a:xfrm>
          <a:prstGeom prst="rect">
            <a:avLst/>
          </a:prstGeom>
        </p:spPr>
      </p:pic>
      <p:sp>
        <p:nvSpPr>
          <p:cNvPr id="17" name="Text Box 8"/>
          <p:cNvSpPr txBox="1">
            <a:spLocks noChangeArrowheads="1"/>
          </p:cNvSpPr>
          <p:nvPr userDrawn="1"/>
        </p:nvSpPr>
        <p:spPr bwMode="auto">
          <a:xfrm>
            <a:off x="335360" y="6405725"/>
            <a:ext cx="2688299" cy="14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indent="0" algn="l" defTabSz="1219170" rtl="0" eaLnBrk="1" fontAlgn="base" latinLnBrk="0" hangingPunct="1">
              <a:lnSpc>
                <a:spcPct val="100000"/>
              </a:lnSpc>
              <a:spcBef>
                <a:spcPct val="50000"/>
              </a:spcBef>
              <a:spcAft>
                <a:spcPct val="0"/>
              </a:spcAft>
              <a:buClrTx/>
              <a:buSzTx/>
              <a:buFontTx/>
              <a:buNone/>
              <a:tabLst/>
              <a:defRPr/>
            </a:pPr>
            <a:r>
              <a:rPr lang="de-DE" sz="933">
                <a:solidFill>
                  <a:schemeClr val="bg2"/>
                </a:solidFill>
              </a:rPr>
              <a:t>© </a:t>
            </a:r>
            <a:r>
              <a:rPr lang="en-US" sz="933" noProof="0">
                <a:solidFill>
                  <a:schemeClr val="bg2"/>
                </a:solidFill>
              </a:rPr>
              <a:t>Fraunhofer</a:t>
            </a:r>
            <a:r>
              <a:rPr lang="en-US" sz="933" baseline="0" noProof="0">
                <a:solidFill>
                  <a:schemeClr val="bg2"/>
                </a:solidFill>
              </a:rPr>
              <a:t> HHI </a:t>
            </a:r>
            <a:r>
              <a:rPr lang="de-DE" sz="933" baseline="0">
                <a:solidFill>
                  <a:schemeClr val="bg2"/>
                </a:solidFill>
              </a:rPr>
              <a:t>| </a:t>
            </a:r>
            <a:r>
              <a:rPr lang="en-US" sz="933" kern="1200" noProof="0">
                <a:solidFill>
                  <a:schemeClr val="bg2"/>
                </a:solidFill>
                <a:latin typeface="Frutiger LT Com 55 Roman" pitchFamily="34" charset="0"/>
                <a:ea typeface="+mn-ea"/>
                <a:cs typeface="+mn-cs"/>
              </a:rPr>
              <a:t>12.10.2023</a:t>
            </a:r>
            <a:r>
              <a:rPr lang="en-US" sz="933" kern="1200">
                <a:solidFill>
                  <a:schemeClr val="bg2"/>
                </a:solidFill>
                <a:latin typeface="Frutiger LT Com 55 Roman" pitchFamily="34" charset="0"/>
                <a:ea typeface="+mn-ea"/>
                <a:cs typeface="+mn-cs"/>
              </a:rPr>
              <a:t> </a:t>
            </a:r>
            <a:r>
              <a:rPr lang="de-DE" sz="933" baseline="0">
                <a:solidFill>
                  <a:schemeClr val="bg2"/>
                </a:solidFill>
              </a:rPr>
              <a:t>| </a:t>
            </a:r>
            <a:fld id="{4785A00F-3F63-4AFD-A8F6-82BEE2F21D45}" type="slidenum">
              <a:rPr lang="en-US" sz="933" baseline="0" noProof="0" smtClean="0">
                <a:solidFill>
                  <a:schemeClr val="bg2"/>
                </a:solidFill>
              </a:rPr>
              <a:pPr marL="0" marR="0" indent="0" algn="l" defTabSz="1219170" rtl="0" eaLnBrk="1" fontAlgn="base" latinLnBrk="0" hangingPunct="1">
                <a:lnSpc>
                  <a:spcPct val="100000"/>
                </a:lnSpc>
                <a:spcBef>
                  <a:spcPct val="50000"/>
                </a:spcBef>
                <a:spcAft>
                  <a:spcPct val="0"/>
                </a:spcAft>
                <a:buClrTx/>
                <a:buSzTx/>
                <a:buFontTx/>
                <a:buNone/>
                <a:tabLst/>
                <a:defRPr/>
              </a:pPr>
              <a:t>‹Nr.›</a:t>
            </a:fld>
            <a:endParaRPr lang="en-US" sz="933" noProof="0">
              <a:solidFill>
                <a:schemeClr val="bg2"/>
              </a:solidFill>
            </a:endParaRPr>
          </a:p>
        </p:txBody>
      </p:sp>
      <p:pic>
        <p:nvPicPr>
          <p:cNvPr id="10" name="Image 7">
            <a:extLst>
              <a:ext uri="{FF2B5EF4-FFF2-40B4-BE49-F238E27FC236}">
                <a16:creationId xmlns:a16="http://schemas.microsoft.com/office/drawing/2014/main" id="{0D38DC92-E7C9-4D73-B174-6927F2E4AB4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30714" y="6207057"/>
            <a:ext cx="710087" cy="473391"/>
          </a:xfrm>
          <a:prstGeom prst="rect">
            <a:avLst/>
          </a:prstGeom>
        </p:spPr>
      </p:pic>
      <p:pic>
        <p:nvPicPr>
          <p:cNvPr id="11" name="Image 8">
            <a:extLst>
              <a:ext uri="{FF2B5EF4-FFF2-40B4-BE49-F238E27FC236}">
                <a16:creationId xmlns:a16="http://schemas.microsoft.com/office/drawing/2014/main" id="{941F5F27-2788-430D-8ECB-354686E2794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940801" y="6165380"/>
            <a:ext cx="1361631" cy="556741"/>
          </a:xfrm>
          <a:prstGeom prst="rect">
            <a:avLst/>
          </a:prstGeom>
        </p:spPr>
      </p:pic>
      <p:pic>
        <p:nvPicPr>
          <p:cNvPr id="13" name="Picture 2" descr="http://itb.biologie.hu-berlin.de/%7Esprekeler/data/logos/TUBerlin_Logo_rot.png"/>
          <p:cNvPicPr>
            <a:picLocks noChangeAspect="1" noChangeArrowheads="1"/>
          </p:cNvPicPr>
          <p:nvPr userDrawn="1"/>
        </p:nvPicPr>
        <p:blipFill>
          <a:blip r:embed="rId10" cstate="print"/>
          <a:srcRect/>
          <a:stretch>
            <a:fillRect/>
          </a:stretch>
        </p:blipFill>
        <p:spPr bwMode="auto">
          <a:xfrm>
            <a:off x="7231449" y="6249993"/>
            <a:ext cx="563740" cy="419732"/>
          </a:xfrm>
          <a:prstGeom prst="rect">
            <a:avLst/>
          </a:prstGeom>
          <a:noFill/>
        </p:spPr>
      </p:pic>
    </p:spTree>
    <p:extLst>
      <p:ext uri="{BB962C8B-B14F-4D97-AF65-F5344CB8AC3E}">
        <p14:creationId xmlns:p14="http://schemas.microsoft.com/office/powerpoint/2010/main" val="6149438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sldNum="0" hdr="0" dt="0"/>
  <p:txStyles>
    <p:titleStyle>
      <a:lvl1pPr marL="0" indent="0" algn="l" defTabSz="671983" rtl="0" eaLnBrk="1" fontAlgn="base" hangingPunct="1">
        <a:spcBef>
          <a:spcPct val="0"/>
        </a:spcBef>
        <a:spcAft>
          <a:spcPct val="0"/>
        </a:spcAft>
        <a:defRPr sz="3200" b="1">
          <a:solidFill>
            <a:schemeClr val="tx1"/>
          </a:solidFill>
          <a:latin typeface="Frutiger LT Com 45 Light" panose="020B0303030504020204" pitchFamily="34" charset="0"/>
          <a:ea typeface="+mj-ea"/>
          <a:cs typeface="+mj-cs"/>
        </a:defRPr>
      </a:lvl1pPr>
      <a:lvl2pPr algn="l" rtl="0" eaLnBrk="1" fontAlgn="base" hangingPunct="1">
        <a:spcBef>
          <a:spcPct val="0"/>
        </a:spcBef>
        <a:spcAft>
          <a:spcPct val="0"/>
        </a:spcAft>
        <a:defRPr sz="3200" b="1">
          <a:solidFill>
            <a:schemeClr val="tx1"/>
          </a:solidFill>
          <a:latin typeface="Frutiger LT Com 45 Light" pitchFamily="34" charset="0"/>
        </a:defRPr>
      </a:lvl2pPr>
      <a:lvl3pPr algn="l" rtl="0" eaLnBrk="1" fontAlgn="base" hangingPunct="1">
        <a:spcBef>
          <a:spcPct val="0"/>
        </a:spcBef>
        <a:spcAft>
          <a:spcPct val="0"/>
        </a:spcAft>
        <a:defRPr sz="3200" b="1">
          <a:solidFill>
            <a:schemeClr val="tx1"/>
          </a:solidFill>
          <a:latin typeface="Frutiger LT Com 45 Light" pitchFamily="34" charset="0"/>
        </a:defRPr>
      </a:lvl3pPr>
      <a:lvl4pPr algn="l" rtl="0" eaLnBrk="1" fontAlgn="base" hangingPunct="1">
        <a:spcBef>
          <a:spcPct val="0"/>
        </a:spcBef>
        <a:spcAft>
          <a:spcPct val="0"/>
        </a:spcAft>
        <a:defRPr sz="3200" b="1">
          <a:solidFill>
            <a:schemeClr val="tx1"/>
          </a:solidFill>
          <a:latin typeface="Frutiger LT Com 45 Light" pitchFamily="34" charset="0"/>
        </a:defRPr>
      </a:lvl4pPr>
      <a:lvl5pPr algn="l" rtl="0" eaLnBrk="1" fontAlgn="base" hangingPunct="1">
        <a:spcBef>
          <a:spcPct val="0"/>
        </a:spcBef>
        <a:spcAft>
          <a:spcPct val="0"/>
        </a:spcAft>
        <a:defRPr sz="3200" b="1">
          <a:solidFill>
            <a:schemeClr val="tx1"/>
          </a:solidFill>
          <a:latin typeface="Frutiger LT Com 45 Light" pitchFamily="34" charset="0"/>
        </a:defRPr>
      </a:lvl5pPr>
      <a:lvl6pPr marL="609585" algn="l" rtl="0" eaLnBrk="1" fontAlgn="base" hangingPunct="1">
        <a:spcBef>
          <a:spcPct val="0"/>
        </a:spcBef>
        <a:spcAft>
          <a:spcPct val="0"/>
        </a:spcAft>
        <a:defRPr sz="3200" b="1">
          <a:solidFill>
            <a:schemeClr val="tx1"/>
          </a:solidFill>
          <a:latin typeface="Frutiger LT Com 45 Light" pitchFamily="34" charset="0"/>
        </a:defRPr>
      </a:lvl6pPr>
      <a:lvl7pPr marL="1219170" algn="l" rtl="0" eaLnBrk="1" fontAlgn="base" hangingPunct="1">
        <a:spcBef>
          <a:spcPct val="0"/>
        </a:spcBef>
        <a:spcAft>
          <a:spcPct val="0"/>
        </a:spcAft>
        <a:defRPr sz="3200" b="1">
          <a:solidFill>
            <a:schemeClr val="tx1"/>
          </a:solidFill>
          <a:latin typeface="Frutiger LT Com 45 Light" pitchFamily="34" charset="0"/>
        </a:defRPr>
      </a:lvl7pPr>
      <a:lvl8pPr marL="1828754" algn="l" rtl="0" eaLnBrk="1" fontAlgn="base" hangingPunct="1">
        <a:spcBef>
          <a:spcPct val="0"/>
        </a:spcBef>
        <a:spcAft>
          <a:spcPct val="0"/>
        </a:spcAft>
        <a:defRPr sz="3200" b="1">
          <a:solidFill>
            <a:schemeClr val="tx1"/>
          </a:solidFill>
          <a:latin typeface="Frutiger LT Com 45 Light" pitchFamily="34" charset="0"/>
        </a:defRPr>
      </a:lvl8pPr>
      <a:lvl9pPr marL="2438339" algn="l" rtl="0" eaLnBrk="1" fontAlgn="base" hangingPunct="1">
        <a:spcBef>
          <a:spcPct val="0"/>
        </a:spcBef>
        <a:spcAft>
          <a:spcPct val="0"/>
        </a:spcAft>
        <a:defRPr sz="3200" b="1">
          <a:solidFill>
            <a:schemeClr val="tx1"/>
          </a:solidFill>
          <a:latin typeface="Frutiger LT Com 45 Light" pitchFamily="34" charset="0"/>
        </a:defRPr>
      </a:lvl9pPr>
    </p:titleStyle>
    <p:bodyStyle>
      <a:lvl1pPr marL="479988" indent="-479988" algn="l" defTabSz="479988" rtl="0" eaLnBrk="1" fontAlgn="base" hangingPunct="1">
        <a:spcBef>
          <a:spcPct val="0"/>
        </a:spcBef>
        <a:spcAft>
          <a:spcPts val="1200"/>
        </a:spcAft>
        <a:buClr>
          <a:schemeClr val="tx2"/>
        </a:buClr>
        <a:buFont typeface="Wingdings" pitchFamily="2" charset="2"/>
        <a:buChar char="n"/>
        <a:defRPr sz="2133">
          <a:solidFill>
            <a:schemeClr val="tx1"/>
          </a:solidFill>
          <a:latin typeface="+mn-lt"/>
          <a:ea typeface="+mn-ea"/>
          <a:cs typeface="+mn-cs"/>
        </a:defRPr>
      </a:lvl1pPr>
      <a:lvl2pPr marL="959976"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2pPr>
      <a:lvl3pPr marL="1439964"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3pPr>
      <a:lvl4pPr marL="1919952"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4pPr>
      <a:lvl5pPr marL="2399940" indent="-479988" algn="l" defTabSz="479988" rtl="0" eaLnBrk="1" fontAlgn="base" hangingPunct="1">
        <a:spcBef>
          <a:spcPct val="0"/>
        </a:spcBef>
        <a:spcAft>
          <a:spcPts val="1200"/>
        </a:spcAft>
        <a:buClr>
          <a:schemeClr val="bg2"/>
        </a:buClr>
        <a:buFont typeface="Wingdings" pitchFamily="2" charset="2"/>
        <a:buChar char="n"/>
        <a:defRPr sz="2133">
          <a:solidFill>
            <a:schemeClr val="tx1"/>
          </a:solidFill>
          <a:latin typeface="+mn-lt"/>
        </a:defRPr>
      </a:lvl5pPr>
      <a:lvl6pPr marL="251665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312623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3735824"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4345409" indent="-47835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tiff"/></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iff"/><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Channel Model for </a:t>
            </a:r>
            <a:r>
              <a:rPr lang="en-US" dirty="0"/>
              <a:t>Enhanced Light Communications</a:t>
            </a:r>
            <a:endParaRPr lang="en-GB" dirty="0"/>
          </a:p>
        </p:txBody>
      </p:sp>
      <p:sp>
        <p:nvSpPr>
          <p:cNvPr id="3074" name="Rectangle 2"/>
          <p:cNvSpPr>
            <a:spLocks noGrp="1" noChangeArrowheads="1"/>
          </p:cNvSpPr>
          <p:nvPr>
            <p:ph type="subTitle" idx="1"/>
          </p:nvPr>
        </p:nvSpPr>
        <p:spPr>
          <a:xfrm>
            <a:off x="1828800" y="1656606"/>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2025-07-30</a:t>
            </a:r>
          </a:p>
        </p:txBody>
      </p:sp>
      <p:sp>
        <p:nvSpPr>
          <p:cNvPr id="6" name="Date Placeholder 3"/>
          <p:cNvSpPr>
            <a:spLocks noGrp="1"/>
          </p:cNvSpPr>
          <p:nvPr>
            <p:ph type="dt" idx="10"/>
          </p:nvPr>
        </p:nvSpPr>
        <p:spPr/>
        <p:txBody>
          <a:bodyPr/>
          <a:lstStyle/>
          <a:p>
            <a:r>
              <a:rPr lang="en-US" dirty="0"/>
              <a:t>July 2025</a:t>
            </a:r>
            <a:endParaRPr lang="en-GB" dirty="0"/>
          </a:p>
        </p:txBody>
      </p:sp>
      <p:sp>
        <p:nvSpPr>
          <p:cNvPr id="7" name="Footer Placeholder 4"/>
          <p:cNvSpPr>
            <a:spLocks noGrp="1"/>
          </p:cNvSpPr>
          <p:nvPr>
            <p:ph type="ftr" idx="11"/>
          </p:nvPr>
        </p:nvSpPr>
        <p:spPr/>
        <p:txBody>
          <a:bodyPr/>
          <a:lstStyle/>
          <a:p>
            <a:r>
              <a:rPr lang="en-US" dirty="0"/>
              <a:t>Sreelal Maravanchery Mana</a:t>
            </a:r>
            <a:r>
              <a:rPr lang="en-GB" dirty="0"/>
              <a:t>, Fraunhofer HHI</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00399689"/>
              </p:ext>
            </p:extLst>
          </p:nvPr>
        </p:nvGraphicFramePr>
        <p:xfrm>
          <a:off x="990600" y="2416175"/>
          <a:ext cx="10233025" cy="2490788"/>
        </p:xfrm>
        <a:graphic>
          <a:graphicData uri="http://schemas.openxmlformats.org/presentationml/2006/ole">
            <mc:AlternateContent xmlns:mc="http://schemas.openxmlformats.org/markup-compatibility/2006">
              <mc:Choice xmlns:v="urn:schemas-microsoft-com:vml" Requires="v">
                <p:oleObj name="Document" r:id="rId3" imgW="10448057" imgH="2548893" progId="Word.Document.8">
                  <p:embed/>
                </p:oleObj>
              </mc:Choice>
              <mc:Fallback>
                <p:oleObj name="Document" r:id="rId3" imgW="10448057" imgH="2548893" progId="Word.Document.8">
                  <p:embed/>
                  <p:pic>
                    <p:nvPicPr>
                      <p:cNvPr id="3075" name="Object 3"/>
                      <p:cNvPicPr>
                        <a:picLocks noChangeAspect="1" noChangeArrowheads="1"/>
                      </p:cNvPicPr>
                      <p:nvPr/>
                    </p:nvPicPr>
                    <p:blipFill>
                      <a:blip r:embed="rId4"/>
                      <a:srcRect/>
                      <a:stretch>
                        <a:fillRect/>
                      </a:stretch>
                    </p:blipFill>
                    <p:spPr bwMode="auto">
                      <a:xfrm>
                        <a:off x="990600" y="2416175"/>
                        <a:ext cx="10233025" cy="24907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C4C4-4755-4007-A8F9-D7710416BC6F}"/>
              </a:ext>
            </a:extLst>
          </p:cNvPr>
          <p:cNvSpPr>
            <a:spLocks noGrp="1"/>
          </p:cNvSpPr>
          <p:nvPr>
            <p:ph type="title"/>
          </p:nvPr>
        </p:nvSpPr>
        <p:spPr/>
        <p:txBody>
          <a:bodyPr/>
          <a:lstStyle/>
          <a:p>
            <a:r>
              <a:rPr lang="en-US" dirty="0"/>
              <a:t>LOS channel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CD351-4519-466F-982C-B0823EC4A15B}"/>
                  </a:ext>
                </a:extLst>
              </p:cNvPr>
              <p:cNvSpPr>
                <a:spLocks noGrp="1"/>
              </p:cNvSpPr>
              <p:nvPr>
                <p:ph idx="1"/>
              </p:nvPr>
            </p:nvSpPr>
            <p:spPr>
              <a:xfrm>
                <a:off x="914401" y="1981201"/>
                <a:ext cx="7845895" cy="4113213"/>
              </a:xfrm>
            </p:spPr>
            <p:txBody>
              <a:bodyPr/>
              <a:lstStyle/>
              <a:p>
                <a:r>
                  <a:rPr lang="de-DE" dirty="0"/>
                  <a:t>Analytical </a:t>
                </a:r>
                <a:r>
                  <a:rPr lang="de-DE" dirty="0" err="1"/>
                  <a:t>model</a:t>
                </a:r>
                <a:endParaRPr lang="de-DE" dirty="0"/>
              </a:p>
              <a:p>
                <a:pPr>
                  <a:buFont typeface="Arial" panose="020B0604020202020204" pitchFamily="34" charset="0"/>
                  <a:buChar char="•"/>
                </a:pPr>
                <a:r>
                  <a:rPr lang="en-US" sz="1800" dirty="0"/>
                  <a:t>LOS channel model: Based on orientation and optical parameters of </a:t>
                </a:r>
                <a:r>
                  <a:rPr lang="en-US" sz="1800" dirty="0" err="1"/>
                  <a:t>Tx</a:t>
                </a:r>
                <a:r>
                  <a:rPr lang="en-US" sz="1800" dirty="0"/>
                  <a:t> and Rx</a:t>
                </a:r>
                <a:endParaRPr lang="en-US" sz="1800" i="1" dirty="0"/>
              </a:p>
              <a:p>
                <a:pPr lvl="1"/>
                <a14:m>
                  <m:oMathPara xmlns:m="http://schemas.openxmlformats.org/officeDocument/2006/math">
                    <m:oMathParaPr>
                      <m:jc m:val="centerGroup"/>
                    </m:oMathParaPr>
                    <m:oMath xmlns:m="http://schemas.openxmlformats.org/officeDocument/2006/math">
                      <m:sSub>
                        <m:sSubPr>
                          <m:ctrlPr>
                            <a:rPr lang="en-US" sz="1867" i="1">
                              <a:latin typeface="Cambria Math" panose="02040503050406030204" pitchFamily="18" charset="0"/>
                            </a:rPr>
                          </m:ctrlPr>
                        </m:sSubPr>
                        <m:e>
                          <m:r>
                            <a:rPr lang="en-US" sz="1867" i="1">
                              <a:latin typeface="Cambria Math" panose="02040503050406030204" pitchFamily="18" charset="0"/>
                            </a:rPr>
                            <m:t>𝐻</m:t>
                          </m:r>
                        </m:e>
                        <m:sub>
                          <m:r>
                            <a:rPr lang="en-US" sz="1867" i="1">
                              <a:latin typeface="Cambria Math" panose="02040503050406030204" pitchFamily="18" charset="0"/>
                            </a:rPr>
                            <m:t>𝐿𝑂𝑆</m:t>
                          </m:r>
                        </m:sub>
                      </m:sSub>
                      <m:d>
                        <m:dPr>
                          <m:ctrlPr>
                            <a:rPr lang="en-US" sz="1867" i="1">
                              <a:latin typeface="Cambria Math" panose="02040503050406030204" pitchFamily="18" charset="0"/>
                            </a:rPr>
                          </m:ctrlPr>
                        </m:dPr>
                        <m:e>
                          <m:r>
                            <a:rPr lang="en-US" sz="1867" i="1">
                              <a:latin typeface="Cambria Math" panose="02040503050406030204" pitchFamily="18" charset="0"/>
                            </a:rPr>
                            <m:t>𝑓</m:t>
                          </m:r>
                        </m:e>
                      </m:d>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𝑉</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𝐿</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r>
                        <a:rPr lang="en-US" sz="1867" i="1">
                          <a:latin typeface="Cambria Math" panose="02040503050406030204" pitchFamily="18" charset="0"/>
                        </a:rPr>
                        <m:t>∙</m:t>
                      </m:r>
                      <m:sSup>
                        <m:sSupPr>
                          <m:ctrlPr>
                            <a:rPr lang="en-US" sz="1867" i="1">
                              <a:latin typeface="Cambria Math" panose="02040503050406030204" pitchFamily="18" charset="0"/>
                            </a:rPr>
                          </m:ctrlPr>
                        </m:sSupPr>
                        <m:e>
                          <m:r>
                            <a:rPr lang="en-US" sz="1867" i="1">
                              <a:latin typeface="Cambria Math" panose="02040503050406030204" pitchFamily="18" charset="0"/>
                            </a:rPr>
                            <m:t>𝑒</m:t>
                          </m:r>
                        </m:e>
                        <m:sup>
                          <m:r>
                            <a:rPr lang="en-US" sz="1867" i="1">
                              <a:latin typeface="Cambria Math" panose="02040503050406030204" pitchFamily="18" charset="0"/>
                            </a:rPr>
                            <m:t>−</m:t>
                          </m:r>
                          <m:r>
                            <a:rPr lang="en-US" sz="1867" i="1">
                              <a:latin typeface="Cambria Math" panose="02040503050406030204" pitchFamily="18" charset="0"/>
                            </a:rPr>
                            <m:t>𝑗</m:t>
                          </m:r>
                          <m:r>
                            <a:rPr lang="en-US" sz="1867" i="1">
                              <a:latin typeface="Cambria Math" panose="02040503050406030204" pitchFamily="18" charset="0"/>
                            </a:rPr>
                            <m:t>2</m:t>
                          </m:r>
                          <m:r>
                            <a:rPr lang="en-US" sz="1867" i="1">
                              <a:latin typeface="Cambria Math" panose="02040503050406030204" pitchFamily="18" charset="0"/>
                            </a:rPr>
                            <m:t>𝜋</m:t>
                          </m:r>
                          <m:r>
                            <a:rPr lang="en-US" sz="1867" i="1">
                              <a:latin typeface="Cambria Math" panose="02040503050406030204" pitchFamily="18" charset="0"/>
                            </a:rPr>
                            <m:t>𝑓</m:t>
                          </m:r>
                          <m:sSub>
                            <m:sSubPr>
                              <m:ctrlPr>
                                <a:rPr lang="en-US" sz="1867" i="1">
                                  <a:latin typeface="Cambria Math" panose="02040503050406030204" pitchFamily="18" charset="0"/>
                                </a:rPr>
                              </m:ctrlPr>
                            </m:sSubPr>
                            <m:e>
                              <m:r>
                                <a:rPr lang="en-US" sz="1867" i="1">
                                  <a:latin typeface="Cambria Math" panose="02040503050406030204" pitchFamily="18" charset="0"/>
                                </a:rPr>
                                <m:t>𝜏</m:t>
                              </m:r>
                            </m:e>
                            <m:sub>
                              <m:r>
                                <a:rPr lang="en-US" sz="1867" i="1">
                                  <a:latin typeface="Cambria Math" panose="02040503050406030204" pitchFamily="18" charset="0"/>
                                </a:rPr>
                                <m:t>𝑇𝑥</m:t>
                              </m:r>
                              <m:r>
                                <a:rPr lang="en-US" sz="1867" i="1">
                                  <a:latin typeface="Cambria Math" panose="02040503050406030204" pitchFamily="18" charset="0"/>
                                </a:rPr>
                                <m:t>, </m:t>
                              </m:r>
                              <m:r>
                                <a:rPr lang="en-US" sz="1867" i="1">
                                  <a:latin typeface="Cambria Math" panose="02040503050406030204" pitchFamily="18" charset="0"/>
                                </a:rPr>
                                <m:t>𝑅𝑥</m:t>
                              </m:r>
                            </m:sub>
                          </m:sSub>
                        </m:sup>
                      </m:sSup>
                      <m:r>
                        <a:rPr lang="en-US" sz="1867" i="1">
                          <a:latin typeface="Cambria Math" panose="02040503050406030204" pitchFamily="18" charset="0"/>
                        </a:rPr>
                        <m:t> </m:t>
                      </m:r>
                    </m:oMath>
                  </m:oMathPara>
                </a14:m>
                <a:endParaRPr lang="en-US" dirty="0"/>
              </a:p>
              <a:p>
                <a:pPr lvl="1"/>
                <a:endParaRPr lang="en-US" sz="1867" dirty="0"/>
              </a:p>
              <a:p>
                <a:endParaRPr lang="en-US" sz="1867" dirty="0"/>
              </a:p>
              <a:p>
                <a:endParaRPr lang="en-US" sz="1867" dirty="0"/>
              </a:p>
              <a:p>
                <a:endParaRPr lang="de-DE" sz="1867" dirty="0"/>
              </a:p>
              <a:p>
                <a:pPr>
                  <a:buFont typeface="Arial" panose="020B0604020202020204" pitchFamily="34" charset="0"/>
                  <a:buChar char="•"/>
                </a:pPr>
                <a:r>
                  <a:rPr lang="de-DE" sz="1800" dirty="0"/>
                  <a:t>Challenge: </a:t>
                </a:r>
                <a:r>
                  <a:rPr lang="de-DE" sz="1800" dirty="0" err="1"/>
                  <a:t>Identify</a:t>
                </a:r>
                <a:r>
                  <a:rPr lang="de-DE" sz="1800" dirty="0"/>
                  <a:t> LOS </a:t>
                </a:r>
                <a:r>
                  <a:rPr lang="de-DE" sz="1800" dirty="0" err="1"/>
                  <a:t>blockage</a:t>
                </a:r>
                <a:r>
                  <a:rPr lang="de-DE" sz="1800" dirty="0"/>
                  <a:t> and </a:t>
                </a:r>
                <a:r>
                  <a:rPr lang="de-DE" sz="1800" dirty="0" err="1"/>
                  <a:t>shadowing</a:t>
                </a:r>
                <a:r>
                  <a:rPr lang="de-DE" sz="1800" dirty="0"/>
                  <a:t> </a:t>
                </a:r>
                <a:r>
                  <a:rPr lang="de-DE" sz="1800" dirty="0" err="1"/>
                  <a:t>effects</a:t>
                </a:r>
                <a:r>
                  <a:rPr lang="de-DE" sz="1800" dirty="0"/>
                  <a:t> in real </a:t>
                </a:r>
                <a:r>
                  <a:rPr lang="de-DE" sz="1800" dirty="0" err="1"/>
                  <a:t>environments</a:t>
                </a:r>
                <a:endParaRPr lang="de-DE" sz="1800" dirty="0"/>
              </a:p>
              <a:p>
                <a:pPr lvl="1">
                  <a:buFont typeface="Arial" panose="020B0604020202020204" pitchFamily="34" charset="0"/>
                  <a:buChar char="•"/>
                </a:pPr>
                <a:r>
                  <a:rPr lang="de-DE" sz="1600" dirty="0"/>
                  <a:t>Applied </a:t>
                </a:r>
                <a:r>
                  <a:rPr lang="de-DE" sz="1600" dirty="0" err="1"/>
                  <a:t>visibility</a:t>
                </a:r>
                <a:r>
                  <a:rPr lang="de-DE" sz="1600" dirty="0"/>
                  <a:t> </a:t>
                </a:r>
                <a:r>
                  <a:rPr lang="de-DE" sz="1600" dirty="0" err="1"/>
                  <a:t>analysis</a:t>
                </a:r>
                <a:r>
                  <a:rPr lang="de-DE" sz="1600" dirty="0"/>
                  <a:t> </a:t>
                </a:r>
                <a:r>
                  <a:rPr lang="de-DE" sz="1600" dirty="0" err="1"/>
                  <a:t>using</a:t>
                </a:r>
                <a:r>
                  <a:rPr lang="de-DE" sz="1600" dirty="0"/>
                  <a:t> </a:t>
                </a:r>
                <a:r>
                  <a:rPr lang="de-DE" sz="1600" dirty="0" err="1"/>
                  <a:t>hidden</a:t>
                </a:r>
                <a:r>
                  <a:rPr lang="de-DE" sz="1600" dirty="0"/>
                  <a:t> </a:t>
                </a:r>
                <a:r>
                  <a:rPr lang="de-DE" sz="1600" dirty="0" err="1"/>
                  <a:t>point</a:t>
                </a:r>
                <a:r>
                  <a:rPr lang="de-DE" sz="1600" dirty="0"/>
                  <a:t> </a:t>
                </a:r>
                <a:r>
                  <a:rPr lang="de-DE" sz="1600" dirty="0" err="1"/>
                  <a:t>removal</a:t>
                </a:r>
                <a:r>
                  <a:rPr lang="de-DE" sz="1600" dirty="0"/>
                  <a:t> </a:t>
                </a:r>
                <a:r>
                  <a:rPr lang="de-DE" sz="1600" dirty="0" err="1"/>
                  <a:t>algorithm</a:t>
                </a:r>
                <a:r>
                  <a:rPr lang="de-DE" sz="1600" dirty="0"/>
                  <a:t>, a </a:t>
                </a:r>
                <a:r>
                  <a:rPr lang="de-DE" sz="1600" dirty="0" err="1"/>
                  <a:t>known</a:t>
                </a:r>
                <a:r>
                  <a:rPr lang="de-DE" sz="1600" dirty="0"/>
                  <a:t> </a:t>
                </a:r>
                <a:r>
                  <a:rPr lang="de-DE" sz="1600" dirty="0" err="1"/>
                  <a:t>methodology</a:t>
                </a:r>
                <a:r>
                  <a:rPr lang="de-DE" sz="1600" dirty="0"/>
                  <a:t> in </a:t>
                </a:r>
                <a:r>
                  <a:rPr lang="de-DE" sz="1600" dirty="0" err="1"/>
                  <a:t>computer</a:t>
                </a:r>
                <a:r>
                  <a:rPr lang="de-DE" sz="1600" dirty="0"/>
                  <a:t> </a:t>
                </a:r>
                <a:r>
                  <a:rPr lang="de-DE" sz="1600" dirty="0" err="1"/>
                  <a:t>graphics</a:t>
                </a:r>
                <a:r>
                  <a:rPr lang="de-DE" sz="1600" dirty="0"/>
                  <a:t> </a:t>
                </a:r>
              </a:p>
              <a:p>
                <a:endParaRPr lang="de-DE" dirty="0"/>
              </a:p>
              <a:p>
                <a:endParaRPr lang="en-US" dirty="0"/>
              </a:p>
            </p:txBody>
          </p:sp>
        </mc:Choice>
        <mc:Fallback xmlns="">
          <p:sp>
            <p:nvSpPr>
              <p:cNvPr id="3" name="Content Placeholder 2">
                <a:extLst>
                  <a:ext uri="{FF2B5EF4-FFF2-40B4-BE49-F238E27FC236}">
                    <a16:creationId xmlns:a16="http://schemas.microsoft.com/office/drawing/2014/main" id="{65ACD351-4519-466F-982C-B0823EC4A15B}"/>
                  </a:ext>
                </a:extLst>
              </p:cNvPr>
              <p:cNvSpPr>
                <a:spLocks noGrp="1" noRot="1" noChangeAspect="1" noMove="1" noResize="1" noEditPoints="1" noAdjustHandles="1" noChangeArrowheads="1" noChangeShapeType="1" noTextEdit="1"/>
              </p:cNvSpPr>
              <p:nvPr>
                <p:ph idx="1"/>
              </p:nvPr>
            </p:nvSpPr>
            <p:spPr>
              <a:xfrm>
                <a:off x="914401" y="1981201"/>
                <a:ext cx="7845895" cy="4113213"/>
              </a:xfrm>
              <a:blipFill>
                <a:blip r:embed="rId2"/>
                <a:stretch>
                  <a:fillRect l="-1166" t="-11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99224A-53EC-4B3E-97D2-1A90B33B900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9FE17259-BF3B-40B7-A484-B645BD6510C2}"/>
              </a:ext>
            </a:extLst>
          </p:cNvPr>
          <p:cNvSpPr>
            <a:spLocks noGrp="1"/>
          </p:cNvSpPr>
          <p:nvPr>
            <p:ph type="ftr" idx="14"/>
          </p:nvPr>
        </p:nvSpPr>
        <p:spPr/>
        <p:txBody>
          <a:bodyPr/>
          <a:lstStyle/>
          <a:p>
            <a:r>
              <a:rPr lang="en-GB" dirty="0"/>
              <a:t>Sreelal Maravanchery Mana, Fraunhofer HHI</a:t>
            </a:r>
          </a:p>
        </p:txBody>
      </p:sp>
      <p:sp>
        <p:nvSpPr>
          <p:cNvPr id="6" name="Date Placeholder 5">
            <a:extLst>
              <a:ext uri="{FF2B5EF4-FFF2-40B4-BE49-F238E27FC236}">
                <a16:creationId xmlns:a16="http://schemas.microsoft.com/office/drawing/2014/main" id="{A41376D3-BFE6-4B19-98A6-21468DE6E0E3}"/>
              </a:ext>
            </a:extLst>
          </p:cNvPr>
          <p:cNvSpPr>
            <a:spLocks noGrp="1"/>
          </p:cNvSpPr>
          <p:nvPr>
            <p:ph type="dt" idx="15"/>
          </p:nvPr>
        </p:nvSpPr>
        <p:spPr/>
        <p:txBody>
          <a:bodyPr/>
          <a:lstStyle/>
          <a:p>
            <a:r>
              <a:rPr lang="en-US" dirty="0"/>
              <a:t>July 2025</a:t>
            </a:r>
            <a:endParaRPr lang="en-GB" dirty="0"/>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2500146A-B2BF-41CB-83F0-0D498B113EE1}"/>
                  </a:ext>
                </a:extLst>
              </p:cNvPr>
              <p:cNvSpPr txBox="1"/>
              <p:nvPr/>
            </p:nvSpPr>
            <p:spPr>
              <a:xfrm>
                <a:off x="1559496" y="3429000"/>
                <a:ext cx="6476005" cy="863313"/>
              </a:xfrm>
              <a:prstGeom prst="rect">
                <a:avLst/>
              </a:prstGeom>
              <a:noFill/>
            </p:spPr>
            <p:txBody>
              <a:bodyPr wrap="square"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𝐿</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transfer function coefficient between </a:t>
                </a:r>
                <a:r>
                  <a:rPr lang="en-US" sz="1600" dirty="0" err="1">
                    <a:solidFill>
                      <a:schemeClr val="tx1"/>
                    </a:solidFill>
                  </a:rPr>
                  <a:t>Tx</a:t>
                </a:r>
                <a:r>
                  <a:rPr lang="en-US" sz="1600" dirty="0">
                    <a:solidFill>
                      <a:schemeClr val="tx1"/>
                    </a:solidFill>
                  </a:rPr>
                  <a:t> and Rx</a:t>
                </a:r>
              </a:p>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𝜏</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delay time</a:t>
                </a:r>
              </a:p>
              <a:p>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𝑇𝑥</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𝑅𝑥</m:t>
                        </m:r>
                      </m:sub>
                    </m:sSub>
                  </m:oMath>
                </a14:m>
                <a:r>
                  <a:rPr lang="en-US" sz="1600" dirty="0">
                    <a:solidFill>
                      <a:schemeClr val="tx1"/>
                    </a:solidFill>
                  </a:rPr>
                  <a:t> is the visibility parameter between </a:t>
                </a:r>
                <a:r>
                  <a:rPr lang="en-US" sz="1600" dirty="0" err="1">
                    <a:solidFill>
                      <a:schemeClr val="tx1"/>
                    </a:solidFill>
                  </a:rPr>
                  <a:t>Tx</a:t>
                </a:r>
                <a:r>
                  <a:rPr lang="en-US" sz="1600" dirty="0">
                    <a:solidFill>
                      <a:schemeClr val="tx1"/>
                    </a:solidFill>
                  </a:rPr>
                  <a:t> and Rx</a:t>
                </a:r>
              </a:p>
            </p:txBody>
          </p:sp>
        </mc:Choice>
        <mc:Fallback xmlns="">
          <p:sp>
            <p:nvSpPr>
              <p:cNvPr id="7" name="TextBox 1">
                <a:extLst>
                  <a:ext uri="{FF2B5EF4-FFF2-40B4-BE49-F238E27FC236}">
                    <a16:creationId xmlns:a16="http://schemas.microsoft.com/office/drawing/2014/main" id="{2500146A-B2BF-41CB-83F0-0D498B113EE1}"/>
                  </a:ext>
                </a:extLst>
              </p:cNvPr>
              <p:cNvSpPr txBox="1">
                <a:spLocks noRot="1" noChangeAspect="1" noMove="1" noResize="1" noEditPoints="1" noAdjustHandles="1" noChangeArrowheads="1" noChangeShapeType="1" noTextEdit="1"/>
              </p:cNvSpPr>
              <p:nvPr/>
            </p:nvSpPr>
            <p:spPr>
              <a:xfrm>
                <a:off x="1559496" y="3429000"/>
                <a:ext cx="6476005" cy="863313"/>
              </a:xfrm>
              <a:prstGeom prst="rect">
                <a:avLst/>
              </a:prstGeom>
              <a:blipFill>
                <a:blip r:embed="rId3"/>
                <a:stretch>
                  <a:fillRect t="-2128" b="-6383"/>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195E57E5-A51E-43A9-9D78-AE62318D3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67" y="1899398"/>
            <a:ext cx="3055051" cy="2128581"/>
          </a:xfrm>
          <a:prstGeom prst="rect">
            <a:avLst/>
          </a:prstGeom>
        </p:spPr>
      </p:pic>
    </p:spTree>
    <p:extLst>
      <p:ext uri="{BB962C8B-B14F-4D97-AF65-F5344CB8AC3E}">
        <p14:creationId xmlns:p14="http://schemas.microsoft.com/office/powerpoint/2010/main" val="21609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BFBA-93BC-4569-B2D5-E9891C53CD19}"/>
              </a:ext>
            </a:extLst>
          </p:cNvPr>
          <p:cNvSpPr>
            <a:spLocks noGrp="1"/>
          </p:cNvSpPr>
          <p:nvPr>
            <p:ph type="title"/>
          </p:nvPr>
        </p:nvSpPr>
        <p:spPr/>
        <p:txBody>
          <a:bodyPr/>
          <a:lstStyle/>
          <a:p>
            <a:r>
              <a:rPr lang="en-US" dirty="0"/>
              <a:t>Visibility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6D98B4-C6DF-48EB-B93F-25CE98C8275F}"/>
                  </a:ext>
                </a:extLst>
              </p:cNvPr>
              <p:cNvSpPr>
                <a:spLocks noGrp="1"/>
              </p:cNvSpPr>
              <p:nvPr>
                <p:ph idx="1"/>
              </p:nvPr>
            </p:nvSpPr>
            <p:spPr/>
            <p:txBody>
              <a:bodyPr/>
              <a:lstStyle/>
              <a:p>
                <a:pPr lvl="0" algn="just">
                  <a:buFont typeface="Arial" panose="020B0604020202020204" pitchFamily="34" charset="0"/>
                  <a:buChar char="•"/>
                </a:pPr>
                <a:r>
                  <a:rPr lang="de-DE" sz="1800" dirty="0">
                    <a:cs typeface="Times New Roman" panose="02020603050405020304" pitchFamily="18" charset="0"/>
                  </a:rPr>
                  <a:t>Motivation : </a:t>
                </a:r>
                <a:r>
                  <a:rPr lang="de-DE" sz="1800" dirty="0" err="1">
                    <a:cs typeface="Times New Roman" panose="02020603050405020304" pitchFamily="18" charset="0"/>
                  </a:rPr>
                  <a:t>Define</a:t>
                </a:r>
                <a:r>
                  <a:rPr lang="de-DE" sz="1800" dirty="0">
                    <a:cs typeface="Times New Roman" panose="02020603050405020304" pitchFamily="18" charset="0"/>
                  </a:rPr>
                  <a:t> link </a:t>
                </a:r>
                <a:r>
                  <a:rPr lang="de-DE" sz="1800" dirty="0" err="1">
                    <a:cs typeface="Times New Roman" panose="02020603050405020304" pitchFamily="18" charset="0"/>
                  </a:rPr>
                  <a:t>blocking</a:t>
                </a:r>
                <a:r>
                  <a:rPr lang="de-DE" sz="1800" dirty="0">
                    <a:cs typeface="Times New Roman" panose="02020603050405020304" pitchFamily="18" charset="0"/>
                  </a:rPr>
                  <a:t> and </a:t>
                </a:r>
                <a:r>
                  <a:rPr lang="de-DE" sz="1800" dirty="0" err="1">
                    <a:cs typeface="Times New Roman" panose="02020603050405020304" pitchFamily="18" charset="0"/>
                  </a:rPr>
                  <a:t>shadowing</a:t>
                </a:r>
                <a:r>
                  <a:rPr lang="de-DE" sz="1800" dirty="0">
                    <a:cs typeface="Times New Roman" panose="02020603050405020304" pitchFamily="18" charset="0"/>
                  </a:rPr>
                  <a:t> </a:t>
                </a:r>
                <a:r>
                  <a:rPr lang="de-DE" sz="1800" dirty="0" err="1">
                    <a:cs typeface="Times New Roman" panose="02020603050405020304" pitchFamily="18" charset="0"/>
                  </a:rPr>
                  <a:t>effects</a:t>
                </a:r>
                <a:endParaRPr lang="de-DE" sz="1800" dirty="0">
                  <a:cs typeface="Times New Roman" panose="02020603050405020304" pitchFamily="18" charset="0"/>
                </a:endParaRPr>
              </a:p>
              <a:p>
                <a:pPr lvl="0" algn="just">
                  <a:buFont typeface="Arial" panose="020B0604020202020204" pitchFamily="34" charset="0"/>
                  <a:buChar char="•"/>
                </a:pPr>
                <a:r>
                  <a:rPr lang="de-DE" sz="1800" dirty="0" err="1">
                    <a:cs typeface="Times New Roman" panose="02020603050405020304" pitchFamily="18" charset="0"/>
                  </a:rPr>
                  <a:t>Define</a:t>
                </a:r>
                <a:r>
                  <a:rPr lang="en-US" sz="1800" dirty="0"/>
                  <a:t> all points in point cloud data that are visible from each </a:t>
                </a:r>
                <a:r>
                  <a:rPr lang="en-US" sz="1800" dirty="0" err="1"/>
                  <a:t>Tx</a:t>
                </a:r>
                <a:r>
                  <a:rPr lang="en-US" sz="1800" dirty="0"/>
                  <a:t>, Rx, and surface point position </a:t>
                </a:r>
              </a:p>
              <a:p>
                <a:pPr lvl="0" algn="just">
                  <a:buFont typeface="Arial" panose="020B0604020202020204" pitchFamily="34" charset="0"/>
                  <a:buChar char="•"/>
                </a:pPr>
                <a:r>
                  <a:rPr lang="de-DE" sz="1800" dirty="0"/>
                  <a:t>Use </a:t>
                </a:r>
                <a:r>
                  <a:rPr lang="de-DE" sz="1800" dirty="0" err="1"/>
                  <a:t>hidden</a:t>
                </a:r>
                <a:r>
                  <a:rPr lang="de-DE" sz="1800" dirty="0"/>
                  <a:t> </a:t>
                </a:r>
                <a:r>
                  <a:rPr lang="de-DE" sz="1800" dirty="0" err="1"/>
                  <a:t>point</a:t>
                </a:r>
                <a:r>
                  <a:rPr lang="de-DE" sz="1800" dirty="0"/>
                  <a:t> </a:t>
                </a:r>
                <a:r>
                  <a:rPr lang="de-DE" sz="1800" dirty="0" err="1"/>
                  <a:t>removal</a:t>
                </a:r>
                <a:r>
                  <a:rPr lang="de-DE" sz="1800" dirty="0"/>
                  <a:t> </a:t>
                </a:r>
                <a:r>
                  <a:rPr lang="de-DE" sz="1800" dirty="0" err="1"/>
                  <a:t>algorithm</a:t>
                </a:r>
                <a:r>
                  <a:rPr lang="de-DE" sz="1800" dirty="0"/>
                  <a:t>: </a:t>
                </a:r>
                <a:r>
                  <a:rPr lang="de-DE" sz="1800" dirty="0" err="1"/>
                  <a:t>Visibility</a:t>
                </a:r>
                <a:r>
                  <a:rPr lang="de-DE" sz="1800" dirty="0"/>
                  <a:t> Radius =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10</m:t>
                        </m:r>
                      </m:e>
                      <m:sup>
                        <m:r>
                          <a:rPr lang="de-DE" sz="1800" i="1">
                            <a:latin typeface="Cambria Math" panose="02040503050406030204" pitchFamily="18" charset="0"/>
                          </a:rPr>
                          <m:t>𝑅</m:t>
                        </m:r>
                      </m:sup>
                    </m:sSup>
                  </m:oMath>
                </a14:m>
                <a:r>
                  <a:rPr lang="de-DE" sz="1800" dirty="0"/>
                  <a:t>, optimal </a:t>
                </a:r>
                <a:r>
                  <a:rPr lang="de-DE" sz="1800" dirty="0" err="1"/>
                  <a:t>value</a:t>
                </a:r>
                <a:r>
                  <a:rPr lang="de-DE" sz="1800" dirty="0"/>
                  <a:t> </a:t>
                </a:r>
                <a:r>
                  <a:rPr lang="de-DE" sz="1800" dirty="0" err="1"/>
                  <a:t>for</a:t>
                </a:r>
                <a:r>
                  <a:rPr lang="de-DE" sz="1800" dirty="0"/>
                  <a:t> </a:t>
                </a:r>
                <a14:m>
                  <m:oMath xmlns:m="http://schemas.openxmlformats.org/officeDocument/2006/math">
                    <m:r>
                      <a:rPr lang="de-DE" sz="1800" b="0" i="1">
                        <a:latin typeface="Cambria Math" panose="02040503050406030204" pitchFamily="18" charset="0"/>
                      </a:rPr>
                      <m:t>𝑅</m:t>
                    </m:r>
                    <m:r>
                      <a:rPr lang="en-US" sz="1800" b="0" i="1">
                        <a:latin typeface="Cambria Math" panose="02040503050406030204" pitchFamily="18" charset="0"/>
                      </a:rPr>
                      <m:t>=</m:t>
                    </m:r>
                  </m:oMath>
                </a14:m>
                <a:r>
                  <a:rPr lang="de-DE" sz="1800" dirty="0"/>
                  <a:t> 1.5 [4]</a:t>
                </a:r>
                <a:endParaRPr lang="en-US" sz="1800" dirty="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B66D98B4-C6DF-48EB-B93F-25CE98C8275F}"/>
                  </a:ext>
                </a:extLst>
              </p:cNvPr>
              <p:cNvSpPr>
                <a:spLocks noGrp="1" noRot="1" noChangeAspect="1" noMove="1" noResize="1" noEditPoints="1" noAdjustHandles="1" noChangeArrowheads="1" noChangeShapeType="1" noTextEdit="1"/>
              </p:cNvSpPr>
              <p:nvPr>
                <p:ph idx="1"/>
              </p:nvPr>
            </p:nvSpPr>
            <p:spPr>
              <a:blipFill>
                <a:blip r:embed="rId2"/>
                <a:stretch>
                  <a:fillRect l="-353" t="-741"/>
                </a:stretch>
              </a:blipFill>
            </p:spPr>
            <p:txBody>
              <a:bodyPr/>
              <a:lstStyle/>
              <a:p>
                <a:r>
                  <a:rPr lang="de-DE">
                    <a:noFill/>
                  </a:rPr>
                  <a:t> </a:t>
                </a:r>
              </a:p>
            </p:txBody>
          </p:sp>
        </mc:Fallback>
      </mc:AlternateContent>
      <p:sp>
        <p:nvSpPr>
          <p:cNvPr id="4" name="Slide Number Placeholder 3">
            <a:extLst>
              <a:ext uri="{FF2B5EF4-FFF2-40B4-BE49-F238E27FC236}">
                <a16:creationId xmlns:a16="http://schemas.microsoft.com/office/drawing/2014/main" id="{A4B5BE4F-0E39-40BD-A169-BB98E8162EB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637AA77-FACC-4A64-8EAE-4D4012642A2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BD0FF427-0718-40DA-A9EC-69B7F45602F4}"/>
              </a:ext>
            </a:extLst>
          </p:cNvPr>
          <p:cNvSpPr>
            <a:spLocks noGrp="1"/>
          </p:cNvSpPr>
          <p:nvPr>
            <p:ph type="dt" idx="15"/>
          </p:nvPr>
        </p:nvSpPr>
        <p:spPr/>
        <p:txBody>
          <a:bodyPr/>
          <a:lstStyle/>
          <a:p>
            <a:r>
              <a:rPr lang="en-US" dirty="0"/>
              <a:t>July 2025</a:t>
            </a:r>
            <a:endParaRPr lang="en-GB" dirty="0"/>
          </a:p>
        </p:txBody>
      </p:sp>
      <p:grpSp>
        <p:nvGrpSpPr>
          <p:cNvPr id="7" name="Gruppieren 13">
            <a:extLst>
              <a:ext uri="{FF2B5EF4-FFF2-40B4-BE49-F238E27FC236}">
                <a16:creationId xmlns:a16="http://schemas.microsoft.com/office/drawing/2014/main" id="{49842863-2D92-4414-9D8B-A6F7BE8CB606}"/>
              </a:ext>
            </a:extLst>
          </p:cNvPr>
          <p:cNvGrpSpPr/>
          <p:nvPr/>
        </p:nvGrpSpPr>
        <p:grpSpPr>
          <a:xfrm>
            <a:off x="21047" y="3625438"/>
            <a:ext cx="12123625" cy="2755890"/>
            <a:chOff x="-7017" y="2546183"/>
            <a:chExt cx="9092719" cy="2066918"/>
          </a:xfrm>
        </p:grpSpPr>
        <p:grpSp>
          <p:nvGrpSpPr>
            <p:cNvPr id="8" name="Gruppieren 6">
              <a:extLst>
                <a:ext uri="{FF2B5EF4-FFF2-40B4-BE49-F238E27FC236}">
                  <a16:creationId xmlns:a16="http://schemas.microsoft.com/office/drawing/2014/main" id="{95452D9D-D06B-42F1-8910-88E65B7DCAF5}"/>
                </a:ext>
              </a:extLst>
            </p:cNvPr>
            <p:cNvGrpSpPr/>
            <p:nvPr/>
          </p:nvGrpSpPr>
          <p:grpSpPr>
            <a:xfrm>
              <a:off x="-7017" y="2546183"/>
              <a:ext cx="9092719" cy="2066918"/>
              <a:chOff x="-7017" y="2336931"/>
              <a:chExt cx="9092719" cy="2066918"/>
            </a:xfrm>
          </p:grpSpPr>
          <p:grpSp>
            <p:nvGrpSpPr>
              <p:cNvPr id="10" name="Gruppieren 16">
                <a:extLst>
                  <a:ext uri="{FF2B5EF4-FFF2-40B4-BE49-F238E27FC236}">
                    <a16:creationId xmlns:a16="http://schemas.microsoft.com/office/drawing/2014/main" id="{1C216312-4B08-42B2-A892-583CA89EE3FB}"/>
                  </a:ext>
                </a:extLst>
              </p:cNvPr>
              <p:cNvGrpSpPr/>
              <p:nvPr/>
            </p:nvGrpSpPr>
            <p:grpSpPr>
              <a:xfrm>
                <a:off x="4441092" y="2622273"/>
                <a:ext cx="2295144" cy="1753301"/>
                <a:chOff x="2840891" y="2308379"/>
                <a:chExt cx="2295144" cy="1753301"/>
              </a:xfrm>
            </p:grpSpPr>
            <p:pic>
              <p:nvPicPr>
                <p:cNvPr id="22" name="Grafik 8">
                  <a:extLst>
                    <a:ext uri="{FF2B5EF4-FFF2-40B4-BE49-F238E27FC236}">
                      <a16:creationId xmlns:a16="http://schemas.microsoft.com/office/drawing/2014/main" id="{82106B74-AD1B-4CD2-8B20-3CFBDEDFED5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840891" y="2308379"/>
                  <a:ext cx="2295144" cy="1554480"/>
                </a:xfrm>
                <a:prstGeom prst="rect">
                  <a:avLst/>
                </a:prstGeom>
              </p:spPr>
            </p:pic>
            <p:sp>
              <p:nvSpPr>
                <p:cNvPr id="23" name="TextBox 15">
                  <a:extLst>
                    <a:ext uri="{FF2B5EF4-FFF2-40B4-BE49-F238E27FC236}">
                      <a16:creationId xmlns:a16="http://schemas.microsoft.com/office/drawing/2014/main" id="{0E9F539B-52FD-4CF7-81CD-97AA270862BD}"/>
                    </a:ext>
                  </a:extLst>
                </p:cNvPr>
                <p:cNvSpPr txBox="1"/>
                <p:nvPr/>
              </p:nvSpPr>
              <p:spPr>
                <a:xfrm>
                  <a:off x="3682134" y="3807764"/>
                  <a:ext cx="768591" cy="253916"/>
                </a:xfrm>
                <a:prstGeom prst="rect">
                  <a:avLst/>
                </a:prstGeom>
                <a:noFill/>
              </p:spPr>
              <p:txBody>
                <a:bodyPr wrap="square" rtlCol="0">
                  <a:spAutoFit/>
                </a:bodyPr>
                <a:lstStyle/>
                <a:p>
                  <a:r>
                    <a:rPr lang="de-DE" sz="1600" dirty="0">
                      <a:solidFill>
                        <a:schemeClr val="tx1"/>
                      </a:solidFill>
                    </a:rPr>
                    <a:t>R = 3</a:t>
                  </a:r>
                  <a:endParaRPr lang="en-US" sz="1600" dirty="0">
                    <a:solidFill>
                      <a:schemeClr val="tx1"/>
                    </a:solidFill>
                  </a:endParaRPr>
                </a:p>
              </p:txBody>
            </p:sp>
          </p:grpSp>
          <p:grpSp>
            <p:nvGrpSpPr>
              <p:cNvPr id="11" name="Gruppieren 15">
                <a:extLst>
                  <a:ext uri="{FF2B5EF4-FFF2-40B4-BE49-F238E27FC236}">
                    <a16:creationId xmlns:a16="http://schemas.microsoft.com/office/drawing/2014/main" id="{88EAD2D4-BC6A-4E2D-BA3A-92DF01B790AD}"/>
                  </a:ext>
                </a:extLst>
              </p:cNvPr>
              <p:cNvGrpSpPr/>
              <p:nvPr/>
            </p:nvGrpSpPr>
            <p:grpSpPr>
              <a:xfrm>
                <a:off x="2087767" y="2622273"/>
                <a:ext cx="2295144" cy="1778355"/>
                <a:chOff x="209187" y="2297842"/>
                <a:chExt cx="2295144" cy="1778355"/>
              </a:xfrm>
            </p:grpSpPr>
            <p:pic>
              <p:nvPicPr>
                <p:cNvPr id="20" name="Grafik 5">
                  <a:extLst>
                    <a:ext uri="{FF2B5EF4-FFF2-40B4-BE49-F238E27FC236}">
                      <a16:creationId xmlns:a16="http://schemas.microsoft.com/office/drawing/2014/main" id="{F67BA086-E42A-4694-A680-5C50C05B316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9187" y="2297842"/>
                  <a:ext cx="2295144" cy="1554480"/>
                </a:xfrm>
                <a:prstGeom prst="rect">
                  <a:avLst/>
                </a:prstGeom>
              </p:spPr>
            </p:pic>
            <p:sp>
              <p:nvSpPr>
                <p:cNvPr id="21" name="TextBox 15">
                  <a:extLst>
                    <a:ext uri="{FF2B5EF4-FFF2-40B4-BE49-F238E27FC236}">
                      <a16:creationId xmlns:a16="http://schemas.microsoft.com/office/drawing/2014/main" id="{CEEEA66D-6343-4FE3-A333-88F001B7DC38}"/>
                    </a:ext>
                  </a:extLst>
                </p:cNvPr>
                <p:cNvSpPr txBox="1"/>
                <p:nvPr/>
              </p:nvSpPr>
              <p:spPr>
                <a:xfrm>
                  <a:off x="1056592" y="3822281"/>
                  <a:ext cx="725965" cy="253916"/>
                </a:xfrm>
                <a:prstGeom prst="rect">
                  <a:avLst/>
                </a:prstGeom>
                <a:noFill/>
              </p:spPr>
              <p:txBody>
                <a:bodyPr wrap="square" rtlCol="0">
                  <a:spAutoFit/>
                </a:bodyPr>
                <a:lstStyle/>
                <a:p>
                  <a:r>
                    <a:rPr lang="de-DE" sz="1600" dirty="0">
                      <a:solidFill>
                        <a:schemeClr val="tx1"/>
                      </a:solidFill>
                    </a:rPr>
                    <a:t>R = 1</a:t>
                  </a:r>
                  <a:endParaRPr lang="en-US" sz="1600" dirty="0">
                    <a:solidFill>
                      <a:schemeClr val="tx1"/>
                    </a:solidFill>
                  </a:endParaRPr>
                </a:p>
              </p:txBody>
            </p:sp>
          </p:grpSp>
          <p:grpSp>
            <p:nvGrpSpPr>
              <p:cNvPr id="12" name="Gruppieren 17">
                <a:extLst>
                  <a:ext uri="{FF2B5EF4-FFF2-40B4-BE49-F238E27FC236}">
                    <a16:creationId xmlns:a16="http://schemas.microsoft.com/office/drawing/2014/main" id="{AD38171E-6384-49EE-AC30-F16E6076FB03}"/>
                  </a:ext>
                </a:extLst>
              </p:cNvPr>
              <p:cNvGrpSpPr/>
              <p:nvPr/>
            </p:nvGrpSpPr>
            <p:grpSpPr>
              <a:xfrm>
                <a:off x="6794417" y="2622273"/>
                <a:ext cx="2291285" cy="1781576"/>
                <a:chOff x="6197609" y="2288765"/>
                <a:chExt cx="2291285" cy="1781576"/>
              </a:xfrm>
            </p:grpSpPr>
            <p:pic>
              <p:nvPicPr>
                <p:cNvPr id="18" name="Grafik 9">
                  <a:extLst>
                    <a:ext uri="{FF2B5EF4-FFF2-40B4-BE49-F238E27FC236}">
                      <a16:creationId xmlns:a16="http://schemas.microsoft.com/office/drawing/2014/main" id="{F8FFF089-D066-4C9A-A103-04B1E23D5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9" y="2288765"/>
                  <a:ext cx="2291285" cy="1569021"/>
                </a:xfrm>
                <a:prstGeom prst="rect">
                  <a:avLst/>
                </a:prstGeom>
              </p:spPr>
            </p:pic>
            <p:sp>
              <p:nvSpPr>
                <p:cNvPr id="19" name="TextBox 15">
                  <a:extLst>
                    <a:ext uri="{FF2B5EF4-FFF2-40B4-BE49-F238E27FC236}">
                      <a16:creationId xmlns:a16="http://schemas.microsoft.com/office/drawing/2014/main" id="{D8057C84-B519-433E-A442-87B77741ABED}"/>
                    </a:ext>
                  </a:extLst>
                </p:cNvPr>
                <p:cNvSpPr txBox="1"/>
                <p:nvPr/>
              </p:nvSpPr>
              <p:spPr>
                <a:xfrm>
                  <a:off x="7072535" y="3816425"/>
                  <a:ext cx="762000" cy="253916"/>
                </a:xfrm>
                <a:prstGeom prst="rect">
                  <a:avLst/>
                </a:prstGeom>
                <a:noFill/>
              </p:spPr>
              <p:txBody>
                <a:bodyPr wrap="square" rtlCol="0">
                  <a:spAutoFit/>
                </a:bodyPr>
                <a:lstStyle/>
                <a:p>
                  <a:r>
                    <a:rPr lang="de-DE" sz="1600" dirty="0">
                      <a:solidFill>
                        <a:schemeClr val="tx1"/>
                      </a:solidFill>
                    </a:rPr>
                    <a:t>R = 4</a:t>
                  </a:r>
                  <a:endParaRPr lang="en-US" sz="1600" dirty="0">
                    <a:solidFill>
                      <a:schemeClr val="tx1"/>
                    </a:solidFill>
                  </a:endParaRPr>
                </a:p>
              </p:txBody>
            </p:sp>
          </p:grpSp>
          <p:grpSp>
            <p:nvGrpSpPr>
              <p:cNvPr id="13" name="Gruppieren 19">
                <a:extLst>
                  <a:ext uri="{FF2B5EF4-FFF2-40B4-BE49-F238E27FC236}">
                    <a16:creationId xmlns:a16="http://schemas.microsoft.com/office/drawing/2014/main" id="{8684DA89-6E4C-4533-9E8D-BB93236B1B18}"/>
                  </a:ext>
                </a:extLst>
              </p:cNvPr>
              <p:cNvGrpSpPr/>
              <p:nvPr/>
            </p:nvGrpSpPr>
            <p:grpSpPr>
              <a:xfrm>
                <a:off x="-7017" y="2336931"/>
                <a:ext cx="1906328" cy="2038643"/>
                <a:chOff x="40208" y="2336931"/>
                <a:chExt cx="1906328" cy="2038643"/>
              </a:xfrm>
            </p:grpSpPr>
            <p:pic>
              <p:nvPicPr>
                <p:cNvPr id="16" name="Grafik 14">
                  <a:extLst>
                    <a:ext uri="{FF2B5EF4-FFF2-40B4-BE49-F238E27FC236}">
                      <a16:creationId xmlns:a16="http://schemas.microsoft.com/office/drawing/2014/main" id="{5FCD6203-9E48-4245-AC74-326CEB721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142" y="2712630"/>
                  <a:ext cx="1792285" cy="1662944"/>
                </a:xfrm>
                <a:prstGeom prst="rect">
                  <a:avLst/>
                </a:prstGeom>
              </p:spPr>
            </p:pic>
            <p:sp>
              <p:nvSpPr>
                <p:cNvPr id="17" name="TextBox 15">
                  <a:extLst>
                    <a:ext uri="{FF2B5EF4-FFF2-40B4-BE49-F238E27FC236}">
                      <a16:creationId xmlns:a16="http://schemas.microsoft.com/office/drawing/2014/main" id="{9BFA757F-FD65-4FA7-91F9-D3E101DF00ED}"/>
                    </a:ext>
                  </a:extLst>
                </p:cNvPr>
                <p:cNvSpPr txBox="1"/>
                <p:nvPr/>
              </p:nvSpPr>
              <p:spPr>
                <a:xfrm>
                  <a:off x="40208" y="2336931"/>
                  <a:ext cx="1906328" cy="407900"/>
                </a:xfrm>
                <a:prstGeom prst="rect">
                  <a:avLst/>
                </a:prstGeom>
                <a:noFill/>
              </p:spPr>
              <p:txBody>
                <a:bodyPr wrap="square" rtlCol="0">
                  <a:spAutoFit/>
                </a:bodyPr>
                <a:lstStyle/>
                <a:p>
                  <a:pPr algn="ctr"/>
                  <a:r>
                    <a:rPr lang="de-DE" sz="1400" dirty="0">
                      <a:solidFill>
                        <a:schemeClr val="tx1"/>
                      </a:solidFill>
                    </a:rPr>
                    <a:t>Position </a:t>
                  </a:r>
                  <a:r>
                    <a:rPr lang="de-DE" sz="1400" dirty="0" err="1">
                      <a:solidFill>
                        <a:schemeClr val="tx1"/>
                      </a:solidFill>
                    </a:rPr>
                    <a:t>of</a:t>
                  </a:r>
                  <a:r>
                    <a:rPr lang="de-DE" sz="1400" dirty="0">
                      <a:solidFill>
                        <a:schemeClr val="tx1"/>
                      </a:solidFill>
                    </a:rPr>
                    <a:t> Tx1(</a:t>
                  </a:r>
                  <a:r>
                    <a:rPr lang="de-DE" sz="1400" dirty="0" err="1">
                      <a:solidFill>
                        <a:schemeClr val="tx1"/>
                      </a:solidFill>
                    </a:rPr>
                    <a:t>looking</a:t>
                  </a:r>
                  <a:r>
                    <a:rPr lang="de-DE" sz="1400" dirty="0">
                      <a:solidFill>
                        <a:schemeClr val="tx1"/>
                      </a:solidFill>
                    </a:rPr>
                    <a:t> </a:t>
                  </a:r>
                  <a:r>
                    <a:rPr lang="de-DE" sz="1400" dirty="0" err="1">
                      <a:solidFill>
                        <a:schemeClr val="tx1"/>
                      </a:solidFill>
                    </a:rPr>
                    <a:t>towards</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corner</a:t>
                  </a:r>
                  <a:r>
                    <a:rPr lang="de-DE" sz="1400" dirty="0">
                      <a:solidFill>
                        <a:schemeClr val="tx1"/>
                      </a:solidFill>
                    </a:rPr>
                    <a:t>)</a:t>
                  </a:r>
                  <a:endParaRPr lang="en-US" sz="1400" dirty="0">
                    <a:solidFill>
                      <a:schemeClr val="tx1"/>
                    </a:solidFill>
                  </a:endParaRPr>
                </a:p>
              </p:txBody>
            </p:sp>
          </p:grpSp>
          <p:sp>
            <p:nvSpPr>
              <p:cNvPr id="14" name="Multiplizieren 21">
                <a:extLst>
                  <a:ext uri="{FF2B5EF4-FFF2-40B4-BE49-F238E27FC236}">
                    <a16:creationId xmlns:a16="http://schemas.microsoft.com/office/drawing/2014/main" id="{76596B44-0DB5-4CB6-98F2-29BD817CF8DD}"/>
                  </a:ext>
                </a:extLst>
              </p:cNvPr>
              <p:cNvSpPr/>
              <p:nvPr/>
            </p:nvSpPr>
            <p:spPr bwMode="auto">
              <a:xfrm>
                <a:off x="1018154" y="3955046"/>
                <a:ext cx="347839" cy="330165"/>
              </a:xfrm>
              <a:prstGeom prst="mathMultiply">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sp>
            <p:nvSpPr>
              <p:cNvPr id="15" name="Pfeil nach rechts 22">
                <a:extLst>
                  <a:ext uri="{FF2B5EF4-FFF2-40B4-BE49-F238E27FC236}">
                    <a16:creationId xmlns:a16="http://schemas.microsoft.com/office/drawing/2014/main" id="{752DABE3-7491-423C-9C82-DF31054253E6}"/>
                  </a:ext>
                </a:extLst>
              </p:cNvPr>
              <p:cNvSpPr/>
              <p:nvPr/>
            </p:nvSpPr>
            <p:spPr bwMode="auto">
              <a:xfrm>
                <a:off x="1764921" y="3493724"/>
                <a:ext cx="329293" cy="152400"/>
              </a:xfrm>
              <a:prstGeom prst="rightArrow">
                <a:avLst/>
              </a:prstGeom>
              <a:solidFill>
                <a:srgbClr val="FFC000"/>
              </a:solidFill>
              <a:ln>
                <a:no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sp>
          <p:nvSpPr>
            <p:cNvPr id="9" name="Textfeld 7">
              <a:extLst>
                <a:ext uri="{FF2B5EF4-FFF2-40B4-BE49-F238E27FC236}">
                  <a16:creationId xmlns:a16="http://schemas.microsoft.com/office/drawing/2014/main" id="{9AED1E6E-E37F-4D96-869C-11A095CA68CE}"/>
                </a:ext>
              </a:extLst>
            </p:cNvPr>
            <p:cNvSpPr txBox="1"/>
            <p:nvPr/>
          </p:nvSpPr>
          <p:spPr>
            <a:xfrm>
              <a:off x="2032381" y="2572884"/>
              <a:ext cx="6997935" cy="230833"/>
            </a:xfrm>
            <a:prstGeom prst="rect">
              <a:avLst/>
            </a:prstGeom>
            <a:noFill/>
          </p:spPr>
          <p:txBody>
            <a:bodyPr wrap="square" rtlCol="0">
              <a:spAutoFit/>
            </a:bodyPr>
            <a:lstStyle/>
            <a:p>
              <a:pPr algn="ctr"/>
              <a:r>
                <a:rPr lang="de-DE" sz="1400" dirty="0">
                  <a:solidFill>
                    <a:schemeClr val="tx1"/>
                  </a:solidFill>
                </a:rPr>
                <a:t>Variation </a:t>
              </a:r>
              <a:r>
                <a:rPr lang="de-DE" sz="1400" dirty="0" err="1">
                  <a:solidFill>
                    <a:schemeClr val="tx1"/>
                  </a:solidFill>
                </a:rPr>
                <a:t>of</a:t>
              </a:r>
              <a:r>
                <a:rPr lang="de-DE" sz="1400" dirty="0">
                  <a:solidFill>
                    <a:schemeClr val="tx1"/>
                  </a:solidFill>
                </a:rPr>
                <a:t> </a:t>
              </a:r>
              <a:r>
                <a:rPr lang="de-DE" sz="1400" dirty="0" err="1">
                  <a:solidFill>
                    <a:schemeClr val="tx1"/>
                  </a:solidFill>
                </a:rPr>
                <a:t>visible</a:t>
              </a:r>
              <a:r>
                <a:rPr lang="de-DE" sz="1400" dirty="0">
                  <a:solidFill>
                    <a:schemeClr val="tx1"/>
                  </a:solidFill>
                </a:rPr>
                <a:t> </a:t>
              </a:r>
              <a:r>
                <a:rPr lang="de-DE" sz="1400" dirty="0" err="1">
                  <a:solidFill>
                    <a:schemeClr val="tx1"/>
                  </a:solidFill>
                </a:rPr>
                <a:t>points</a:t>
              </a:r>
              <a:r>
                <a:rPr lang="de-DE" sz="1400" dirty="0">
                  <a:solidFill>
                    <a:schemeClr val="tx1"/>
                  </a:solidFill>
                </a:rPr>
                <a:t> </a:t>
              </a:r>
              <a:r>
                <a:rPr lang="de-DE" sz="1400" dirty="0" err="1">
                  <a:solidFill>
                    <a:schemeClr val="tx1"/>
                  </a:solidFill>
                </a:rPr>
                <a:t>for</a:t>
              </a:r>
              <a:r>
                <a:rPr lang="de-DE" sz="1400" dirty="0">
                  <a:solidFill>
                    <a:schemeClr val="tx1"/>
                  </a:solidFill>
                </a:rPr>
                <a:t> different R </a:t>
              </a:r>
              <a:r>
                <a:rPr lang="de-DE" sz="1400" dirty="0" err="1">
                  <a:solidFill>
                    <a:schemeClr val="tx1"/>
                  </a:solidFill>
                </a:rPr>
                <a:t>values</a:t>
              </a:r>
              <a:endParaRPr lang="de-DE" sz="1400" dirty="0">
                <a:solidFill>
                  <a:schemeClr val="tx1"/>
                </a:solidFill>
              </a:endParaRPr>
            </a:p>
          </p:txBody>
        </p:sp>
      </p:grpSp>
    </p:spTree>
    <p:extLst>
      <p:ext uri="{BB962C8B-B14F-4D97-AF65-F5344CB8AC3E}">
        <p14:creationId xmlns:p14="http://schemas.microsoft.com/office/powerpoint/2010/main" val="26447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77F9-8504-4F58-BBAF-3027BBD5694F}"/>
              </a:ext>
            </a:extLst>
          </p:cNvPr>
          <p:cNvSpPr>
            <a:spLocks noGrp="1"/>
          </p:cNvSpPr>
          <p:nvPr>
            <p:ph type="title"/>
          </p:nvPr>
        </p:nvSpPr>
        <p:spPr/>
        <p:txBody>
          <a:bodyPr/>
          <a:lstStyle/>
          <a:p>
            <a:r>
              <a:rPr lang="en-US" dirty="0"/>
              <a:t>NLOS with initial reflections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6157E3-67CF-4E88-91C4-6BAA52BB0E0D}"/>
                  </a:ext>
                </a:extLst>
              </p:cNvPr>
              <p:cNvSpPr>
                <a:spLocks noGrp="1"/>
              </p:cNvSpPr>
              <p:nvPr>
                <p:ph idx="1"/>
              </p:nvPr>
            </p:nvSpPr>
            <p:spPr>
              <a:xfrm>
                <a:off x="914402" y="1981201"/>
                <a:ext cx="6117702" cy="4113213"/>
              </a:xfrm>
            </p:spPr>
            <p:txBody>
              <a:bodyPr/>
              <a:lstStyle/>
              <a:p>
                <a:pPr algn="just">
                  <a:buFont typeface="Arial" panose="020B0604020202020204" pitchFamily="34" charset="0"/>
                  <a:buChar char="•"/>
                </a:pPr>
                <a:r>
                  <a:rPr lang="de-DE" sz="1800" dirty="0"/>
                  <a:t>Used </a:t>
                </a:r>
                <a:r>
                  <a:rPr lang="en-US" sz="1800" dirty="0"/>
                  <a:t>frequency-domain (FD)</a:t>
                </a:r>
                <a:r>
                  <a:rPr lang="de-DE" sz="1800" dirty="0"/>
                  <a:t> </a:t>
                </a:r>
                <a:r>
                  <a:rPr lang="de-DE" sz="1800" dirty="0" err="1"/>
                  <a:t>method</a:t>
                </a:r>
                <a:endParaRPr lang="en-US" sz="1800" dirty="0"/>
              </a:p>
              <a:p>
                <a:pPr algn="just">
                  <a:buFont typeface="Arial" panose="020B0604020202020204" pitchFamily="34" charset="0"/>
                  <a:buChar char="•"/>
                </a:pPr>
                <a:r>
                  <a:rPr lang="en-US" sz="1800" dirty="0"/>
                  <a:t>Only first </a:t>
                </a:r>
                <a:r>
                  <a:rPr lang="en-US" sz="1800" dirty="0">
                    <a:solidFill>
                      <a:srgbClr val="179C7D"/>
                    </a:solidFill>
                  </a:rPr>
                  <a:t>M (1, 2, 3)</a:t>
                </a:r>
                <a:r>
                  <a:rPr lang="en-US" sz="1800" dirty="0">
                    <a:solidFill>
                      <a:srgbClr val="FF0000"/>
                    </a:solidFill>
                  </a:rPr>
                  <a:t> </a:t>
                </a:r>
                <a:r>
                  <a:rPr lang="en-US" sz="1800" dirty="0"/>
                  <a:t>diffuse reflections are modelled in this way [5]-[7]</a:t>
                </a:r>
              </a:p>
              <a:p>
                <a:pPr lvl="1" algn="just">
                  <a:buFont typeface="Arial" panose="020B0604020202020204" pitchFamily="34" charset="0"/>
                  <a:buChar char="•"/>
                </a:pPr>
                <a:r>
                  <a:rPr lang="en-US" sz="1600" b="0" dirty="0"/>
                  <a:t>Each scanned point in the room is considered as a small surface element (i.e. polygon)</a:t>
                </a:r>
              </a:p>
              <a:p>
                <a:pPr>
                  <a:buFont typeface="Arial" panose="020B0604020202020204" pitchFamily="34" charset="0"/>
                  <a:buChar char="•"/>
                </a:pPr>
                <a:r>
                  <a:rPr lang="en-US" sz="1800" dirty="0"/>
                  <a:t>Diffuse channel model</a:t>
                </a:r>
                <a:endParaRPr lang="de-DE" sz="1800" i="1" dirty="0">
                  <a:latin typeface="Cambria Math" panose="02040503050406030204" pitchFamily="18" charset="0"/>
                </a:endParaRPr>
              </a:p>
              <a:p>
                <a:pPr lvl="1">
                  <a:buFont typeface="Arial" panose="020B0604020202020204" pitchFamily="34" charset="0"/>
                  <a:buChar char="•"/>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𝐻</m:t>
                        </m:r>
                      </m:e>
                      <m:sub>
                        <m:r>
                          <a:rPr lang="en-US" sz="1600" i="1">
                            <a:latin typeface="Cambria Math" panose="02040503050406030204" pitchFamily="18" charset="0"/>
                          </a:rPr>
                          <m:t>𝑑𝑖𝑓𝑓</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𝑟</m:t>
                        </m:r>
                      </m:e>
                      <m:sup>
                        <m:r>
                          <m:rPr>
                            <m:sty m:val="p"/>
                          </m:rPr>
                          <a:rPr lang="en-US" sz="1600">
                            <a:latin typeface="Cambria Math" panose="02040503050406030204" pitchFamily="18" charset="0"/>
                          </a:rPr>
                          <m:t>T</m:t>
                        </m:r>
                      </m:sup>
                    </m:sSup>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𝜌</m:t>
                        </m:r>
                      </m:sub>
                    </m:sSub>
                    <m:r>
                      <a:rPr lang="en-US" sz="1600" i="1">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𝑚</m:t>
                        </m:r>
                        <m:r>
                          <a:rPr lang="en-US" sz="1600" i="1">
                            <a:latin typeface="Cambria Math" panose="02040503050406030204" pitchFamily="18" charset="0"/>
                          </a:rPr>
                          <m:t>=0</m:t>
                        </m:r>
                      </m:sub>
                      <m:sup>
                        <m:r>
                          <a:rPr lang="de-DE" sz="1600" i="1">
                            <a:latin typeface="Cambria Math" panose="02040503050406030204" pitchFamily="18" charset="0"/>
                          </a:rPr>
                          <m:t>𝑀</m:t>
                        </m:r>
                        <m:r>
                          <a:rPr lang="de-DE" sz="1600" b="0" i="1" smtClean="0">
                            <a:latin typeface="Cambria Math" panose="02040503050406030204" pitchFamily="18" charset="0"/>
                          </a:rPr>
                          <m:t>−1</m:t>
                        </m:r>
                      </m:sup>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de-DE" sz="1600" i="1">
                                        <a:latin typeface="Cambria Math" panose="02040503050406030204" pitchFamily="18" charset="0"/>
                                      </a:rPr>
                                      <m:t>𝐻</m:t>
                                    </m:r>
                                  </m:e>
                                  <m:sub>
                                    <m:r>
                                      <a:rPr lang="de-DE" sz="1600" i="1">
                                        <a:latin typeface="Cambria Math" panose="02040503050406030204" pitchFamily="18" charset="0"/>
                                      </a:rPr>
                                      <m:t>𝑅</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𝜌</m:t>
                                    </m:r>
                                  </m:sub>
                                </m:sSub>
                              </m:e>
                            </m:d>
                          </m:e>
                          <m:sup>
                            <m:r>
                              <a:rPr lang="en-US" sz="1600" i="1">
                                <a:latin typeface="Cambria Math" panose="02040503050406030204" pitchFamily="18" charset="0"/>
                              </a:rPr>
                              <m:t>𝑚</m:t>
                            </m:r>
                          </m:sup>
                        </m:sSup>
                      </m:e>
                    </m:nary>
                    <m:r>
                      <a:rPr lang="en-US" sz="1600" i="1">
                        <a:latin typeface="Cambria Math" panose="02040503050406030204" pitchFamily="18" charset="0"/>
                      </a:rPr>
                      <m:t>∙</m:t>
                    </m:r>
                    <m:r>
                      <a:rPr lang="en-US" sz="1600" i="1">
                        <a:latin typeface="Cambria Math" panose="02040503050406030204" pitchFamily="18" charset="0"/>
                      </a:rPr>
                      <m:t>𝑡</m:t>
                    </m:r>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i="1">
                        <a:latin typeface="Cambria Math" panose="02040503050406030204" pitchFamily="18" charset="0"/>
                      </a:rPr>
                      <m:t> </m:t>
                    </m:r>
                  </m:oMath>
                </a14:m>
                <a:r>
                  <a:rPr lang="en-US" sz="1600" dirty="0"/>
                  <a:t> </a:t>
                </a:r>
              </a:p>
              <a:p>
                <a:pPr lvl="1">
                  <a:buFont typeface="Arial" panose="020B0604020202020204" pitchFamily="34" charset="0"/>
                  <a:buChar char="•"/>
                </a:pPr>
                <a:endParaRPr lang="de-DE" sz="800" b="0" i="1" dirty="0">
                  <a:latin typeface="Cambria Math" panose="02040503050406030204" pitchFamily="18" charset="0"/>
                </a:endParaRPr>
              </a:p>
              <a:p>
                <a:pPr marL="360000" lvl="1" indent="0">
                  <a:buNone/>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𝑀</m:t>
                      </m:r>
                      <m:r>
                        <a:rPr lang="de-DE" sz="1600" b="0" i="1" smtClean="0">
                          <a:latin typeface="Cambria Math" panose="02040503050406030204" pitchFamily="18" charset="0"/>
                          <a:ea typeface="Cambria Math" panose="02040503050406030204" pitchFamily="18" charset="0"/>
                        </a:rPr>
                        <m:t>≥1</m:t>
                      </m:r>
                    </m:oMath>
                  </m:oMathPara>
                </a14:m>
                <a:endParaRPr lang="en-US" sz="1600" dirty="0"/>
              </a:p>
              <a:p>
                <a:pPr marL="360000" lvl="1" indent="0">
                  <a:buNone/>
                </a:pPr>
                <a:r>
                  <a:rPr lang="en-US" sz="1600" dirty="0"/>
                  <a:t>where </a:t>
                </a:r>
                <a14:m>
                  <m:oMath xmlns:m="http://schemas.openxmlformats.org/officeDocument/2006/math">
                    <m:r>
                      <a:rPr lang="de-DE" sz="1600" b="0" i="1" dirty="0" smtClean="0">
                        <a:latin typeface="Cambria Math" panose="02040503050406030204" pitchFamily="18" charset="0"/>
                      </a:rPr>
                      <m:t>𝑀</m:t>
                    </m:r>
                    <m:r>
                      <a:rPr lang="en-US" sz="1600" i="1" dirty="0">
                        <a:latin typeface="Cambria Math" panose="02040503050406030204" pitchFamily="18" charset="0"/>
                      </a:rPr>
                      <m:t> </m:t>
                    </m:r>
                  </m:oMath>
                </a14:m>
                <a:r>
                  <a:rPr lang="en-US" sz="1600" dirty="0"/>
                  <a:t>is the reflection order up to which NLOS channels are modelled using FD method (</a:t>
                </a:r>
                <a14:m>
                  <m:oMath xmlns:m="http://schemas.openxmlformats.org/officeDocument/2006/math">
                    <m:r>
                      <a:rPr lang="de-DE" sz="1600" b="1" i="1" smtClean="0">
                        <a:latin typeface="Cambria Math" panose="02040503050406030204" pitchFamily="18" charset="0"/>
                      </a:rPr>
                      <m:t>𝑴</m:t>
                    </m:r>
                    <m:r>
                      <a:rPr lang="de-DE" sz="1600" b="1" i="1">
                        <a:latin typeface="Cambria Math" panose="02040503050406030204" pitchFamily="18" charset="0"/>
                      </a:rPr>
                      <m:t>=</m:t>
                    </m:r>
                    <m:r>
                      <a:rPr lang="de-DE" sz="1600" b="1" i="1" smtClean="0">
                        <a:latin typeface="Cambria Math" panose="02040503050406030204" pitchFamily="18" charset="0"/>
                      </a:rPr>
                      <m:t>𝟏</m:t>
                    </m:r>
                  </m:oMath>
                </a14:m>
                <a:r>
                  <a:rPr lang="en-US" sz="1600" b="1" dirty="0"/>
                  <a:t> is first NLOS</a:t>
                </a:r>
                <a:r>
                  <a:rPr lang="en-US" sz="1600" dirty="0"/>
                  <a:t>)</a:t>
                </a:r>
                <a:endParaRPr lang="en-US" sz="1600" dirty="0">
                  <a:ea typeface="SimSun" panose="02010600030101010101" pitchFamily="2" charset="-122"/>
                </a:endParaRPr>
              </a:p>
              <a:p>
                <a:pPr lvl="1">
                  <a:buFont typeface="Arial" panose="020B0604020202020204" pitchFamily="34" charset="0"/>
                  <a:buChar char="•"/>
                </a:pPr>
                <a:r>
                  <a:rPr lang="en-US" sz="1600" dirty="0">
                    <a:ea typeface="SimSun" panose="02010600030101010101" pitchFamily="2" charset="-122"/>
                  </a:rPr>
                  <a:t>Visibility factor (free LOS) is included in Tx and Rx transfer vectors and in room transfer function</a:t>
                </a:r>
              </a:p>
              <a:p>
                <a:endParaRPr lang="en-US" dirty="0"/>
              </a:p>
            </p:txBody>
          </p:sp>
        </mc:Choice>
        <mc:Fallback xmlns="">
          <p:sp>
            <p:nvSpPr>
              <p:cNvPr id="3" name="Content Placeholder 2">
                <a:extLst>
                  <a:ext uri="{FF2B5EF4-FFF2-40B4-BE49-F238E27FC236}">
                    <a16:creationId xmlns:a16="http://schemas.microsoft.com/office/drawing/2014/main" id="{FC6157E3-67CF-4E88-91C4-6BAA52BB0E0D}"/>
                  </a:ext>
                </a:extLst>
              </p:cNvPr>
              <p:cNvSpPr>
                <a:spLocks noGrp="1" noRot="1" noChangeAspect="1" noMove="1" noResize="1" noEditPoints="1" noAdjustHandles="1" noChangeArrowheads="1" noChangeShapeType="1" noTextEdit="1"/>
              </p:cNvSpPr>
              <p:nvPr>
                <p:ph idx="1"/>
              </p:nvPr>
            </p:nvSpPr>
            <p:spPr>
              <a:xfrm>
                <a:off x="914402" y="1981201"/>
                <a:ext cx="6117702" cy="4113213"/>
              </a:xfrm>
              <a:blipFill>
                <a:blip r:embed="rId2"/>
                <a:stretch>
                  <a:fillRect l="-598" t="-741" r="-7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BE84BF5-5431-42C2-897B-61AD780D69D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6B33816-8B97-4C9C-B07F-A24AA0D1392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867CE284-42CA-4022-97B2-333ECF8DF2AA}"/>
              </a:ext>
            </a:extLst>
          </p:cNvPr>
          <p:cNvSpPr>
            <a:spLocks noGrp="1"/>
          </p:cNvSpPr>
          <p:nvPr>
            <p:ph type="dt" idx="15"/>
          </p:nvPr>
        </p:nvSpPr>
        <p:spPr/>
        <p:txBody>
          <a:bodyPr/>
          <a:lstStyle/>
          <a:p>
            <a:r>
              <a:rPr lang="en-US" dirty="0"/>
              <a:t>July 2025</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37ABDC-6404-47EF-A7C3-202B6C53BF48}"/>
                  </a:ext>
                </a:extLst>
              </p:cNvPr>
              <p:cNvSpPr txBox="1"/>
              <p:nvPr/>
            </p:nvSpPr>
            <p:spPr>
              <a:xfrm>
                <a:off x="7104112" y="1772816"/>
                <a:ext cx="4536504" cy="4567404"/>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US" sz="1400" dirty="0">
                    <a:solidFill>
                      <a:schemeClr val="tx1"/>
                    </a:solidFill>
                    <a:latin typeface="+mj-lt"/>
                  </a:rPr>
                  <a:t>Tx transfer vector between transmitter and all surface elements,</a:t>
                </a:r>
              </a:p>
              <a:p>
                <a:pPr algn="ctr"/>
                <a:r>
                  <a:rPr lang="en-US" sz="1400" dirty="0">
                    <a:solidFill>
                      <a:schemeClr val="tx1"/>
                    </a:solidFill>
                    <a:latin typeface="+mj-lt"/>
                  </a:rPr>
                  <a:t> </a:t>
                </a:r>
                <a14:m>
                  <m:oMath xmlns:m="http://schemas.openxmlformats.org/officeDocument/2006/math">
                    <m:r>
                      <a:rPr lang="en-US" sz="1400" i="1">
                        <a:solidFill>
                          <a:schemeClr val="tx1"/>
                        </a:solidFill>
                        <a:latin typeface="Cambria Math" panose="02040503050406030204" pitchFamily="18" charset="0"/>
                      </a:rPr>
                      <m:t>𝑡</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1, 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2, 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𝑁</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𝑇𝑥</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e>
                        </m:d>
                      </m:e>
                      <m:sup>
                        <m:r>
                          <a:rPr lang="en-US" sz="1400" i="1">
                            <a:solidFill>
                              <a:schemeClr val="tx1"/>
                            </a:solidFill>
                            <a:latin typeface="Cambria Math" panose="02040503050406030204" pitchFamily="18" charset="0"/>
                          </a:rPr>
                          <m:t>𝑇</m:t>
                        </m:r>
                      </m:sup>
                    </m:sSup>
                  </m:oMath>
                </a14:m>
                <a:endParaRPr lang="en-US" sz="1400" dirty="0">
                  <a:solidFill>
                    <a:schemeClr val="tx1"/>
                  </a:solidFill>
                  <a:latin typeface="+mj-lt"/>
                </a:endParaRP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Rx transfer vector from all surface elements to the Rx</a:t>
                </a:r>
              </a:p>
              <a:p>
                <a:pPr/>
                <a14:m>
                  <m:oMathPara xmlns:m="http://schemas.openxmlformats.org/officeDocument/2006/math">
                    <m:oMathParaPr>
                      <m:jc m:val="centerGroup"/>
                    </m:oMathParaPr>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rPr>
                            <m:t>𝑟</m:t>
                          </m:r>
                        </m:e>
                        <m:sup>
                          <m:r>
                            <a:rPr lang="en-US" sz="1400" i="1">
                              <a:solidFill>
                                <a:schemeClr val="tx1"/>
                              </a:solidFill>
                              <a:latin typeface="Cambria Math" panose="02040503050406030204" pitchFamily="18" charset="0"/>
                            </a:rPr>
                            <m:t>𝑇</m:t>
                          </m:r>
                        </m:sup>
                      </m:sSup>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 </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1</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2</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r>
                                <a:rPr lang="en-US" sz="1400" i="1">
                                  <a:solidFill>
                                    <a:schemeClr val="tx1"/>
                                  </a:solidFill>
                                  <a:latin typeface="Cambria Math" panose="02040503050406030204" pitchFamily="18" charset="0"/>
                                </a:rPr>
                                <m:t>𝑅𝑥</m:t>
                              </m:r>
                              <m:r>
                                <a:rPr lang="en-US" sz="1400" i="1">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𝑁</m:t>
                              </m:r>
                            </m:sub>
                          </m:sSub>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𝑓</m:t>
                              </m:r>
                            </m:e>
                          </m:d>
                        </m:e>
                      </m:d>
                    </m:oMath>
                  </m:oMathPara>
                </a14:m>
                <a:endParaRPr lang="en-US" sz="1400" dirty="0">
                  <a:solidFill>
                    <a:schemeClr val="tx1"/>
                  </a:solidFill>
                  <a:latin typeface="+mj-lt"/>
                </a:endParaRP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Reflectivity matrix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ea typeface="Cambria Math" panose="02040503050406030204" pitchFamily="18" charset="0"/>
                          </a:rPr>
                          <m:t>𝜌</m:t>
                        </m:r>
                      </m:sub>
                    </m:sSub>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i="1">
                                      <a:solidFill>
                                        <a:schemeClr val="tx1"/>
                                      </a:solidFill>
                                      <a:latin typeface="Cambria Math" panose="02040503050406030204" pitchFamily="18" charset="0"/>
                                    </a:rPr>
                                    <m:t>1</m:t>
                                  </m:r>
                                </m:sub>
                              </m:sSub>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0</m:t>
                              </m:r>
                            </m:e>
                          </m:mr>
                          <m:mr>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mr>
                          <m:mr>
                            <m:e>
                              <m:r>
                                <a:rPr lang="en-US" sz="1400" i="1">
                                  <a:solidFill>
                                    <a:schemeClr val="tx1"/>
                                  </a:solidFill>
                                  <a:latin typeface="Cambria Math" panose="02040503050406030204" pitchFamily="18" charset="0"/>
                                </a:rPr>
                                <m:t>0</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i="1">
                                      <a:solidFill>
                                        <a:schemeClr val="tx1"/>
                                      </a:solidFill>
                                      <a:latin typeface="Cambria Math" panose="02040503050406030204" pitchFamily="18" charset="0"/>
                                    </a:rPr>
                                    <m:t>𝑁</m:t>
                                  </m:r>
                                </m:sub>
                              </m:sSub>
                            </m:e>
                          </m:mr>
                        </m:m>
                      </m:e>
                    </m:d>
                  </m:oMath>
                </a14:m>
                <a:r>
                  <a:rPr lang="en-US" sz="1400" dirty="0">
                    <a:solidFill>
                      <a:schemeClr val="tx1"/>
                    </a:solidFill>
                    <a:latin typeface="+mj-lt"/>
                  </a:rPr>
                  <a:t> </a:t>
                </a:r>
                <a:r>
                  <a:rPr lang="en-US" sz="1400" dirty="0">
                    <a:solidFill>
                      <a:schemeClr val="tx1"/>
                    </a:solidFill>
                    <a:latin typeface="+mj-lt"/>
                    <a:sym typeface="Wingdings" panose="05000000000000000000" pitchFamily="2" charset="2"/>
                  </a:rPr>
                  <a:t> </a:t>
                </a:r>
                <a:r>
                  <a:rPr lang="en-US" sz="1400" dirty="0">
                    <a:solidFill>
                      <a:schemeClr val="tx1"/>
                    </a:solidFill>
                    <a:latin typeface="+mj-lt"/>
                  </a:rPr>
                  <a:t>Diagonal matrix, each diagonal element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𝜌</m:t>
                        </m:r>
                      </m:e>
                      <m:sub>
                        <m:r>
                          <a:rPr lang="en-US" sz="1400" b="0" i="1" smtClean="0">
                            <a:solidFill>
                              <a:schemeClr val="tx1"/>
                            </a:solidFill>
                            <a:latin typeface="Cambria Math" panose="02040503050406030204" pitchFamily="18" charset="0"/>
                            <a:ea typeface="Cambria Math" panose="02040503050406030204" pitchFamily="18" charset="0"/>
                          </a:rPr>
                          <m:t>𝑘</m:t>
                        </m:r>
                      </m:sub>
                    </m:sSub>
                  </m:oMath>
                </a14:m>
                <a:r>
                  <a:rPr lang="en-US" sz="1400" dirty="0">
                    <a:solidFill>
                      <a:schemeClr val="tx1"/>
                    </a:solidFill>
                    <a:latin typeface="+mj-lt"/>
                  </a:rPr>
                  <a:t> is the reflectivity of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rPr>
                  <a:t> surface.</a:t>
                </a:r>
              </a:p>
              <a:p>
                <a:pPr marL="171450" indent="-171450">
                  <a:buFont typeface="Arial" panose="020B0604020202020204" pitchFamily="34" charset="0"/>
                  <a:buChar char="•"/>
                </a:pPr>
                <a:endParaRPr lang="en-US" sz="1400" dirty="0">
                  <a:solidFill>
                    <a:schemeClr val="tx1"/>
                  </a:solidFill>
                  <a:latin typeface="+mj-lt"/>
                </a:endParaRPr>
              </a:p>
              <a:p>
                <a:pPr marL="171450" indent="-171450">
                  <a:buFont typeface="Arial" panose="020B0604020202020204" pitchFamily="34" charset="0"/>
                  <a:buChar char="•"/>
                </a:pPr>
                <a:r>
                  <a:rPr lang="en-US" sz="1400" dirty="0">
                    <a:solidFill>
                      <a:schemeClr val="tx1"/>
                    </a:solidFill>
                    <a:latin typeface="+mj-lt"/>
                  </a:rPr>
                  <a:t>Room intrinsic function</a:t>
                </a:r>
              </a:p>
              <a:p>
                <a:r>
                  <a:rPr lang="en-US" sz="1400" dirty="0">
                    <a:solidFill>
                      <a:schemeClr val="tx1"/>
                    </a:solidFill>
                    <a:latin typeface="+mj-lt"/>
                  </a:rPr>
                  <a:t>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𝐻</m:t>
                        </m:r>
                      </m:e>
                      <m:sub>
                        <m:r>
                          <a:rPr lang="de-DE" sz="1400" b="0" i="1" smtClean="0">
                            <a:solidFill>
                              <a:schemeClr val="tx1"/>
                            </a:solidFill>
                            <a:latin typeface="Cambria Math" panose="02040503050406030204" pitchFamily="18" charset="0"/>
                          </a:rPr>
                          <m:t>𝑅</m:t>
                        </m:r>
                      </m:sub>
                    </m:sSub>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𝐻</m:t>
                                  </m:r>
                                </m:e>
                                <m:sub>
                                  <m:sSub>
                                    <m:sSubPr>
                                      <m:ctrlPr>
                                        <a:rPr lang="de-DE" sz="1400" b="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1,1</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1,</m:t>
                                      </m:r>
                                      <m:r>
                                        <a:rPr lang="de-DE" sz="1400" b="0" i="1" smtClean="0">
                                          <a:solidFill>
                                            <a:schemeClr val="tx1"/>
                                          </a:solidFill>
                                          <a:latin typeface="Cambria Math" panose="02040503050406030204" pitchFamily="18" charset="0"/>
                                        </a:rPr>
                                        <m:t>𝑁</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mr>
                          <m:mr>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𝑁</m:t>
                                      </m:r>
                                      <m:r>
                                        <a:rPr lang="de-DE" sz="1400" b="0" i="1" smtClean="0">
                                          <a:solidFill>
                                            <a:schemeClr val="tx1"/>
                                          </a:solidFill>
                                          <a:latin typeface="Cambria Math" panose="02040503050406030204" pitchFamily="18" charset="0"/>
                                        </a:rPr>
                                        <m:t>,1</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e>
                              <m:r>
                                <a:rPr lang="en-US" sz="1400" i="1">
                                  <a:solidFill>
                                    <a:schemeClr val="tx1"/>
                                  </a:solidFill>
                                  <a:latin typeface="Cambria Math" panose="02040503050406030204" pitchFamily="18" charset="0"/>
                                </a:rPr>
                                <m:t>⋯</m:t>
                              </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𝐻</m:t>
                                  </m:r>
                                </m:e>
                                <m:sub>
                                  <m:sSub>
                                    <m:sSubPr>
                                      <m:ctrlPr>
                                        <a:rPr lang="en-US" sz="1400" i="1" smtClean="0">
                                          <a:solidFill>
                                            <a:schemeClr val="tx1"/>
                                          </a:solidFill>
                                          <a:latin typeface="Cambria Math" panose="02040503050406030204" pitchFamily="18" charset="0"/>
                                        </a:rPr>
                                      </m:ctrlPr>
                                    </m:sSubPr>
                                    <m:e>
                                      <m:r>
                                        <a:rPr lang="de-DE" sz="1400" b="0" i="1" smtClean="0">
                                          <a:solidFill>
                                            <a:schemeClr val="tx1"/>
                                          </a:solidFill>
                                          <a:latin typeface="Cambria Math" panose="02040503050406030204" pitchFamily="18" charset="0"/>
                                        </a:rPr>
                                        <m:t>𝑅</m:t>
                                      </m:r>
                                    </m:e>
                                    <m:sub>
                                      <m:r>
                                        <a:rPr lang="de-DE" sz="1400" b="0" i="1" smtClean="0">
                                          <a:solidFill>
                                            <a:schemeClr val="tx1"/>
                                          </a:solidFill>
                                          <a:latin typeface="Cambria Math" panose="02040503050406030204" pitchFamily="18" charset="0"/>
                                        </a:rPr>
                                        <m:t>𝑁</m:t>
                                      </m:r>
                                      <m:r>
                                        <a:rPr lang="de-DE" sz="1400" b="0" i="1" smtClean="0">
                                          <a:solidFill>
                                            <a:schemeClr val="tx1"/>
                                          </a:solidFill>
                                          <a:latin typeface="Cambria Math" panose="02040503050406030204" pitchFamily="18" charset="0"/>
                                        </a:rPr>
                                        <m:t>,</m:t>
                                      </m:r>
                                      <m:r>
                                        <a:rPr lang="de-DE" sz="1400" b="0" i="1" smtClean="0">
                                          <a:solidFill>
                                            <a:schemeClr val="tx1"/>
                                          </a:solidFill>
                                          <a:latin typeface="Cambria Math" panose="02040503050406030204" pitchFamily="18" charset="0"/>
                                        </a:rPr>
                                        <m:t>𝑁</m:t>
                                      </m:r>
                                    </m:sub>
                                  </m:sSub>
                                </m:sub>
                              </m:sSub>
                              <m:r>
                                <m:rPr>
                                  <m:brk m:alnAt="7"/>
                                </m:rP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𝑓</m:t>
                              </m:r>
                              <m:r>
                                <a:rPr lang="en-US" sz="1400" i="1">
                                  <a:solidFill>
                                    <a:schemeClr val="tx1"/>
                                  </a:solidFill>
                                  <a:latin typeface="Cambria Math" panose="02040503050406030204" pitchFamily="18" charset="0"/>
                                </a:rPr>
                                <m:t>)</m:t>
                              </m:r>
                            </m:e>
                          </m:mr>
                        </m:m>
                      </m:e>
                    </m:d>
                  </m:oMath>
                </a14:m>
                <a:r>
                  <a:rPr lang="en-US" sz="1400" dirty="0">
                    <a:solidFill>
                      <a:schemeClr val="tx1"/>
                    </a:solidFill>
                    <a:latin typeface="+mj-lt"/>
                  </a:rPr>
                  <a:t> </a:t>
                </a:r>
              </a:p>
              <a:p>
                <a:pPr marL="171450" indent="-171450">
                  <a:buFont typeface="Arial" panose="020B0604020202020204" pitchFamily="34" charset="0"/>
                  <a:buChar char="•"/>
                </a:pP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𝐻</m:t>
                        </m:r>
                      </m:e>
                      <m:sub>
                        <m:sSub>
                          <m:sSubPr>
                            <m:ctrlPr>
                              <a:rPr lang="en-US" sz="140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ctrlPr>
                          </m:sSubPr>
                          <m:e>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𝑅</m:t>
                            </m:r>
                          </m:e>
                          <m:sub>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de-DE" sz="1400" b="0" i="1" smtClean="0">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sub>
                        </m:sSub>
                      </m:sub>
                    </m:sSub>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𝑓</m:t>
                    </m:r>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400" dirty="0">
                    <a:solidFill>
                      <a:schemeClr val="tx1"/>
                    </a:solidFill>
                    <a:latin typeface="+mj-lt"/>
                    <a:ea typeface="SimSun" panose="02010600030101010101" pitchFamily="2" charset="-122"/>
                  </a:rPr>
                  <a:t> represents the LOS transfer function from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𝑘</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ea typeface="SimSun" panose="02010600030101010101" pitchFamily="2" charset="-122"/>
                  </a:rPr>
                  <a:t> surface element to </a:t>
                </a:r>
                <a14:m>
                  <m:oMath xmlns:m="http://schemas.openxmlformats.org/officeDocument/2006/math">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𝑖</m:t>
                        </m:r>
                      </m:e>
                      <m:sup>
                        <m:r>
                          <a:rPr lang="en-US" sz="1400" i="1">
                            <a:solidFill>
                              <a:schemeClr val="tx1"/>
                            </a:solidFill>
                            <a:latin typeface="Cambria Math" panose="02040503050406030204" pitchFamily="18" charset="0"/>
                            <a:ea typeface="SimSun" panose="02010600030101010101" pitchFamily="2" charset="-122"/>
                            <a:cs typeface="Times New Roman" panose="02020603050405020304" pitchFamily="18" charset="0"/>
                          </a:rPr>
                          <m:t>𝑡h</m:t>
                        </m:r>
                      </m:sup>
                    </m:sSup>
                  </m:oMath>
                </a14:m>
                <a:r>
                  <a:rPr lang="en-US" sz="1400" dirty="0">
                    <a:solidFill>
                      <a:schemeClr val="tx1"/>
                    </a:solidFill>
                    <a:latin typeface="+mj-lt"/>
                    <a:ea typeface="SimSun" panose="02010600030101010101" pitchFamily="2" charset="-122"/>
                  </a:rPr>
                  <a:t>surface element</a:t>
                </a:r>
                <a:endParaRPr lang="en-US" sz="1400" dirty="0">
                  <a:solidFill>
                    <a:schemeClr val="tx1"/>
                  </a:solidFill>
                  <a:latin typeface="+mj-lt"/>
                </a:endParaRPr>
              </a:p>
            </p:txBody>
          </p:sp>
        </mc:Choice>
        <mc:Fallback xmlns="">
          <p:sp>
            <p:nvSpPr>
              <p:cNvPr id="7" name="TextBox 6">
                <a:extLst>
                  <a:ext uri="{FF2B5EF4-FFF2-40B4-BE49-F238E27FC236}">
                    <a16:creationId xmlns:a16="http://schemas.microsoft.com/office/drawing/2014/main" id="{0437ABDC-6404-47EF-A7C3-202B6C53BF48}"/>
                  </a:ext>
                </a:extLst>
              </p:cNvPr>
              <p:cNvSpPr txBox="1">
                <a:spLocks noRot="1" noChangeAspect="1" noMove="1" noResize="1" noEditPoints="1" noAdjustHandles="1" noChangeArrowheads="1" noChangeShapeType="1" noTextEdit="1"/>
              </p:cNvSpPr>
              <p:nvPr/>
            </p:nvSpPr>
            <p:spPr>
              <a:xfrm>
                <a:off x="7104112" y="1772816"/>
                <a:ext cx="4536504" cy="4567404"/>
              </a:xfrm>
              <a:prstGeom prst="rect">
                <a:avLst/>
              </a:prstGeom>
              <a:blipFill>
                <a:blip r:embed="rId3"/>
                <a:stretch>
                  <a:fillRect t="-133" b="-266"/>
                </a:stretch>
              </a:blipFill>
              <a:ln>
                <a:solidFill>
                  <a:schemeClr val="tx1"/>
                </a:solid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3B3C6CE0-40FE-4FC2-BB07-861FF32BB7EA}"/>
              </a:ext>
            </a:extLst>
          </p:cNvPr>
          <p:cNvSpPr/>
          <p:nvPr/>
        </p:nvSpPr>
        <p:spPr bwMode="auto">
          <a:xfrm>
            <a:off x="3359696" y="4293096"/>
            <a:ext cx="864096"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308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ABE-BF10-45F9-B718-829A1D04F975}"/>
              </a:ext>
            </a:extLst>
          </p:cNvPr>
          <p:cNvSpPr>
            <a:spLocks noGrp="1"/>
          </p:cNvSpPr>
          <p:nvPr>
            <p:ph type="title"/>
          </p:nvPr>
        </p:nvSpPr>
        <p:spPr/>
        <p:txBody>
          <a:bodyPr/>
          <a:lstStyle/>
          <a:p>
            <a:r>
              <a:rPr lang="en-US" dirty="0"/>
              <a:t>Frequency domain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D3C897-C477-4BBB-92D7-6475663BDD52}"/>
                  </a:ext>
                </a:extLst>
              </p:cNvPr>
              <p:cNvSpPr>
                <a:spLocks noGrp="1"/>
              </p:cNvSpPr>
              <p:nvPr>
                <p:ph idx="1"/>
              </p:nvPr>
            </p:nvSpPr>
            <p:spPr/>
            <p:txBody>
              <a:bodyPr/>
              <a:lstStyle/>
              <a:p>
                <a:pPr algn="just"/>
                <a:r>
                  <a:rPr lang="en-US" dirty="0"/>
                  <a:t>General properties of the frequency-domain (FD) method [2]</a:t>
                </a:r>
              </a:p>
              <a:p>
                <a:pPr algn="just">
                  <a:buFont typeface="Arial" panose="020B0604020202020204" pitchFamily="34" charset="0"/>
                  <a:buChar char="•"/>
                </a:pPr>
                <a:r>
                  <a:rPr lang="en-US" sz="2000" dirty="0">
                    <a:cs typeface="Times New Roman" panose="02020603050405020304" pitchFamily="18" charset="0"/>
                  </a:rPr>
                  <a:t>Reflections are represented as consecutive matrix multiplications, instead of convolutions in time domain</a:t>
                </a:r>
              </a:p>
              <a:p>
                <a:pPr algn="just">
                  <a:buFont typeface="Arial" panose="020B0604020202020204" pitchFamily="34" charset="0"/>
                  <a:buChar char="•"/>
                </a:pPr>
                <a:r>
                  <a:rPr lang="en-US" sz="2000" dirty="0"/>
                  <a:t>Intrinsic room transfer matrix </a:t>
                </a:r>
                <a14:m>
                  <m:oMath xmlns:m="http://schemas.openxmlformats.org/officeDocument/2006/math">
                    <m:sSub>
                      <m:sSubPr>
                        <m:ctrlPr>
                          <a:rPr lang="en-US" sz="2000" i="1">
                            <a:latin typeface="Cambria Math" panose="02040503050406030204" pitchFamily="18" charset="0"/>
                          </a:rPr>
                        </m:ctrlPr>
                      </m:sSubPr>
                      <m:e>
                        <m:r>
                          <a:rPr lang="de-DE" sz="2000" i="1">
                            <a:latin typeface="Cambria Math" panose="02040503050406030204" pitchFamily="18" charset="0"/>
                          </a:rPr>
                          <m:t>𝐻</m:t>
                        </m:r>
                      </m:e>
                      <m:sub>
                        <m:r>
                          <a:rPr lang="de-DE" sz="2000" i="1">
                            <a:latin typeface="Cambria Math" panose="02040503050406030204" pitchFamily="18" charset="0"/>
                          </a:rPr>
                          <m:t>𝑅</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oMath>
                </a14:m>
                <a:r>
                  <a:rPr lang="en-US" sz="2000" dirty="0"/>
                  <a:t> is used for every round trip</a:t>
                </a:r>
              </a:p>
              <a:p>
                <a:pPr lvl="1" algn="just">
                  <a:buFont typeface="Arial" panose="020B0604020202020204" pitchFamily="34" charset="0"/>
                  <a:buChar char="•"/>
                </a:pPr>
                <a:r>
                  <a:rPr lang="en-US" sz="1800" dirty="0"/>
                  <a:t>computation is required only once for a particular indoor scenario </a:t>
                </a:r>
              </a:p>
              <a:p>
                <a:pPr lvl="1" algn="just">
                  <a:buFont typeface="Arial" panose="020B0604020202020204" pitchFamily="34" charset="0"/>
                  <a:buChar char="•"/>
                </a:pPr>
                <a:r>
                  <a:rPr lang="en-US" sz="1800" dirty="0"/>
                  <a:t>same matrix can be reused for multiple users and mobile scenarios </a:t>
                </a:r>
              </a:p>
              <a:p>
                <a:pPr lvl="1" algn="just">
                  <a:buFont typeface="Arial" panose="020B0604020202020204" pitchFamily="34" charset="0"/>
                  <a:buChar char="•"/>
                </a:pPr>
                <a:r>
                  <a:rPr lang="en-US" sz="1800" dirty="0"/>
                  <a:t>differences are only in the Tx and Rx transfer vectors </a:t>
                </a:r>
              </a:p>
              <a:p>
                <a:pPr algn="just">
                  <a:buFont typeface="Arial" panose="020B0604020202020204" pitchFamily="34" charset="0"/>
                  <a:buChar char="•"/>
                </a:pPr>
                <a:r>
                  <a:rPr lang="en-US" sz="2000" dirty="0"/>
                  <a:t>Computational time depends on number of scanned points and num</a:t>
                </a:r>
                <a:r>
                  <a:rPr lang="de-DE" sz="2000" dirty="0" err="1"/>
                  <a:t>ber</a:t>
                </a:r>
                <a:r>
                  <a:rPr lang="de-DE" sz="2000" dirty="0"/>
                  <a:t> </a:t>
                </a:r>
                <a:r>
                  <a:rPr lang="de-DE" sz="2000" dirty="0" err="1"/>
                  <a:t>of</a:t>
                </a:r>
                <a:r>
                  <a:rPr lang="de-DE" sz="2000" dirty="0"/>
                  <a:t> diffuse </a:t>
                </a:r>
                <a:r>
                  <a:rPr lang="de-DE" sz="2000" dirty="0" err="1"/>
                  <a:t>reflections</a:t>
                </a:r>
                <a:endParaRPr lang="de-DE" sz="2000" dirty="0"/>
              </a:p>
              <a:p>
                <a:endParaRPr lang="en-US" dirty="0"/>
              </a:p>
            </p:txBody>
          </p:sp>
        </mc:Choice>
        <mc:Fallback xmlns="">
          <p:sp>
            <p:nvSpPr>
              <p:cNvPr id="3" name="Content Placeholder 2">
                <a:extLst>
                  <a:ext uri="{FF2B5EF4-FFF2-40B4-BE49-F238E27FC236}">
                    <a16:creationId xmlns:a16="http://schemas.microsoft.com/office/drawing/2014/main" id="{96D3C897-C477-4BBB-92D7-6475663BDD52}"/>
                  </a:ext>
                </a:extLst>
              </p:cNvPr>
              <p:cNvSpPr>
                <a:spLocks noGrp="1" noRot="1" noChangeAspect="1" noMove="1" noResize="1" noEditPoints="1" noAdjustHandles="1" noChangeArrowheads="1" noChangeShapeType="1" noTextEdit="1"/>
              </p:cNvSpPr>
              <p:nvPr>
                <p:ph idx="1"/>
              </p:nvPr>
            </p:nvSpPr>
            <p:spPr>
              <a:blipFill>
                <a:blip r:embed="rId2"/>
                <a:stretch>
                  <a:fillRect l="-882" t="-1185" r="-5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EF5736C-E0A4-4EC3-A097-F3BCF936BFE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E218518F-5E3B-4A60-9AD1-62B5A343DD6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31186603-8654-4AEA-96CE-54AAF3610DE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20811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Higher order diffuse reflections</a:t>
            </a:r>
          </a:p>
        </p:txBody>
      </p:sp>
      <mc:AlternateContent xmlns:mc="http://schemas.openxmlformats.org/markup-compatibility/2006">
        <mc:Choice xmlns:a14="http://schemas.microsoft.com/office/drawing/2010/main" Requires="a14">
          <p:sp>
            <p:nvSpPr>
              <p:cNvPr id="7" name="Content Placeholder 6"/>
              <p:cNvSpPr>
                <a:spLocks noGrp="1"/>
              </p:cNvSpPr>
              <p:nvPr>
                <p:ph idx="1"/>
              </p:nvPr>
            </p:nvSpPr>
            <p:spPr/>
            <p:txBody>
              <a:bodyPr/>
              <a:lstStyle/>
              <a:p>
                <a:pPr>
                  <a:buFont typeface="Arial" panose="020B0604020202020204" pitchFamily="34" charset="0"/>
                  <a:buChar char="•"/>
                </a:pPr>
                <a:r>
                  <a:rPr lang="en-US" sz="1800" dirty="0"/>
                  <a:t>Based on integrating sphere model [3]</a:t>
                </a:r>
              </a:p>
              <a:p>
                <a:pPr lvl="1">
                  <a:buFont typeface="Arial" panose="020B0604020202020204" pitchFamily="34" charset="0"/>
                  <a:buChar char="•"/>
                </a:pPr>
                <a:r>
                  <a:rPr lang="de-DE" sz="1600" dirty="0"/>
                  <a:t>well-</a:t>
                </a:r>
                <a:r>
                  <a:rPr lang="de-DE" sz="1600" dirty="0" err="1"/>
                  <a:t>established</a:t>
                </a:r>
                <a:r>
                  <a:rPr lang="de-DE" sz="1600" dirty="0"/>
                  <a:t> </a:t>
                </a:r>
                <a:r>
                  <a:rPr lang="de-DE" sz="1600" dirty="0" err="1"/>
                  <a:t>since</a:t>
                </a:r>
                <a:r>
                  <a:rPr lang="de-DE" sz="1600" dirty="0"/>
                  <a:t> 25 </a:t>
                </a:r>
                <a:r>
                  <a:rPr lang="de-DE" sz="1600" dirty="0" err="1"/>
                  <a:t>years</a:t>
                </a:r>
                <a:endParaRPr lang="de-DE" sz="1600" dirty="0"/>
              </a:p>
              <a:p>
                <a:pPr>
                  <a:buFont typeface="Arial" panose="020B0604020202020204" pitchFamily="34" charset="0"/>
                  <a:buChar char="•"/>
                </a:pPr>
                <a:r>
                  <a:rPr lang="de-DE" sz="1800" dirty="0"/>
                  <a:t>All diffuse </a:t>
                </a:r>
                <a:r>
                  <a:rPr lang="de-DE" sz="1800" dirty="0" err="1"/>
                  <a:t>reflections</a:t>
                </a:r>
                <a:r>
                  <a:rPr lang="de-DE" sz="1800" dirty="0"/>
                  <a:t> </a:t>
                </a:r>
                <a:r>
                  <a:rPr lang="de-DE" sz="1800" dirty="0" err="1"/>
                  <a:t>together</a:t>
                </a:r>
                <a:r>
                  <a:rPr lang="de-DE" sz="1800" dirty="0"/>
                  <a:t> </a:t>
                </a:r>
                <a:r>
                  <a:rPr lang="de-DE" sz="1800" dirty="0" err="1"/>
                  <a:t>can</a:t>
                </a:r>
                <a:r>
                  <a:rPr lang="de-DE" sz="1800" dirty="0"/>
                  <a:t> </a:t>
                </a:r>
                <a:r>
                  <a:rPr lang="de-DE" sz="1800" dirty="0" err="1"/>
                  <a:t>be</a:t>
                </a:r>
                <a:r>
                  <a:rPr lang="de-DE" sz="1800" dirty="0"/>
                  <a:t> </a:t>
                </a:r>
                <a:r>
                  <a:rPr lang="de-DE" sz="1800" dirty="0" err="1"/>
                  <a:t>described</a:t>
                </a:r>
                <a:r>
                  <a:rPr lang="de-DE" sz="1800" dirty="0"/>
                  <a:t> </a:t>
                </a:r>
                <a:r>
                  <a:rPr lang="de-DE" sz="1800" dirty="0" err="1"/>
                  <a:t>by</a:t>
                </a:r>
                <a:r>
                  <a:rPr lang="de-DE" sz="1800" dirty="0"/>
                  <a:t> </a:t>
                </a:r>
                <a:r>
                  <a:rPr lang="de-DE" sz="1800" dirty="0" err="1"/>
                  <a:t>the</a:t>
                </a:r>
                <a:r>
                  <a:rPr lang="de-DE" sz="1800" dirty="0"/>
                  <a:t> </a:t>
                </a:r>
                <a:r>
                  <a:rPr lang="de-DE" sz="1800" dirty="0" err="1"/>
                  <a:t>integrating</a:t>
                </a:r>
                <a:r>
                  <a:rPr lang="de-DE" sz="1800" dirty="0"/>
                  <a:t> </a:t>
                </a:r>
                <a:r>
                  <a:rPr lang="de-DE" sz="1800" dirty="0" err="1"/>
                  <a:t>sphere</a:t>
                </a:r>
                <a:r>
                  <a:rPr lang="de-DE" sz="1800" dirty="0"/>
                  <a:t> (IS) </a:t>
                </a:r>
                <a:r>
                  <a:rPr lang="de-DE" sz="1800" dirty="0" err="1"/>
                  <a:t>model</a:t>
                </a:r>
                <a:r>
                  <a:rPr lang="de-DE" sz="1800" dirty="0"/>
                  <a:t> </a:t>
                </a:r>
              </a:p>
              <a:p>
                <a:pPr lvl="1">
                  <a:buFont typeface="Arial" panose="020B0604020202020204" pitchFamily="34" charset="0"/>
                  <a:buChar char="•"/>
                </a:pPr>
                <a:r>
                  <a:rPr lang="en-US" sz="1600" dirty="0"/>
                  <a:t>first-order low-pass due to exponential decay </a:t>
                </a:r>
              </a:p>
              <a:p>
                <a:pPr lvl="1">
                  <a:buFont typeface="Arial" panose="020B0604020202020204" pitchFamily="34" charset="0"/>
                  <a:buChar char="•"/>
                </a:pPr>
                <a:r>
                  <a:rPr lang="en-US" sz="1600" dirty="0"/>
                  <a:t>does not include any details of the room</a:t>
                </a:r>
              </a:p>
              <a:p>
                <a:pPr lvl="1">
                  <a:buFont typeface="Arial" panose="020B0604020202020204" pitchFamily="34" charset="0"/>
                  <a:buChar char="•"/>
                </a:pPr>
                <a:r>
                  <a:rPr lang="de-DE" sz="1600" dirty="0" err="1"/>
                  <a:t>parameters</a:t>
                </a:r>
                <a:r>
                  <a:rPr lang="de-DE" sz="1600" dirty="0"/>
                  <a:t> </a:t>
                </a:r>
                <a:r>
                  <a:rPr lang="de-DE" sz="1600" dirty="0" err="1"/>
                  <a:t>depend</a:t>
                </a:r>
                <a:r>
                  <a:rPr lang="de-DE" sz="1600" dirty="0"/>
                  <a:t> on </a:t>
                </a:r>
                <a:r>
                  <a:rPr lang="de-DE" sz="1600" dirty="0" err="1"/>
                  <a:t>room</a:t>
                </a:r>
                <a:r>
                  <a:rPr lang="de-DE" sz="1600" dirty="0"/>
                  <a:t> </a:t>
                </a:r>
                <a:r>
                  <a:rPr lang="de-DE" sz="1600" dirty="0" err="1"/>
                  <a:t>size</a:t>
                </a:r>
                <a:r>
                  <a:rPr lang="de-DE" sz="1600" dirty="0"/>
                  <a:t> and </a:t>
                </a:r>
                <a:r>
                  <a:rPr lang="de-DE" sz="1600" dirty="0" err="1"/>
                  <a:t>avarage</a:t>
                </a:r>
                <a:r>
                  <a:rPr lang="de-DE" sz="1600" dirty="0"/>
                  <a:t> </a:t>
                </a:r>
                <a:r>
                  <a:rPr lang="de-DE" sz="1600" dirty="0" err="1"/>
                  <a:t>reflectivity</a:t>
                </a:r>
                <a:r>
                  <a:rPr lang="de-DE" sz="1600" dirty="0"/>
                  <a:t> </a:t>
                </a:r>
                <a:r>
                  <a:rPr lang="de-DE" sz="1600" dirty="0" err="1"/>
                  <a:t>of</a:t>
                </a:r>
                <a:r>
                  <a:rPr lang="de-DE" sz="1600" dirty="0"/>
                  <a:t> </a:t>
                </a:r>
                <a:r>
                  <a:rPr lang="de-DE" sz="1600" dirty="0" err="1"/>
                  <a:t>the</a:t>
                </a:r>
                <a:r>
                  <a:rPr lang="de-DE" sz="1600" dirty="0"/>
                  <a:t> </a:t>
                </a:r>
                <a:r>
                  <a:rPr lang="de-DE" sz="1600" dirty="0" err="1"/>
                  <a:t>room</a:t>
                </a:r>
                <a:r>
                  <a:rPr lang="de-DE" sz="1600" dirty="0"/>
                  <a:t> </a:t>
                </a:r>
                <a:r>
                  <a:rPr lang="de-DE" sz="1600" dirty="0" err="1"/>
                  <a:t>surface</a:t>
                </a:r>
                <a:endParaRPr lang="en-US" sz="1600" dirty="0"/>
              </a:p>
              <a:p>
                <a:pPr>
                  <a:buFont typeface="Arial" panose="020B0604020202020204" pitchFamily="34" charset="0"/>
                  <a:buChar char="•"/>
                </a:pPr>
                <a:r>
                  <a:rPr lang="en-US" sz="1800" dirty="0"/>
                  <a:t>New in this contribution</a:t>
                </a:r>
              </a:p>
              <a:p>
                <a:pPr lvl="1"/>
                <a:r>
                  <a:rPr lang="en-US" sz="1600" dirty="0"/>
                  <a:t>subtract the power </a:t>
                </a:r>
                <a:r>
                  <a:rPr lang="en-US" sz="1600" dirty="0">
                    <a:solidFill>
                      <a:schemeClr val="tx1"/>
                    </a:solidFill>
                  </a:rPr>
                  <a:t>from </a:t>
                </a:r>
                <a14:m>
                  <m:oMath xmlns:m="http://schemas.openxmlformats.org/officeDocument/2006/math">
                    <m:r>
                      <a:rPr lang="de-DE" sz="1600" b="0" i="1" smtClean="0">
                        <a:solidFill>
                          <a:schemeClr val="tx1"/>
                        </a:solidFill>
                        <a:latin typeface="Cambria Math" panose="02040503050406030204" pitchFamily="18" charset="0"/>
                      </a:rPr>
                      <m:t>𝑀</m:t>
                    </m:r>
                    <m:r>
                      <a:rPr lang="de-DE" sz="1600" i="1">
                        <a:solidFill>
                          <a:schemeClr val="tx1"/>
                        </a:solidFill>
                        <a:latin typeface="Cambria Math" panose="02040503050406030204" pitchFamily="18" charset="0"/>
                      </a:rPr>
                      <m:t>=1,</m:t>
                    </m:r>
                    <m:r>
                      <a:rPr lang="de-DE" sz="1600" b="0" i="1" smtClean="0">
                        <a:solidFill>
                          <a:schemeClr val="tx1"/>
                        </a:solidFill>
                        <a:latin typeface="Cambria Math" panose="02040503050406030204" pitchFamily="18" charset="0"/>
                      </a:rPr>
                      <m:t> 2</m:t>
                    </m:r>
                  </m:oMath>
                </a14:m>
                <a:r>
                  <a:rPr lang="en-US" sz="1600" dirty="0">
                    <a:solidFill>
                      <a:schemeClr val="tx1"/>
                    </a:solidFill>
                  </a:rPr>
                  <a:t> or </a:t>
                </a:r>
                <a14:m>
                  <m:oMath xmlns:m="http://schemas.openxmlformats.org/officeDocument/2006/math">
                    <m:r>
                      <a:rPr lang="de-DE" sz="1600" b="0" i="1" smtClean="0">
                        <a:solidFill>
                          <a:schemeClr val="tx1"/>
                        </a:solidFill>
                        <a:latin typeface="Cambria Math" panose="02040503050406030204" pitchFamily="18" charset="0"/>
                      </a:rPr>
                      <m:t>3</m:t>
                    </m:r>
                  </m:oMath>
                </a14:m>
                <a:r>
                  <a:rPr lang="en-US" sz="1600" dirty="0">
                    <a:solidFill>
                      <a:schemeClr val="tx1"/>
                    </a:solidFill>
                  </a:rPr>
                  <a:t> </a:t>
                </a:r>
                <a:r>
                  <a:rPr lang="en-US" sz="1600" dirty="0"/>
                  <a:t>initial reflections from IS model</a:t>
                </a:r>
              </a:p>
              <a:p>
                <a:pPr marL="0" indent="0"/>
                <a:endParaRPr lang="en-US" dirty="0"/>
              </a:p>
            </p:txBody>
          </p:sp>
        </mc:Choice>
        <mc:Fallback>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353" t="-7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Rechteck 3"/>
              <p:cNvSpPr/>
              <p:nvPr/>
            </p:nvSpPr>
            <p:spPr>
              <a:xfrm>
                <a:off x="3143672" y="4869160"/>
                <a:ext cx="4131964" cy="1012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𝜂</m:t>
                          </m:r>
                        </m:e>
                        <m:sub>
                          <m:sSub>
                            <m:sSubPr>
                              <m:ctrlPr>
                                <a:rPr lang="en-US"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𝑑𝑖𝑓𝑓</m:t>
                              </m:r>
                            </m:e>
                            <m:sub>
                              <m:r>
                                <a:rPr lang="de-DE" sz="1600" i="1">
                                  <a:solidFill>
                                    <a:schemeClr val="tx1"/>
                                  </a:solidFill>
                                  <a:latin typeface="Cambria Math" panose="02040503050406030204" pitchFamily="18" charset="0"/>
                                </a:rPr>
                                <m:t>𝐻</m:t>
                              </m:r>
                            </m:sub>
                          </m:sSub>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𝜌</m:t>
                          </m:r>
                        </m:e>
                        <m:sub>
                          <m:r>
                            <a:rPr lang="en-US" sz="1600" i="1">
                              <a:solidFill>
                                <a:schemeClr val="tx1"/>
                              </a:solidFill>
                              <a:latin typeface="Cambria Math" panose="02040503050406030204" pitchFamily="18" charset="0"/>
                            </a:rPr>
                            <m:t>1</m:t>
                          </m:r>
                        </m:sub>
                      </m:sSub>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𝑅𝑥</m:t>
                              </m:r>
                            </m:sub>
                          </m:sSub>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𝑟𝑜𝑜𝑚</m:t>
                              </m:r>
                            </m:sub>
                          </m:sSub>
                        </m:den>
                      </m:f>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de-DE" sz="1600" i="1">
                                  <a:solidFill>
                                    <a:schemeClr val="tx1"/>
                                  </a:solidFill>
                                  <a:latin typeface="Cambria Math" panose="02040503050406030204" pitchFamily="18" charset="0"/>
                                </a:rPr>
                                <m:t>1</m:t>
                              </m:r>
                            </m:num>
                            <m:den>
                              <m:r>
                                <a:rPr lang="de-DE" sz="1600" i="1">
                                  <a:solidFill>
                                    <a:schemeClr val="tx1"/>
                                  </a:solidFill>
                                  <a:latin typeface="Cambria Math" panose="02040503050406030204" pitchFamily="18" charset="0"/>
                                </a:rPr>
                                <m:t>1−</m:t>
                              </m:r>
                              <m:d>
                                <m:dPr>
                                  <m:begChr m:val="⟨"/>
                                  <m:endChr m:val="⟩"/>
                                  <m:ctrlPr>
                                    <a:rPr lang="de-DE" sz="1600" i="1">
                                      <a:solidFill>
                                        <a:schemeClr val="tx1"/>
                                      </a:solidFill>
                                      <a:latin typeface="Cambria Math" panose="02040503050406030204" pitchFamily="18" charset="0"/>
                                    </a:rPr>
                                  </m:ctrlPr>
                                </m:dPr>
                                <m:e>
                                  <m:r>
                                    <a:rPr lang="de-DE" sz="1600" i="1">
                                      <a:solidFill>
                                        <a:schemeClr val="tx1"/>
                                      </a:solidFill>
                                      <a:latin typeface="Cambria Math" panose="02040503050406030204" pitchFamily="18" charset="0"/>
                                      <a:ea typeface="Cambria Math" panose="02040503050406030204" pitchFamily="18" charset="0"/>
                                    </a:rPr>
                                    <m:t>𝜌</m:t>
                                  </m:r>
                                </m:e>
                              </m:d>
                            </m:den>
                          </m:f>
                          <m:r>
                            <a:rPr lang="de-DE" sz="1600" i="1">
                              <a:solidFill>
                                <a:schemeClr val="tx1"/>
                              </a:solidFill>
                              <a:latin typeface="Cambria Math" panose="02040503050406030204" pitchFamily="18" charset="0"/>
                            </a:rPr>
                            <m:t>−</m:t>
                          </m:r>
                          <m:d>
                            <m:dPr>
                              <m:ctrlPr>
                                <a:rPr lang="de-DE" sz="1600" i="1">
                                  <a:solidFill>
                                    <a:schemeClr val="tx1"/>
                                  </a:solidFill>
                                  <a:latin typeface="Cambria Math" panose="02040503050406030204" pitchFamily="18" charset="0"/>
                                </a:rPr>
                              </m:ctrlPr>
                            </m:dPr>
                            <m:e>
                              <m:nary>
                                <m:naryPr>
                                  <m:chr m:val="∑"/>
                                  <m:ctrlPr>
                                    <a:rPr lang="de-DE" sz="1600" i="1">
                                      <a:solidFill>
                                        <a:schemeClr val="tx1"/>
                                      </a:solidFill>
                                      <a:latin typeface="Cambria Math" panose="02040503050406030204" pitchFamily="18" charset="0"/>
                                    </a:rPr>
                                  </m:ctrlPr>
                                </m:naryPr>
                                <m:sub>
                                  <m:r>
                                    <m:rPr>
                                      <m:brk m:alnAt="23"/>
                                    </m:rPr>
                                    <a:rPr lang="de-DE" sz="1600" i="1">
                                      <a:solidFill>
                                        <a:schemeClr val="tx1"/>
                                      </a:solidFill>
                                      <a:latin typeface="Cambria Math" panose="02040503050406030204" pitchFamily="18" charset="0"/>
                                    </a:rPr>
                                    <m:t>𝑗</m:t>
                                  </m:r>
                                  <m:r>
                                    <a:rPr lang="de-DE" sz="1600" i="1">
                                      <a:solidFill>
                                        <a:schemeClr val="tx1"/>
                                      </a:solidFill>
                                      <a:latin typeface="Cambria Math" panose="02040503050406030204" pitchFamily="18" charset="0"/>
                                    </a:rPr>
                                    <m:t>=1</m:t>
                                  </m:r>
                                </m:sub>
                                <m:sup>
                                  <m:r>
                                    <a:rPr lang="de-DE" sz="1600" b="0" i="1" smtClean="0">
                                      <a:solidFill>
                                        <a:schemeClr val="tx1"/>
                                      </a:solidFill>
                                      <a:latin typeface="Cambria Math" panose="02040503050406030204" pitchFamily="18" charset="0"/>
                                    </a:rPr>
                                    <m:t>𝑀</m:t>
                                  </m:r>
                                </m:sup>
                                <m:e>
                                  <m:sSup>
                                    <m:sSupPr>
                                      <m:ctrlPr>
                                        <a:rPr lang="de-DE" sz="1600" i="1">
                                          <a:solidFill>
                                            <a:schemeClr val="tx1"/>
                                          </a:solidFill>
                                          <a:latin typeface="Cambria Math" panose="02040503050406030204" pitchFamily="18" charset="0"/>
                                        </a:rPr>
                                      </m:ctrlPr>
                                    </m:sSupPr>
                                    <m:e>
                                      <m:d>
                                        <m:dPr>
                                          <m:begChr m:val="⟨"/>
                                          <m:endChr m:val="⟩"/>
                                          <m:ctrlPr>
                                            <a:rPr lang="de-DE" sz="1600" i="1">
                                              <a:solidFill>
                                                <a:schemeClr val="tx1"/>
                                              </a:solidFill>
                                              <a:latin typeface="Cambria Math" panose="02040503050406030204" pitchFamily="18" charset="0"/>
                                            </a:rPr>
                                          </m:ctrlPr>
                                        </m:dPr>
                                        <m:e>
                                          <m:r>
                                            <a:rPr lang="de-DE" sz="1600" i="1">
                                              <a:solidFill>
                                                <a:schemeClr val="tx1"/>
                                              </a:solidFill>
                                              <a:latin typeface="Cambria Math" panose="02040503050406030204" pitchFamily="18" charset="0"/>
                                              <a:ea typeface="Cambria Math" panose="02040503050406030204" pitchFamily="18" charset="0"/>
                                            </a:rPr>
                                            <m:t>𝜌</m:t>
                                          </m:r>
                                        </m:e>
                                      </m:d>
                                    </m:e>
                                    <m:sup>
                                      <m:r>
                                        <a:rPr lang="de-DE" sz="1600" i="1">
                                          <a:solidFill>
                                            <a:schemeClr val="tx1"/>
                                          </a:solidFill>
                                          <a:latin typeface="Cambria Math" panose="02040503050406030204" pitchFamily="18" charset="0"/>
                                        </a:rPr>
                                        <m:t>𝑗</m:t>
                                      </m:r>
                                      <m:r>
                                        <a:rPr lang="de-DE" sz="1600" i="1">
                                          <a:solidFill>
                                            <a:schemeClr val="tx1"/>
                                          </a:solidFill>
                                          <a:latin typeface="Cambria Math" panose="02040503050406030204" pitchFamily="18" charset="0"/>
                                        </a:rPr>
                                        <m:t>−1</m:t>
                                      </m:r>
                                    </m:sup>
                                  </m:sSup>
                                </m:e>
                              </m:nary>
                            </m:e>
                          </m:d>
                        </m:e>
                      </m:d>
                    </m:oMath>
                  </m:oMathPara>
                </a14:m>
                <a:endParaRPr lang="de-DE" sz="1400" dirty="0">
                  <a:solidFill>
                    <a:schemeClr val="tx1"/>
                  </a:solidFill>
                </a:endParaRPr>
              </a:p>
            </p:txBody>
          </p:sp>
        </mc:Choice>
        <mc:Fallback xmlns="">
          <p:sp>
            <p:nvSpPr>
              <p:cNvPr id="4" name="Rechteck 3"/>
              <p:cNvSpPr>
                <a:spLocks noRot="1" noChangeAspect="1" noMove="1" noResize="1" noEditPoints="1" noAdjustHandles="1" noChangeArrowheads="1" noChangeShapeType="1" noTextEdit="1"/>
              </p:cNvSpPr>
              <p:nvPr/>
            </p:nvSpPr>
            <p:spPr>
              <a:xfrm>
                <a:off x="3143672" y="4869160"/>
                <a:ext cx="4131964" cy="10120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4799856" y="3068960"/>
                <a:ext cx="4196523" cy="565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𝐻</m:t>
                          </m:r>
                        </m:e>
                        <m:sub>
                          <m:sSub>
                            <m:sSubPr>
                              <m:ctrlPr>
                                <a:rPr lang="de-DE"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𝑑𝑖𝑓𝑓</m:t>
                              </m:r>
                            </m:e>
                            <m:sub>
                              <m:r>
                                <a:rPr lang="en-US" sz="1600" i="1">
                                  <a:solidFill>
                                    <a:schemeClr val="tx1"/>
                                  </a:solidFill>
                                  <a:latin typeface="Cambria Math" panose="02040503050406030204" pitchFamily="18" charset="0"/>
                                </a:rPr>
                                <m:t>h𝑖𝑔h</m:t>
                              </m:r>
                            </m:sub>
                          </m:sSub>
                        </m:sub>
                      </m:sSub>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𝜂</m:t>
                              </m:r>
                            </m:e>
                            <m:sub>
                              <m:sSub>
                                <m:sSubPr>
                                  <m:ctrlPr>
                                    <a:rPr lang="en-US" sz="1600" i="1">
                                      <a:solidFill>
                                        <a:schemeClr val="tx1"/>
                                      </a:solidFill>
                                      <a:latin typeface="Cambria Math" panose="02040503050406030204" pitchFamily="18" charset="0"/>
                                    </a:rPr>
                                  </m:ctrlPr>
                                </m:sSubPr>
                                <m:e>
                                  <m:r>
                                    <a:rPr lang="de-DE" sz="1600" i="1">
                                      <a:solidFill>
                                        <a:schemeClr val="tx1"/>
                                      </a:solidFill>
                                      <a:latin typeface="Cambria Math" panose="02040503050406030204" pitchFamily="18" charset="0"/>
                                    </a:rPr>
                                    <m:t>𝑑𝑖𝑓𝑓</m:t>
                                  </m:r>
                                </m:e>
                                <m:sub>
                                  <m:r>
                                    <a:rPr lang="de-DE" sz="1600" i="1">
                                      <a:solidFill>
                                        <a:schemeClr val="tx1"/>
                                      </a:solidFill>
                                      <a:latin typeface="Cambria Math" panose="02040503050406030204" pitchFamily="18" charset="0"/>
                                    </a:rPr>
                                    <m:t>𝐻</m:t>
                                  </m:r>
                                </m:sub>
                              </m:sSub>
                            </m:sub>
                          </m:sSub>
                        </m:num>
                        <m:den>
                          <m:r>
                            <a:rPr lang="en-US" sz="1600" i="1">
                              <a:solidFill>
                                <a:schemeClr val="tx1"/>
                              </a:solidFill>
                              <a:latin typeface="Cambria Math" panose="02040503050406030204" pitchFamily="18" charset="0"/>
                            </a:rPr>
                            <m:t>1+</m:t>
                          </m:r>
                          <m:r>
                            <a:rPr lang="en-US" sz="1600" i="1">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𝜋</m:t>
                          </m:r>
                          <m:r>
                            <a:rPr lang="en-US" sz="1600" i="1">
                              <a:solidFill>
                                <a:schemeClr val="tx1"/>
                              </a:solidFill>
                              <a:latin typeface="Cambria Math" panose="02040503050406030204" pitchFamily="18" charset="0"/>
                              <a:ea typeface="Cambria Math" panose="02040503050406030204" pitchFamily="18" charset="0"/>
                            </a:rPr>
                            <m:t>𝑓</m:t>
                          </m:r>
                          <m:r>
                            <a:rPr lang="en-US" sz="1600" i="1">
                              <a:solidFill>
                                <a:schemeClr val="tx1"/>
                              </a:solidFill>
                              <a:latin typeface="Cambria Math" panose="02040503050406030204" pitchFamily="18" charset="0"/>
                              <a:ea typeface="Cambria Math" panose="02040503050406030204" pitchFamily="18" charset="0"/>
                            </a:rPr>
                            <m:t>𝜏</m:t>
                          </m:r>
                        </m:den>
                      </m:f>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𝑒</m:t>
                          </m:r>
                        </m:e>
                        <m:sup>
                          <m:r>
                            <a:rPr lang="en-US" sz="1600" i="1">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𝜋</m:t>
                          </m:r>
                          <m:r>
                            <a:rPr lang="en-US" sz="1600" i="1">
                              <a:solidFill>
                                <a:schemeClr val="tx1"/>
                              </a:solidFill>
                              <a:latin typeface="Cambria Math" panose="02040503050406030204" pitchFamily="18" charset="0"/>
                              <a:ea typeface="Cambria Math" panose="02040503050406030204" pitchFamily="18" charset="0"/>
                            </a:rPr>
                            <m:t>𝑓</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𝑇</m:t>
                          </m:r>
                        </m:sup>
                      </m:sSup>
                    </m:oMath>
                  </m:oMathPara>
                </a14:m>
                <a:endParaRPr lang="de-DE" sz="3200" dirty="0">
                  <a:solidFill>
                    <a:schemeClr val="tx1"/>
                  </a:solidFill>
                </a:endParaRPr>
              </a:p>
            </p:txBody>
          </p:sp>
        </mc:Choice>
        <mc:Fallback xmlns="">
          <p:sp>
            <p:nvSpPr>
              <p:cNvPr id="2" name="Textfeld 1"/>
              <p:cNvSpPr txBox="1">
                <a:spLocks noRot="1" noChangeAspect="1" noMove="1" noResize="1" noEditPoints="1" noAdjustHandles="1" noChangeArrowheads="1" noChangeShapeType="1" noTextEdit="1"/>
              </p:cNvSpPr>
              <p:nvPr/>
            </p:nvSpPr>
            <p:spPr>
              <a:xfrm>
                <a:off x="4799856" y="3068960"/>
                <a:ext cx="4196523" cy="565604"/>
              </a:xfrm>
              <a:prstGeom prst="rect">
                <a:avLst/>
              </a:prstGeom>
              <a:blipFill>
                <a:blip r:embed="rId4"/>
                <a:stretch>
                  <a:fillRect b="-6452"/>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F01A0329-1293-4671-B395-78B789E0AE68}"/>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8" name="Footer Placeholder 4">
            <a:extLst>
              <a:ext uri="{FF2B5EF4-FFF2-40B4-BE49-F238E27FC236}">
                <a16:creationId xmlns:a16="http://schemas.microsoft.com/office/drawing/2014/main" id="{3162F04C-ED58-49D2-8503-C9A52AB688DA}"/>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spTree>
    <p:extLst>
      <p:ext uri="{BB962C8B-B14F-4D97-AF65-F5344CB8AC3E}">
        <p14:creationId xmlns:p14="http://schemas.microsoft.com/office/powerpoint/2010/main" val="20203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Validation by measurements</a:t>
            </a:r>
            <a:endParaRPr lang="de-DE" dirty="0"/>
          </a:p>
        </p:txBody>
      </p:sp>
      <p:sp>
        <p:nvSpPr>
          <p:cNvPr id="4" name="Inhaltsplatzhalter 3"/>
          <p:cNvSpPr>
            <a:spLocks noGrp="1"/>
          </p:cNvSpPr>
          <p:nvPr>
            <p:ph idx="1"/>
          </p:nvPr>
        </p:nvSpPr>
        <p:spPr/>
        <p:txBody>
          <a:bodyPr/>
          <a:lstStyle/>
          <a:p>
            <a:pPr marL="479201" indent="-479201" algn="just">
              <a:buFont typeface="Arial" panose="020B0604020202020204" pitchFamily="34" charset="0"/>
              <a:buChar char="•"/>
            </a:pPr>
            <a:r>
              <a:rPr lang="de-DE" sz="1800" dirty="0"/>
              <a:t>SISO </a:t>
            </a:r>
            <a:r>
              <a:rPr lang="de-DE" sz="1800" dirty="0" err="1"/>
              <a:t>scenarios</a:t>
            </a:r>
            <a:r>
              <a:rPr lang="de-DE" sz="1800" dirty="0"/>
              <a:t> </a:t>
            </a:r>
          </a:p>
          <a:p>
            <a:pPr marL="765798" lvl="1" algn="just">
              <a:buFont typeface="Arial" panose="020B0604020202020204" pitchFamily="34" charset="0"/>
              <a:buChar char="•"/>
            </a:pPr>
            <a:r>
              <a:rPr lang="de-DE" sz="1600" dirty="0" err="1"/>
              <a:t>Frequency</a:t>
            </a:r>
            <a:r>
              <a:rPr lang="de-DE" sz="1600" dirty="0"/>
              <a:t> </a:t>
            </a:r>
            <a:r>
              <a:rPr lang="de-DE" sz="1600" dirty="0" err="1"/>
              <a:t>sweep</a:t>
            </a:r>
            <a:r>
              <a:rPr lang="de-DE" sz="1600" dirty="0"/>
              <a:t> </a:t>
            </a:r>
            <a:r>
              <a:rPr lang="de-DE" sz="1600" dirty="0" err="1"/>
              <a:t>technique</a:t>
            </a:r>
            <a:r>
              <a:rPr lang="de-DE" sz="1600" dirty="0"/>
              <a:t> </a:t>
            </a:r>
            <a:r>
              <a:rPr lang="de-DE" sz="1600" dirty="0" err="1"/>
              <a:t>using</a:t>
            </a:r>
            <a:r>
              <a:rPr lang="de-DE" sz="1600" dirty="0"/>
              <a:t> VNA, </a:t>
            </a:r>
            <a:r>
              <a:rPr lang="de-DE" sz="1600" dirty="0" err="1"/>
              <a:t>narrowband</a:t>
            </a:r>
            <a:endParaRPr lang="de-DE" sz="1600" dirty="0"/>
          </a:p>
          <a:p>
            <a:pPr marL="479201" indent="-479201" algn="just">
              <a:buFont typeface="Arial" panose="020B0604020202020204" pitchFamily="34" charset="0"/>
              <a:buChar char="•"/>
            </a:pPr>
            <a:r>
              <a:rPr lang="de-DE" sz="1800" dirty="0"/>
              <a:t>MIMO </a:t>
            </a:r>
            <a:r>
              <a:rPr lang="de-DE" sz="1800" dirty="0" err="1"/>
              <a:t>scenarios</a:t>
            </a:r>
            <a:r>
              <a:rPr lang="de-DE" sz="1800" dirty="0"/>
              <a:t> </a:t>
            </a:r>
          </a:p>
          <a:p>
            <a:pPr marL="765798" lvl="1" algn="just">
              <a:buFont typeface="Arial" panose="020B0604020202020204" pitchFamily="34" charset="0"/>
              <a:buChar char="•"/>
            </a:pPr>
            <a:r>
              <a:rPr lang="de-DE" sz="1600" dirty="0"/>
              <a:t>8x8 </a:t>
            </a:r>
            <a:r>
              <a:rPr lang="de-DE" sz="1600" dirty="0" err="1"/>
              <a:t>channel</a:t>
            </a:r>
            <a:r>
              <a:rPr lang="de-DE" sz="1600" dirty="0"/>
              <a:t> </a:t>
            </a:r>
            <a:r>
              <a:rPr lang="de-DE" sz="1600" dirty="0" err="1"/>
              <a:t>sounder</a:t>
            </a:r>
            <a:r>
              <a:rPr lang="de-DE" sz="1600" dirty="0"/>
              <a:t>, OFDM-</a:t>
            </a:r>
            <a:r>
              <a:rPr lang="de-DE" sz="1600" dirty="0" err="1"/>
              <a:t>based</a:t>
            </a:r>
            <a:r>
              <a:rPr lang="de-DE" sz="1600" dirty="0"/>
              <a:t>, </a:t>
            </a:r>
            <a:r>
              <a:rPr lang="de-DE" sz="1600" dirty="0" err="1"/>
              <a:t>wideband</a:t>
            </a:r>
            <a:endParaRPr lang="de-DE" sz="1600" dirty="0"/>
          </a:p>
          <a:p>
            <a:pPr>
              <a:buFont typeface="Arial" panose="020B0604020202020204" pitchFamily="34" charset="0"/>
              <a:buChar char="•"/>
            </a:pPr>
            <a:r>
              <a:rPr lang="en-US" sz="1800" dirty="0"/>
              <a:t>Performed all three steps</a:t>
            </a:r>
          </a:p>
          <a:p>
            <a:pPr lvl="1">
              <a:buFont typeface="Arial" panose="020B0604020202020204" pitchFamily="34" charset="0"/>
              <a:buChar char="•"/>
            </a:pPr>
            <a:r>
              <a:rPr lang="en-US" sz="1600" dirty="0"/>
              <a:t>3D environment modelling using LIDAR</a:t>
            </a:r>
          </a:p>
          <a:p>
            <a:pPr lvl="1">
              <a:buFont typeface="Arial" panose="020B0604020202020204" pitchFamily="34" charset="0"/>
              <a:buChar char="•"/>
            </a:pPr>
            <a:r>
              <a:rPr lang="en-US" sz="1600" dirty="0"/>
              <a:t>Channel modelling</a:t>
            </a:r>
          </a:p>
          <a:p>
            <a:pPr lvl="1">
              <a:buFont typeface="Arial" panose="020B0604020202020204" pitchFamily="34" charset="0"/>
              <a:buChar char="•"/>
            </a:pPr>
            <a:r>
              <a:rPr lang="en-US" sz="1600" dirty="0"/>
              <a:t>Measurements using VNA/MIMO channel sounder</a:t>
            </a:r>
          </a:p>
          <a:p>
            <a:pPr>
              <a:buFont typeface="Arial" panose="020B0604020202020204" pitchFamily="34" charset="0"/>
              <a:buChar char="•"/>
            </a:pPr>
            <a:r>
              <a:rPr lang="en-US" sz="1800" dirty="0"/>
              <a:t>Metrics used</a:t>
            </a:r>
          </a:p>
          <a:p>
            <a:pPr lvl="1">
              <a:buFont typeface="Arial" panose="020B0604020202020204" pitchFamily="34" charset="0"/>
              <a:buChar char="•"/>
            </a:pPr>
            <a:r>
              <a:rPr lang="en-US" sz="1600" dirty="0"/>
              <a:t>Mean-square error (MSE) between measured and modelled channel</a:t>
            </a:r>
          </a:p>
          <a:p>
            <a:pPr lvl="1">
              <a:buFont typeface="Arial" panose="020B0604020202020204" pitchFamily="34" charset="0"/>
              <a:buChar char="•"/>
            </a:pPr>
            <a:r>
              <a:rPr lang="en-US" sz="1600" dirty="0"/>
              <a:t>Singular values </a:t>
            </a:r>
          </a:p>
          <a:p>
            <a:pPr lvl="1">
              <a:buFont typeface="Arial" panose="020B0604020202020204" pitchFamily="34" charset="0"/>
              <a:buChar char="•"/>
            </a:pPr>
            <a:r>
              <a:rPr lang="en-US" sz="1600" dirty="0"/>
              <a:t>Throughput</a:t>
            </a:r>
            <a:endParaRPr lang="en-US" sz="1867" dirty="0"/>
          </a:p>
        </p:txBody>
      </p:sp>
      <p:sp>
        <p:nvSpPr>
          <p:cNvPr id="5" name="Date Placeholder 3">
            <a:extLst>
              <a:ext uri="{FF2B5EF4-FFF2-40B4-BE49-F238E27FC236}">
                <a16:creationId xmlns:a16="http://schemas.microsoft.com/office/drawing/2014/main" id="{92832F69-70D5-4802-BCF7-0F185061F190}"/>
              </a:ext>
            </a:extLst>
          </p:cNvPr>
          <p:cNvSpPr>
            <a:spLocks noGrp="1"/>
          </p:cNvSpPr>
          <p:nvPr>
            <p:ph type="dt" idx="15"/>
          </p:nvPr>
        </p:nvSpPr>
        <p:spPr>
          <a:xfrm>
            <a:off x="929217" y="333375"/>
            <a:ext cx="2499764" cy="273050"/>
          </a:xfrm>
        </p:spPr>
        <p:txBody>
          <a:bodyPr/>
          <a:lstStyle/>
          <a:p>
            <a:r>
              <a:rPr lang="en-US" dirty="0"/>
              <a:t>July 2025</a:t>
            </a:r>
            <a:endParaRPr lang="en-GB" dirty="0"/>
          </a:p>
        </p:txBody>
      </p:sp>
      <p:sp>
        <p:nvSpPr>
          <p:cNvPr id="6" name="Footer Placeholder 4">
            <a:extLst>
              <a:ext uri="{FF2B5EF4-FFF2-40B4-BE49-F238E27FC236}">
                <a16:creationId xmlns:a16="http://schemas.microsoft.com/office/drawing/2014/main" id="{DD4962C8-7799-4A12-90B1-CB6A9742C9F0}"/>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grpSp>
        <p:nvGrpSpPr>
          <p:cNvPr id="7" name="Gruppieren 18">
            <a:extLst>
              <a:ext uri="{FF2B5EF4-FFF2-40B4-BE49-F238E27FC236}">
                <a16:creationId xmlns:a16="http://schemas.microsoft.com/office/drawing/2014/main" id="{4AABB6A7-3E10-4107-A6BA-207C65A0A9AF}"/>
              </a:ext>
            </a:extLst>
          </p:cNvPr>
          <p:cNvGrpSpPr/>
          <p:nvPr/>
        </p:nvGrpSpPr>
        <p:grpSpPr>
          <a:xfrm>
            <a:off x="8586142" y="1269305"/>
            <a:ext cx="3504319" cy="2519735"/>
            <a:chOff x="6865898" y="510643"/>
            <a:chExt cx="2437420" cy="1631616"/>
          </a:xfrm>
        </p:grpSpPr>
        <p:pic>
          <p:nvPicPr>
            <p:cNvPr id="8" name="Picture 15">
              <a:extLst>
                <a:ext uri="{FF2B5EF4-FFF2-40B4-BE49-F238E27FC236}">
                  <a16:creationId xmlns:a16="http://schemas.microsoft.com/office/drawing/2014/main" id="{657502A1-15FA-46A7-99CD-0425A5CA3F1D}"/>
                </a:ext>
              </a:extLst>
            </p:cNvPr>
            <p:cNvPicPr>
              <a:picLocks noChangeAspect="1"/>
            </p:cNvPicPr>
            <p:nvPr/>
          </p:nvPicPr>
          <p:blipFill>
            <a:blip r:embed="rId2"/>
            <a:stretch>
              <a:fillRect/>
            </a:stretch>
          </p:blipFill>
          <p:spPr>
            <a:xfrm>
              <a:off x="7086600" y="510643"/>
              <a:ext cx="1907008" cy="1462554"/>
            </a:xfrm>
            <a:prstGeom prst="rect">
              <a:avLst/>
            </a:prstGeom>
          </p:spPr>
        </p:pic>
        <p:sp>
          <p:nvSpPr>
            <p:cNvPr id="9" name="TextBox 17">
              <a:extLst>
                <a:ext uri="{FF2B5EF4-FFF2-40B4-BE49-F238E27FC236}">
                  <a16:creationId xmlns:a16="http://schemas.microsoft.com/office/drawing/2014/main" id="{890D35CC-11F9-4FAC-8329-8A37E566495D}"/>
                </a:ext>
              </a:extLst>
            </p:cNvPr>
            <p:cNvSpPr txBox="1"/>
            <p:nvPr/>
          </p:nvSpPr>
          <p:spPr>
            <a:xfrm>
              <a:off x="6865898" y="1942963"/>
              <a:ext cx="2437420" cy="199296"/>
            </a:xfrm>
            <a:prstGeom prst="rect">
              <a:avLst/>
            </a:prstGeom>
            <a:noFill/>
          </p:spPr>
          <p:txBody>
            <a:bodyPr wrap="square" rtlCol="0">
              <a:spAutoFit/>
            </a:bodyPr>
            <a:lstStyle/>
            <a:p>
              <a:pPr algn="ctr"/>
              <a:r>
                <a:rPr lang="en-US" sz="1400" dirty="0">
                  <a:solidFill>
                    <a:schemeClr val="tx1"/>
                  </a:solidFill>
                </a:rPr>
                <a:t>SISO measurement using VNA</a:t>
              </a:r>
            </a:p>
          </p:txBody>
        </p:sp>
      </p:grpSp>
      <p:grpSp>
        <p:nvGrpSpPr>
          <p:cNvPr id="10" name="Gruppieren 4">
            <a:extLst>
              <a:ext uri="{FF2B5EF4-FFF2-40B4-BE49-F238E27FC236}">
                <a16:creationId xmlns:a16="http://schemas.microsoft.com/office/drawing/2014/main" id="{FB7DBC34-A3D9-4D0E-973C-31A3D139A1D4}"/>
              </a:ext>
            </a:extLst>
          </p:cNvPr>
          <p:cNvGrpSpPr/>
          <p:nvPr/>
        </p:nvGrpSpPr>
        <p:grpSpPr>
          <a:xfrm>
            <a:off x="8637214" y="4005064"/>
            <a:ext cx="3402173" cy="2472579"/>
            <a:chOff x="6523676" y="2890761"/>
            <a:chExt cx="2362200" cy="1744906"/>
          </a:xfrm>
        </p:grpSpPr>
        <p:pic>
          <p:nvPicPr>
            <p:cNvPr id="11" name="Grafik 11">
              <a:extLst>
                <a:ext uri="{FF2B5EF4-FFF2-40B4-BE49-F238E27FC236}">
                  <a16:creationId xmlns:a16="http://schemas.microsoft.com/office/drawing/2014/main" id="{106CDE3D-F298-407A-807D-0767201C984B}"/>
                </a:ext>
              </a:extLst>
            </p:cNvPr>
            <p:cNvPicPr>
              <a:picLocks noChangeAspect="1"/>
            </p:cNvPicPr>
            <p:nvPr/>
          </p:nvPicPr>
          <p:blipFill>
            <a:blip r:embed="rId3"/>
            <a:stretch>
              <a:fillRect/>
            </a:stretch>
          </p:blipFill>
          <p:spPr>
            <a:xfrm>
              <a:off x="6523676" y="2890761"/>
              <a:ext cx="2362200" cy="1558353"/>
            </a:xfrm>
            <a:prstGeom prst="rect">
              <a:avLst/>
            </a:prstGeom>
          </p:spPr>
        </p:pic>
        <p:sp>
          <p:nvSpPr>
            <p:cNvPr id="12" name="Textfeld 3">
              <a:extLst>
                <a:ext uri="{FF2B5EF4-FFF2-40B4-BE49-F238E27FC236}">
                  <a16:creationId xmlns:a16="http://schemas.microsoft.com/office/drawing/2014/main" id="{C833A9AF-886E-41D6-A5EE-87C5FC01488C}"/>
                </a:ext>
              </a:extLst>
            </p:cNvPr>
            <p:cNvSpPr txBox="1"/>
            <p:nvPr/>
          </p:nvSpPr>
          <p:spPr>
            <a:xfrm>
              <a:off x="6810891" y="4418468"/>
              <a:ext cx="1787770" cy="217199"/>
            </a:xfrm>
            <a:prstGeom prst="rect">
              <a:avLst/>
            </a:prstGeom>
            <a:noFill/>
          </p:spPr>
          <p:txBody>
            <a:bodyPr wrap="square" rtlCol="0">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r>
                <a:rPr lang="de-DE" sz="1400" dirty="0">
                  <a:latin typeface="+mj-lt"/>
                </a:rPr>
                <a:t>     MIMO </a:t>
              </a:r>
              <a:r>
                <a:rPr lang="de-DE" sz="1400" dirty="0" err="1">
                  <a:latin typeface="+mj-lt"/>
                </a:rPr>
                <a:t>channel</a:t>
              </a:r>
              <a:r>
                <a:rPr lang="de-DE" sz="1400" dirty="0">
                  <a:latin typeface="+mj-lt"/>
                </a:rPr>
                <a:t> </a:t>
              </a:r>
              <a:r>
                <a:rPr lang="de-DE" sz="1400" dirty="0" err="1">
                  <a:latin typeface="+mj-lt"/>
                </a:rPr>
                <a:t>sounder</a:t>
              </a:r>
              <a:endParaRPr lang="de-DE" sz="1400" dirty="0">
                <a:latin typeface="+mj-lt"/>
              </a:endParaRPr>
            </a:p>
          </p:txBody>
        </p:sp>
      </p:grpSp>
    </p:spTree>
    <p:extLst>
      <p:ext uri="{BB962C8B-B14F-4D97-AF65-F5344CB8AC3E}">
        <p14:creationId xmlns:p14="http://schemas.microsoft.com/office/powerpoint/2010/main" val="20537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1DDF-92F6-47A1-A805-53EB3FDD64C4}"/>
              </a:ext>
            </a:extLst>
          </p:cNvPr>
          <p:cNvSpPr>
            <a:spLocks noGrp="1"/>
          </p:cNvSpPr>
          <p:nvPr>
            <p:ph type="title"/>
          </p:nvPr>
        </p:nvSpPr>
        <p:spPr/>
        <p:txBody>
          <a:bodyPr/>
          <a:lstStyle/>
          <a:p>
            <a:r>
              <a:rPr lang="en-US" dirty="0"/>
              <a:t>Empty room</a:t>
            </a:r>
          </a:p>
        </p:txBody>
      </p:sp>
      <p:sp>
        <p:nvSpPr>
          <p:cNvPr id="3" name="Content Placeholder 2">
            <a:extLst>
              <a:ext uri="{FF2B5EF4-FFF2-40B4-BE49-F238E27FC236}">
                <a16:creationId xmlns:a16="http://schemas.microsoft.com/office/drawing/2014/main" id="{7309A1F5-CE84-4313-A17E-5F2A52C20852}"/>
              </a:ext>
            </a:extLst>
          </p:cNvPr>
          <p:cNvSpPr>
            <a:spLocks noGrp="1"/>
          </p:cNvSpPr>
          <p:nvPr>
            <p:ph idx="1"/>
          </p:nvPr>
        </p:nvSpPr>
        <p:spPr>
          <a:xfrm>
            <a:off x="914401" y="1981201"/>
            <a:ext cx="8133927" cy="1447799"/>
          </a:xfrm>
        </p:spPr>
        <p:txBody>
          <a:bodyPr/>
          <a:lstStyle/>
          <a:p>
            <a:pPr>
              <a:buFont typeface="Arial" panose="020B0604020202020204" pitchFamily="34" charset="0"/>
              <a:buChar char="•"/>
            </a:pPr>
            <a:r>
              <a:rPr lang="en-US" sz="1867" dirty="0"/>
              <a:t>Simple scenario for testing all steps</a:t>
            </a:r>
          </a:p>
          <a:p>
            <a:pPr lvl="1">
              <a:buFont typeface="Arial" panose="020B0604020202020204" pitchFamily="34" charset="0"/>
              <a:buChar char="•"/>
            </a:pPr>
            <a:r>
              <a:rPr lang="en-US" sz="1600" dirty="0"/>
              <a:t>LIDAR scan and reflectivity calculation</a:t>
            </a:r>
          </a:p>
          <a:p>
            <a:pPr lvl="1">
              <a:buFont typeface="Arial" panose="020B0604020202020204" pitchFamily="34" charset="0"/>
              <a:buChar char="•"/>
            </a:pPr>
            <a:r>
              <a:rPr lang="en-US" sz="1600" dirty="0"/>
              <a:t>SISO &amp; MIMO measurements</a:t>
            </a:r>
          </a:p>
          <a:p>
            <a:pPr lvl="1">
              <a:buFont typeface="Arial" panose="020B0604020202020204" pitchFamily="34" charset="0"/>
              <a:buChar char="•"/>
            </a:pPr>
            <a:r>
              <a:rPr lang="en-US" sz="1600" dirty="0"/>
              <a:t>Performance evaluation</a:t>
            </a:r>
          </a:p>
          <a:p>
            <a:endParaRPr lang="de-DE" dirty="0"/>
          </a:p>
          <a:p>
            <a:endParaRPr lang="en-US" dirty="0"/>
          </a:p>
        </p:txBody>
      </p:sp>
      <p:sp>
        <p:nvSpPr>
          <p:cNvPr id="4" name="Slide Number Placeholder 3">
            <a:extLst>
              <a:ext uri="{FF2B5EF4-FFF2-40B4-BE49-F238E27FC236}">
                <a16:creationId xmlns:a16="http://schemas.microsoft.com/office/drawing/2014/main" id="{A2EE1130-4788-420F-881E-B3E1AB1D2072}"/>
              </a:ext>
            </a:extLst>
          </p:cNvPr>
          <p:cNvSpPr>
            <a:spLocks noGrp="1"/>
          </p:cNvSpPr>
          <p:nvPr>
            <p:ph type="sldNum" idx="12"/>
          </p:nvPr>
        </p:nvSpPr>
        <p:spPr>
          <a:xfrm>
            <a:off x="5944373" y="6475414"/>
            <a:ext cx="704849"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5DAB59C-3D64-4C21-A454-7394F5496BE1}"/>
              </a:ext>
            </a:extLst>
          </p:cNvPr>
          <p:cNvSpPr>
            <a:spLocks noGrp="1"/>
          </p:cNvSpPr>
          <p:nvPr>
            <p:ph type="ftr" idx="14"/>
          </p:nvPr>
        </p:nvSpPr>
        <p:spPr>
          <a:xfrm>
            <a:off x="7143757" y="6475414"/>
            <a:ext cx="4246027" cy="180975"/>
          </a:xfrm>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79F1373D-90D9-41A0-80A8-9BA23A576338}"/>
              </a:ext>
            </a:extLst>
          </p:cNvPr>
          <p:cNvSpPr>
            <a:spLocks noGrp="1"/>
          </p:cNvSpPr>
          <p:nvPr>
            <p:ph type="dt" idx="15"/>
          </p:nvPr>
        </p:nvSpPr>
        <p:spPr/>
        <p:txBody>
          <a:bodyPr/>
          <a:lstStyle/>
          <a:p>
            <a:r>
              <a:rPr lang="en-US" dirty="0"/>
              <a:t>July 2025</a:t>
            </a:r>
            <a:endParaRPr lang="en-GB" dirty="0"/>
          </a:p>
        </p:txBody>
      </p:sp>
      <p:grpSp>
        <p:nvGrpSpPr>
          <p:cNvPr id="9" name="Gruppieren 7">
            <a:extLst>
              <a:ext uri="{FF2B5EF4-FFF2-40B4-BE49-F238E27FC236}">
                <a16:creationId xmlns:a16="http://schemas.microsoft.com/office/drawing/2014/main" id="{5CD5CEF2-95F9-487D-A129-7905AD666EB1}"/>
              </a:ext>
            </a:extLst>
          </p:cNvPr>
          <p:cNvGrpSpPr/>
          <p:nvPr/>
        </p:nvGrpSpPr>
        <p:grpSpPr>
          <a:xfrm>
            <a:off x="2984043" y="3697286"/>
            <a:ext cx="3071421" cy="2572113"/>
            <a:chOff x="6217530" y="640984"/>
            <a:chExt cx="2451899" cy="1982050"/>
          </a:xfrm>
        </p:grpSpPr>
        <p:pic>
          <p:nvPicPr>
            <p:cNvPr id="22" name="Grafik 6">
              <a:extLst>
                <a:ext uri="{FF2B5EF4-FFF2-40B4-BE49-F238E27FC236}">
                  <a16:creationId xmlns:a16="http://schemas.microsoft.com/office/drawing/2014/main" id="{E966BD1F-F220-4B6D-AC74-C254EEDAE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839410"/>
              <a:ext cx="2203447" cy="1783624"/>
            </a:xfrm>
            <a:prstGeom prst="rect">
              <a:avLst/>
            </a:prstGeom>
          </p:spPr>
        </p:pic>
        <p:sp>
          <p:nvSpPr>
            <p:cNvPr id="23" name="Textfeld 5">
              <a:extLst>
                <a:ext uri="{FF2B5EF4-FFF2-40B4-BE49-F238E27FC236}">
                  <a16:creationId xmlns:a16="http://schemas.microsoft.com/office/drawing/2014/main" id="{AB4FDAF5-2CC6-4248-B949-A2AC7F565D2B}"/>
                </a:ext>
              </a:extLst>
            </p:cNvPr>
            <p:cNvSpPr txBox="1"/>
            <p:nvPr/>
          </p:nvSpPr>
          <p:spPr>
            <a:xfrm>
              <a:off x="6217530" y="640984"/>
              <a:ext cx="2451899" cy="237171"/>
            </a:xfrm>
            <a:prstGeom prst="rect">
              <a:avLst/>
            </a:prstGeom>
            <a:noFill/>
          </p:spPr>
          <p:txBody>
            <a:bodyPr wrap="square" rtlCol="0">
              <a:spAutoFit/>
            </a:bodyPr>
            <a:lstStyle/>
            <a:p>
              <a:pPr algn="ctr"/>
              <a:r>
                <a:rPr lang="de-DE" sz="1400" dirty="0">
                  <a:solidFill>
                    <a:schemeClr val="tx1"/>
                  </a:solidFill>
                </a:rPr>
                <a:t>Point </a:t>
              </a:r>
              <a:r>
                <a:rPr lang="de-DE" sz="1400" dirty="0" err="1">
                  <a:solidFill>
                    <a:schemeClr val="tx1"/>
                  </a:solidFill>
                </a:rPr>
                <a:t>cloud</a:t>
              </a:r>
              <a:r>
                <a:rPr lang="de-DE" sz="1400" dirty="0">
                  <a:solidFill>
                    <a:schemeClr val="tx1"/>
                  </a:solidFill>
                </a:rPr>
                <a:t> </a:t>
              </a:r>
              <a:r>
                <a:rPr lang="de-DE" sz="1400" dirty="0" err="1">
                  <a:solidFill>
                    <a:schemeClr val="tx1"/>
                  </a:solidFill>
                </a:rPr>
                <a:t>data</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room</a:t>
              </a:r>
              <a:endParaRPr lang="de-DE" sz="1400" dirty="0">
                <a:solidFill>
                  <a:schemeClr val="tx1"/>
                </a:solidFill>
              </a:endParaRPr>
            </a:p>
          </p:txBody>
        </p:sp>
      </p:grpSp>
      <p:sp>
        <p:nvSpPr>
          <p:cNvPr id="10" name="Pfeil nach rechts 13">
            <a:extLst>
              <a:ext uri="{FF2B5EF4-FFF2-40B4-BE49-F238E27FC236}">
                <a16:creationId xmlns:a16="http://schemas.microsoft.com/office/drawing/2014/main" id="{93F8D13C-2FC0-4C99-84D5-BF6EAF73D378}"/>
              </a:ext>
            </a:extLst>
          </p:cNvPr>
          <p:cNvSpPr/>
          <p:nvPr/>
        </p:nvSpPr>
        <p:spPr bwMode="auto">
          <a:xfrm>
            <a:off x="2736194" y="4867293"/>
            <a:ext cx="376263" cy="406400"/>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12" name="Group 11">
            <a:extLst>
              <a:ext uri="{FF2B5EF4-FFF2-40B4-BE49-F238E27FC236}">
                <a16:creationId xmlns:a16="http://schemas.microsoft.com/office/drawing/2014/main" id="{1E7590E1-53C2-4C56-994F-6FFF05F0BE20}"/>
              </a:ext>
            </a:extLst>
          </p:cNvPr>
          <p:cNvGrpSpPr/>
          <p:nvPr/>
        </p:nvGrpSpPr>
        <p:grpSpPr>
          <a:xfrm>
            <a:off x="32956" y="3717032"/>
            <a:ext cx="2686217" cy="2376263"/>
            <a:chOff x="256022" y="2210012"/>
            <a:chExt cx="2569604" cy="2384349"/>
          </a:xfrm>
        </p:grpSpPr>
        <p:pic>
          <p:nvPicPr>
            <p:cNvPr id="18" name="Picture 5">
              <a:extLst>
                <a:ext uri="{FF2B5EF4-FFF2-40B4-BE49-F238E27FC236}">
                  <a16:creationId xmlns:a16="http://schemas.microsoft.com/office/drawing/2014/main" id="{1571276A-5BD1-48C1-891C-E9D097B95F1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6022" y="2571277"/>
              <a:ext cx="2569604" cy="2023084"/>
            </a:xfrm>
            <a:prstGeom prst="rect">
              <a:avLst/>
            </a:prstGeom>
          </p:spPr>
        </p:pic>
        <p:sp>
          <p:nvSpPr>
            <p:cNvPr id="19" name="TextBox 8">
              <a:extLst>
                <a:ext uri="{FF2B5EF4-FFF2-40B4-BE49-F238E27FC236}">
                  <a16:creationId xmlns:a16="http://schemas.microsoft.com/office/drawing/2014/main" id="{7C8B7A49-65B5-4F7A-9841-9D31A12EB4D2}"/>
                </a:ext>
              </a:extLst>
            </p:cNvPr>
            <p:cNvSpPr txBox="1"/>
            <p:nvPr/>
          </p:nvSpPr>
          <p:spPr>
            <a:xfrm>
              <a:off x="623580" y="2210012"/>
              <a:ext cx="2057400" cy="308824"/>
            </a:xfrm>
            <a:prstGeom prst="rect">
              <a:avLst/>
            </a:prstGeom>
            <a:noFill/>
          </p:spPr>
          <p:txBody>
            <a:bodyPr wrap="square" rtlCol="0">
              <a:spAutoFit/>
            </a:bodyPr>
            <a:lstStyle/>
            <a:p>
              <a:pPr algn="ctr"/>
              <a:r>
                <a:rPr lang="de-DE" sz="1400" dirty="0">
                  <a:solidFill>
                    <a:schemeClr val="tx1"/>
                  </a:solidFill>
                </a:rPr>
                <a:t>LIDAR </a:t>
              </a:r>
              <a:r>
                <a:rPr lang="de-DE" sz="1400" dirty="0" err="1">
                  <a:solidFill>
                    <a:schemeClr val="tx1"/>
                  </a:solidFill>
                </a:rPr>
                <a:t>scanning</a:t>
              </a:r>
              <a:endParaRPr lang="en-US" sz="1400" dirty="0">
                <a:solidFill>
                  <a:schemeClr val="tx1"/>
                </a:solidFill>
              </a:endParaRPr>
            </a:p>
          </p:txBody>
        </p:sp>
      </p:grpSp>
      <p:sp>
        <p:nvSpPr>
          <p:cNvPr id="14" name="Pfeil nach rechts 21">
            <a:extLst>
              <a:ext uri="{FF2B5EF4-FFF2-40B4-BE49-F238E27FC236}">
                <a16:creationId xmlns:a16="http://schemas.microsoft.com/office/drawing/2014/main" id="{B990FE4C-A2AF-4D85-865B-6DEC786C817D}"/>
              </a:ext>
            </a:extLst>
          </p:cNvPr>
          <p:cNvSpPr/>
          <p:nvPr/>
        </p:nvSpPr>
        <p:spPr bwMode="auto">
          <a:xfrm>
            <a:off x="5883030" y="4865796"/>
            <a:ext cx="420421" cy="395997"/>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7" name="Group 6">
            <a:extLst>
              <a:ext uri="{FF2B5EF4-FFF2-40B4-BE49-F238E27FC236}">
                <a16:creationId xmlns:a16="http://schemas.microsoft.com/office/drawing/2014/main" id="{8A2B8D65-C4E2-446A-98A8-135106AF9F65}"/>
              </a:ext>
            </a:extLst>
          </p:cNvPr>
          <p:cNvGrpSpPr/>
          <p:nvPr/>
        </p:nvGrpSpPr>
        <p:grpSpPr>
          <a:xfrm>
            <a:off x="6320472" y="3769295"/>
            <a:ext cx="2727856" cy="2305698"/>
            <a:chOff x="6304974" y="3866500"/>
            <a:chExt cx="2727856" cy="2305698"/>
          </a:xfrm>
        </p:grpSpPr>
        <p:grpSp>
          <p:nvGrpSpPr>
            <p:cNvPr id="24" name="Group 22">
              <a:extLst>
                <a:ext uri="{FF2B5EF4-FFF2-40B4-BE49-F238E27FC236}">
                  <a16:creationId xmlns:a16="http://schemas.microsoft.com/office/drawing/2014/main" id="{69F2537E-5398-4E24-AA65-A43560B063CD}"/>
                </a:ext>
              </a:extLst>
            </p:cNvPr>
            <p:cNvGrpSpPr/>
            <p:nvPr/>
          </p:nvGrpSpPr>
          <p:grpSpPr>
            <a:xfrm>
              <a:off x="6304974" y="4116673"/>
              <a:ext cx="2727856" cy="2055525"/>
              <a:chOff x="6751152" y="1061122"/>
              <a:chExt cx="2046057" cy="1502432"/>
            </a:xfrm>
          </p:grpSpPr>
          <p:pic>
            <p:nvPicPr>
              <p:cNvPr id="25" name="Picture 16">
                <a:extLst>
                  <a:ext uri="{FF2B5EF4-FFF2-40B4-BE49-F238E27FC236}">
                    <a16:creationId xmlns:a16="http://schemas.microsoft.com/office/drawing/2014/main" id="{F17638E2-2FDD-4E41-93D3-F667854E3D08}"/>
                  </a:ext>
                </a:extLst>
              </p:cNvPr>
              <p:cNvPicPr>
                <a:picLocks noChangeAspect="1"/>
              </p:cNvPicPr>
              <p:nvPr/>
            </p:nvPicPr>
            <p:blipFill>
              <a:blip r:embed="rId4"/>
              <a:stretch>
                <a:fillRect/>
              </a:stretch>
            </p:blipFill>
            <p:spPr>
              <a:xfrm>
                <a:off x="6751152" y="1061122"/>
                <a:ext cx="2046057" cy="1502432"/>
              </a:xfrm>
              <a:prstGeom prst="rect">
                <a:avLst/>
              </a:prstGeom>
            </p:spPr>
          </p:pic>
          <p:cxnSp>
            <p:nvCxnSpPr>
              <p:cNvPr id="26" name="Straight Arrow Connector 7">
                <a:extLst>
                  <a:ext uri="{FF2B5EF4-FFF2-40B4-BE49-F238E27FC236}">
                    <a16:creationId xmlns:a16="http://schemas.microsoft.com/office/drawing/2014/main" id="{EE8D522C-9178-4A74-B7CB-1D6DADC0EC5C}"/>
                  </a:ext>
                </a:extLst>
              </p:cNvPr>
              <p:cNvCxnSpPr/>
              <p:nvPr/>
            </p:nvCxnSpPr>
            <p:spPr bwMode="auto">
              <a:xfrm>
                <a:off x="7467600" y="1885950"/>
                <a:ext cx="6096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FB305C7-9387-4614-8EFA-B9745B94C512}"/>
                  </a:ext>
                </a:extLst>
              </p:cNvPr>
              <p:cNvSpPr txBox="1"/>
              <p:nvPr/>
            </p:nvSpPr>
            <p:spPr>
              <a:xfrm>
                <a:off x="7712242" y="1666566"/>
                <a:ext cx="243993" cy="209752"/>
              </a:xfrm>
              <a:prstGeom prst="rect">
                <a:avLst/>
              </a:prstGeom>
              <a:noFill/>
            </p:spPr>
            <p:txBody>
              <a:bodyPr wrap="square" rtlCol="0">
                <a:spAutoFit/>
              </a:bodyPr>
              <a:lstStyle/>
              <a:p>
                <a:r>
                  <a:rPr lang="de-DE" sz="1600" dirty="0">
                    <a:solidFill>
                      <a:srgbClr val="FF0000"/>
                    </a:solidFill>
                  </a:rPr>
                  <a:t>d</a:t>
                </a:r>
                <a:endParaRPr lang="en-US" dirty="0">
                  <a:solidFill>
                    <a:srgbClr val="FF0000"/>
                  </a:solidFill>
                </a:endParaRPr>
              </a:p>
            </p:txBody>
          </p:sp>
        </p:grpSp>
        <p:sp>
          <p:nvSpPr>
            <p:cNvPr id="28" name="Textfeld 12">
              <a:extLst>
                <a:ext uri="{FF2B5EF4-FFF2-40B4-BE49-F238E27FC236}">
                  <a16:creationId xmlns:a16="http://schemas.microsoft.com/office/drawing/2014/main" id="{6D557D2A-5156-41FC-9088-5BE3555C61E6}"/>
                </a:ext>
              </a:extLst>
            </p:cNvPr>
            <p:cNvSpPr txBox="1"/>
            <p:nvPr/>
          </p:nvSpPr>
          <p:spPr>
            <a:xfrm>
              <a:off x="6564107" y="3866500"/>
              <a:ext cx="2213746" cy="307777"/>
            </a:xfrm>
            <a:prstGeom prst="rect">
              <a:avLst/>
            </a:prstGeom>
            <a:noFill/>
          </p:spPr>
          <p:txBody>
            <a:bodyPr wrap="square" rtlCol="0">
              <a:spAutoFit/>
            </a:bodyPr>
            <a:lstStyle/>
            <a:p>
              <a:pPr algn="ctr"/>
              <a:r>
                <a:rPr lang="de-DE" sz="1400" dirty="0">
                  <a:solidFill>
                    <a:schemeClr val="tx1"/>
                  </a:solidFill>
                </a:rPr>
                <a:t>SISO </a:t>
              </a:r>
              <a:r>
                <a:rPr lang="de-DE" sz="1400" dirty="0" err="1">
                  <a:solidFill>
                    <a:schemeClr val="tx1"/>
                  </a:solidFill>
                </a:rPr>
                <a:t>Measurements</a:t>
              </a:r>
              <a:endParaRPr lang="de-DE" sz="1400" dirty="0">
                <a:solidFill>
                  <a:schemeClr val="tx1"/>
                </a:solidFill>
              </a:endParaRPr>
            </a:p>
          </p:txBody>
        </p:sp>
      </p:grpSp>
      <p:grpSp>
        <p:nvGrpSpPr>
          <p:cNvPr id="32" name="Group 31">
            <a:extLst>
              <a:ext uri="{FF2B5EF4-FFF2-40B4-BE49-F238E27FC236}">
                <a16:creationId xmlns:a16="http://schemas.microsoft.com/office/drawing/2014/main" id="{1C5C35F4-33D6-4033-B92A-1964FF1FE2E3}"/>
              </a:ext>
            </a:extLst>
          </p:cNvPr>
          <p:cNvGrpSpPr/>
          <p:nvPr/>
        </p:nvGrpSpPr>
        <p:grpSpPr>
          <a:xfrm>
            <a:off x="9192344" y="958650"/>
            <a:ext cx="2966698" cy="5494686"/>
            <a:chOff x="9192344" y="980728"/>
            <a:chExt cx="2966698" cy="5494686"/>
          </a:xfrm>
        </p:grpSpPr>
        <p:grpSp>
          <p:nvGrpSpPr>
            <p:cNvPr id="29" name="Group 28">
              <a:extLst>
                <a:ext uri="{FF2B5EF4-FFF2-40B4-BE49-F238E27FC236}">
                  <a16:creationId xmlns:a16="http://schemas.microsoft.com/office/drawing/2014/main" id="{AEFEF823-5285-45C0-BE37-357416B72D16}"/>
                </a:ext>
              </a:extLst>
            </p:cNvPr>
            <p:cNvGrpSpPr/>
            <p:nvPr/>
          </p:nvGrpSpPr>
          <p:grpSpPr>
            <a:xfrm>
              <a:off x="9212642" y="1045976"/>
              <a:ext cx="2946400" cy="5407360"/>
              <a:chOff x="9212642" y="1137399"/>
              <a:chExt cx="2946400" cy="5407360"/>
            </a:xfrm>
          </p:grpSpPr>
          <p:grpSp>
            <p:nvGrpSpPr>
              <p:cNvPr id="11" name="Gruppieren 15">
                <a:extLst>
                  <a:ext uri="{FF2B5EF4-FFF2-40B4-BE49-F238E27FC236}">
                    <a16:creationId xmlns:a16="http://schemas.microsoft.com/office/drawing/2014/main" id="{EEF42EDC-24D1-4A02-8CDF-D898A05ABF26}"/>
                  </a:ext>
                </a:extLst>
              </p:cNvPr>
              <p:cNvGrpSpPr/>
              <p:nvPr/>
            </p:nvGrpSpPr>
            <p:grpSpPr>
              <a:xfrm>
                <a:off x="9321914" y="3748541"/>
                <a:ext cx="2727856" cy="2796218"/>
                <a:chOff x="6576999" y="2745425"/>
                <a:chExt cx="2014267" cy="2167776"/>
              </a:xfrm>
            </p:grpSpPr>
            <p:pic>
              <p:nvPicPr>
                <p:cNvPr id="20" name="Grafik 10">
                  <a:extLst>
                    <a:ext uri="{FF2B5EF4-FFF2-40B4-BE49-F238E27FC236}">
                      <a16:creationId xmlns:a16="http://schemas.microsoft.com/office/drawing/2014/main" id="{223568DF-CC48-4809-80A3-3DFCFA636C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999" y="2938512"/>
                  <a:ext cx="2014267" cy="1974689"/>
                </a:xfrm>
                <a:prstGeom prst="rect">
                  <a:avLst/>
                </a:prstGeom>
              </p:spPr>
            </p:pic>
            <p:sp>
              <p:nvSpPr>
                <p:cNvPr id="21" name="Textfeld 14">
                  <a:extLst>
                    <a:ext uri="{FF2B5EF4-FFF2-40B4-BE49-F238E27FC236}">
                      <a16:creationId xmlns:a16="http://schemas.microsoft.com/office/drawing/2014/main" id="{07122EE8-4C08-4E82-BCC6-9DA98C45F71F}"/>
                    </a:ext>
                  </a:extLst>
                </p:cNvPr>
                <p:cNvSpPr txBox="1"/>
                <p:nvPr/>
              </p:nvSpPr>
              <p:spPr>
                <a:xfrm>
                  <a:off x="6604392" y="2745425"/>
                  <a:ext cx="1896340" cy="246608"/>
                </a:xfrm>
                <a:prstGeom prst="rect">
                  <a:avLst/>
                </a:prstGeom>
                <a:noFill/>
              </p:spPr>
              <p:txBody>
                <a:bodyPr wrap="square" rtlCol="0">
                  <a:spAutoFit/>
                </a:bodyPr>
                <a:lstStyle/>
                <a:p>
                  <a:pPr algn="ctr"/>
                  <a:r>
                    <a:rPr lang="en-US" sz="1400" dirty="0">
                      <a:solidFill>
                        <a:schemeClr val="tx1"/>
                      </a:solidFill>
                    </a:rPr>
                    <a:t>Mobile scenario</a:t>
                  </a:r>
                  <a:endParaRPr lang="en-US" sz="2800" dirty="0">
                    <a:solidFill>
                      <a:schemeClr val="tx1"/>
                    </a:solidFill>
                  </a:endParaRPr>
                </a:p>
              </p:txBody>
            </p:sp>
          </p:grpSp>
          <p:grpSp>
            <p:nvGrpSpPr>
              <p:cNvPr id="13" name="Gruppieren 20">
                <a:extLst>
                  <a:ext uri="{FF2B5EF4-FFF2-40B4-BE49-F238E27FC236}">
                    <a16:creationId xmlns:a16="http://schemas.microsoft.com/office/drawing/2014/main" id="{426F9247-60BA-478A-9B70-6CB85ACD8894}"/>
                  </a:ext>
                </a:extLst>
              </p:cNvPr>
              <p:cNvGrpSpPr/>
              <p:nvPr/>
            </p:nvGrpSpPr>
            <p:grpSpPr>
              <a:xfrm>
                <a:off x="9212642" y="1137399"/>
                <a:ext cx="2946400" cy="2651641"/>
                <a:chOff x="4344941" y="2621193"/>
                <a:chExt cx="2209800" cy="1988731"/>
              </a:xfrm>
            </p:grpSpPr>
            <p:pic>
              <p:nvPicPr>
                <p:cNvPr id="16" name="Grafik 9">
                  <a:extLst>
                    <a:ext uri="{FF2B5EF4-FFF2-40B4-BE49-F238E27FC236}">
                      <a16:creationId xmlns:a16="http://schemas.microsoft.com/office/drawing/2014/main" id="{17DAC387-B7F0-4561-884F-4AAFF88119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4941" y="2861410"/>
                  <a:ext cx="2209800" cy="1748514"/>
                </a:xfrm>
                <a:prstGeom prst="rect">
                  <a:avLst/>
                </a:prstGeom>
              </p:spPr>
            </p:pic>
            <p:sp>
              <p:nvSpPr>
                <p:cNvPr id="17" name="Textfeld 12">
                  <a:extLst>
                    <a:ext uri="{FF2B5EF4-FFF2-40B4-BE49-F238E27FC236}">
                      <a16:creationId xmlns:a16="http://schemas.microsoft.com/office/drawing/2014/main" id="{77F0C46C-3585-4951-8711-81BD88B3DF48}"/>
                    </a:ext>
                  </a:extLst>
                </p:cNvPr>
                <p:cNvSpPr txBox="1"/>
                <p:nvPr/>
              </p:nvSpPr>
              <p:spPr>
                <a:xfrm>
                  <a:off x="4815772" y="2621193"/>
                  <a:ext cx="1535646" cy="230833"/>
                </a:xfrm>
                <a:prstGeom prst="rect">
                  <a:avLst/>
                </a:prstGeom>
                <a:noFill/>
              </p:spPr>
              <p:txBody>
                <a:bodyPr wrap="square" rtlCol="0">
                  <a:spAutoFit/>
                </a:bodyPr>
                <a:lstStyle/>
                <a:p>
                  <a:r>
                    <a:rPr lang="de-DE" sz="1400" dirty="0">
                      <a:solidFill>
                        <a:schemeClr val="tx1"/>
                      </a:solidFill>
                    </a:rPr>
                    <a:t>MIMO </a:t>
                  </a:r>
                  <a:r>
                    <a:rPr lang="de-DE" sz="1400" dirty="0" err="1">
                      <a:solidFill>
                        <a:schemeClr val="tx1"/>
                      </a:solidFill>
                    </a:rPr>
                    <a:t>Measurements</a:t>
                  </a:r>
                  <a:endParaRPr lang="de-DE" sz="1400" dirty="0">
                    <a:solidFill>
                      <a:schemeClr val="tx1"/>
                    </a:solidFill>
                  </a:endParaRPr>
                </a:p>
              </p:txBody>
            </p:sp>
          </p:grpSp>
        </p:grpSp>
        <p:sp>
          <p:nvSpPr>
            <p:cNvPr id="31" name="Rectangle 30">
              <a:extLst>
                <a:ext uri="{FF2B5EF4-FFF2-40B4-BE49-F238E27FC236}">
                  <a16:creationId xmlns:a16="http://schemas.microsoft.com/office/drawing/2014/main" id="{FBE441D1-8E74-4FE4-BF10-4A65D406151E}"/>
                </a:ext>
              </a:extLst>
            </p:cNvPr>
            <p:cNvSpPr/>
            <p:nvPr/>
          </p:nvSpPr>
          <p:spPr bwMode="auto">
            <a:xfrm>
              <a:off x="9192344" y="980728"/>
              <a:ext cx="2966698" cy="549468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66708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A588-3B4D-455C-882E-E0B7E5FD01E8}"/>
              </a:ext>
            </a:extLst>
          </p:cNvPr>
          <p:cNvSpPr>
            <a:spLocks noGrp="1"/>
          </p:cNvSpPr>
          <p:nvPr>
            <p:ph type="title"/>
          </p:nvPr>
        </p:nvSpPr>
        <p:spPr/>
        <p:txBody>
          <a:bodyPr/>
          <a:lstStyle/>
          <a:p>
            <a:r>
              <a:rPr lang="en-US" dirty="0"/>
              <a:t>Empty room</a:t>
            </a:r>
          </a:p>
        </p:txBody>
      </p:sp>
      <p:sp>
        <p:nvSpPr>
          <p:cNvPr id="3" name="Content Placeholder 2">
            <a:extLst>
              <a:ext uri="{FF2B5EF4-FFF2-40B4-BE49-F238E27FC236}">
                <a16:creationId xmlns:a16="http://schemas.microsoft.com/office/drawing/2014/main" id="{B0DEA373-54AD-4716-A88F-A4D6C6A98BD2}"/>
              </a:ext>
            </a:extLst>
          </p:cNvPr>
          <p:cNvSpPr>
            <a:spLocks noGrp="1"/>
          </p:cNvSpPr>
          <p:nvPr>
            <p:ph idx="1"/>
          </p:nvPr>
        </p:nvSpPr>
        <p:spPr>
          <a:xfrm>
            <a:off x="914402" y="1981201"/>
            <a:ext cx="5488890" cy="4113213"/>
          </a:xfrm>
        </p:spPr>
        <p:txBody>
          <a:bodyPr/>
          <a:lstStyle/>
          <a:p>
            <a:r>
              <a:rPr lang="de-DE" sz="2000" dirty="0" err="1"/>
              <a:t>Results</a:t>
            </a:r>
            <a:endParaRPr lang="de-DE" sz="2000" dirty="0"/>
          </a:p>
          <a:p>
            <a:pPr>
              <a:buFont typeface="Arial" panose="020B0604020202020204" pitchFamily="34" charset="0"/>
              <a:buChar char="•"/>
            </a:pPr>
            <a:r>
              <a:rPr lang="de-DE" sz="1800" dirty="0"/>
              <a:t>Simulation </a:t>
            </a:r>
            <a:r>
              <a:rPr lang="de-DE" sz="1800" dirty="0" err="1"/>
              <a:t>results</a:t>
            </a:r>
            <a:r>
              <a:rPr lang="de-DE" sz="1800" dirty="0"/>
              <a:t> </a:t>
            </a:r>
            <a:r>
              <a:rPr lang="de-DE" sz="1800" dirty="0" err="1"/>
              <a:t>compared</a:t>
            </a:r>
            <a:r>
              <a:rPr lang="de-DE" sz="1800" dirty="0"/>
              <a:t> </a:t>
            </a:r>
            <a:r>
              <a:rPr lang="de-DE" sz="1800" dirty="0" err="1"/>
              <a:t>to</a:t>
            </a:r>
            <a:r>
              <a:rPr lang="de-DE" sz="1800" dirty="0"/>
              <a:t> </a:t>
            </a:r>
            <a:r>
              <a:rPr lang="de-DE" sz="1800" dirty="0" err="1"/>
              <a:t>measurements</a:t>
            </a:r>
            <a:endParaRPr lang="de-DE" sz="1800" dirty="0"/>
          </a:p>
          <a:p>
            <a:pPr lvl="1">
              <a:buFont typeface="Arial" panose="020B0604020202020204" pitchFamily="34" charset="0"/>
              <a:buChar char="•"/>
            </a:pPr>
            <a:r>
              <a:rPr lang="en-US" sz="1600" dirty="0"/>
              <a:t>good agreement between measured and simulated channels</a:t>
            </a:r>
          </a:p>
          <a:p>
            <a:pPr lvl="1">
              <a:buFont typeface="Arial" panose="020B0604020202020204" pitchFamily="34" charset="0"/>
              <a:buChar char="•"/>
            </a:pPr>
            <a:r>
              <a:rPr lang="en-US" sz="1600" dirty="0"/>
              <a:t>MSE &lt; 5% for LOS signals with sufficient signal strength</a:t>
            </a:r>
          </a:p>
          <a:p>
            <a:pPr lvl="1">
              <a:buFont typeface="Arial" panose="020B0604020202020204" pitchFamily="34" charset="0"/>
              <a:buChar char="•"/>
            </a:pPr>
            <a:r>
              <a:rPr lang="en-US" sz="1600" dirty="0"/>
              <a:t>MSE is higher for distant links, due to limited sensitivity of broadband MIMO channel sounder</a:t>
            </a:r>
          </a:p>
          <a:p>
            <a:pPr>
              <a:buFont typeface="Arial" panose="020B0604020202020204" pitchFamily="34" charset="0"/>
              <a:buChar char="•"/>
            </a:pPr>
            <a:r>
              <a:rPr lang="en-US" sz="1800" dirty="0"/>
              <a:t>Throughput results matched very well</a:t>
            </a:r>
          </a:p>
          <a:p>
            <a:pPr lvl="1">
              <a:buFont typeface="Arial" panose="020B0604020202020204" pitchFamily="34" charset="0"/>
              <a:buChar char="•"/>
            </a:pPr>
            <a:r>
              <a:rPr lang="en-US" sz="1600" dirty="0"/>
              <a:t>Mostly determined by strong signals </a:t>
            </a:r>
          </a:p>
          <a:p>
            <a:pPr lvl="1">
              <a:buFont typeface="Arial" panose="020B0604020202020204" pitchFamily="34" charset="0"/>
              <a:buChar char="•"/>
            </a:pPr>
            <a:r>
              <a:rPr lang="en-US" sz="1600" dirty="0"/>
              <a:t>Weak signals contribute less</a:t>
            </a:r>
          </a:p>
          <a:p>
            <a:pPr lvl="1">
              <a:buFont typeface="Arial" panose="020B0604020202020204" pitchFamily="34" charset="0"/>
              <a:buChar char="•"/>
            </a:pPr>
            <a:r>
              <a:rPr lang="en-US" sz="1600" dirty="0"/>
              <a:t>Throughput is lower if users are nearer to each other</a:t>
            </a:r>
            <a:endParaRPr lang="de-DE" sz="1600" dirty="0"/>
          </a:p>
          <a:p>
            <a:endParaRPr lang="de-DE" dirty="0"/>
          </a:p>
          <a:p>
            <a:endParaRPr lang="en-US" dirty="0"/>
          </a:p>
        </p:txBody>
      </p:sp>
      <p:sp>
        <p:nvSpPr>
          <p:cNvPr id="4" name="Slide Number Placeholder 3">
            <a:extLst>
              <a:ext uri="{FF2B5EF4-FFF2-40B4-BE49-F238E27FC236}">
                <a16:creationId xmlns:a16="http://schemas.microsoft.com/office/drawing/2014/main" id="{17C2D69B-D3A6-48E7-AE74-BCA2FEECBF0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BB9D3697-7B12-4972-A4D6-94E2DDF9F0D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0F414304-14AF-4655-BC99-5A90A3738CD7}"/>
              </a:ext>
            </a:extLst>
          </p:cNvPr>
          <p:cNvSpPr>
            <a:spLocks noGrp="1"/>
          </p:cNvSpPr>
          <p:nvPr>
            <p:ph type="dt" idx="15"/>
          </p:nvPr>
        </p:nvSpPr>
        <p:spPr/>
        <p:txBody>
          <a:bodyPr/>
          <a:lstStyle/>
          <a:p>
            <a:r>
              <a:rPr lang="en-US" dirty="0"/>
              <a:t>July 2025</a:t>
            </a:r>
            <a:endParaRPr lang="en-GB" dirty="0"/>
          </a:p>
        </p:txBody>
      </p:sp>
      <p:grpSp>
        <p:nvGrpSpPr>
          <p:cNvPr id="7" name="Gruppieren 8">
            <a:extLst>
              <a:ext uri="{FF2B5EF4-FFF2-40B4-BE49-F238E27FC236}">
                <a16:creationId xmlns:a16="http://schemas.microsoft.com/office/drawing/2014/main" id="{D9BAD6A2-B73D-49CB-8CA1-9E378F0F319F}"/>
              </a:ext>
            </a:extLst>
          </p:cNvPr>
          <p:cNvGrpSpPr/>
          <p:nvPr/>
        </p:nvGrpSpPr>
        <p:grpSpPr>
          <a:xfrm>
            <a:off x="6145742" y="3481263"/>
            <a:ext cx="6017253" cy="3017457"/>
            <a:chOff x="4248901" y="1115746"/>
            <a:chExt cx="5026703" cy="2511426"/>
          </a:xfrm>
        </p:grpSpPr>
        <p:pic>
          <p:nvPicPr>
            <p:cNvPr id="8" name="Grafik 9">
              <a:extLst>
                <a:ext uri="{FF2B5EF4-FFF2-40B4-BE49-F238E27FC236}">
                  <a16:creationId xmlns:a16="http://schemas.microsoft.com/office/drawing/2014/main" id="{F65310BF-6AA0-4394-AF50-9948FF866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606" y="1524274"/>
              <a:ext cx="2453897" cy="1840423"/>
            </a:xfrm>
            <a:prstGeom prst="rect">
              <a:avLst/>
            </a:prstGeom>
          </p:spPr>
        </p:pic>
        <p:pic>
          <p:nvPicPr>
            <p:cNvPr id="9" name="Grafik 14">
              <a:extLst>
                <a:ext uri="{FF2B5EF4-FFF2-40B4-BE49-F238E27FC236}">
                  <a16:creationId xmlns:a16="http://schemas.microsoft.com/office/drawing/2014/main" id="{C163C2E4-4F3B-4648-B667-8FB92264D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751" y="1276370"/>
              <a:ext cx="2322853" cy="2105054"/>
            </a:xfrm>
            <a:prstGeom prst="rect">
              <a:avLst/>
            </a:prstGeom>
          </p:spPr>
        </p:pic>
        <p:pic>
          <p:nvPicPr>
            <p:cNvPr id="10" name="Picture 2">
              <a:extLst>
                <a:ext uri="{FF2B5EF4-FFF2-40B4-BE49-F238E27FC236}">
                  <a16:creationId xmlns:a16="http://schemas.microsoft.com/office/drawing/2014/main" id="{233178B1-B360-4472-9D62-8DE5CD1ED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323" y="1324203"/>
              <a:ext cx="2430757" cy="233981"/>
            </a:xfrm>
            <a:prstGeom prst="rect">
              <a:avLst/>
            </a:prstGeom>
          </p:spPr>
        </p:pic>
        <p:cxnSp>
          <p:nvCxnSpPr>
            <p:cNvPr id="11" name="Gerader Verbinder 35">
              <a:extLst>
                <a:ext uri="{FF2B5EF4-FFF2-40B4-BE49-F238E27FC236}">
                  <a16:creationId xmlns:a16="http://schemas.microsoft.com/office/drawing/2014/main" id="{F98E3E46-4546-4480-BCD2-CCED47E08C49}"/>
                </a:ext>
              </a:extLst>
            </p:cNvPr>
            <p:cNvCxnSpPr>
              <a:cxnSpLocks/>
            </p:cNvCxnSpPr>
            <p:nvPr/>
          </p:nvCxnSpPr>
          <p:spPr bwMode="auto">
            <a:xfrm>
              <a:off x="6936363" y="1165996"/>
              <a:ext cx="0" cy="244178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feld 37">
              <a:extLst>
                <a:ext uri="{FF2B5EF4-FFF2-40B4-BE49-F238E27FC236}">
                  <a16:creationId xmlns:a16="http://schemas.microsoft.com/office/drawing/2014/main" id="{E04568A4-F031-44CA-ACBE-0EF16BA85028}"/>
                </a:ext>
              </a:extLst>
            </p:cNvPr>
            <p:cNvSpPr txBox="1"/>
            <p:nvPr/>
          </p:nvSpPr>
          <p:spPr>
            <a:xfrm>
              <a:off x="7111870" y="1115746"/>
              <a:ext cx="1808942" cy="256163"/>
            </a:xfrm>
            <a:prstGeom prst="rect">
              <a:avLst/>
            </a:prstGeom>
            <a:noFill/>
          </p:spPr>
          <p:txBody>
            <a:bodyPr wrap="square" rtlCol="0">
              <a:spAutoFit/>
            </a:bodyPr>
            <a:lstStyle/>
            <a:p>
              <a:pPr algn="ctr"/>
              <a:r>
                <a:rPr lang="de-DE" sz="1400" dirty="0">
                  <a:solidFill>
                    <a:schemeClr val="tx1"/>
                  </a:solidFill>
                </a:rPr>
                <a:t>Mobile Scenario</a:t>
              </a:r>
            </a:p>
          </p:txBody>
        </p:sp>
        <p:sp>
          <p:nvSpPr>
            <p:cNvPr id="13" name="Textfeld 38">
              <a:extLst>
                <a:ext uri="{FF2B5EF4-FFF2-40B4-BE49-F238E27FC236}">
                  <a16:creationId xmlns:a16="http://schemas.microsoft.com/office/drawing/2014/main" id="{4CAA2A0F-E50B-40CF-88C4-37D99E5DB6A6}"/>
                </a:ext>
              </a:extLst>
            </p:cNvPr>
            <p:cNvSpPr txBox="1"/>
            <p:nvPr/>
          </p:nvSpPr>
          <p:spPr>
            <a:xfrm>
              <a:off x="4248901" y="1115746"/>
              <a:ext cx="2895600" cy="256163"/>
            </a:xfrm>
            <a:prstGeom prst="rect">
              <a:avLst/>
            </a:prstGeom>
            <a:noFill/>
          </p:spPr>
          <p:txBody>
            <a:bodyPr wrap="square" rtlCol="0">
              <a:spAutoFit/>
            </a:bodyPr>
            <a:lstStyle/>
            <a:p>
              <a:pPr algn="ctr"/>
              <a:r>
                <a:rPr lang="de-DE" sz="1400" dirty="0">
                  <a:solidFill>
                    <a:schemeClr val="tx1"/>
                  </a:solidFill>
                </a:rPr>
                <a:t>MIMO Scenario</a:t>
              </a:r>
            </a:p>
          </p:txBody>
        </p:sp>
        <p:sp>
          <p:nvSpPr>
            <p:cNvPr id="14" name="Textfeld 39">
              <a:extLst>
                <a:ext uri="{FF2B5EF4-FFF2-40B4-BE49-F238E27FC236}">
                  <a16:creationId xmlns:a16="http://schemas.microsoft.com/office/drawing/2014/main" id="{E6A6AA4E-FF04-4B1F-A50C-1D305A1FACD3}"/>
                </a:ext>
              </a:extLst>
            </p:cNvPr>
            <p:cNvSpPr txBox="1"/>
            <p:nvPr/>
          </p:nvSpPr>
          <p:spPr>
            <a:xfrm>
              <a:off x="4635379" y="3362418"/>
              <a:ext cx="2344081" cy="264754"/>
            </a:xfrm>
            <a:prstGeom prst="rect">
              <a:avLst/>
            </a:prstGeom>
            <a:noFill/>
          </p:spPr>
          <p:txBody>
            <a:bodyPr wrap="square" rtlCol="0">
              <a:spAutoFit/>
            </a:bodyPr>
            <a:lstStyle/>
            <a:p>
              <a:r>
                <a:rPr lang="de-DE" sz="1400" dirty="0">
                  <a:solidFill>
                    <a:schemeClr val="tx1"/>
                  </a:solidFill>
                </a:rPr>
                <a:t>Amplitude Responses  at Rx1</a:t>
              </a:r>
            </a:p>
          </p:txBody>
        </p:sp>
        <p:sp>
          <p:nvSpPr>
            <p:cNvPr id="15" name="Textfeld 44">
              <a:extLst>
                <a:ext uri="{FF2B5EF4-FFF2-40B4-BE49-F238E27FC236}">
                  <a16:creationId xmlns:a16="http://schemas.microsoft.com/office/drawing/2014/main" id="{719DBCEE-A1BD-41B0-93D1-2011E1F6BA55}"/>
                </a:ext>
              </a:extLst>
            </p:cNvPr>
            <p:cNvSpPr txBox="1"/>
            <p:nvPr/>
          </p:nvSpPr>
          <p:spPr>
            <a:xfrm>
              <a:off x="7221974" y="3357039"/>
              <a:ext cx="1715615" cy="256163"/>
            </a:xfrm>
            <a:prstGeom prst="rect">
              <a:avLst/>
            </a:prstGeom>
            <a:noFill/>
          </p:spPr>
          <p:txBody>
            <a:bodyPr wrap="square" rtlCol="0">
              <a:spAutoFit/>
            </a:bodyPr>
            <a:lstStyle/>
            <a:p>
              <a:r>
                <a:rPr lang="de-DE" sz="1400" dirty="0" err="1">
                  <a:solidFill>
                    <a:schemeClr val="tx1"/>
                  </a:solidFill>
                </a:rPr>
                <a:t>Throughput</a:t>
              </a:r>
              <a:r>
                <a:rPr lang="de-DE" sz="1400" dirty="0">
                  <a:solidFill>
                    <a:schemeClr val="tx1"/>
                  </a:solidFill>
                </a:rPr>
                <a:t> </a:t>
              </a:r>
              <a:r>
                <a:rPr lang="de-DE" sz="1400" dirty="0" err="1">
                  <a:solidFill>
                    <a:schemeClr val="tx1"/>
                  </a:solidFill>
                </a:rPr>
                <a:t>result</a:t>
              </a:r>
              <a:endParaRPr lang="de-DE" sz="1400" dirty="0">
                <a:solidFill>
                  <a:schemeClr val="tx1"/>
                </a:solidFill>
              </a:endParaRPr>
            </a:p>
          </p:txBody>
        </p:sp>
      </p:grpSp>
      <p:grpSp>
        <p:nvGrpSpPr>
          <p:cNvPr id="29" name="Group 28">
            <a:extLst>
              <a:ext uri="{FF2B5EF4-FFF2-40B4-BE49-F238E27FC236}">
                <a16:creationId xmlns:a16="http://schemas.microsoft.com/office/drawing/2014/main" id="{2F2F7FFE-F6CA-404D-BED6-5E47B4A70542}"/>
              </a:ext>
            </a:extLst>
          </p:cNvPr>
          <p:cNvGrpSpPr/>
          <p:nvPr/>
        </p:nvGrpSpPr>
        <p:grpSpPr>
          <a:xfrm>
            <a:off x="7371536" y="1124744"/>
            <a:ext cx="4820464" cy="2307414"/>
            <a:chOff x="7371536" y="1150545"/>
            <a:chExt cx="4820464" cy="2307414"/>
          </a:xfrm>
        </p:grpSpPr>
        <p:grpSp>
          <p:nvGrpSpPr>
            <p:cNvPr id="27" name="Group 26">
              <a:extLst>
                <a:ext uri="{FF2B5EF4-FFF2-40B4-BE49-F238E27FC236}">
                  <a16:creationId xmlns:a16="http://schemas.microsoft.com/office/drawing/2014/main" id="{02C165CC-B5C1-431F-914C-46F72C19814D}"/>
                </a:ext>
              </a:extLst>
            </p:cNvPr>
            <p:cNvGrpSpPr/>
            <p:nvPr/>
          </p:nvGrpSpPr>
          <p:grpSpPr>
            <a:xfrm>
              <a:off x="7371536" y="1175890"/>
              <a:ext cx="4820464" cy="2282069"/>
              <a:chOff x="7371536" y="1175890"/>
              <a:chExt cx="4820464" cy="2282069"/>
            </a:xfrm>
          </p:grpSpPr>
          <p:grpSp>
            <p:nvGrpSpPr>
              <p:cNvPr id="25" name="Group 24">
                <a:extLst>
                  <a:ext uri="{FF2B5EF4-FFF2-40B4-BE49-F238E27FC236}">
                    <a16:creationId xmlns:a16="http://schemas.microsoft.com/office/drawing/2014/main" id="{628123F8-BD06-4B86-8695-53A4DDF779DE}"/>
                  </a:ext>
                </a:extLst>
              </p:cNvPr>
              <p:cNvGrpSpPr/>
              <p:nvPr/>
            </p:nvGrpSpPr>
            <p:grpSpPr>
              <a:xfrm>
                <a:off x="7371536" y="1399585"/>
                <a:ext cx="4820464" cy="2029415"/>
                <a:chOff x="7371536" y="1333040"/>
                <a:chExt cx="4820464" cy="2029415"/>
              </a:xfrm>
            </p:grpSpPr>
            <p:grpSp>
              <p:nvGrpSpPr>
                <p:cNvPr id="16" name="Gruppieren 16">
                  <a:extLst>
                    <a:ext uri="{FF2B5EF4-FFF2-40B4-BE49-F238E27FC236}">
                      <a16:creationId xmlns:a16="http://schemas.microsoft.com/office/drawing/2014/main" id="{5FAA7BF2-7B60-4734-B670-C184885201D8}"/>
                    </a:ext>
                  </a:extLst>
                </p:cNvPr>
                <p:cNvGrpSpPr/>
                <p:nvPr/>
              </p:nvGrpSpPr>
              <p:grpSpPr>
                <a:xfrm>
                  <a:off x="7371536" y="1333040"/>
                  <a:ext cx="2468880" cy="2024540"/>
                  <a:chOff x="136539" y="1430940"/>
                  <a:chExt cx="4131154" cy="3288907"/>
                </a:xfrm>
              </p:grpSpPr>
              <p:pic>
                <p:nvPicPr>
                  <p:cNvPr id="17" name="Grafik 12">
                    <a:extLst>
                      <a:ext uri="{FF2B5EF4-FFF2-40B4-BE49-F238E27FC236}">
                        <a16:creationId xmlns:a16="http://schemas.microsoft.com/office/drawing/2014/main" id="{8AA0D24F-1E23-4DF3-8191-A7E11D79A14A}"/>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36539" y="1897470"/>
                    <a:ext cx="4131154" cy="2822377"/>
                  </a:xfrm>
                  <a:prstGeom prst="rect">
                    <a:avLst/>
                  </a:prstGeom>
                </p:spPr>
              </p:pic>
              <p:sp>
                <p:nvSpPr>
                  <p:cNvPr id="18" name="TextBox 24">
                    <a:extLst>
                      <a:ext uri="{FF2B5EF4-FFF2-40B4-BE49-F238E27FC236}">
                        <a16:creationId xmlns:a16="http://schemas.microsoft.com/office/drawing/2014/main" id="{37BEA5E2-6A85-4E71-BF44-6BCB3AAFFD6D}"/>
                      </a:ext>
                    </a:extLst>
                  </p:cNvPr>
                  <p:cNvSpPr txBox="1"/>
                  <p:nvPr/>
                </p:nvSpPr>
                <p:spPr>
                  <a:xfrm>
                    <a:off x="484428" y="1430940"/>
                    <a:ext cx="3556144" cy="649987"/>
                  </a:xfrm>
                  <a:prstGeom prst="rect">
                    <a:avLst/>
                  </a:prstGeom>
                  <a:noFill/>
                </p:spPr>
                <p:txBody>
                  <a:bodyPr wrap="square" rtlCol="0">
                    <a:spAutoFit/>
                  </a:bodyPr>
                  <a:lstStyle/>
                  <a:p>
                    <a:pPr algn="ctr"/>
                    <a:r>
                      <a:rPr lang="de-DE" sz="1000" dirty="0">
                        <a:solidFill>
                          <a:schemeClr val="tx1"/>
                        </a:solidFill>
                      </a:rPr>
                      <a:t>Amplitude </a:t>
                    </a:r>
                    <a:r>
                      <a:rPr lang="de-DE" sz="1000" dirty="0" err="1">
                        <a:solidFill>
                          <a:schemeClr val="tx1"/>
                        </a:solidFill>
                      </a:rPr>
                      <a:t>response</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a:t>
                    </a:r>
                    <a:r>
                      <a:rPr lang="de-DE" sz="1000" dirty="0" err="1">
                        <a:solidFill>
                          <a:schemeClr val="tx1"/>
                        </a:solidFill>
                      </a:rPr>
                      <a:t>channel</a:t>
                    </a:r>
                    <a:r>
                      <a:rPr lang="de-DE" sz="1000" dirty="0">
                        <a:solidFill>
                          <a:schemeClr val="tx1"/>
                        </a:solidFill>
                      </a:rPr>
                      <a:t> </a:t>
                    </a:r>
                    <a:r>
                      <a:rPr lang="de-DE" sz="1000" dirty="0" err="1">
                        <a:solidFill>
                          <a:schemeClr val="tx1"/>
                        </a:solidFill>
                      </a:rPr>
                      <a:t>for</a:t>
                    </a:r>
                    <a:r>
                      <a:rPr lang="de-DE" sz="1000" dirty="0">
                        <a:solidFill>
                          <a:schemeClr val="tx1"/>
                        </a:solidFill>
                      </a:rPr>
                      <a:t> d = 2.5 m</a:t>
                    </a:r>
                    <a:endParaRPr lang="en-US" sz="1000" dirty="0">
                      <a:solidFill>
                        <a:schemeClr val="tx1"/>
                      </a:solidFill>
                    </a:endParaRPr>
                  </a:p>
                </p:txBody>
              </p:sp>
            </p:grpSp>
            <p:grpSp>
              <p:nvGrpSpPr>
                <p:cNvPr id="19" name="Gruppieren 19">
                  <a:extLst>
                    <a:ext uri="{FF2B5EF4-FFF2-40B4-BE49-F238E27FC236}">
                      <a16:creationId xmlns:a16="http://schemas.microsoft.com/office/drawing/2014/main" id="{FE850258-6E9B-444D-A483-52818517D4DD}"/>
                    </a:ext>
                  </a:extLst>
                </p:cNvPr>
                <p:cNvGrpSpPr/>
                <p:nvPr/>
              </p:nvGrpSpPr>
              <p:grpSpPr>
                <a:xfrm>
                  <a:off x="9723120" y="1392438"/>
                  <a:ext cx="2468880" cy="1970017"/>
                  <a:chOff x="4474447" y="1608268"/>
                  <a:chExt cx="2705084" cy="2448821"/>
                </a:xfrm>
              </p:grpSpPr>
              <p:pic>
                <p:nvPicPr>
                  <p:cNvPr id="20" name="Grafik 13">
                    <a:extLst>
                      <a:ext uri="{FF2B5EF4-FFF2-40B4-BE49-F238E27FC236}">
                        <a16:creationId xmlns:a16="http://schemas.microsoft.com/office/drawing/2014/main" id="{F3FE1407-E973-4D37-9825-FA0671F4AAB0}"/>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474447" y="1897471"/>
                    <a:ext cx="2705084" cy="2159618"/>
                  </a:xfrm>
                  <a:prstGeom prst="rect">
                    <a:avLst/>
                  </a:prstGeom>
                </p:spPr>
              </p:pic>
              <p:sp>
                <p:nvSpPr>
                  <p:cNvPr id="21" name="TextBox 25">
                    <a:extLst>
                      <a:ext uri="{FF2B5EF4-FFF2-40B4-BE49-F238E27FC236}">
                        <a16:creationId xmlns:a16="http://schemas.microsoft.com/office/drawing/2014/main" id="{78C7B697-3FCA-49DD-9662-A480FFAF85C6}"/>
                      </a:ext>
                    </a:extLst>
                  </p:cNvPr>
                  <p:cNvSpPr txBox="1"/>
                  <p:nvPr/>
                </p:nvSpPr>
                <p:spPr>
                  <a:xfrm>
                    <a:off x="4849667" y="1608268"/>
                    <a:ext cx="2328567" cy="497355"/>
                  </a:xfrm>
                  <a:prstGeom prst="rect">
                    <a:avLst/>
                  </a:prstGeom>
                  <a:noFill/>
                </p:spPr>
                <p:txBody>
                  <a:bodyPr wrap="square" rtlCol="0">
                    <a:spAutoFit/>
                  </a:bodyPr>
                  <a:lstStyle/>
                  <a:p>
                    <a:pPr algn="ctr"/>
                    <a:r>
                      <a:rPr lang="de-DE" sz="1000" dirty="0">
                        <a:solidFill>
                          <a:schemeClr val="tx1"/>
                        </a:solidFill>
                      </a:rPr>
                      <a:t>Amplitude </a:t>
                    </a:r>
                    <a:r>
                      <a:rPr lang="de-DE" sz="1000" dirty="0" err="1">
                        <a:solidFill>
                          <a:schemeClr val="tx1"/>
                        </a:solidFill>
                      </a:rPr>
                      <a:t>response</a:t>
                    </a:r>
                    <a:r>
                      <a:rPr lang="de-DE" sz="1000" dirty="0">
                        <a:solidFill>
                          <a:schemeClr val="tx1"/>
                        </a:solidFill>
                      </a:rPr>
                      <a:t> </a:t>
                    </a:r>
                    <a:r>
                      <a:rPr lang="de-DE" sz="1000" dirty="0" err="1">
                        <a:solidFill>
                          <a:schemeClr val="tx1"/>
                        </a:solidFill>
                      </a:rPr>
                      <a:t>of</a:t>
                    </a:r>
                    <a:r>
                      <a:rPr lang="de-DE" sz="1000" dirty="0">
                        <a:solidFill>
                          <a:schemeClr val="tx1"/>
                        </a:solidFill>
                      </a:rPr>
                      <a:t> </a:t>
                    </a:r>
                    <a:r>
                      <a:rPr lang="de-DE" sz="1000" dirty="0" err="1">
                        <a:solidFill>
                          <a:schemeClr val="tx1"/>
                        </a:solidFill>
                      </a:rPr>
                      <a:t>the</a:t>
                    </a:r>
                    <a:r>
                      <a:rPr lang="de-DE" sz="1000" dirty="0">
                        <a:solidFill>
                          <a:schemeClr val="tx1"/>
                        </a:solidFill>
                      </a:rPr>
                      <a:t> </a:t>
                    </a:r>
                    <a:r>
                      <a:rPr lang="de-DE" sz="1000" dirty="0" err="1">
                        <a:solidFill>
                          <a:schemeClr val="tx1"/>
                        </a:solidFill>
                      </a:rPr>
                      <a:t>channel</a:t>
                    </a:r>
                    <a:r>
                      <a:rPr lang="de-DE" sz="1000" dirty="0">
                        <a:solidFill>
                          <a:schemeClr val="tx1"/>
                        </a:solidFill>
                      </a:rPr>
                      <a:t> </a:t>
                    </a:r>
                    <a:r>
                      <a:rPr lang="de-DE" sz="1000" dirty="0" err="1">
                        <a:solidFill>
                          <a:schemeClr val="tx1"/>
                        </a:solidFill>
                      </a:rPr>
                      <a:t>for</a:t>
                    </a:r>
                    <a:r>
                      <a:rPr lang="de-DE" sz="1000" dirty="0">
                        <a:solidFill>
                          <a:schemeClr val="tx1"/>
                        </a:solidFill>
                      </a:rPr>
                      <a:t> d = 3 m</a:t>
                    </a:r>
                    <a:endParaRPr lang="en-US" sz="1000" dirty="0">
                      <a:solidFill>
                        <a:schemeClr val="tx1"/>
                      </a:solidFill>
                    </a:endParaRPr>
                  </a:p>
                </p:txBody>
              </p:sp>
            </p:grpSp>
          </p:grpSp>
          <p:sp>
            <p:nvSpPr>
              <p:cNvPr id="26" name="Rectangle 25">
                <a:extLst>
                  <a:ext uri="{FF2B5EF4-FFF2-40B4-BE49-F238E27FC236}">
                    <a16:creationId xmlns:a16="http://schemas.microsoft.com/office/drawing/2014/main" id="{203B9B8F-CB1B-4844-8FC8-D3F217C05B00}"/>
                  </a:ext>
                </a:extLst>
              </p:cNvPr>
              <p:cNvSpPr/>
              <p:nvPr/>
            </p:nvSpPr>
            <p:spPr bwMode="auto">
              <a:xfrm>
                <a:off x="7390960" y="1175890"/>
                <a:ext cx="4681704" cy="228206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28" name="Textfeld 38">
              <a:extLst>
                <a:ext uri="{FF2B5EF4-FFF2-40B4-BE49-F238E27FC236}">
                  <a16:creationId xmlns:a16="http://schemas.microsoft.com/office/drawing/2014/main" id="{B221E151-3FA1-429B-AEEB-23E5D0212DE2}"/>
                </a:ext>
              </a:extLst>
            </p:cNvPr>
            <p:cNvSpPr txBox="1"/>
            <p:nvPr/>
          </p:nvSpPr>
          <p:spPr>
            <a:xfrm>
              <a:off x="8267404" y="1150545"/>
              <a:ext cx="3466200" cy="307778"/>
            </a:xfrm>
            <a:prstGeom prst="rect">
              <a:avLst/>
            </a:prstGeom>
            <a:noFill/>
          </p:spPr>
          <p:txBody>
            <a:bodyPr wrap="square" rtlCol="0">
              <a:spAutoFit/>
            </a:bodyPr>
            <a:lstStyle/>
            <a:p>
              <a:pPr algn="ctr"/>
              <a:r>
                <a:rPr lang="de-DE" sz="1400" dirty="0">
                  <a:solidFill>
                    <a:schemeClr val="tx1"/>
                  </a:solidFill>
                </a:rPr>
                <a:t>SISO Scenario</a:t>
              </a:r>
            </a:p>
          </p:txBody>
        </p:sp>
      </p:grpSp>
    </p:spTree>
    <p:extLst>
      <p:ext uri="{BB962C8B-B14F-4D97-AF65-F5344CB8AC3E}">
        <p14:creationId xmlns:p14="http://schemas.microsoft.com/office/powerpoint/2010/main" val="307420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4FF4-883D-44FC-8474-B8DFA8BA0D34}"/>
              </a:ext>
            </a:extLst>
          </p:cNvPr>
          <p:cNvSpPr>
            <a:spLocks noGrp="1"/>
          </p:cNvSpPr>
          <p:nvPr>
            <p:ph type="title"/>
          </p:nvPr>
        </p:nvSpPr>
        <p:spPr/>
        <p:txBody>
          <a:bodyPr/>
          <a:lstStyle/>
          <a:p>
            <a:r>
              <a:rPr lang="en-US" dirty="0"/>
              <a:t>Conference room</a:t>
            </a:r>
          </a:p>
        </p:txBody>
      </p:sp>
      <p:sp>
        <p:nvSpPr>
          <p:cNvPr id="3" name="Content Placeholder 2">
            <a:extLst>
              <a:ext uri="{FF2B5EF4-FFF2-40B4-BE49-F238E27FC236}">
                <a16:creationId xmlns:a16="http://schemas.microsoft.com/office/drawing/2014/main" id="{0D063267-28FB-4248-9443-9B0BE4CADFD0}"/>
              </a:ext>
            </a:extLst>
          </p:cNvPr>
          <p:cNvSpPr>
            <a:spLocks noGrp="1"/>
          </p:cNvSpPr>
          <p:nvPr>
            <p:ph idx="1"/>
          </p:nvPr>
        </p:nvSpPr>
        <p:spPr/>
        <p:txBody>
          <a:bodyPr/>
          <a:lstStyle/>
          <a:p>
            <a:r>
              <a:rPr lang="de-DE" sz="2000" dirty="0"/>
              <a:t>Distributed MU-MIMO </a:t>
            </a:r>
            <a:r>
              <a:rPr lang="de-DE" sz="2000" dirty="0" err="1"/>
              <a:t>scenario</a:t>
            </a:r>
            <a:endParaRPr lang="de-DE" sz="2000" dirty="0"/>
          </a:p>
          <a:p>
            <a:pPr>
              <a:buFont typeface="Arial" panose="020B0604020202020204" pitchFamily="34" charset="0"/>
              <a:buChar char="•"/>
            </a:pPr>
            <a:r>
              <a:rPr lang="de-DE" sz="1800" dirty="0"/>
              <a:t>6 x 12 MIMO </a:t>
            </a:r>
            <a:r>
              <a:rPr lang="de-DE" sz="1800" dirty="0" err="1"/>
              <a:t>Measurements</a:t>
            </a:r>
            <a:r>
              <a:rPr lang="de-DE" sz="1800" dirty="0"/>
              <a:t> </a:t>
            </a:r>
          </a:p>
          <a:p>
            <a:pPr lvl="1">
              <a:buFont typeface="Arial" panose="020B0604020202020204" pitchFamily="34" charset="0"/>
              <a:buChar char="•"/>
            </a:pPr>
            <a:r>
              <a:rPr lang="de-DE" sz="1600" dirty="0"/>
              <a:t>LOS, </a:t>
            </a:r>
            <a:r>
              <a:rPr lang="de-DE" sz="1600" dirty="0" err="1"/>
              <a:t>downlink</a:t>
            </a:r>
            <a:r>
              <a:rPr lang="de-DE" sz="1600" dirty="0"/>
              <a:t> </a:t>
            </a:r>
            <a:r>
              <a:rPr lang="de-DE" sz="1600" dirty="0" err="1"/>
              <a:t>scenario</a:t>
            </a:r>
            <a:r>
              <a:rPr lang="de-DE" sz="1600" dirty="0"/>
              <a:t>, </a:t>
            </a:r>
            <a:r>
              <a:rPr lang="de-DE" sz="1600" dirty="0" err="1"/>
              <a:t>Tx</a:t>
            </a:r>
            <a:r>
              <a:rPr lang="de-DE" sz="1600" dirty="0"/>
              <a:t> </a:t>
            </a:r>
            <a:r>
              <a:rPr lang="de-DE" sz="1600" dirty="0" err="1"/>
              <a:t>infrastructure</a:t>
            </a:r>
            <a:r>
              <a:rPr lang="de-DE" sz="1600" dirty="0"/>
              <a:t> </a:t>
            </a:r>
            <a:r>
              <a:rPr lang="de-DE" sz="1600" dirty="0" err="1"/>
              <a:t>is</a:t>
            </a:r>
            <a:r>
              <a:rPr lang="de-DE" sz="1600" dirty="0"/>
              <a:t> </a:t>
            </a:r>
            <a:r>
              <a:rPr lang="de-DE" sz="1600" dirty="0" err="1"/>
              <a:t>always</a:t>
            </a:r>
            <a:r>
              <a:rPr lang="de-DE" sz="1600" dirty="0"/>
              <a:t> </a:t>
            </a:r>
            <a:r>
              <a:rPr lang="de-DE" sz="1600" dirty="0" err="1"/>
              <a:t>the</a:t>
            </a:r>
            <a:r>
              <a:rPr lang="de-DE" sz="1600" dirty="0"/>
              <a:t> same, 3 </a:t>
            </a:r>
            <a:r>
              <a:rPr lang="de-DE" sz="1600" dirty="0" err="1"/>
              <a:t>Rx</a:t>
            </a:r>
            <a:r>
              <a:rPr lang="de-DE" sz="1600" dirty="0"/>
              <a:t> </a:t>
            </a:r>
            <a:r>
              <a:rPr lang="de-DE" sz="1600" dirty="0" err="1"/>
              <a:t>configurations</a:t>
            </a:r>
            <a:endParaRPr lang="de-DE" sz="1600" dirty="0"/>
          </a:p>
          <a:p>
            <a:pPr marL="1200150" lvl="2" indent="-285750">
              <a:buFont typeface="Arial" panose="020B0604020202020204" pitchFamily="34" charset="0"/>
              <a:buChar char="•"/>
            </a:pPr>
            <a:r>
              <a:rPr lang="de-DE" sz="1400" dirty="0"/>
              <a:t>Scenario 1: </a:t>
            </a:r>
            <a:r>
              <a:rPr lang="de-DE" sz="1400" dirty="0" err="1"/>
              <a:t>Rxs</a:t>
            </a:r>
            <a:r>
              <a:rPr lang="de-DE" sz="1400" dirty="0"/>
              <a:t> </a:t>
            </a:r>
            <a:r>
              <a:rPr lang="de-DE" sz="1400" dirty="0" err="1"/>
              <a:t>are</a:t>
            </a:r>
            <a:r>
              <a:rPr lang="de-DE" sz="1400" dirty="0"/>
              <a:t> </a:t>
            </a:r>
            <a:r>
              <a:rPr lang="de-DE" sz="1400" dirty="0" err="1"/>
              <a:t>far</a:t>
            </a:r>
            <a:r>
              <a:rPr lang="de-DE" sz="1400" dirty="0"/>
              <a:t> </a:t>
            </a:r>
            <a:r>
              <a:rPr lang="de-DE" sz="1400" dirty="0" err="1"/>
              <a:t>from</a:t>
            </a:r>
            <a:r>
              <a:rPr lang="de-DE" sz="1400" dirty="0"/>
              <a:t> </a:t>
            </a:r>
            <a:r>
              <a:rPr lang="de-DE" sz="1400" dirty="0" err="1"/>
              <a:t>each</a:t>
            </a:r>
            <a:r>
              <a:rPr lang="de-DE" sz="1400" dirty="0"/>
              <a:t> </a:t>
            </a:r>
            <a:r>
              <a:rPr lang="de-DE" sz="1400" dirty="0" err="1"/>
              <a:t>other</a:t>
            </a:r>
            <a:endParaRPr lang="de-DE" sz="1400" dirty="0"/>
          </a:p>
          <a:p>
            <a:pPr marL="1200150" lvl="2" indent="-285750">
              <a:buFont typeface="Arial" panose="020B0604020202020204" pitchFamily="34" charset="0"/>
              <a:buChar char="•"/>
            </a:pPr>
            <a:r>
              <a:rPr lang="de-DE" sz="1400" dirty="0"/>
              <a:t>Scenario 2: 2 </a:t>
            </a:r>
            <a:r>
              <a:rPr lang="de-DE" sz="1400" dirty="0" err="1"/>
              <a:t>Rx</a:t>
            </a:r>
            <a:r>
              <a:rPr lang="de-DE" sz="1400" dirty="0"/>
              <a:t> </a:t>
            </a:r>
            <a:r>
              <a:rPr lang="de-DE" sz="1400" dirty="0" err="1"/>
              <a:t>pairs</a:t>
            </a:r>
            <a:endParaRPr lang="de-DE" sz="1400" dirty="0"/>
          </a:p>
          <a:p>
            <a:pPr marL="1200150" lvl="2" indent="-285750">
              <a:buFont typeface="Arial" panose="020B0604020202020204" pitchFamily="34" charset="0"/>
              <a:buChar char="•"/>
            </a:pPr>
            <a:r>
              <a:rPr lang="de-DE" sz="1400" dirty="0"/>
              <a:t>Scenario 3: 4/6 </a:t>
            </a:r>
            <a:r>
              <a:rPr lang="de-DE" sz="1400" dirty="0" err="1"/>
              <a:t>Rxs</a:t>
            </a:r>
            <a:r>
              <a:rPr lang="de-DE" sz="1400" dirty="0"/>
              <a:t> </a:t>
            </a:r>
            <a:r>
              <a:rPr lang="de-DE" sz="1400" dirty="0" err="1"/>
              <a:t>are</a:t>
            </a:r>
            <a:r>
              <a:rPr lang="de-DE" sz="1400" dirty="0"/>
              <a:t> at </a:t>
            </a:r>
            <a:r>
              <a:rPr lang="de-DE" sz="1400" dirty="0" err="1"/>
              <a:t>one</a:t>
            </a:r>
            <a:r>
              <a:rPr lang="de-DE" sz="1400" dirty="0"/>
              <a:t> </a:t>
            </a:r>
            <a:r>
              <a:rPr lang="de-DE" sz="1400" dirty="0" err="1"/>
              <a:t>position</a:t>
            </a:r>
            <a:endParaRPr lang="de-DE" sz="1400" dirty="0"/>
          </a:p>
          <a:p>
            <a:endParaRPr lang="de-DE" dirty="0"/>
          </a:p>
          <a:p>
            <a:endParaRPr lang="en-US" dirty="0"/>
          </a:p>
        </p:txBody>
      </p:sp>
      <p:sp>
        <p:nvSpPr>
          <p:cNvPr id="4" name="Slide Number Placeholder 3">
            <a:extLst>
              <a:ext uri="{FF2B5EF4-FFF2-40B4-BE49-F238E27FC236}">
                <a16:creationId xmlns:a16="http://schemas.microsoft.com/office/drawing/2014/main" id="{8D46DCE8-F008-4E7C-AEE6-9597BDD1FE0D}"/>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B1D8D48-CC5A-4817-9981-89AA1495FC25}"/>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0AF5FEA-FFA4-4A6A-9C16-C5F227AB2246}"/>
              </a:ext>
            </a:extLst>
          </p:cNvPr>
          <p:cNvSpPr>
            <a:spLocks noGrp="1"/>
          </p:cNvSpPr>
          <p:nvPr>
            <p:ph type="dt" idx="15"/>
          </p:nvPr>
        </p:nvSpPr>
        <p:spPr/>
        <p:txBody>
          <a:bodyPr/>
          <a:lstStyle/>
          <a:p>
            <a:r>
              <a:rPr lang="en-US" dirty="0"/>
              <a:t>July 2025</a:t>
            </a:r>
            <a:endParaRPr lang="en-GB" dirty="0"/>
          </a:p>
        </p:txBody>
      </p:sp>
      <p:grpSp>
        <p:nvGrpSpPr>
          <p:cNvPr id="7" name="Gruppieren 15">
            <a:extLst>
              <a:ext uri="{FF2B5EF4-FFF2-40B4-BE49-F238E27FC236}">
                <a16:creationId xmlns:a16="http://schemas.microsoft.com/office/drawing/2014/main" id="{261813E3-1715-4C8E-98E9-887F0A1E4AC6}"/>
              </a:ext>
            </a:extLst>
          </p:cNvPr>
          <p:cNvGrpSpPr/>
          <p:nvPr/>
        </p:nvGrpSpPr>
        <p:grpSpPr>
          <a:xfrm>
            <a:off x="479376" y="4010019"/>
            <a:ext cx="6372905" cy="2515325"/>
            <a:chOff x="538472" y="1114452"/>
            <a:chExt cx="4509649" cy="1670470"/>
          </a:xfrm>
        </p:grpSpPr>
        <p:sp>
          <p:nvSpPr>
            <p:cNvPr id="8" name="Pfeil nach rechts 12">
              <a:extLst>
                <a:ext uri="{FF2B5EF4-FFF2-40B4-BE49-F238E27FC236}">
                  <a16:creationId xmlns:a16="http://schemas.microsoft.com/office/drawing/2014/main" id="{416A915A-A494-496C-A2E7-110564BA5FB8}"/>
                </a:ext>
              </a:extLst>
            </p:cNvPr>
            <p:cNvSpPr/>
            <p:nvPr/>
          </p:nvSpPr>
          <p:spPr bwMode="auto">
            <a:xfrm>
              <a:off x="2515701" y="1775521"/>
              <a:ext cx="277091" cy="156975"/>
            </a:xfrm>
            <a:prstGeom prst="rightArrow">
              <a:avLst/>
            </a:prstGeom>
            <a:solidFill>
              <a:srgbClr val="FF0000"/>
            </a:solidFill>
            <a:ln>
              <a:solidFill>
                <a:srgbClr val="FF0000"/>
              </a:solidFill>
            </a:ln>
            <a:effectLst/>
          </p:spPr>
          <p:txBody>
            <a:bodyPr vert="horz" wrap="square" lIns="0" tIns="0" rIns="0" bIns="0" numCol="1" rtlCol="0" anchor="t" anchorCtr="0" compatLnSpc="1">
              <a:prstTxWarp prst="textNoShape">
                <a:avLst/>
              </a:prstTxWarp>
            </a:bodyPr>
            <a:lstStyle/>
            <a:p>
              <a:pPr defTabSz="1219170" eaLnBrk="1" hangingPunct="1">
                <a:spcAft>
                  <a:spcPct val="40000"/>
                </a:spcAft>
                <a:buClrTx/>
                <a:buSzTx/>
              </a:pPr>
              <a:endParaRPr lang="de-DE">
                <a:solidFill>
                  <a:schemeClr val="tx1"/>
                </a:solidFill>
                <a:latin typeface="Frutiger LT Com 55 Roman" pitchFamily="34" charset="0"/>
              </a:endParaRPr>
            </a:p>
          </p:txBody>
        </p:sp>
        <p:grpSp>
          <p:nvGrpSpPr>
            <p:cNvPr id="9" name="Gruppieren 11">
              <a:extLst>
                <a:ext uri="{FF2B5EF4-FFF2-40B4-BE49-F238E27FC236}">
                  <a16:creationId xmlns:a16="http://schemas.microsoft.com/office/drawing/2014/main" id="{F244BDCC-108E-43FD-B5ED-8A27F6CA9E77}"/>
                </a:ext>
              </a:extLst>
            </p:cNvPr>
            <p:cNvGrpSpPr/>
            <p:nvPr/>
          </p:nvGrpSpPr>
          <p:grpSpPr>
            <a:xfrm>
              <a:off x="538472" y="1114452"/>
              <a:ext cx="1976127" cy="1670470"/>
              <a:chOff x="538472" y="1114452"/>
              <a:chExt cx="1976127" cy="1670470"/>
            </a:xfrm>
          </p:grpSpPr>
          <p:pic>
            <p:nvPicPr>
              <p:cNvPr id="13" name="Grafik 5">
                <a:extLst>
                  <a:ext uri="{FF2B5EF4-FFF2-40B4-BE49-F238E27FC236}">
                    <a16:creationId xmlns:a16="http://schemas.microsoft.com/office/drawing/2014/main" id="{A278990A-27EC-4C58-A6FB-F18082DB4F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32" y="1114452"/>
                <a:ext cx="1963567" cy="1479115"/>
              </a:xfrm>
              <a:prstGeom prst="rect">
                <a:avLst/>
              </a:prstGeom>
            </p:spPr>
          </p:pic>
          <p:sp>
            <p:nvSpPr>
              <p:cNvPr id="14" name="Textfeld 10">
                <a:extLst>
                  <a:ext uri="{FF2B5EF4-FFF2-40B4-BE49-F238E27FC236}">
                    <a16:creationId xmlns:a16="http://schemas.microsoft.com/office/drawing/2014/main" id="{69E6096B-B6F5-446D-9F7E-59F2D3DB7C67}"/>
                  </a:ext>
                </a:extLst>
              </p:cNvPr>
              <p:cNvSpPr txBox="1"/>
              <p:nvPr/>
            </p:nvSpPr>
            <p:spPr>
              <a:xfrm>
                <a:off x="538472" y="2554089"/>
                <a:ext cx="1976127" cy="230833"/>
              </a:xfrm>
              <a:prstGeom prst="rect">
                <a:avLst/>
              </a:prstGeom>
              <a:noFill/>
            </p:spPr>
            <p:txBody>
              <a:bodyPr wrap="square" rtlCol="0">
                <a:spAutoFit/>
              </a:bodyPr>
              <a:lstStyle/>
              <a:p>
                <a:pPr algn="ctr"/>
                <a:r>
                  <a:rPr lang="de-DE" sz="1400" dirty="0">
                    <a:solidFill>
                      <a:schemeClr val="tx1"/>
                    </a:solidFill>
                  </a:rPr>
                  <a:t>LIDAR </a:t>
                </a:r>
                <a:r>
                  <a:rPr lang="de-DE" sz="1400" dirty="0" err="1">
                    <a:solidFill>
                      <a:schemeClr val="tx1"/>
                    </a:solidFill>
                  </a:rPr>
                  <a:t>scanning</a:t>
                </a:r>
                <a:endParaRPr lang="de-DE" sz="1400" dirty="0">
                  <a:solidFill>
                    <a:schemeClr val="tx1"/>
                  </a:solidFill>
                </a:endParaRPr>
              </a:p>
            </p:txBody>
          </p:sp>
        </p:grpSp>
        <p:grpSp>
          <p:nvGrpSpPr>
            <p:cNvPr id="10" name="Gruppieren 14">
              <a:extLst>
                <a:ext uri="{FF2B5EF4-FFF2-40B4-BE49-F238E27FC236}">
                  <a16:creationId xmlns:a16="http://schemas.microsoft.com/office/drawing/2014/main" id="{62C3DF40-E391-4FB8-A635-46DE815FB7FF}"/>
                </a:ext>
              </a:extLst>
            </p:cNvPr>
            <p:cNvGrpSpPr/>
            <p:nvPr/>
          </p:nvGrpSpPr>
          <p:grpSpPr>
            <a:xfrm>
              <a:off x="2755768" y="1143522"/>
              <a:ext cx="2292353" cy="1624148"/>
              <a:chOff x="2755768" y="1143522"/>
              <a:chExt cx="2292353" cy="1624148"/>
            </a:xfrm>
          </p:grpSpPr>
          <p:pic>
            <p:nvPicPr>
              <p:cNvPr id="11" name="Grafik 6">
                <a:extLst>
                  <a:ext uri="{FF2B5EF4-FFF2-40B4-BE49-F238E27FC236}">
                    <a16:creationId xmlns:a16="http://schemas.microsoft.com/office/drawing/2014/main" id="{0075B67F-0FCB-4D84-A0B9-70E1A0B32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570" y="1143522"/>
                <a:ext cx="2192751" cy="1450045"/>
              </a:xfrm>
              <a:prstGeom prst="rect">
                <a:avLst/>
              </a:prstGeom>
            </p:spPr>
          </p:pic>
          <p:sp>
            <p:nvSpPr>
              <p:cNvPr id="12" name="Textfeld 13">
                <a:extLst>
                  <a:ext uri="{FF2B5EF4-FFF2-40B4-BE49-F238E27FC236}">
                    <a16:creationId xmlns:a16="http://schemas.microsoft.com/office/drawing/2014/main" id="{7402C891-5505-4638-9600-A725B249887F}"/>
                  </a:ext>
                </a:extLst>
              </p:cNvPr>
              <p:cNvSpPr txBox="1"/>
              <p:nvPr/>
            </p:nvSpPr>
            <p:spPr>
              <a:xfrm>
                <a:off x="2755768" y="2536837"/>
                <a:ext cx="2292353" cy="230833"/>
              </a:xfrm>
              <a:prstGeom prst="rect">
                <a:avLst/>
              </a:prstGeom>
              <a:noFill/>
            </p:spPr>
            <p:txBody>
              <a:bodyPr wrap="square" rtlCol="0">
                <a:spAutoFit/>
              </a:bodyPr>
              <a:lstStyle/>
              <a:p>
                <a:r>
                  <a:rPr lang="de-DE" sz="1400" dirty="0">
                    <a:solidFill>
                      <a:schemeClr val="tx1"/>
                    </a:solidFill>
                  </a:rPr>
                  <a:t>Point </a:t>
                </a:r>
                <a:r>
                  <a:rPr lang="de-DE" sz="1400" dirty="0" err="1">
                    <a:solidFill>
                      <a:schemeClr val="tx1"/>
                    </a:solidFill>
                  </a:rPr>
                  <a:t>cloud</a:t>
                </a:r>
                <a:r>
                  <a:rPr lang="de-DE" sz="1400" dirty="0">
                    <a:solidFill>
                      <a:schemeClr val="tx1"/>
                    </a:solidFill>
                  </a:rPr>
                  <a:t> </a:t>
                </a:r>
                <a:r>
                  <a:rPr lang="de-DE" sz="1400" dirty="0" err="1">
                    <a:solidFill>
                      <a:schemeClr val="tx1"/>
                    </a:solidFill>
                  </a:rPr>
                  <a:t>data</a:t>
                </a:r>
                <a:r>
                  <a:rPr lang="de-DE" sz="1400" dirty="0">
                    <a:solidFill>
                      <a:schemeClr val="tx1"/>
                    </a:solidFill>
                  </a:rPr>
                  <a:t> </a:t>
                </a:r>
                <a:r>
                  <a:rPr lang="de-DE" sz="1400" dirty="0" err="1">
                    <a:solidFill>
                      <a:schemeClr val="tx1"/>
                    </a:solidFill>
                  </a:rPr>
                  <a:t>of</a:t>
                </a:r>
                <a:r>
                  <a:rPr lang="de-DE" sz="1400" dirty="0">
                    <a:solidFill>
                      <a:schemeClr val="tx1"/>
                    </a:solidFill>
                  </a:rPr>
                  <a:t> </a:t>
                </a:r>
                <a:r>
                  <a:rPr lang="de-DE" sz="1400" dirty="0" err="1">
                    <a:solidFill>
                      <a:schemeClr val="tx1"/>
                    </a:solidFill>
                  </a:rPr>
                  <a:t>the</a:t>
                </a:r>
                <a:r>
                  <a:rPr lang="de-DE" sz="1400" dirty="0">
                    <a:solidFill>
                      <a:schemeClr val="tx1"/>
                    </a:solidFill>
                  </a:rPr>
                  <a:t> </a:t>
                </a:r>
                <a:r>
                  <a:rPr lang="de-DE" sz="1400" dirty="0" err="1">
                    <a:solidFill>
                      <a:schemeClr val="tx1"/>
                    </a:solidFill>
                  </a:rPr>
                  <a:t>room</a:t>
                </a:r>
                <a:endParaRPr lang="de-DE" sz="1400" dirty="0">
                  <a:solidFill>
                    <a:schemeClr val="tx1"/>
                  </a:solidFill>
                </a:endParaRPr>
              </a:p>
            </p:txBody>
          </p:sp>
        </p:grpSp>
      </p:grpSp>
      <p:grpSp>
        <p:nvGrpSpPr>
          <p:cNvPr id="15" name="Gruppieren 18">
            <a:extLst>
              <a:ext uri="{FF2B5EF4-FFF2-40B4-BE49-F238E27FC236}">
                <a16:creationId xmlns:a16="http://schemas.microsoft.com/office/drawing/2014/main" id="{70DE7928-0DB6-4CB4-9C60-43E511BB785F}"/>
              </a:ext>
            </a:extLst>
          </p:cNvPr>
          <p:cNvGrpSpPr/>
          <p:nvPr/>
        </p:nvGrpSpPr>
        <p:grpSpPr>
          <a:xfrm>
            <a:off x="7049847" y="4077072"/>
            <a:ext cx="5022817" cy="2448272"/>
            <a:chOff x="5638800" y="1030726"/>
            <a:chExt cx="3429000" cy="1510516"/>
          </a:xfrm>
        </p:grpSpPr>
        <p:pic>
          <p:nvPicPr>
            <p:cNvPr id="16" name="Grafik 16">
              <a:extLst>
                <a:ext uri="{FF2B5EF4-FFF2-40B4-BE49-F238E27FC236}">
                  <a16:creationId xmlns:a16="http://schemas.microsoft.com/office/drawing/2014/main" id="{99F014B3-3AF6-4379-AB41-500D151BA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030726"/>
              <a:ext cx="3429000" cy="1321594"/>
            </a:xfrm>
            <a:prstGeom prst="rect">
              <a:avLst/>
            </a:prstGeom>
          </p:spPr>
        </p:pic>
        <p:sp>
          <p:nvSpPr>
            <p:cNvPr id="17" name="Textfeld 17">
              <a:extLst>
                <a:ext uri="{FF2B5EF4-FFF2-40B4-BE49-F238E27FC236}">
                  <a16:creationId xmlns:a16="http://schemas.microsoft.com/office/drawing/2014/main" id="{A2C96F53-289A-437A-B936-6F32C8C8929B}"/>
                </a:ext>
              </a:extLst>
            </p:cNvPr>
            <p:cNvSpPr txBox="1"/>
            <p:nvPr/>
          </p:nvSpPr>
          <p:spPr>
            <a:xfrm>
              <a:off x="5638800" y="2310409"/>
              <a:ext cx="3429000" cy="230833"/>
            </a:xfrm>
            <a:prstGeom prst="rect">
              <a:avLst/>
            </a:prstGeom>
            <a:noFill/>
          </p:spPr>
          <p:txBody>
            <a:bodyPr wrap="square" rtlCol="0">
              <a:spAutoFit/>
            </a:bodyPr>
            <a:lstStyle/>
            <a:p>
              <a:pPr algn="ctr"/>
              <a:r>
                <a:rPr lang="de-DE" sz="1400" dirty="0">
                  <a:solidFill>
                    <a:schemeClr val="tx1"/>
                  </a:solidFill>
                </a:rPr>
                <a:t>6x12 MIMO Measurement Scenario</a:t>
              </a:r>
            </a:p>
          </p:txBody>
        </p:sp>
      </p:grpSp>
    </p:spTree>
    <p:extLst>
      <p:ext uri="{BB962C8B-B14F-4D97-AF65-F5344CB8AC3E}">
        <p14:creationId xmlns:p14="http://schemas.microsoft.com/office/powerpoint/2010/main" val="72271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72ED-3AE7-4E57-AD04-10B6C6AF8076}"/>
              </a:ext>
            </a:extLst>
          </p:cNvPr>
          <p:cNvSpPr>
            <a:spLocks noGrp="1"/>
          </p:cNvSpPr>
          <p:nvPr>
            <p:ph type="title"/>
          </p:nvPr>
        </p:nvSpPr>
        <p:spPr/>
        <p:txBody>
          <a:bodyPr/>
          <a:lstStyle/>
          <a:p>
            <a:r>
              <a:rPr lang="en-US" dirty="0"/>
              <a:t>Conference room</a:t>
            </a:r>
          </a:p>
        </p:txBody>
      </p:sp>
      <p:sp>
        <p:nvSpPr>
          <p:cNvPr id="3" name="Content Placeholder 2">
            <a:extLst>
              <a:ext uri="{FF2B5EF4-FFF2-40B4-BE49-F238E27FC236}">
                <a16:creationId xmlns:a16="http://schemas.microsoft.com/office/drawing/2014/main" id="{C407ABAB-6247-42C0-9B24-6616A94E8AFA}"/>
              </a:ext>
            </a:extLst>
          </p:cNvPr>
          <p:cNvSpPr>
            <a:spLocks noGrp="1"/>
          </p:cNvSpPr>
          <p:nvPr>
            <p:ph idx="1"/>
          </p:nvPr>
        </p:nvSpPr>
        <p:spPr>
          <a:xfrm>
            <a:off x="914402" y="1981201"/>
            <a:ext cx="6229356" cy="4113213"/>
          </a:xfrm>
        </p:spPr>
        <p:txBody>
          <a:bodyPr/>
          <a:lstStyle/>
          <a:p>
            <a:r>
              <a:rPr lang="en-US" sz="2800" dirty="0"/>
              <a:t>Results</a:t>
            </a:r>
          </a:p>
          <a:p>
            <a:pPr>
              <a:buFont typeface="Arial" panose="020B0604020202020204" pitchFamily="34" charset="0"/>
              <a:buChar char="•"/>
            </a:pPr>
            <a:r>
              <a:rPr lang="en-US" dirty="0"/>
              <a:t>Channel responses</a:t>
            </a:r>
          </a:p>
          <a:p>
            <a:pPr lvl="1">
              <a:buFont typeface="Arial" panose="020B0604020202020204" pitchFamily="34" charset="0"/>
              <a:buChar char="•"/>
            </a:pPr>
            <a:r>
              <a:rPr lang="en-US" sz="2400" dirty="0"/>
              <a:t>MSE &lt; 5% for the signals with sufficient signal strength</a:t>
            </a:r>
          </a:p>
          <a:p>
            <a:pPr>
              <a:buFont typeface="Arial" panose="020B0604020202020204" pitchFamily="34" charset="0"/>
              <a:buChar char="•"/>
            </a:pPr>
            <a:r>
              <a:rPr lang="en-US" dirty="0"/>
              <a:t>Throughput results</a:t>
            </a:r>
          </a:p>
          <a:p>
            <a:pPr lvl="1">
              <a:buFont typeface="Arial" panose="020B0604020202020204" pitchFamily="34" charset="0"/>
              <a:buChar char="•"/>
            </a:pPr>
            <a:r>
              <a:rPr lang="en-US" sz="2400" dirty="0"/>
              <a:t>average MSE &lt; 1 % for all scenarios at low SNR </a:t>
            </a:r>
          </a:p>
          <a:p>
            <a:pPr lvl="1">
              <a:buFont typeface="Arial" panose="020B0604020202020204" pitchFamily="34" charset="0"/>
              <a:buChar char="•"/>
            </a:pPr>
            <a:r>
              <a:rPr lang="en-US" sz="2400" dirty="0"/>
              <a:t>usual “fake capacity” for low-rank scenarios due to the noise in our measurements </a:t>
            </a:r>
          </a:p>
          <a:p>
            <a:endParaRPr lang="de-DE" dirty="0"/>
          </a:p>
          <a:p>
            <a:endParaRPr lang="en-US" dirty="0"/>
          </a:p>
        </p:txBody>
      </p:sp>
      <p:sp>
        <p:nvSpPr>
          <p:cNvPr id="4" name="Slide Number Placeholder 3">
            <a:extLst>
              <a:ext uri="{FF2B5EF4-FFF2-40B4-BE49-F238E27FC236}">
                <a16:creationId xmlns:a16="http://schemas.microsoft.com/office/drawing/2014/main" id="{B596A5E4-5D23-4697-8A72-5CDA041FD707}"/>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581A40E1-9BDD-4897-9C8C-E93CE7F6A96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5E1A30F8-A550-453A-8E42-16172009FA30}"/>
              </a:ext>
            </a:extLst>
          </p:cNvPr>
          <p:cNvSpPr>
            <a:spLocks noGrp="1"/>
          </p:cNvSpPr>
          <p:nvPr>
            <p:ph type="dt" idx="15"/>
          </p:nvPr>
        </p:nvSpPr>
        <p:spPr/>
        <p:txBody>
          <a:bodyPr/>
          <a:lstStyle/>
          <a:p>
            <a:r>
              <a:rPr lang="en-US" dirty="0"/>
              <a:t>July 2025</a:t>
            </a:r>
            <a:endParaRPr lang="en-GB" dirty="0"/>
          </a:p>
        </p:txBody>
      </p:sp>
      <p:grpSp>
        <p:nvGrpSpPr>
          <p:cNvPr id="7" name="Gruppieren 8">
            <a:extLst>
              <a:ext uri="{FF2B5EF4-FFF2-40B4-BE49-F238E27FC236}">
                <a16:creationId xmlns:a16="http://schemas.microsoft.com/office/drawing/2014/main" id="{892AB6A1-904C-4ED9-A5DB-C362439BE435}"/>
              </a:ext>
            </a:extLst>
          </p:cNvPr>
          <p:cNvGrpSpPr/>
          <p:nvPr/>
        </p:nvGrpSpPr>
        <p:grpSpPr>
          <a:xfrm>
            <a:off x="7104112" y="2118575"/>
            <a:ext cx="4856899" cy="3838464"/>
            <a:chOff x="5350922" y="924212"/>
            <a:chExt cx="3115699" cy="2409538"/>
          </a:xfrm>
        </p:grpSpPr>
        <p:pic>
          <p:nvPicPr>
            <p:cNvPr id="8" name="Grafik 6">
              <a:extLst>
                <a:ext uri="{FF2B5EF4-FFF2-40B4-BE49-F238E27FC236}">
                  <a16:creationId xmlns:a16="http://schemas.microsoft.com/office/drawing/2014/main" id="{2BF612A4-156B-437A-AEC1-2DE1B75CFE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922" y="924212"/>
              <a:ext cx="3115699" cy="2409538"/>
            </a:xfrm>
            <a:prstGeom prst="rect">
              <a:avLst/>
            </a:prstGeom>
          </p:spPr>
        </p:pic>
        <p:sp>
          <p:nvSpPr>
            <p:cNvPr id="9" name="Textfeld 10">
              <a:extLst>
                <a:ext uri="{FF2B5EF4-FFF2-40B4-BE49-F238E27FC236}">
                  <a16:creationId xmlns:a16="http://schemas.microsoft.com/office/drawing/2014/main" id="{27C7E0DE-8826-47A9-BE19-E17048BEA366}"/>
                </a:ext>
              </a:extLst>
            </p:cNvPr>
            <p:cNvSpPr txBox="1"/>
            <p:nvPr/>
          </p:nvSpPr>
          <p:spPr>
            <a:xfrm>
              <a:off x="5972193" y="930589"/>
              <a:ext cx="2173356" cy="212522"/>
            </a:xfrm>
            <a:prstGeom prst="rect">
              <a:avLst/>
            </a:prstGeom>
            <a:noFill/>
          </p:spPr>
          <p:txBody>
            <a:bodyPr wrap="square" rtlCol="0">
              <a:spAutoFit/>
            </a:bodyPr>
            <a:lstStyle/>
            <a:p>
              <a:pPr algn="ctr"/>
              <a:r>
                <a:rPr lang="de-DE" sz="1600" dirty="0" err="1">
                  <a:solidFill>
                    <a:schemeClr val="tx1"/>
                  </a:solidFill>
                </a:rPr>
                <a:t>Throughput</a:t>
              </a:r>
              <a:r>
                <a:rPr lang="de-DE" sz="1600" dirty="0">
                  <a:solidFill>
                    <a:schemeClr val="tx1"/>
                  </a:solidFill>
                </a:rPr>
                <a:t> </a:t>
              </a:r>
              <a:r>
                <a:rPr lang="de-DE" sz="1600" dirty="0" err="1">
                  <a:solidFill>
                    <a:schemeClr val="tx1"/>
                  </a:solidFill>
                </a:rPr>
                <a:t>results</a:t>
              </a:r>
              <a:endParaRPr lang="de-DE" dirty="0">
                <a:solidFill>
                  <a:schemeClr val="tx1"/>
                </a:solidFill>
              </a:endParaRPr>
            </a:p>
          </p:txBody>
        </p:sp>
      </p:grpSp>
    </p:spTree>
    <p:extLst>
      <p:ext uri="{BB962C8B-B14F-4D97-AF65-F5344CB8AC3E}">
        <p14:creationId xmlns:p14="http://schemas.microsoft.com/office/powerpoint/2010/main" val="19400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7463"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contribution proposes a channel model for enhanced light communications. Our approach can operate in real environments using point cloud data captured by a </a:t>
            </a:r>
            <a:r>
              <a:rPr lang="en-US" dirty="0"/>
              <a:t>LIDAR scanner. This is easier than manual definition of the environment done previously. Complexity is reduced by modelling the line-of-sight and initial diffuse reflections precisely in the frequency-domain, and the higher-order diffuse reflections by an analytical model based on the integrating sphere. The new approach allows fast and accurate modeling of mobility in large (distributed) MIMO scenarios. It has been validated by measurements in an empty room and in a conference room with typical furniture.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US" dirty="0"/>
              <a:t>Sreelal Maravanchery Mana</a:t>
            </a:r>
            <a:r>
              <a:rPr lang="en-GB" dirty="0"/>
              <a:t>, Fraunhofer HHI</a:t>
            </a:r>
          </a:p>
        </p:txBody>
      </p:sp>
      <p:sp>
        <p:nvSpPr>
          <p:cNvPr id="7" name="Date Placeholder 3">
            <a:extLst>
              <a:ext uri="{FF2B5EF4-FFF2-40B4-BE49-F238E27FC236}">
                <a16:creationId xmlns:a16="http://schemas.microsoft.com/office/drawing/2014/main" id="{C26B5F3C-B03A-2F6A-72C2-3D63BD1B523F}"/>
              </a:ext>
            </a:extLst>
          </p:cNvPr>
          <p:cNvSpPr txBox="1">
            <a:spLocks/>
          </p:cNvSpPr>
          <p:nvPr/>
        </p:nvSpPr>
        <p:spPr>
          <a:xfrm>
            <a:off x="839416" y="297658"/>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E218-B810-4F16-A7EA-5039EE0C251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6D52B15-75FB-4A71-8911-60E814130361}"/>
              </a:ext>
            </a:extLst>
          </p:cNvPr>
          <p:cNvSpPr>
            <a:spLocks noGrp="1"/>
          </p:cNvSpPr>
          <p:nvPr>
            <p:ph idx="1"/>
          </p:nvPr>
        </p:nvSpPr>
        <p:spPr/>
        <p:txBody>
          <a:bodyPr/>
          <a:lstStyle/>
          <a:p>
            <a:pPr>
              <a:buFont typeface="Arial" panose="020B0604020202020204" pitchFamily="34" charset="0"/>
              <a:buChar char="•"/>
            </a:pPr>
            <a:r>
              <a:rPr lang="de-DE" dirty="0" err="1"/>
              <a:t>Introduced</a:t>
            </a:r>
            <a:r>
              <a:rPr lang="de-DE" dirty="0"/>
              <a:t> </a:t>
            </a:r>
            <a:r>
              <a:rPr lang="de-DE" dirty="0" err="1"/>
              <a:t>new</a:t>
            </a:r>
            <a:r>
              <a:rPr lang="de-DE" dirty="0"/>
              <a:t> </a:t>
            </a:r>
            <a:r>
              <a:rPr lang="de-DE" dirty="0" err="1"/>
              <a:t>method</a:t>
            </a:r>
            <a:r>
              <a:rPr lang="de-DE" dirty="0"/>
              <a:t> </a:t>
            </a:r>
            <a:r>
              <a:rPr lang="de-DE" dirty="0" err="1"/>
              <a:t>for</a:t>
            </a:r>
            <a:r>
              <a:rPr lang="de-DE" dirty="0"/>
              <a:t> ELC </a:t>
            </a:r>
            <a:r>
              <a:rPr lang="de-DE" dirty="0" err="1"/>
              <a:t>channel</a:t>
            </a:r>
            <a:r>
              <a:rPr lang="de-DE" dirty="0"/>
              <a:t> </a:t>
            </a:r>
            <a:r>
              <a:rPr lang="de-DE" dirty="0" err="1"/>
              <a:t>modelling</a:t>
            </a:r>
            <a:endParaRPr lang="en-US" dirty="0"/>
          </a:p>
          <a:p>
            <a:pPr lvl="1">
              <a:buFont typeface="Arial" panose="020B0604020202020204" pitchFamily="34" charset="0"/>
              <a:buChar char="•"/>
            </a:pPr>
            <a:r>
              <a:rPr lang="en-US" dirty="0"/>
              <a:t>LIDAR based 3D scan and reflectance estimation</a:t>
            </a:r>
          </a:p>
          <a:p>
            <a:pPr lvl="1">
              <a:buFont typeface="Arial" panose="020B0604020202020204" pitchFamily="34" charset="0"/>
              <a:buChar char="•"/>
            </a:pPr>
            <a:r>
              <a:rPr lang="de-DE" dirty="0" err="1"/>
              <a:t>accurate</a:t>
            </a:r>
            <a:r>
              <a:rPr lang="de-DE" dirty="0"/>
              <a:t>, </a:t>
            </a:r>
            <a:r>
              <a:rPr lang="de-DE" dirty="0" err="1"/>
              <a:t>low</a:t>
            </a:r>
            <a:r>
              <a:rPr lang="de-DE" dirty="0"/>
              <a:t> </a:t>
            </a:r>
            <a:r>
              <a:rPr lang="de-DE" dirty="0" err="1"/>
              <a:t>complexity</a:t>
            </a:r>
            <a:r>
              <a:rPr lang="de-DE" dirty="0"/>
              <a:t> and </a:t>
            </a:r>
            <a:r>
              <a:rPr lang="de-DE" dirty="0" err="1"/>
              <a:t>efficient</a:t>
            </a:r>
            <a:r>
              <a:rPr lang="de-DE" dirty="0"/>
              <a:t> </a:t>
            </a:r>
            <a:r>
              <a:rPr lang="de-DE" dirty="0" err="1"/>
              <a:t>approach</a:t>
            </a:r>
            <a:endParaRPr lang="en-US" dirty="0"/>
          </a:p>
          <a:p>
            <a:pPr lvl="1">
              <a:buFont typeface="Arial" panose="020B0604020202020204" pitchFamily="34" charset="0"/>
              <a:buChar char="•"/>
            </a:pPr>
            <a:r>
              <a:rPr lang="en-US" dirty="0"/>
              <a:t>useful for large distributed MU-MIMO scenarios</a:t>
            </a:r>
          </a:p>
          <a:p>
            <a:pPr lvl="1">
              <a:buFont typeface="Arial" panose="020B0604020202020204" pitchFamily="34" charset="0"/>
              <a:buChar char="•"/>
            </a:pPr>
            <a:r>
              <a:rPr lang="en-US" dirty="0"/>
              <a:t>useful in mobile scenarios</a:t>
            </a:r>
            <a:endParaRPr lang="en-US" sz="2400" dirty="0"/>
          </a:p>
          <a:p>
            <a:pPr>
              <a:buFont typeface="Arial" panose="020B0604020202020204" pitchFamily="34" charset="0"/>
              <a:buChar char="•"/>
            </a:pPr>
            <a:r>
              <a:rPr lang="en-US" dirty="0"/>
              <a:t>Validation by measurements</a:t>
            </a:r>
          </a:p>
          <a:p>
            <a:pPr lvl="1">
              <a:buFont typeface="Arial" panose="020B0604020202020204" pitchFamily="34" charset="0"/>
              <a:buChar char="•"/>
            </a:pPr>
            <a:r>
              <a:rPr lang="en-US" dirty="0"/>
              <a:t>good agreement between the results</a:t>
            </a:r>
          </a:p>
          <a:p>
            <a:pPr lvl="1">
              <a:buFont typeface="Arial" panose="020B0604020202020204" pitchFamily="34" charset="0"/>
              <a:buChar char="•"/>
            </a:pPr>
            <a:r>
              <a:rPr lang="en-US" dirty="0"/>
              <a:t>MSE &lt; 5% error for signals with sufficient signal strength</a:t>
            </a:r>
          </a:p>
          <a:p>
            <a:pPr lvl="1">
              <a:buFont typeface="Arial" panose="020B0604020202020204" pitchFamily="34" charset="0"/>
              <a:buChar char="•"/>
            </a:pPr>
            <a:r>
              <a:rPr lang="en-US" dirty="0"/>
              <a:t>throughput results : MSE &lt; 1 % for all scenarios at low SNR </a:t>
            </a:r>
          </a:p>
          <a:p>
            <a:endParaRPr lang="en-US" dirty="0"/>
          </a:p>
        </p:txBody>
      </p:sp>
      <p:sp>
        <p:nvSpPr>
          <p:cNvPr id="4" name="Slide Number Placeholder 3">
            <a:extLst>
              <a:ext uri="{FF2B5EF4-FFF2-40B4-BE49-F238E27FC236}">
                <a16:creationId xmlns:a16="http://schemas.microsoft.com/office/drawing/2014/main" id="{E54727EB-FA35-4905-98DA-0D6C6011A4C0}"/>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E2941C3-05BC-4E98-9B91-6A56F9BC466B}"/>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C491E5EA-F5DF-4D54-9609-2C89DC74221B}"/>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167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89D-0290-4E0C-A219-F542C9AC0440}"/>
              </a:ext>
            </a:extLst>
          </p:cNvPr>
          <p:cNvSpPr>
            <a:spLocks noGrp="1"/>
          </p:cNvSpPr>
          <p:nvPr>
            <p:ph type="title"/>
          </p:nvPr>
        </p:nvSpPr>
        <p:spPr/>
        <p:txBody>
          <a:bodyPr/>
          <a:lstStyle/>
          <a:p>
            <a:r>
              <a:rPr lang="de-DE" dirty="0"/>
              <a:t>References</a:t>
            </a:r>
            <a:endParaRPr lang="en-US" dirty="0"/>
          </a:p>
        </p:txBody>
      </p:sp>
      <p:sp>
        <p:nvSpPr>
          <p:cNvPr id="3" name="Content Placeholder 2">
            <a:extLst>
              <a:ext uri="{FF2B5EF4-FFF2-40B4-BE49-F238E27FC236}">
                <a16:creationId xmlns:a16="http://schemas.microsoft.com/office/drawing/2014/main" id="{75840535-A476-4886-A654-11890579AC89}"/>
              </a:ext>
            </a:extLst>
          </p:cNvPr>
          <p:cNvSpPr>
            <a:spLocks noGrp="1"/>
          </p:cNvSpPr>
          <p:nvPr>
            <p:ph idx="1"/>
          </p:nvPr>
        </p:nvSpPr>
        <p:spPr/>
        <p:txBody>
          <a:bodyPr/>
          <a:lstStyle/>
          <a:p>
            <a:pPr>
              <a:buFont typeface="+mj-lt"/>
              <a:buAutoNum type="arabicPeriod"/>
            </a:pPr>
            <a:r>
              <a:rPr lang="en-US" sz="1400" b="0" dirty="0"/>
              <a:t>V. Jungnickel et al. “A physical model of the wireless infrared communication channel”, In: IEEE Journal on Selected Areas in Communications 20.3 (2002), pp. 631–640.</a:t>
            </a:r>
          </a:p>
          <a:p>
            <a:pPr>
              <a:buFont typeface="+mj-lt"/>
              <a:buAutoNum type="arabicPeriod"/>
            </a:pPr>
            <a:r>
              <a:rPr lang="en-US" sz="1400" b="0" dirty="0"/>
              <a:t>H. Schulze, “Frequency-Domain Simulation of the Indoor Wireless Optical Communication Channel”. In: IEEE Transactions on Communications 64.6 (2016), pp. 2551–2562.</a:t>
            </a:r>
          </a:p>
          <a:p>
            <a:pPr>
              <a:buFont typeface="+mj-lt"/>
              <a:buAutoNum type="arabicPeriod"/>
            </a:pPr>
            <a:r>
              <a:rPr lang="de-DE" sz="1400" b="0" dirty="0"/>
              <a:t>S. Katz et al. “</a:t>
            </a:r>
            <a:r>
              <a:rPr lang="de-DE" sz="1400" b="0" dirty="0" err="1"/>
              <a:t>Direct</a:t>
            </a:r>
            <a:r>
              <a:rPr lang="de-DE" sz="1400" b="0" dirty="0"/>
              <a:t> </a:t>
            </a:r>
            <a:r>
              <a:rPr lang="de-DE" sz="1400" b="0" dirty="0" err="1"/>
              <a:t>visibility</a:t>
            </a:r>
            <a:r>
              <a:rPr lang="de-DE" sz="1400" b="0" dirty="0"/>
              <a:t> </a:t>
            </a:r>
            <a:r>
              <a:rPr lang="de-DE" sz="1400" b="0" dirty="0" err="1"/>
              <a:t>of</a:t>
            </a:r>
            <a:r>
              <a:rPr lang="de-DE" sz="1400" b="0" dirty="0"/>
              <a:t> </a:t>
            </a:r>
            <a:r>
              <a:rPr lang="de-DE" sz="1400" b="0" dirty="0" err="1"/>
              <a:t>point</a:t>
            </a:r>
            <a:r>
              <a:rPr lang="de-DE" sz="1400" b="0" dirty="0"/>
              <a:t> </a:t>
            </a:r>
            <a:r>
              <a:rPr lang="de-DE" sz="1400" b="0" dirty="0" err="1"/>
              <a:t>sets</a:t>
            </a:r>
            <a:r>
              <a:rPr lang="de-DE" sz="1400" b="0" dirty="0"/>
              <a:t>”, ACM Trans. Graph. 26, 3 (</a:t>
            </a:r>
            <a:r>
              <a:rPr lang="de-DE" sz="1400" b="0" dirty="0" err="1"/>
              <a:t>July</a:t>
            </a:r>
            <a:r>
              <a:rPr lang="de-DE" sz="1400" b="0" dirty="0"/>
              <a:t> 2007), 24–es.</a:t>
            </a:r>
          </a:p>
          <a:p>
            <a:pPr>
              <a:buFont typeface="+mj-lt"/>
              <a:buAutoNum type="arabicPeriod"/>
            </a:pPr>
            <a:r>
              <a:rPr lang="en-US" sz="1400" b="0" dirty="0"/>
              <a:t>K. Tan and X. Cheng. “Surface reflectance retrieval from the intensity data of a terrestrial laser scanner”. In: Journal of the Optical Society of America A 33.4 (2016), pp. 771–778.</a:t>
            </a:r>
          </a:p>
          <a:p>
            <a:pPr>
              <a:buFont typeface="+mj-lt"/>
              <a:buAutoNum type="arabicPeriod"/>
            </a:pPr>
            <a:r>
              <a:rPr lang="de-DE" sz="1400" b="0" dirty="0"/>
              <a:t>S. M. Mana et al., "An </a:t>
            </a:r>
            <a:r>
              <a:rPr lang="de-DE" sz="1400" b="0" dirty="0" err="1"/>
              <a:t>Efficient</a:t>
            </a:r>
            <a:r>
              <a:rPr lang="de-DE" sz="1400" b="0" dirty="0"/>
              <a:t> Multi-Link Channel Model </a:t>
            </a:r>
            <a:r>
              <a:rPr lang="de-DE" sz="1400" b="0" dirty="0" err="1"/>
              <a:t>for</a:t>
            </a:r>
            <a:r>
              <a:rPr lang="de-DE" sz="1400" b="0" dirty="0"/>
              <a:t> </a:t>
            </a:r>
            <a:r>
              <a:rPr lang="de-DE" sz="1400" b="0" dirty="0" err="1"/>
              <a:t>LiFi</a:t>
            </a:r>
            <a:r>
              <a:rPr lang="de-DE" sz="1400" b="0" dirty="0"/>
              <a:t>," PIMRC 2021, pp. 1-6.</a:t>
            </a:r>
          </a:p>
          <a:p>
            <a:pPr>
              <a:buFont typeface="+mj-lt"/>
              <a:buAutoNum type="arabicPeriod"/>
            </a:pPr>
            <a:r>
              <a:rPr lang="de-DE" sz="1400" b="0" dirty="0"/>
              <a:t>S. M. Mana et al., "LIDAR-</a:t>
            </a:r>
            <a:r>
              <a:rPr lang="de-DE" sz="1400" b="0" dirty="0" err="1"/>
              <a:t>assisted</a:t>
            </a:r>
            <a:r>
              <a:rPr lang="de-DE" sz="1400" b="0" dirty="0"/>
              <a:t> Channel Modelling </a:t>
            </a:r>
            <a:r>
              <a:rPr lang="de-DE" sz="1400" b="0" dirty="0" err="1"/>
              <a:t>for</a:t>
            </a:r>
            <a:r>
              <a:rPr lang="de-DE" sz="1400" b="0" dirty="0"/>
              <a:t> </a:t>
            </a:r>
            <a:r>
              <a:rPr lang="de-DE" sz="1400" b="0" dirty="0" err="1"/>
              <a:t>LiFi</a:t>
            </a:r>
            <a:r>
              <a:rPr lang="de-DE" sz="1400" b="0" dirty="0"/>
              <a:t>”, 2022 OFC, San Diego, CA, USA, 2022.</a:t>
            </a:r>
          </a:p>
          <a:p>
            <a:pPr>
              <a:buFont typeface="+mj-lt"/>
              <a:buAutoNum type="arabicPeriod"/>
            </a:pPr>
            <a:r>
              <a:rPr lang="de-DE" sz="1400" b="0" dirty="0"/>
              <a:t>S. M. Mana et al., "LIDAR-</a:t>
            </a:r>
            <a:r>
              <a:rPr lang="de-DE" sz="1400" b="0" dirty="0" err="1"/>
              <a:t>Assisted</a:t>
            </a:r>
            <a:r>
              <a:rPr lang="de-DE" sz="1400" b="0" dirty="0"/>
              <a:t> Channel Modelling </a:t>
            </a:r>
            <a:r>
              <a:rPr lang="de-DE" sz="1400" b="0" dirty="0" err="1"/>
              <a:t>for</a:t>
            </a:r>
            <a:r>
              <a:rPr lang="de-DE" sz="1400" b="0" dirty="0"/>
              <a:t> </a:t>
            </a:r>
            <a:r>
              <a:rPr lang="de-DE" sz="1400" b="0" dirty="0" err="1"/>
              <a:t>LiFi</a:t>
            </a:r>
            <a:r>
              <a:rPr lang="de-DE" sz="1400" b="0" dirty="0"/>
              <a:t> in </a:t>
            </a:r>
            <a:r>
              <a:rPr lang="de-DE" sz="1400" b="0" dirty="0" err="1"/>
              <a:t>Realistic</a:t>
            </a:r>
            <a:r>
              <a:rPr lang="de-DE" sz="1400" b="0" dirty="0"/>
              <a:t> Indoor Scenarios", IEEE Access, vol. 10, 2022.</a:t>
            </a:r>
          </a:p>
          <a:p>
            <a:pPr>
              <a:buFont typeface="+mj-lt"/>
              <a:buAutoNum type="arabicPeriod"/>
            </a:pPr>
            <a:r>
              <a:rPr lang="en-US" sz="1400" b="0" dirty="0"/>
              <a:t>S. M. Mana et al., “Experiments in Non-Line-of-Sight Li-Fi Channels”, GLC 2019.</a:t>
            </a:r>
            <a:endParaRPr lang="de-DE" sz="1400" b="0" dirty="0"/>
          </a:p>
          <a:p>
            <a:pPr>
              <a:buFont typeface="+mj-lt"/>
              <a:buAutoNum type="arabicPeriod"/>
            </a:pPr>
            <a:r>
              <a:rPr lang="en-US" sz="1400" b="0" dirty="0"/>
              <a:t>S. M. Mana et al., "Distributed MIMO Experiments for </a:t>
            </a:r>
            <a:r>
              <a:rPr lang="en-US" sz="1400" b="0" dirty="0" err="1"/>
              <a:t>LiFi</a:t>
            </a:r>
            <a:r>
              <a:rPr lang="en-US" sz="1400" b="0" dirty="0"/>
              <a:t> in a Conference Room," CSNDSP 2020.</a:t>
            </a:r>
            <a:endParaRPr lang="de-DE" sz="1400" b="0" dirty="0"/>
          </a:p>
          <a:p>
            <a:pPr>
              <a:buFont typeface="+mj-lt"/>
              <a:buAutoNum type="arabicPeriod"/>
            </a:pPr>
            <a:r>
              <a:rPr lang="en-US" sz="1400" b="0" dirty="0"/>
              <a:t>S. M. Mana et al., "</a:t>
            </a:r>
            <a:r>
              <a:rPr lang="en-US" sz="1400" b="0" dirty="0" err="1"/>
              <a:t>LiFi</a:t>
            </a:r>
            <a:r>
              <a:rPr lang="en-US" sz="1400" b="0" dirty="0"/>
              <a:t> Experiments in a Hospital," 2020 OFC, San Diego, CA, USA, 2020.</a:t>
            </a:r>
            <a:endParaRPr lang="de-DE" sz="1400" b="0" dirty="0"/>
          </a:p>
          <a:p>
            <a:pPr>
              <a:buFont typeface="+mj-lt"/>
              <a:buAutoNum type="arabicPeriod"/>
            </a:pPr>
            <a:r>
              <a:rPr lang="en-US" sz="1400" b="0" dirty="0"/>
              <a:t>S. M. Mana et al,, "Distributed Multiuser MIMO for </a:t>
            </a:r>
            <a:r>
              <a:rPr lang="en-US" sz="1400" b="0" dirty="0" err="1"/>
              <a:t>LiFi</a:t>
            </a:r>
            <a:r>
              <a:rPr lang="en-US" sz="1400" b="0" dirty="0"/>
              <a:t>: Experiments in an Operating Room," JLT, vol. 39, no. 18, Sept.15, 2021.</a:t>
            </a:r>
          </a:p>
          <a:p>
            <a:pPr>
              <a:buFont typeface="+mj-lt"/>
              <a:buAutoNum type="arabicPeriod"/>
            </a:pPr>
            <a:endParaRPr lang="en-US" sz="1400" b="0" dirty="0"/>
          </a:p>
          <a:p>
            <a:endParaRPr lang="en-US" dirty="0"/>
          </a:p>
        </p:txBody>
      </p:sp>
      <p:sp>
        <p:nvSpPr>
          <p:cNvPr id="4" name="Slide Number Placeholder 3">
            <a:extLst>
              <a:ext uri="{FF2B5EF4-FFF2-40B4-BE49-F238E27FC236}">
                <a16:creationId xmlns:a16="http://schemas.microsoft.com/office/drawing/2014/main" id="{4643AE0F-C886-441A-B2F7-BAFF1535689B}"/>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C119162A-1411-4C59-9D23-FCE0C033223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0A2DB54C-0324-40B4-9925-DA6295718CF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71876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F3FF7-B599-602A-E9B5-3B7380362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88F7C-DC5B-D115-D865-4BB749B2FE18}"/>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F2FC0CA1-88B5-407C-F3F1-7577BDF0F5ED}"/>
              </a:ext>
            </a:extLst>
          </p:cNvPr>
          <p:cNvSpPr>
            <a:spLocks noGrp="1"/>
          </p:cNvSpPr>
          <p:nvPr>
            <p:ph idx="1"/>
          </p:nvPr>
        </p:nvSpPr>
        <p:spPr>
          <a:xfrm>
            <a:off x="914401" y="1981201"/>
            <a:ext cx="10361084" cy="4113213"/>
          </a:xfrm>
        </p:spPr>
        <p:txBody>
          <a:bodyPr/>
          <a:lstStyle/>
          <a:p>
            <a:pPr marL="0" indent="0"/>
            <a:r>
              <a:rPr lang="de-DE" sz="1800" dirty="0"/>
              <a:t>Do </a:t>
            </a:r>
            <a:r>
              <a:rPr lang="de-DE" sz="1800" dirty="0" err="1"/>
              <a:t>you</a:t>
            </a:r>
            <a:r>
              <a:rPr lang="de-DE" sz="1800" dirty="0"/>
              <a:t> support </a:t>
            </a:r>
            <a:r>
              <a:rPr lang="de-DE" sz="1800" dirty="0" err="1"/>
              <a:t>using</a:t>
            </a:r>
            <a:r>
              <a:rPr lang="de-DE" sz="1800" dirty="0"/>
              <a:t> </a:t>
            </a:r>
            <a:r>
              <a:rPr lang="de-DE" sz="1800" dirty="0" err="1"/>
              <a:t>the</a:t>
            </a:r>
            <a:r>
              <a:rPr lang="de-DE" sz="1800" dirty="0"/>
              <a:t> </a:t>
            </a:r>
            <a:r>
              <a:rPr lang="de-DE" sz="1800" dirty="0" err="1"/>
              <a:t>proposed</a:t>
            </a:r>
            <a:r>
              <a:rPr lang="de-DE" sz="1800" dirty="0"/>
              <a:t> </a:t>
            </a:r>
            <a:r>
              <a:rPr lang="de-DE" sz="1800" dirty="0" err="1"/>
              <a:t>channel</a:t>
            </a:r>
            <a:r>
              <a:rPr lang="de-DE" sz="1800" dirty="0"/>
              <a:t> </a:t>
            </a:r>
            <a:r>
              <a:rPr lang="de-DE" sz="1800" dirty="0" err="1"/>
              <a:t>modeling</a:t>
            </a:r>
            <a:r>
              <a:rPr lang="de-DE" sz="1800" dirty="0"/>
              <a:t> </a:t>
            </a:r>
            <a:r>
              <a:rPr lang="de-DE" sz="1800" dirty="0" err="1"/>
              <a:t>method</a:t>
            </a:r>
            <a:r>
              <a:rPr lang="de-DE" sz="1800" dirty="0"/>
              <a:t> </a:t>
            </a:r>
            <a:r>
              <a:rPr lang="de-DE" sz="1800" dirty="0" err="1"/>
              <a:t>for</a:t>
            </a:r>
            <a:r>
              <a:rPr lang="de-DE" sz="1800" dirty="0"/>
              <a:t> ELC?</a:t>
            </a:r>
          </a:p>
          <a:p>
            <a:pPr>
              <a:buFont typeface="Arial" panose="020B0604020202020204" pitchFamily="34" charset="0"/>
              <a:buChar char="•"/>
            </a:pPr>
            <a:endParaRPr lang="de-DE" sz="1000" dirty="0"/>
          </a:p>
          <a:p>
            <a:pPr>
              <a:buFont typeface="Arial" panose="020B0604020202020204" pitchFamily="34" charset="0"/>
              <a:buChar char="•"/>
            </a:pPr>
            <a:r>
              <a:rPr lang="de-DE" sz="1800" dirty="0"/>
              <a:t>Y / N / A</a:t>
            </a:r>
          </a:p>
          <a:p>
            <a:pPr>
              <a:buFont typeface="Arial" panose="020B0604020202020204" pitchFamily="34" charset="0"/>
              <a:buChar char="•"/>
            </a:pPr>
            <a:endParaRPr lang="de-DE" sz="1000" dirty="0"/>
          </a:p>
          <a:p>
            <a:pPr marL="0" indent="0"/>
            <a:r>
              <a:rPr lang="en-US" sz="1800" dirty="0"/>
              <a:t>What scenarios should be made available (type preferred numbers in the chat)</a:t>
            </a:r>
          </a:p>
          <a:p>
            <a:pPr lvl="1" indent="-342900">
              <a:buFont typeface="+mj-lt"/>
              <a:buAutoNum type="arabicPeriod"/>
            </a:pPr>
            <a:r>
              <a:rPr lang="en-US" sz="1600" dirty="0"/>
              <a:t>Conference room (data are available)</a:t>
            </a:r>
          </a:p>
          <a:p>
            <a:pPr lvl="1" indent="-342900">
              <a:buFont typeface="+mj-lt"/>
              <a:buAutoNum type="arabicPeriod"/>
            </a:pPr>
            <a:r>
              <a:rPr lang="en-US" sz="1600" dirty="0"/>
              <a:t>Medical (</a:t>
            </a:r>
            <a:r>
              <a:rPr lang="en-US" sz="1600" dirty="0" err="1"/>
              <a:t>LIDAR+LiFi</a:t>
            </a:r>
            <a:r>
              <a:rPr lang="en-US" sz="1600" dirty="0"/>
              <a:t> measurements available)</a:t>
            </a:r>
          </a:p>
          <a:p>
            <a:pPr lvl="1" indent="-342900">
              <a:buFont typeface="+mj-lt"/>
              <a:buAutoNum type="arabicPeriod"/>
            </a:pPr>
            <a:r>
              <a:rPr lang="en-US" sz="1600" dirty="0"/>
              <a:t>Industry (Crossing in manufacturing hall, forklift at storage shelf, TBD)</a:t>
            </a:r>
          </a:p>
          <a:p>
            <a:pPr lvl="1" indent="-342900">
              <a:buFont typeface="+mj-lt"/>
              <a:buAutoNum type="arabicPeriod"/>
            </a:pPr>
            <a:r>
              <a:rPr lang="en-US" sz="1600" dirty="0"/>
              <a:t>Underwater (?, TBD)</a:t>
            </a:r>
          </a:p>
          <a:p>
            <a:pPr marL="400050" lvl="1" indent="0"/>
            <a:endParaRPr lang="en-US" sz="1000" dirty="0"/>
          </a:p>
          <a:p>
            <a:pPr marL="0" lvl="1" indent="0"/>
            <a:r>
              <a:rPr lang="en-US" sz="1800" b="1" dirty="0"/>
              <a:t>In what form data should be made accessible?</a:t>
            </a:r>
          </a:p>
          <a:p>
            <a:pPr marL="742950" lvl="2" indent="-342900">
              <a:buAutoNum type="arabicPeriod"/>
            </a:pPr>
            <a:r>
              <a:rPr lang="en-US" sz="1600" dirty="0"/>
              <a:t>Raw data versus time on Mentor</a:t>
            </a:r>
          </a:p>
          <a:p>
            <a:pPr marL="742950" lvl="2" indent="-342900">
              <a:buFont typeface="Times New Roman" pitchFamily="16" charset="0"/>
              <a:buAutoNum type="arabicPeriod"/>
            </a:pPr>
            <a:r>
              <a:rPr lang="en-US" sz="1600" dirty="0"/>
              <a:t>Incl. an interpolation routine</a:t>
            </a:r>
          </a:p>
          <a:p>
            <a:pPr marL="742950" lvl="2" indent="-342900">
              <a:buAutoNum type="arabicPeriod"/>
            </a:pPr>
            <a:r>
              <a:rPr lang="en-US" sz="1600" dirty="0"/>
              <a:t>Documentation</a:t>
            </a:r>
            <a:endParaRPr lang="en-US" sz="1800" dirty="0"/>
          </a:p>
          <a:p>
            <a:pPr marL="0" indent="0"/>
            <a:endParaRPr lang="en-US" sz="1800" dirty="0"/>
          </a:p>
          <a:p>
            <a:endParaRPr lang="en-US" dirty="0"/>
          </a:p>
        </p:txBody>
      </p:sp>
      <p:sp>
        <p:nvSpPr>
          <p:cNvPr id="4" name="Slide Number Placeholder 3">
            <a:extLst>
              <a:ext uri="{FF2B5EF4-FFF2-40B4-BE49-F238E27FC236}">
                <a16:creationId xmlns:a16="http://schemas.microsoft.com/office/drawing/2014/main" id="{CD318D04-B667-6485-E513-667EE95F4A2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A204026F-32F4-89F3-0797-B489C269E496}"/>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2F52A745-B70E-77F5-9689-D6AAF695A4D6}"/>
              </a:ext>
            </a:extLst>
          </p:cNvPr>
          <p:cNvSpPr>
            <a:spLocks noGrp="1"/>
          </p:cNvSpPr>
          <p:nvPr>
            <p:ph type="dt" idx="15"/>
          </p:nvPr>
        </p:nvSpPr>
        <p:spPr/>
        <p:txBody>
          <a:bodyPr/>
          <a:lstStyle/>
          <a:p>
            <a:r>
              <a:rPr lang="en-US" dirty="0"/>
              <a:t>July 20205</a:t>
            </a:r>
            <a:endParaRPr lang="en-GB" dirty="0"/>
          </a:p>
        </p:txBody>
      </p:sp>
    </p:spTree>
    <p:extLst>
      <p:ext uri="{BB962C8B-B14F-4D97-AF65-F5344CB8AC3E}">
        <p14:creationId xmlns:p14="http://schemas.microsoft.com/office/powerpoint/2010/main" val="188157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1AC6-C12F-4DC2-BAB0-2FC0B93A3CF4}"/>
              </a:ext>
            </a:extLst>
          </p:cNvPr>
          <p:cNvSpPr>
            <a:spLocks noGrp="1"/>
          </p:cNvSpPr>
          <p:nvPr>
            <p:ph type="title"/>
          </p:nvPr>
        </p:nvSpPr>
        <p:spPr/>
        <p:txBody>
          <a:bodyPr/>
          <a:lstStyle/>
          <a:p>
            <a:r>
              <a:rPr lang="de-DE" dirty="0" err="1"/>
              <a:t>Complexity</a:t>
            </a:r>
            <a:r>
              <a:rPr lang="de-DE" dirty="0"/>
              <a:t> </a:t>
            </a:r>
            <a:r>
              <a:rPr lang="de-DE" dirty="0" err="1"/>
              <a:t>of</a:t>
            </a:r>
            <a:r>
              <a:rPr lang="de-DE" dirty="0"/>
              <a:t> </a:t>
            </a:r>
            <a:r>
              <a:rPr lang="de-DE" dirty="0" err="1"/>
              <a:t>the</a:t>
            </a:r>
            <a:r>
              <a:rPr lang="de-DE" dirty="0"/>
              <a:t> </a:t>
            </a:r>
            <a:r>
              <a:rPr lang="de-DE" dirty="0" err="1"/>
              <a:t>method</a:t>
            </a:r>
            <a:endParaRPr lang="en-US" dirty="0"/>
          </a:p>
        </p:txBody>
      </p:sp>
      <p:sp>
        <p:nvSpPr>
          <p:cNvPr id="3" name="Content Placeholder 2">
            <a:extLst>
              <a:ext uri="{FF2B5EF4-FFF2-40B4-BE49-F238E27FC236}">
                <a16:creationId xmlns:a16="http://schemas.microsoft.com/office/drawing/2014/main" id="{389F1142-A771-4AA7-BFEA-F443313F3EC3}"/>
              </a:ext>
            </a:extLst>
          </p:cNvPr>
          <p:cNvSpPr>
            <a:spLocks noGrp="1"/>
          </p:cNvSpPr>
          <p:nvPr>
            <p:ph idx="1"/>
          </p:nvPr>
        </p:nvSpPr>
        <p:spPr/>
        <p:txBody>
          <a:bodyPr/>
          <a:lstStyle/>
          <a:p>
            <a:r>
              <a:rPr lang="de-DE" sz="2000" dirty="0" err="1"/>
              <a:t>Results</a:t>
            </a:r>
            <a:endParaRPr lang="de-DE" dirty="0"/>
          </a:p>
          <a:p>
            <a:pPr>
              <a:buFont typeface="Arial" panose="020B0604020202020204" pitchFamily="34" charset="0"/>
              <a:buChar char="•"/>
            </a:pPr>
            <a:r>
              <a:rPr lang="en-US" sz="1800" dirty="0"/>
              <a:t>As the number of reflections modelled using FD method increases, the complexity of the matrix multiplications increases</a:t>
            </a:r>
          </a:p>
          <a:p>
            <a:pPr>
              <a:buFont typeface="Arial" panose="020B0604020202020204" pitchFamily="34" charset="0"/>
              <a:buChar char="•"/>
            </a:pPr>
            <a:r>
              <a:rPr lang="en-US" sz="1800" dirty="0"/>
              <a:t>Use m = 1 to 2 for link-level (SU-MIMO) and m = 0 for system level (distributed MU-MIMO)</a:t>
            </a:r>
          </a:p>
          <a:p>
            <a:pPr>
              <a:buFont typeface="Arial" panose="020B0604020202020204" pitchFamily="34" charset="0"/>
              <a:buChar char="•"/>
            </a:pPr>
            <a:r>
              <a:rPr lang="en-US" sz="1800" dirty="0"/>
              <a:t>m=0 </a:t>
            </a:r>
          </a:p>
          <a:p>
            <a:endParaRPr lang="de-DE" dirty="0"/>
          </a:p>
          <a:p>
            <a:endParaRPr lang="en-US" dirty="0"/>
          </a:p>
        </p:txBody>
      </p:sp>
      <p:sp>
        <p:nvSpPr>
          <p:cNvPr id="4" name="Slide Number Placeholder 3">
            <a:extLst>
              <a:ext uri="{FF2B5EF4-FFF2-40B4-BE49-F238E27FC236}">
                <a16:creationId xmlns:a16="http://schemas.microsoft.com/office/drawing/2014/main" id="{A6E35315-48B3-42E9-8356-095472B6203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C9710690-93B1-4865-B7D6-C70487830E5A}"/>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366C968C-1ABB-497A-AB64-B6A5A44E6F37}"/>
              </a:ext>
            </a:extLst>
          </p:cNvPr>
          <p:cNvSpPr>
            <a:spLocks noGrp="1"/>
          </p:cNvSpPr>
          <p:nvPr>
            <p:ph type="dt" idx="15"/>
          </p:nvPr>
        </p:nvSpPr>
        <p:spPr/>
        <p:txBody>
          <a:bodyPr/>
          <a:lstStyle/>
          <a:p>
            <a:r>
              <a:rPr lang="en-US" dirty="0"/>
              <a:t>July 2025</a:t>
            </a:r>
            <a:endParaRPr lang="en-GB" dirty="0"/>
          </a:p>
        </p:txBody>
      </p:sp>
      <p:graphicFrame>
        <p:nvGraphicFramePr>
          <p:cNvPr id="7" name="Tabelle 5">
            <a:extLst>
              <a:ext uri="{FF2B5EF4-FFF2-40B4-BE49-F238E27FC236}">
                <a16:creationId xmlns:a16="http://schemas.microsoft.com/office/drawing/2014/main" id="{AA7D7093-D696-4336-8427-A3FB128E4E76}"/>
              </a:ext>
            </a:extLst>
          </p:cNvPr>
          <p:cNvGraphicFramePr>
            <a:graphicFrameLocks noGrp="1"/>
          </p:cNvGraphicFramePr>
          <p:nvPr>
            <p:extLst>
              <p:ext uri="{D42A27DB-BD31-4B8C-83A1-F6EECF244321}">
                <p14:modId xmlns:p14="http://schemas.microsoft.com/office/powerpoint/2010/main" val="269199235"/>
              </p:ext>
            </p:extLst>
          </p:nvPr>
        </p:nvGraphicFramePr>
        <p:xfrm>
          <a:off x="2855640" y="3789040"/>
          <a:ext cx="5610417" cy="2176522"/>
        </p:xfrm>
        <a:graphic>
          <a:graphicData uri="http://schemas.openxmlformats.org/drawingml/2006/table">
            <a:tbl>
              <a:tblPr firstRow="1" bandRow="1">
                <a:tableStyleId>{5C22544A-7EE6-4342-B048-85BDC9FD1C3A}</a:tableStyleId>
              </a:tblPr>
              <a:tblGrid>
                <a:gridCol w="1870139">
                  <a:extLst>
                    <a:ext uri="{9D8B030D-6E8A-4147-A177-3AD203B41FA5}">
                      <a16:colId xmlns:a16="http://schemas.microsoft.com/office/drawing/2014/main" val="709053670"/>
                    </a:ext>
                  </a:extLst>
                </a:gridCol>
                <a:gridCol w="1870139">
                  <a:extLst>
                    <a:ext uri="{9D8B030D-6E8A-4147-A177-3AD203B41FA5}">
                      <a16:colId xmlns:a16="http://schemas.microsoft.com/office/drawing/2014/main" val="2383935784"/>
                    </a:ext>
                  </a:extLst>
                </a:gridCol>
                <a:gridCol w="1870139">
                  <a:extLst>
                    <a:ext uri="{9D8B030D-6E8A-4147-A177-3AD203B41FA5}">
                      <a16:colId xmlns:a16="http://schemas.microsoft.com/office/drawing/2014/main" val="4154663915"/>
                    </a:ext>
                  </a:extLst>
                </a:gridCol>
              </a:tblGrid>
              <a:tr h="922255">
                <a:tc>
                  <a:txBody>
                    <a:bodyPr/>
                    <a:lstStyle/>
                    <a:p>
                      <a:r>
                        <a:rPr lang="en-US" sz="1400" dirty="0"/>
                        <a:t>No.</a:t>
                      </a:r>
                      <a:r>
                        <a:rPr lang="en-US" sz="1400" baseline="0" dirty="0"/>
                        <a:t> of </a:t>
                      </a:r>
                      <a:r>
                        <a:rPr lang="en-US" sz="1400" dirty="0"/>
                        <a:t>Reflections, </a:t>
                      </a:r>
                      <a:r>
                        <a:rPr lang="en-US" sz="1400" i="1" dirty="0"/>
                        <a:t>m</a:t>
                      </a:r>
                      <a:endParaRPr lang="de-DE" sz="1400" i="1" dirty="0"/>
                    </a:p>
                  </a:txBody>
                  <a:tcPr marL="121920" marR="121920" marT="60960" marB="60960"/>
                </a:tc>
                <a:tc>
                  <a:txBody>
                    <a:bodyPr/>
                    <a:lstStyle/>
                    <a:p>
                      <a:r>
                        <a:rPr lang="en-US" sz="1400" dirty="0"/>
                        <a:t>Computational time</a:t>
                      </a:r>
                      <a:endParaRPr lang="de-DE" sz="1400" dirty="0"/>
                    </a:p>
                  </a:txBody>
                  <a:tcPr marL="121920" marR="121920" marT="60960" marB="60960"/>
                </a:tc>
                <a:tc>
                  <a:txBody>
                    <a:bodyPr/>
                    <a:lstStyle/>
                    <a:p>
                      <a:r>
                        <a:rPr lang="en-US" sz="1400" dirty="0"/>
                        <a:t>Data rate (Mbps)</a:t>
                      </a:r>
                      <a:endParaRPr lang="de-DE" sz="1400" dirty="0"/>
                    </a:p>
                  </a:txBody>
                  <a:tcPr marL="121920" marR="121920" marT="60960" marB="60960"/>
                </a:tc>
                <a:extLst>
                  <a:ext uri="{0D108BD9-81ED-4DB2-BD59-A6C34878D82A}">
                    <a16:rowId xmlns:a16="http://schemas.microsoft.com/office/drawing/2014/main" val="1490624768"/>
                  </a:ext>
                </a:extLst>
              </a:tr>
              <a:tr h="418089">
                <a:tc>
                  <a:txBody>
                    <a:bodyPr/>
                    <a:lstStyle/>
                    <a:p>
                      <a:r>
                        <a:rPr lang="en-US" sz="1500" dirty="0"/>
                        <a:t>0</a:t>
                      </a:r>
                      <a:endParaRPr lang="de-DE" sz="1500" dirty="0"/>
                    </a:p>
                  </a:txBody>
                  <a:tcPr marL="121920" marR="121920" marT="60960" marB="60960"/>
                </a:tc>
                <a:tc>
                  <a:txBody>
                    <a:bodyPr/>
                    <a:lstStyle/>
                    <a:p>
                      <a:r>
                        <a:rPr lang="en-US" sz="1500" dirty="0"/>
                        <a:t>20 seconds</a:t>
                      </a:r>
                      <a:endParaRPr lang="de-DE" sz="1500" dirty="0"/>
                    </a:p>
                  </a:txBody>
                  <a:tcPr marL="121920" marR="121920" marT="60960" marB="60960"/>
                </a:tc>
                <a:tc>
                  <a:txBody>
                    <a:bodyPr/>
                    <a:lstStyle/>
                    <a:p>
                      <a:r>
                        <a:rPr lang="en-US" sz="1500" dirty="0"/>
                        <a:t>438</a:t>
                      </a:r>
                      <a:endParaRPr lang="de-DE" sz="1500" dirty="0"/>
                    </a:p>
                  </a:txBody>
                  <a:tcPr marL="121920" marR="121920" marT="60960" marB="60960"/>
                </a:tc>
                <a:extLst>
                  <a:ext uri="{0D108BD9-81ED-4DB2-BD59-A6C34878D82A}">
                    <a16:rowId xmlns:a16="http://schemas.microsoft.com/office/drawing/2014/main" val="2734970609"/>
                  </a:ext>
                </a:extLst>
              </a:tr>
              <a:tr h="418089">
                <a:tc>
                  <a:txBody>
                    <a:bodyPr/>
                    <a:lstStyle/>
                    <a:p>
                      <a:r>
                        <a:rPr lang="en-US" sz="1500" dirty="0"/>
                        <a:t>1</a:t>
                      </a:r>
                      <a:endParaRPr lang="de-DE" sz="1500" dirty="0"/>
                    </a:p>
                  </a:txBody>
                  <a:tcPr marL="121920" marR="121920" marT="60960" marB="60960"/>
                </a:tc>
                <a:tc>
                  <a:txBody>
                    <a:bodyPr/>
                    <a:lstStyle/>
                    <a:p>
                      <a:r>
                        <a:rPr lang="en-US" sz="1500" dirty="0"/>
                        <a:t>1.1 hours </a:t>
                      </a:r>
                      <a:endParaRPr lang="de-DE" sz="1500" dirty="0"/>
                    </a:p>
                  </a:txBody>
                  <a:tcPr marL="121920" marR="121920" marT="60960" marB="60960"/>
                </a:tc>
                <a:tc>
                  <a:txBody>
                    <a:bodyPr/>
                    <a:lstStyle/>
                    <a:p>
                      <a:r>
                        <a:rPr lang="en-US" sz="1500" dirty="0"/>
                        <a:t>439</a:t>
                      </a:r>
                      <a:endParaRPr lang="de-DE" sz="1500" dirty="0"/>
                    </a:p>
                  </a:txBody>
                  <a:tcPr marL="121920" marR="121920" marT="60960" marB="60960"/>
                </a:tc>
                <a:extLst>
                  <a:ext uri="{0D108BD9-81ED-4DB2-BD59-A6C34878D82A}">
                    <a16:rowId xmlns:a16="http://schemas.microsoft.com/office/drawing/2014/main" val="3414438489"/>
                  </a:ext>
                </a:extLst>
              </a:tr>
              <a:tr h="418089">
                <a:tc>
                  <a:txBody>
                    <a:bodyPr/>
                    <a:lstStyle/>
                    <a:p>
                      <a:r>
                        <a:rPr lang="en-US" sz="1500" dirty="0"/>
                        <a:t>2</a:t>
                      </a:r>
                      <a:endParaRPr lang="de-DE" sz="1500" dirty="0"/>
                    </a:p>
                  </a:txBody>
                  <a:tcPr marL="121920" marR="121920" marT="60960" marB="60960"/>
                </a:tc>
                <a:tc>
                  <a:txBody>
                    <a:bodyPr/>
                    <a:lstStyle/>
                    <a:p>
                      <a:r>
                        <a:rPr lang="en-US" sz="1500" dirty="0"/>
                        <a:t>1.8 hours</a:t>
                      </a:r>
                      <a:endParaRPr lang="de-DE" sz="1500" dirty="0"/>
                    </a:p>
                  </a:txBody>
                  <a:tcPr marL="121920" marR="121920" marT="60960" marB="60960"/>
                </a:tc>
                <a:tc>
                  <a:txBody>
                    <a:bodyPr/>
                    <a:lstStyle/>
                    <a:p>
                      <a:r>
                        <a:rPr lang="en-US" sz="1500" dirty="0"/>
                        <a:t>441</a:t>
                      </a:r>
                      <a:endParaRPr lang="de-DE" sz="1500" dirty="0"/>
                    </a:p>
                  </a:txBody>
                  <a:tcPr marL="121920" marR="121920" marT="60960" marB="60960"/>
                </a:tc>
                <a:extLst>
                  <a:ext uri="{0D108BD9-81ED-4DB2-BD59-A6C34878D82A}">
                    <a16:rowId xmlns:a16="http://schemas.microsoft.com/office/drawing/2014/main" val="3845466617"/>
                  </a:ext>
                </a:extLst>
              </a:tr>
            </a:tbl>
          </a:graphicData>
        </a:graphic>
      </p:graphicFrame>
    </p:spTree>
    <p:extLst>
      <p:ext uri="{BB962C8B-B14F-4D97-AF65-F5344CB8AC3E}">
        <p14:creationId xmlns:p14="http://schemas.microsoft.com/office/powerpoint/2010/main" val="358189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EAA8-32DC-4CEE-8EB7-2C1095530799}"/>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B0C27C6C-98FC-43CB-BA65-334C060AA2BC}"/>
              </a:ext>
            </a:extLst>
          </p:cNvPr>
          <p:cNvSpPr>
            <a:spLocks noGrp="1"/>
          </p:cNvSpPr>
          <p:nvPr>
            <p:ph idx="1"/>
          </p:nvPr>
        </p:nvSpPr>
        <p:spPr/>
        <p:txBody>
          <a:bodyPr/>
          <a:lstStyle/>
          <a:p>
            <a:pPr>
              <a:buFont typeface="Arial" panose="020B0604020202020204" pitchFamily="34" charset="0"/>
              <a:buChar char="•"/>
            </a:pPr>
            <a:r>
              <a:rPr lang="en-US" sz="1800" dirty="0"/>
              <a:t>Validation in NLOS scenarios</a:t>
            </a:r>
          </a:p>
          <a:p>
            <a:pPr lvl="1">
              <a:buFont typeface="Arial" panose="020B0604020202020204" pitchFamily="34" charset="0"/>
              <a:buChar char="•"/>
            </a:pPr>
            <a:r>
              <a:rPr lang="en-US" sz="1600" dirty="0"/>
              <a:t>Increase the number of reference scenarios e.g. medical and industrial IoT</a:t>
            </a:r>
          </a:p>
          <a:p>
            <a:pPr>
              <a:buFont typeface="Arial" panose="020B0604020202020204" pitchFamily="34" charset="0"/>
              <a:buChar char="•"/>
            </a:pPr>
            <a:r>
              <a:rPr lang="de-DE" sz="1800" dirty="0"/>
              <a:t>Integration </a:t>
            </a:r>
            <a:r>
              <a:rPr lang="de-DE" sz="1800" dirty="0" err="1"/>
              <a:t>with</a:t>
            </a:r>
            <a:r>
              <a:rPr lang="de-DE" sz="1800" dirty="0"/>
              <a:t> RF </a:t>
            </a:r>
            <a:r>
              <a:rPr lang="de-DE" sz="1800" dirty="0" err="1"/>
              <a:t>channel</a:t>
            </a:r>
            <a:r>
              <a:rPr lang="de-DE" sz="1800" dirty="0"/>
              <a:t> </a:t>
            </a:r>
            <a:r>
              <a:rPr lang="de-DE" sz="1800" dirty="0" err="1"/>
              <a:t>model</a:t>
            </a:r>
            <a:r>
              <a:rPr lang="de-DE" sz="1800" dirty="0"/>
              <a:t> </a:t>
            </a:r>
          </a:p>
          <a:p>
            <a:pPr lvl="1">
              <a:buFont typeface="Arial" panose="020B0604020202020204" pitchFamily="34" charset="0"/>
              <a:buChar char="•"/>
            </a:pPr>
            <a:r>
              <a:rPr lang="de-DE" sz="1600" dirty="0"/>
              <a:t>same </a:t>
            </a:r>
            <a:r>
              <a:rPr lang="de-DE" sz="1600" dirty="0" err="1"/>
              <a:t>users</a:t>
            </a:r>
            <a:r>
              <a:rPr lang="de-DE" sz="1600" dirty="0"/>
              <a:t> in same </a:t>
            </a:r>
            <a:r>
              <a:rPr lang="de-DE" sz="1600" dirty="0" err="1"/>
              <a:t>environment</a:t>
            </a:r>
            <a:endParaRPr lang="de-DE" sz="1600" dirty="0"/>
          </a:p>
          <a:p>
            <a:pPr lvl="1">
              <a:buFont typeface="Arial" panose="020B0604020202020204" pitchFamily="34" charset="0"/>
              <a:buChar char="•"/>
            </a:pPr>
            <a:r>
              <a:rPr lang="de-DE" sz="1600" dirty="0"/>
              <a:t>multi-link </a:t>
            </a:r>
            <a:r>
              <a:rPr lang="de-DE" sz="1600" dirty="0" err="1"/>
              <a:t>operation</a:t>
            </a:r>
            <a:r>
              <a:rPr lang="de-DE" sz="1600" dirty="0"/>
              <a:t> (MLO) </a:t>
            </a:r>
            <a:r>
              <a:rPr lang="de-DE" sz="1600" dirty="0" err="1"/>
              <a:t>including</a:t>
            </a:r>
            <a:r>
              <a:rPr lang="de-DE" sz="1600" dirty="0"/>
              <a:t> mm-</a:t>
            </a:r>
            <a:r>
              <a:rPr lang="de-DE" sz="1600" dirty="0" err="1"/>
              <a:t>wave</a:t>
            </a:r>
            <a:r>
              <a:rPr lang="de-DE" sz="1600" dirty="0"/>
              <a:t> and </a:t>
            </a:r>
            <a:r>
              <a:rPr lang="de-DE" sz="1600" dirty="0" err="1"/>
              <a:t>optical</a:t>
            </a:r>
            <a:r>
              <a:rPr lang="de-DE" sz="1600" dirty="0"/>
              <a:t> bands</a:t>
            </a:r>
          </a:p>
          <a:p>
            <a:pPr>
              <a:buFont typeface="Arial" panose="020B0604020202020204" pitchFamily="34" charset="0"/>
              <a:buChar char="•"/>
            </a:pPr>
            <a:r>
              <a:rPr lang="en-US" sz="1800" dirty="0"/>
              <a:t>Wi-Fi network planning</a:t>
            </a:r>
          </a:p>
          <a:p>
            <a:pPr lvl="1">
              <a:buFont typeface="Arial" panose="020B0604020202020204" pitchFamily="34" charset="0"/>
              <a:buChar char="•"/>
            </a:pPr>
            <a:r>
              <a:rPr lang="en-US" sz="1600" dirty="0"/>
              <a:t>Optimized site selection for Wi-Fi and </a:t>
            </a:r>
            <a:r>
              <a:rPr lang="en-US" sz="1600" dirty="0" err="1"/>
              <a:t>LiFi</a:t>
            </a:r>
            <a:r>
              <a:rPr lang="en-US" sz="1600" dirty="0"/>
              <a:t> access points (APs)</a:t>
            </a:r>
          </a:p>
          <a:p>
            <a:pPr lvl="1">
              <a:buFont typeface="Arial" panose="020B0604020202020204" pitchFamily="34" charset="0"/>
              <a:buChar char="•"/>
            </a:pPr>
            <a:r>
              <a:rPr lang="en-US" sz="1600" dirty="0"/>
              <a:t>3D coverage modelling based on AP placement</a:t>
            </a:r>
          </a:p>
          <a:p>
            <a:pPr lvl="1">
              <a:buFont typeface="Arial" panose="020B0604020202020204" pitchFamily="34" charset="0"/>
              <a:buChar char="•"/>
            </a:pPr>
            <a:r>
              <a:rPr lang="en-US" sz="1600" dirty="0"/>
              <a:t>Multilink operation for sub-7 GHz and ELC</a:t>
            </a:r>
          </a:p>
          <a:p>
            <a:pPr lvl="1">
              <a:buFont typeface="Arial" panose="020B0604020202020204" pitchFamily="34" charset="0"/>
              <a:buChar char="•"/>
            </a:pPr>
            <a:r>
              <a:rPr lang="en-US" sz="1600" dirty="0"/>
              <a:t>2D capacity analysis</a:t>
            </a:r>
          </a:p>
          <a:p>
            <a:pPr lvl="1">
              <a:buFont typeface="Arial" panose="020B0604020202020204" pitchFamily="34" charset="0"/>
              <a:buChar char="•"/>
            </a:pPr>
            <a:r>
              <a:rPr lang="en-US" sz="1600" dirty="0"/>
              <a:t>Cost analysis</a:t>
            </a:r>
          </a:p>
        </p:txBody>
      </p:sp>
      <p:sp>
        <p:nvSpPr>
          <p:cNvPr id="4" name="Slide Number Placeholder 3">
            <a:extLst>
              <a:ext uri="{FF2B5EF4-FFF2-40B4-BE49-F238E27FC236}">
                <a16:creationId xmlns:a16="http://schemas.microsoft.com/office/drawing/2014/main" id="{2D9651C3-7439-43D1-BD01-688631516A1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4ED021CC-734B-4A45-8207-35531B5DF63C}"/>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CAA6FFF-5637-4182-BB3C-4B4082D4451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84114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Outline</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Introduction</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a:t>Motivation</a:t>
            </a:r>
            <a:endParaRPr lang="en-US"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ELC channel modelling method</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3D environment modelling based on LIDAR data</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Enhanced modelling methodology</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Validation by measurements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Conclusions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960450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More devices are expected to be wirelessly connected (e.g. IoT applications)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Limitations of current WLAN</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Interference from multiple access points (APs)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Interference from other RF technologies </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Enhanced Light </a:t>
            </a:r>
            <a:r>
              <a:rPr lang="en-US" sz="1800" dirty="0" err="1"/>
              <a:t>Communictaion</a:t>
            </a:r>
            <a:r>
              <a:rPr lang="en-US" sz="1800" dirty="0"/>
              <a:t> (ELC)</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Light remains in one room, no EMI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Mobile communication by using the light</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Bidirectional, high-speed data</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Applications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Leverage unique properties of light (competition with </a:t>
            </a:r>
            <a:r>
              <a:rPr lang="en-US" sz="1600" dirty="0" err="1"/>
              <a:t>WiFi</a:t>
            </a:r>
            <a:r>
              <a:rPr lang="en-US" sz="1600" dirty="0"/>
              <a:t>)</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Industry, hospitals, offices, class- and conference rooms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dirty="0"/>
              <a:t>Slide </a:t>
            </a:r>
            <a:fld id="{351F4386-A5E2-41A1-B4D0-BE653C929E06}" type="slidenum">
              <a:rPr lang="en-GB"/>
              <a:pPr/>
              <a:t>4</a:t>
            </a:fld>
            <a:endParaRPr lang="en-GB" dirty="0"/>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a:xfrm>
            <a:off x="8400257" y="6475414"/>
            <a:ext cx="2989528" cy="252588"/>
          </a:xfrm>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July 2025</a:t>
            </a:r>
            <a:endParaRPr lang="en-GB" dirty="0"/>
          </a:p>
        </p:txBody>
      </p:sp>
      <p:grpSp>
        <p:nvGrpSpPr>
          <p:cNvPr id="7" name="Gruppieren 1">
            <a:extLst>
              <a:ext uri="{FF2B5EF4-FFF2-40B4-BE49-F238E27FC236}">
                <a16:creationId xmlns:a16="http://schemas.microsoft.com/office/drawing/2014/main" id="{0F3872D6-49D0-4B35-972C-218AC8E7E85E}"/>
              </a:ext>
            </a:extLst>
          </p:cNvPr>
          <p:cNvGrpSpPr/>
          <p:nvPr/>
        </p:nvGrpSpPr>
        <p:grpSpPr>
          <a:xfrm>
            <a:off x="8128262" y="2790073"/>
            <a:ext cx="3146677" cy="3277031"/>
            <a:chOff x="5562600" y="1380439"/>
            <a:chExt cx="3146677" cy="3277031"/>
          </a:xfrm>
        </p:grpSpPr>
        <p:grpSp>
          <p:nvGrpSpPr>
            <p:cNvPr id="8" name="Group 12">
              <a:extLst>
                <a:ext uri="{FF2B5EF4-FFF2-40B4-BE49-F238E27FC236}">
                  <a16:creationId xmlns:a16="http://schemas.microsoft.com/office/drawing/2014/main" id="{C44AAB06-449A-47AC-9651-080007D05BEA}"/>
                </a:ext>
              </a:extLst>
            </p:cNvPr>
            <p:cNvGrpSpPr/>
            <p:nvPr/>
          </p:nvGrpSpPr>
          <p:grpSpPr>
            <a:xfrm>
              <a:off x="6553200" y="3046167"/>
              <a:ext cx="1553012" cy="1356481"/>
              <a:chOff x="4379101" y="1089779"/>
              <a:chExt cx="4485116" cy="3363837"/>
            </a:xfrm>
          </p:grpSpPr>
          <p:pic>
            <p:nvPicPr>
              <p:cNvPr id="24" name="Grafik 9">
                <a:extLst>
                  <a:ext uri="{FF2B5EF4-FFF2-40B4-BE49-F238E27FC236}">
                    <a16:creationId xmlns:a16="http://schemas.microsoft.com/office/drawing/2014/main" id="{6BF738A8-687D-4582-8D31-CB56B2EA5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101" y="1089779"/>
                <a:ext cx="4485116" cy="3363837"/>
              </a:xfrm>
              <a:prstGeom prst="rect">
                <a:avLst/>
              </a:prstGeom>
              <a:ln w="12700">
                <a:solidFill>
                  <a:srgbClr val="179C7D"/>
                </a:solidFill>
              </a:ln>
            </p:spPr>
          </p:pic>
          <p:sp>
            <p:nvSpPr>
              <p:cNvPr id="25" name="Gleichschenkliges Dreieck 10">
                <a:extLst>
                  <a:ext uri="{FF2B5EF4-FFF2-40B4-BE49-F238E27FC236}">
                    <a16:creationId xmlns:a16="http://schemas.microsoft.com/office/drawing/2014/main" id="{994CB5D5-54E2-4196-A86D-C1CC124FB992}"/>
                  </a:ext>
                </a:extLst>
              </p:cNvPr>
              <p:cNvSpPr/>
              <p:nvPr/>
            </p:nvSpPr>
            <p:spPr bwMode="auto">
              <a:xfrm>
                <a:off x="6156176" y="1477088"/>
                <a:ext cx="1071298" cy="2132691"/>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6" name="Gleichschenkliges Dreieck 12">
                <a:extLst>
                  <a:ext uri="{FF2B5EF4-FFF2-40B4-BE49-F238E27FC236}">
                    <a16:creationId xmlns:a16="http://schemas.microsoft.com/office/drawing/2014/main" id="{EB98D758-3265-4076-847B-CE05E0860D1A}"/>
                  </a:ext>
                </a:extLst>
              </p:cNvPr>
              <p:cNvSpPr/>
              <p:nvPr/>
            </p:nvSpPr>
            <p:spPr bwMode="auto">
              <a:xfrm>
                <a:off x="5293484" y="2123625"/>
                <a:ext cx="502652" cy="1024189"/>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7" name="Gleichschenkliges Dreieck 14">
                <a:extLst>
                  <a:ext uri="{FF2B5EF4-FFF2-40B4-BE49-F238E27FC236}">
                    <a16:creationId xmlns:a16="http://schemas.microsoft.com/office/drawing/2014/main" id="{725BD943-EE56-4963-B2E0-7BF527E8C48A}"/>
                  </a:ext>
                </a:extLst>
              </p:cNvPr>
              <p:cNvSpPr/>
              <p:nvPr/>
            </p:nvSpPr>
            <p:spPr bwMode="auto">
              <a:xfrm>
                <a:off x="6929245" y="1987647"/>
                <a:ext cx="561630" cy="1296144"/>
              </a:xfrm>
              <a:prstGeom prst="triangle">
                <a:avLst/>
              </a:prstGeom>
              <a:gradFill flip="none" rotWithShape="1">
                <a:gsLst>
                  <a:gs pos="2000">
                    <a:schemeClr val="accent4">
                      <a:lumMod val="20000"/>
                      <a:lumOff val="80000"/>
                    </a:schemeClr>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grpSp>
          <p:nvGrpSpPr>
            <p:cNvPr id="9" name="Group 20">
              <a:extLst>
                <a:ext uri="{FF2B5EF4-FFF2-40B4-BE49-F238E27FC236}">
                  <a16:creationId xmlns:a16="http://schemas.microsoft.com/office/drawing/2014/main" id="{7CF1B250-3DA7-411B-AC3C-299139560A7B}"/>
                </a:ext>
              </a:extLst>
            </p:cNvPr>
            <p:cNvGrpSpPr/>
            <p:nvPr/>
          </p:nvGrpSpPr>
          <p:grpSpPr>
            <a:xfrm>
              <a:off x="7177199" y="1385410"/>
              <a:ext cx="1532078" cy="1351510"/>
              <a:chOff x="5940152" y="189238"/>
              <a:chExt cx="2991121" cy="2299701"/>
            </a:xfrm>
          </p:grpSpPr>
          <p:pic>
            <p:nvPicPr>
              <p:cNvPr id="21" name="Picture 5">
                <a:extLst>
                  <a:ext uri="{FF2B5EF4-FFF2-40B4-BE49-F238E27FC236}">
                    <a16:creationId xmlns:a16="http://schemas.microsoft.com/office/drawing/2014/main" id="{62C99E0B-D49A-42DA-BFBB-ABD802A3B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89238"/>
                <a:ext cx="2991121" cy="2299701"/>
              </a:xfrm>
              <a:prstGeom prst="rect">
                <a:avLst/>
              </a:prstGeom>
            </p:spPr>
          </p:pic>
          <p:sp>
            <p:nvSpPr>
              <p:cNvPr id="22" name="Gleichschenkliges Dreieck 16">
                <a:extLst>
                  <a:ext uri="{FF2B5EF4-FFF2-40B4-BE49-F238E27FC236}">
                    <a16:creationId xmlns:a16="http://schemas.microsoft.com/office/drawing/2014/main" id="{65283FA5-FF03-4560-9DA0-02B0707FDE4F}"/>
                  </a:ext>
                </a:extLst>
              </p:cNvPr>
              <p:cNvSpPr/>
              <p:nvPr/>
            </p:nvSpPr>
            <p:spPr bwMode="auto">
              <a:xfrm rot="600000">
                <a:off x="7693131" y="607783"/>
                <a:ext cx="131603" cy="781102"/>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3" name="Gleichschenkliges Dreieck 17">
                <a:extLst>
                  <a:ext uri="{FF2B5EF4-FFF2-40B4-BE49-F238E27FC236}">
                    <a16:creationId xmlns:a16="http://schemas.microsoft.com/office/drawing/2014/main" id="{AF555FDF-6159-4C8A-B1D6-251B66094AE2}"/>
                  </a:ext>
                </a:extLst>
              </p:cNvPr>
              <p:cNvSpPr/>
              <p:nvPr/>
            </p:nvSpPr>
            <p:spPr bwMode="auto">
              <a:xfrm rot="17160000">
                <a:off x="8045497" y="552652"/>
                <a:ext cx="197982" cy="469482"/>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grpSp>
          <p:nvGrpSpPr>
            <p:cNvPr id="10" name="Gruppieren 3">
              <a:extLst>
                <a:ext uri="{FF2B5EF4-FFF2-40B4-BE49-F238E27FC236}">
                  <a16:creationId xmlns:a16="http://schemas.microsoft.com/office/drawing/2014/main" id="{AAE99BBC-37E4-4D5D-B0D0-B7EFFACEF29D}"/>
                </a:ext>
              </a:extLst>
            </p:cNvPr>
            <p:cNvGrpSpPr/>
            <p:nvPr/>
          </p:nvGrpSpPr>
          <p:grpSpPr>
            <a:xfrm>
              <a:off x="5562600" y="1380439"/>
              <a:ext cx="1491100" cy="1401853"/>
              <a:chOff x="3416436" y="699542"/>
              <a:chExt cx="2197485" cy="2232248"/>
            </a:xfrm>
          </p:grpSpPr>
          <p:grpSp>
            <p:nvGrpSpPr>
              <p:cNvPr id="16" name="Gruppieren 2">
                <a:extLst>
                  <a:ext uri="{FF2B5EF4-FFF2-40B4-BE49-F238E27FC236}">
                    <a16:creationId xmlns:a16="http://schemas.microsoft.com/office/drawing/2014/main" id="{53974F4E-D3B1-4A39-9B43-B5A88ABEA0C6}"/>
                  </a:ext>
                </a:extLst>
              </p:cNvPr>
              <p:cNvGrpSpPr/>
              <p:nvPr/>
            </p:nvGrpSpPr>
            <p:grpSpPr>
              <a:xfrm>
                <a:off x="3453921" y="699542"/>
                <a:ext cx="2160000" cy="2160000"/>
                <a:chOff x="3453921" y="699542"/>
                <a:chExt cx="2160000" cy="2160000"/>
              </a:xfrm>
            </p:grpSpPr>
            <p:pic>
              <p:nvPicPr>
                <p:cNvPr id="18" name="Picture 3" descr="Q:\PN-MAI\Projekte\VLC Akquise\VLC Visitenkarte\Neuer Ordner\IMG_0106.JPG">
                  <a:extLst>
                    <a:ext uri="{FF2B5EF4-FFF2-40B4-BE49-F238E27FC236}">
                      <a16:creationId xmlns:a16="http://schemas.microsoft.com/office/drawing/2014/main" id="{6167978A-2867-4420-9A8E-6B49B2D289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3921" y="699542"/>
                  <a:ext cx="2160000" cy="2160000"/>
                </a:xfrm>
                <a:prstGeom prst="rect">
                  <a:avLst/>
                </a:prstGeom>
                <a:ln w="57150">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Gleichschenkliges Dreieck 40">
                  <a:extLst>
                    <a:ext uri="{FF2B5EF4-FFF2-40B4-BE49-F238E27FC236}">
                      <a16:creationId xmlns:a16="http://schemas.microsoft.com/office/drawing/2014/main" id="{1EA32EC8-94A0-4363-B691-26C1BB1A69E4}"/>
                    </a:ext>
                  </a:extLst>
                </p:cNvPr>
                <p:cNvSpPr/>
                <p:nvPr/>
              </p:nvSpPr>
              <p:spPr bwMode="auto">
                <a:xfrm rot="18948526">
                  <a:off x="3950358" y="73578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sp>
              <p:nvSpPr>
                <p:cNvPr id="20" name="Gleichschenkliges Dreieck 42">
                  <a:extLst>
                    <a:ext uri="{FF2B5EF4-FFF2-40B4-BE49-F238E27FC236}">
                      <a16:creationId xmlns:a16="http://schemas.microsoft.com/office/drawing/2014/main" id="{5AC4126A-6E31-43C3-893C-E4A31951845A}"/>
                    </a:ext>
                  </a:extLst>
                </p:cNvPr>
                <p:cNvSpPr/>
                <p:nvPr/>
              </p:nvSpPr>
              <p:spPr bwMode="auto">
                <a:xfrm rot="16200000">
                  <a:off x="4305916" y="25120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sp>
            <p:nvSpPr>
              <p:cNvPr id="17" name="Gleichschenkliges Dreieck 41">
                <a:extLst>
                  <a:ext uri="{FF2B5EF4-FFF2-40B4-BE49-F238E27FC236}">
                    <a16:creationId xmlns:a16="http://schemas.microsoft.com/office/drawing/2014/main" id="{6F0657A6-147C-4526-B5D2-EBC92156B104}"/>
                  </a:ext>
                </a:extLst>
              </p:cNvPr>
              <p:cNvSpPr/>
              <p:nvPr/>
            </p:nvSpPr>
            <p:spPr bwMode="auto">
              <a:xfrm>
                <a:off x="3416436" y="974179"/>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solidFill>
                      <a:sysClr val="windowText" lastClr="000000"/>
                    </a:solidFill>
                  </a:ln>
                  <a:solidFill>
                    <a:schemeClr val="tx1">
                      <a:lumMod val="50000"/>
                      <a:lumOff val="50000"/>
                    </a:schemeClr>
                  </a:solidFill>
                  <a:effectLst/>
                  <a:latin typeface="Frutiger LT Com 55 Roman" pitchFamily="34" charset="0"/>
                </a:endParaRPr>
              </a:p>
            </p:txBody>
          </p:sp>
        </p:grpSp>
        <p:sp>
          <p:nvSpPr>
            <p:cNvPr id="11" name="Rectangle 1">
              <a:extLst>
                <a:ext uri="{FF2B5EF4-FFF2-40B4-BE49-F238E27FC236}">
                  <a16:creationId xmlns:a16="http://schemas.microsoft.com/office/drawing/2014/main" id="{638DDBC5-CCB9-4E2E-B727-A50D24831E60}"/>
                </a:ext>
              </a:extLst>
            </p:cNvPr>
            <p:cNvSpPr/>
            <p:nvPr/>
          </p:nvSpPr>
          <p:spPr bwMode="auto">
            <a:xfrm>
              <a:off x="5588036" y="1380439"/>
              <a:ext cx="1465664" cy="1356481"/>
            </a:xfrm>
            <a:prstGeom prst="rect">
              <a:avLst/>
            </a:prstGeom>
            <a:noFill/>
            <a:ln>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2" name="Rectangle 2">
              <a:extLst>
                <a:ext uri="{FF2B5EF4-FFF2-40B4-BE49-F238E27FC236}">
                  <a16:creationId xmlns:a16="http://schemas.microsoft.com/office/drawing/2014/main" id="{EB738E38-F471-431C-958C-99EF733D5EA3}"/>
                </a:ext>
              </a:extLst>
            </p:cNvPr>
            <p:cNvSpPr/>
            <p:nvPr/>
          </p:nvSpPr>
          <p:spPr bwMode="auto">
            <a:xfrm>
              <a:off x="7177199" y="1390220"/>
              <a:ext cx="1532078" cy="1346700"/>
            </a:xfrm>
            <a:prstGeom prst="rect">
              <a:avLst/>
            </a:prstGeom>
            <a:noFill/>
            <a:ln>
              <a:solidFill>
                <a:schemeClr val="tx2"/>
              </a:solidFill>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a:ln>
                  <a:noFill/>
                </a:ln>
                <a:solidFill>
                  <a:schemeClr val="tx1"/>
                </a:solidFill>
                <a:effectLst/>
                <a:latin typeface="Frutiger LT Com 55 Roman" pitchFamily="34" charset="0"/>
              </a:endParaRPr>
            </a:p>
          </p:txBody>
        </p:sp>
        <p:sp>
          <p:nvSpPr>
            <p:cNvPr id="13" name="TextBox 4">
              <a:extLst>
                <a:ext uri="{FF2B5EF4-FFF2-40B4-BE49-F238E27FC236}">
                  <a16:creationId xmlns:a16="http://schemas.microsoft.com/office/drawing/2014/main" id="{65E1A4CB-872A-490E-AF32-BCCAF6653855}"/>
                </a:ext>
              </a:extLst>
            </p:cNvPr>
            <p:cNvSpPr txBox="1"/>
            <p:nvPr/>
          </p:nvSpPr>
          <p:spPr>
            <a:xfrm>
              <a:off x="5638800" y="2726383"/>
              <a:ext cx="1382723" cy="276999"/>
            </a:xfrm>
            <a:prstGeom prst="rect">
              <a:avLst/>
            </a:prstGeom>
            <a:noFill/>
          </p:spPr>
          <p:txBody>
            <a:bodyPr wrap="square" rtlCol="0">
              <a:spAutoFit/>
            </a:bodyPr>
            <a:lstStyle/>
            <a:p>
              <a:pPr algn="ctr"/>
              <a:r>
                <a:rPr lang="en-US" sz="1200" dirty="0">
                  <a:solidFill>
                    <a:schemeClr val="tx1"/>
                  </a:solidFill>
                </a:rPr>
                <a:t>Industrial OWC</a:t>
              </a:r>
            </a:p>
          </p:txBody>
        </p:sp>
        <p:sp>
          <p:nvSpPr>
            <p:cNvPr id="14" name="TextBox 30">
              <a:extLst>
                <a:ext uri="{FF2B5EF4-FFF2-40B4-BE49-F238E27FC236}">
                  <a16:creationId xmlns:a16="http://schemas.microsoft.com/office/drawing/2014/main" id="{F4EB17C2-DC48-49CA-A552-87F00A1F86B0}"/>
                </a:ext>
              </a:extLst>
            </p:cNvPr>
            <p:cNvSpPr txBox="1"/>
            <p:nvPr/>
          </p:nvSpPr>
          <p:spPr>
            <a:xfrm>
              <a:off x="6553200" y="4380471"/>
              <a:ext cx="1553012" cy="276999"/>
            </a:xfrm>
            <a:prstGeom prst="rect">
              <a:avLst/>
            </a:prstGeom>
            <a:noFill/>
          </p:spPr>
          <p:txBody>
            <a:bodyPr wrap="square" rtlCol="0">
              <a:spAutoFit/>
            </a:bodyPr>
            <a:lstStyle/>
            <a:p>
              <a:pPr algn="ctr"/>
              <a:r>
                <a:rPr lang="en-US" sz="1200" dirty="0">
                  <a:solidFill>
                    <a:schemeClr val="tx1"/>
                  </a:solidFill>
                </a:rPr>
                <a:t>Class rooms</a:t>
              </a:r>
            </a:p>
          </p:txBody>
        </p:sp>
        <p:sp>
          <p:nvSpPr>
            <p:cNvPr id="15" name="TextBox 31">
              <a:extLst>
                <a:ext uri="{FF2B5EF4-FFF2-40B4-BE49-F238E27FC236}">
                  <a16:creationId xmlns:a16="http://schemas.microsoft.com/office/drawing/2014/main" id="{889A92AF-A376-484E-A97B-0E106FAF6771}"/>
                </a:ext>
              </a:extLst>
            </p:cNvPr>
            <p:cNvSpPr txBox="1"/>
            <p:nvPr/>
          </p:nvSpPr>
          <p:spPr>
            <a:xfrm>
              <a:off x="7239000" y="2726383"/>
              <a:ext cx="1447799" cy="276999"/>
            </a:xfrm>
            <a:prstGeom prst="rect">
              <a:avLst/>
            </a:prstGeom>
            <a:noFill/>
          </p:spPr>
          <p:txBody>
            <a:bodyPr wrap="square" rtlCol="0">
              <a:spAutoFit/>
            </a:bodyPr>
            <a:lstStyle/>
            <a:p>
              <a:pPr algn="ctr"/>
              <a:r>
                <a:rPr lang="en-US" sz="1200" dirty="0">
                  <a:solidFill>
                    <a:schemeClr val="tx1"/>
                  </a:solidFill>
                </a:rPr>
                <a:t>Medical OWC</a:t>
              </a:r>
            </a:p>
          </p:txBody>
        </p:sp>
      </p:grpSp>
    </p:spTree>
    <p:extLst>
      <p:ext uri="{BB962C8B-B14F-4D97-AF65-F5344CB8AC3E}">
        <p14:creationId xmlns:p14="http://schemas.microsoft.com/office/powerpoint/2010/main" val="614271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8467-8176-7DD1-7FD0-7A5C89087D7A}"/>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9F99FACC-EA99-E411-7F2F-795B05A3C83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Channel modelling for ELC</a:t>
            </a:r>
          </a:p>
        </p:txBody>
      </p:sp>
      <p:sp>
        <p:nvSpPr>
          <p:cNvPr id="4098" name="Rectangle 2">
            <a:extLst>
              <a:ext uri="{FF2B5EF4-FFF2-40B4-BE49-F238E27FC236}">
                <a16:creationId xmlns:a16="http://schemas.microsoft.com/office/drawing/2014/main" id="{6474F779-152C-6EFE-082A-2A8E0AA7B5CB}"/>
              </a:ext>
            </a:extLst>
          </p:cNvPr>
          <p:cNvSpPr>
            <a:spLocks noGrp="1" noChangeArrowheads="1"/>
          </p:cNvSpPr>
          <p:nvPr>
            <p:ph idx="1"/>
          </p:nvPr>
        </p:nvSpPr>
        <p:spPr>
          <a:ln/>
        </p:spPr>
        <p:txBody>
          <a:bodyPr/>
          <a:lstStyle/>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Fundamental challenges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LOS vs. NLOS, Path loss, Link blockage</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Weak multipath reflections, but measurable</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Why channel modelling for ELC?</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Optimize the system performance</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Optimize the deployment </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Channel model should evolve with new requirements</a:t>
            </a:r>
          </a:p>
          <a:p>
            <a:pPr marL="6858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Two main modeling approaches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Deterministic : Site-Specific, highly accurate models</a:t>
            </a:r>
          </a:p>
          <a:p>
            <a:pPr marL="108585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Stochastic : Non-site specific, based on probability distributions </a:t>
            </a:r>
          </a:p>
        </p:txBody>
      </p:sp>
      <p:sp>
        <p:nvSpPr>
          <p:cNvPr id="6" name="Slide Number Placeholder 5">
            <a:extLst>
              <a:ext uri="{FF2B5EF4-FFF2-40B4-BE49-F238E27FC236}">
                <a16:creationId xmlns:a16="http://schemas.microsoft.com/office/drawing/2014/main" id="{2BEEA0C7-AE34-D718-6E34-E5639F5E9494}"/>
              </a:ext>
            </a:extLst>
          </p:cNvPr>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a:extLst>
              <a:ext uri="{FF2B5EF4-FFF2-40B4-BE49-F238E27FC236}">
                <a16:creationId xmlns:a16="http://schemas.microsoft.com/office/drawing/2014/main" id="{0EBB63AC-BFB9-48AA-B31F-A8D2D5FB08A6}"/>
              </a:ext>
            </a:extLst>
          </p:cNvPr>
          <p:cNvSpPr>
            <a:spLocks noGrp="1"/>
          </p:cNvSpPr>
          <p:nvPr>
            <p:ph type="ftr" idx="14"/>
          </p:nvPr>
        </p:nvSpPr>
        <p:spPr>
          <a:xfrm>
            <a:off x="8040216" y="6475414"/>
            <a:ext cx="3349568" cy="276998"/>
          </a:xfrm>
        </p:spPr>
        <p:txBody>
          <a:bodyPr/>
          <a:lstStyle/>
          <a:p>
            <a:r>
              <a:rPr lang="en-US" dirty="0"/>
              <a:t>Sreelal Maravanchery Mana</a:t>
            </a:r>
            <a:r>
              <a:rPr lang="en-GB" dirty="0"/>
              <a:t>, Fraunhofer HHI</a:t>
            </a:r>
          </a:p>
        </p:txBody>
      </p:sp>
      <p:sp>
        <p:nvSpPr>
          <p:cNvPr id="4" name="Date Placeholder 3">
            <a:extLst>
              <a:ext uri="{FF2B5EF4-FFF2-40B4-BE49-F238E27FC236}">
                <a16:creationId xmlns:a16="http://schemas.microsoft.com/office/drawing/2014/main" id="{6CF58158-E2E1-6A84-ADB5-1293E314B437}"/>
              </a:ext>
            </a:extLst>
          </p:cNvPr>
          <p:cNvSpPr>
            <a:spLocks noGrp="1"/>
          </p:cNvSpPr>
          <p:nvPr>
            <p:ph type="dt" idx="15"/>
          </p:nvPr>
        </p:nvSpPr>
        <p:spPr/>
        <p:txBody>
          <a:bodyPr/>
          <a:lstStyle/>
          <a:p>
            <a:r>
              <a:rPr lang="en-US" dirty="0"/>
              <a:t>July 2025</a:t>
            </a:r>
            <a:endParaRPr lang="en-GB" dirty="0"/>
          </a:p>
        </p:txBody>
      </p:sp>
      <p:grpSp>
        <p:nvGrpSpPr>
          <p:cNvPr id="28" name="Gruppieren 7">
            <a:extLst>
              <a:ext uri="{FF2B5EF4-FFF2-40B4-BE49-F238E27FC236}">
                <a16:creationId xmlns:a16="http://schemas.microsoft.com/office/drawing/2014/main" id="{06EE6000-3D66-46D7-BD43-EA5AB3520320}"/>
              </a:ext>
            </a:extLst>
          </p:cNvPr>
          <p:cNvGrpSpPr/>
          <p:nvPr/>
        </p:nvGrpSpPr>
        <p:grpSpPr>
          <a:xfrm>
            <a:off x="9779337" y="2348880"/>
            <a:ext cx="1530626" cy="3688681"/>
            <a:chOff x="7086600" y="741265"/>
            <a:chExt cx="1530626" cy="3688681"/>
          </a:xfrm>
        </p:grpSpPr>
        <p:pic>
          <p:nvPicPr>
            <p:cNvPr id="29" name="Grafik 4">
              <a:extLst>
                <a:ext uri="{FF2B5EF4-FFF2-40B4-BE49-F238E27FC236}">
                  <a16:creationId xmlns:a16="http://schemas.microsoft.com/office/drawing/2014/main" id="{E4F90C24-F9B7-4830-BE47-B068A1F54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741265"/>
              <a:ext cx="1524000" cy="1533408"/>
            </a:xfrm>
            <a:prstGeom prst="rect">
              <a:avLst/>
            </a:prstGeom>
          </p:spPr>
        </p:pic>
        <p:pic>
          <p:nvPicPr>
            <p:cNvPr id="30" name="Grafik 5">
              <a:extLst>
                <a:ext uri="{FF2B5EF4-FFF2-40B4-BE49-F238E27FC236}">
                  <a16:creationId xmlns:a16="http://schemas.microsoft.com/office/drawing/2014/main" id="{FFDB0E49-D662-4246-891E-D9D75029D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601" y="2632525"/>
              <a:ext cx="1520999" cy="1525665"/>
            </a:xfrm>
            <a:prstGeom prst="rect">
              <a:avLst/>
            </a:prstGeom>
          </p:spPr>
        </p:pic>
        <p:sp>
          <p:nvSpPr>
            <p:cNvPr id="31" name="Textfeld 6">
              <a:extLst>
                <a:ext uri="{FF2B5EF4-FFF2-40B4-BE49-F238E27FC236}">
                  <a16:creationId xmlns:a16="http://schemas.microsoft.com/office/drawing/2014/main" id="{D44EF13D-BD32-48CF-9C92-E6F7004F3633}"/>
                </a:ext>
              </a:extLst>
            </p:cNvPr>
            <p:cNvSpPr txBox="1"/>
            <p:nvPr/>
          </p:nvSpPr>
          <p:spPr>
            <a:xfrm>
              <a:off x="7093226" y="2249904"/>
              <a:ext cx="1524000" cy="276999"/>
            </a:xfrm>
            <a:prstGeom prst="rect">
              <a:avLst/>
            </a:prstGeom>
            <a:noFill/>
          </p:spPr>
          <p:txBody>
            <a:bodyPr wrap="square" rtlCol="0">
              <a:spAutoFit/>
            </a:bodyPr>
            <a:lstStyle/>
            <a:p>
              <a:pPr algn="ctr"/>
              <a:r>
                <a:rPr lang="en-US" sz="1200" dirty="0">
                  <a:solidFill>
                    <a:schemeClr val="tx1"/>
                  </a:solidFill>
                </a:rPr>
                <a:t>LOS Propagation</a:t>
              </a:r>
              <a:endParaRPr lang="de-DE" sz="1200" dirty="0">
                <a:solidFill>
                  <a:schemeClr val="tx1"/>
                </a:solidFill>
              </a:endParaRPr>
            </a:p>
          </p:txBody>
        </p:sp>
        <p:sp>
          <p:nvSpPr>
            <p:cNvPr id="32" name="Textfeld 8">
              <a:extLst>
                <a:ext uri="{FF2B5EF4-FFF2-40B4-BE49-F238E27FC236}">
                  <a16:creationId xmlns:a16="http://schemas.microsoft.com/office/drawing/2014/main" id="{0F359C07-BE6A-4667-A608-7C18E4A42052}"/>
                </a:ext>
              </a:extLst>
            </p:cNvPr>
            <p:cNvSpPr txBox="1"/>
            <p:nvPr/>
          </p:nvSpPr>
          <p:spPr>
            <a:xfrm>
              <a:off x="7093226" y="4152947"/>
              <a:ext cx="1524000" cy="276999"/>
            </a:xfrm>
            <a:prstGeom prst="rect">
              <a:avLst/>
            </a:prstGeom>
            <a:noFill/>
          </p:spPr>
          <p:txBody>
            <a:bodyPr wrap="square" rtlCol="0">
              <a:spAutoFit/>
            </a:bodyPr>
            <a:lstStyle/>
            <a:p>
              <a:pPr algn="ctr"/>
              <a:r>
                <a:rPr lang="en-US" sz="1200" dirty="0">
                  <a:solidFill>
                    <a:schemeClr val="tx1"/>
                  </a:solidFill>
                </a:rPr>
                <a:t>NLOS Propagation</a:t>
              </a:r>
              <a:endParaRPr lang="de-DE" sz="1200" dirty="0">
                <a:solidFill>
                  <a:schemeClr val="tx1"/>
                </a:solidFill>
              </a:endParaRPr>
            </a:p>
          </p:txBody>
        </p:sp>
      </p:grpSp>
    </p:spTree>
    <p:extLst>
      <p:ext uri="{BB962C8B-B14F-4D97-AF65-F5344CB8AC3E}">
        <p14:creationId xmlns:p14="http://schemas.microsoft.com/office/powerpoint/2010/main" val="590809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1D2D-78B7-493F-A4AE-C96066442441}"/>
              </a:ext>
            </a:extLst>
          </p:cNvPr>
          <p:cNvSpPr>
            <a:spLocks noGrp="1"/>
          </p:cNvSpPr>
          <p:nvPr>
            <p:ph type="title"/>
          </p:nvPr>
        </p:nvSpPr>
        <p:spPr/>
        <p:txBody>
          <a:bodyPr/>
          <a:lstStyle/>
          <a:p>
            <a:r>
              <a:rPr lang="en-US" dirty="0"/>
              <a:t>Motivation</a:t>
            </a:r>
            <a:endParaRPr lang="en-US" b="0" dirty="0"/>
          </a:p>
        </p:txBody>
      </p:sp>
      <p:sp>
        <p:nvSpPr>
          <p:cNvPr id="3" name="Content Placeholder 2">
            <a:extLst>
              <a:ext uri="{FF2B5EF4-FFF2-40B4-BE49-F238E27FC236}">
                <a16:creationId xmlns:a16="http://schemas.microsoft.com/office/drawing/2014/main" id="{C1C3BE6C-5961-4D73-846D-1D6D126731DB}"/>
              </a:ext>
            </a:extLst>
          </p:cNvPr>
          <p:cNvSpPr>
            <a:spLocks noGrp="1"/>
          </p:cNvSpPr>
          <p:nvPr>
            <p:ph idx="1"/>
          </p:nvPr>
        </p:nvSpPr>
        <p:spPr/>
        <p:txBody>
          <a:bodyPr/>
          <a:lstStyle/>
          <a:p>
            <a:pPr marL="479201" indent="-479201">
              <a:buFont typeface="Arial" panose="020B0604020202020204" pitchFamily="34" charset="0"/>
              <a:buChar char="•"/>
            </a:pPr>
            <a:r>
              <a:rPr lang="en-US" sz="1800" dirty="0" err="1"/>
              <a:t>SoA</a:t>
            </a:r>
            <a:r>
              <a:rPr lang="en-US" sz="1800" dirty="0"/>
              <a:t>: Deterministic channel models</a:t>
            </a:r>
            <a:endParaRPr lang="de-DE" sz="1800" dirty="0"/>
          </a:p>
          <a:p>
            <a:pPr marL="959249" lvl="1" indent="-479201">
              <a:buFont typeface="Arial" panose="020B0604020202020204" pitchFamily="34" charset="0"/>
              <a:buChar char="•"/>
            </a:pPr>
            <a:r>
              <a:rPr lang="en-US" sz="1600" dirty="0">
                <a:cs typeface="Times New Roman"/>
              </a:rPr>
              <a:t>Manual entry of 3D environment</a:t>
            </a:r>
            <a:endParaRPr lang="en-US" dirty="0"/>
          </a:p>
          <a:p>
            <a:pPr marL="959249" lvl="1" indent="-479201">
              <a:buFont typeface="Arial" panose="020B0604020202020204" pitchFamily="34" charset="0"/>
              <a:buChar char="•"/>
            </a:pPr>
            <a:r>
              <a:rPr lang="en-US" sz="1600" dirty="0">
                <a:cs typeface="Times New Roman"/>
              </a:rPr>
              <a:t>Tiles, Iterative, Modified Monte Carlo, </a:t>
            </a:r>
            <a:r>
              <a:rPr lang="de-DE" sz="1600" dirty="0">
                <a:cs typeface="Times New Roman"/>
              </a:rPr>
              <a:t>Ray </a:t>
            </a:r>
            <a:r>
              <a:rPr lang="de-DE" sz="1600" dirty="0" err="1">
                <a:cs typeface="Times New Roman"/>
              </a:rPr>
              <a:t>tracing</a:t>
            </a:r>
            <a:endParaRPr lang="de-DE" sz="1600" dirty="0">
              <a:cs typeface="Times New Roman"/>
            </a:endParaRPr>
          </a:p>
          <a:p>
            <a:pPr marL="479201" indent="-479201">
              <a:buFont typeface="Arial" panose="020B0604020202020204" pitchFamily="34" charset="0"/>
              <a:buChar char="•"/>
            </a:pPr>
            <a:r>
              <a:rPr lang="en-US" sz="1800" dirty="0">
                <a:solidFill>
                  <a:schemeClr val="tx1"/>
                </a:solidFill>
              </a:rPr>
              <a:t>Limitations of present models</a:t>
            </a:r>
          </a:p>
          <a:p>
            <a:pPr marL="959249" lvl="1" indent="-479201">
              <a:buFont typeface="Arial" panose="020B0604020202020204" pitchFamily="34" charset="0"/>
              <a:buChar char="•"/>
            </a:pPr>
            <a:r>
              <a:rPr lang="en-US" sz="1600" dirty="0">
                <a:solidFill>
                  <a:schemeClr val="tx1"/>
                </a:solidFill>
              </a:rPr>
              <a:t>Approaches are very complex and time-consuming</a:t>
            </a:r>
            <a:endParaRPr lang="de-DE" sz="1600" dirty="0">
              <a:solidFill>
                <a:schemeClr val="tx1"/>
              </a:solidFill>
            </a:endParaRPr>
          </a:p>
          <a:p>
            <a:pPr marL="959249" lvl="1" indent="-479201">
              <a:buFont typeface="Arial" panose="020B0604020202020204" pitchFamily="34" charset="0"/>
              <a:buChar char="•"/>
            </a:pPr>
            <a:r>
              <a:rPr lang="de-DE" sz="1600" dirty="0">
                <a:solidFill>
                  <a:schemeClr val="tx1"/>
                </a:solidFill>
              </a:rPr>
              <a:t>Not </a:t>
            </a:r>
            <a:r>
              <a:rPr lang="en-US" sz="1600" dirty="0">
                <a:solidFill>
                  <a:schemeClr val="tx1"/>
                </a:solidFill>
              </a:rPr>
              <a:t>suitable for distributed MIMO with multiple mobile users</a:t>
            </a:r>
          </a:p>
          <a:p>
            <a:pPr marL="959249" lvl="1" indent="-479201">
              <a:buFont typeface="Arial" panose="020B0604020202020204" pitchFamily="34" charset="0"/>
              <a:buChar char="•"/>
            </a:pPr>
            <a:r>
              <a:rPr lang="de-DE" sz="1600" dirty="0" err="1">
                <a:solidFill>
                  <a:schemeClr val="tx1"/>
                </a:solidFill>
              </a:rPr>
              <a:t>Barely</a:t>
            </a:r>
            <a:r>
              <a:rPr lang="de-DE" sz="1600" dirty="0">
                <a:solidFill>
                  <a:schemeClr val="tx1"/>
                </a:solidFill>
              </a:rPr>
              <a:t> </a:t>
            </a:r>
            <a:r>
              <a:rPr lang="de-DE" sz="1600" dirty="0" err="1">
                <a:solidFill>
                  <a:schemeClr val="tx1"/>
                </a:solidFill>
              </a:rPr>
              <a:t>validated</a:t>
            </a:r>
            <a:r>
              <a:rPr lang="de-DE" sz="1600" dirty="0">
                <a:solidFill>
                  <a:schemeClr val="tx1"/>
                </a:solidFill>
              </a:rPr>
              <a:t> in </a:t>
            </a:r>
            <a:r>
              <a:rPr lang="de-DE" sz="1600" dirty="0" err="1">
                <a:solidFill>
                  <a:schemeClr val="tx1"/>
                </a:solidFill>
              </a:rPr>
              <a:t>realistic</a:t>
            </a:r>
            <a:r>
              <a:rPr lang="de-DE" sz="1600" dirty="0">
                <a:solidFill>
                  <a:schemeClr val="tx1"/>
                </a:solidFill>
              </a:rPr>
              <a:t> </a:t>
            </a:r>
            <a:r>
              <a:rPr lang="de-DE" sz="1600" dirty="0" err="1">
                <a:solidFill>
                  <a:schemeClr val="tx1"/>
                </a:solidFill>
              </a:rPr>
              <a:t>environments</a:t>
            </a:r>
            <a:endParaRPr lang="de-DE" sz="1600" dirty="0">
              <a:solidFill>
                <a:schemeClr val="tx1"/>
              </a:solidFill>
            </a:endParaRPr>
          </a:p>
          <a:p>
            <a:pPr marL="479201" lvl="0" indent="-479201">
              <a:buFont typeface="Arial" panose="020B0604020202020204" pitchFamily="34" charset="0"/>
              <a:buChar char="•"/>
            </a:pPr>
            <a:r>
              <a:rPr lang="en-US" sz="1800" dirty="0"/>
              <a:t>New contributions</a:t>
            </a:r>
          </a:p>
          <a:p>
            <a:pPr marL="959249" lvl="1" indent="-479201">
              <a:buFont typeface="Arial" panose="020B0604020202020204" pitchFamily="34" charset="0"/>
              <a:buChar char="•"/>
            </a:pPr>
            <a:r>
              <a:rPr lang="de-DE" sz="1600" dirty="0" err="1">
                <a:solidFill>
                  <a:schemeClr val="tx1"/>
                </a:solidFill>
              </a:rPr>
              <a:t>Complete</a:t>
            </a:r>
            <a:r>
              <a:rPr lang="de-DE" sz="1600" dirty="0">
                <a:solidFill>
                  <a:schemeClr val="tx1"/>
                </a:solidFill>
              </a:rPr>
              <a:t> 3D </a:t>
            </a:r>
            <a:r>
              <a:rPr lang="de-DE" sz="1600" dirty="0" err="1">
                <a:solidFill>
                  <a:schemeClr val="tx1"/>
                </a:solidFill>
              </a:rPr>
              <a:t>modeling</a:t>
            </a:r>
            <a:r>
              <a:rPr lang="de-DE" sz="1600" dirty="0">
                <a:solidFill>
                  <a:schemeClr val="tx1"/>
                </a:solidFill>
              </a:rPr>
              <a:t> </a:t>
            </a:r>
            <a:r>
              <a:rPr lang="de-DE" sz="1600" dirty="0" err="1">
                <a:solidFill>
                  <a:schemeClr val="tx1"/>
                </a:solidFill>
              </a:rPr>
              <a:t>using</a:t>
            </a:r>
            <a:r>
              <a:rPr lang="de-DE" sz="1600" dirty="0">
                <a:solidFill>
                  <a:schemeClr val="tx1"/>
                </a:solidFill>
              </a:rPr>
              <a:t> LIDAR </a:t>
            </a:r>
            <a:r>
              <a:rPr lang="de-DE" sz="1600" dirty="0" err="1">
                <a:solidFill>
                  <a:schemeClr val="tx1"/>
                </a:solidFill>
              </a:rPr>
              <a:t>point</a:t>
            </a:r>
            <a:r>
              <a:rPr lang="de-DE" sz="1600" dirty="0">
                <a:solidFill>
                  <a:schemeClr val="tx1"/>
                </a:solidFill>
              </a:rPr>
              <a:t> </a:t>
            </a:r>
            <a:r>
              <a:rPr lang="de-DE" sz="1600" dirty="0" err="1">
                <a:solidFill>
                  <a:schemeClr val="tx1"/>
                </a:solidFill>
              </a:rPr>
              <a:t>cloud</a:t>
            </a:r>
            <a:r>
              <a:rPr lang="de-DE" sz="1600" dirty="0">
                <a:solidFill>
                  <a:schemeClr val="tx1"/>
                </a:solidFill>
              </a:rPr>
              <a:t> </a:t>
            </a:r>
            <a:r>
              <a:rPr lang="de-DE" sz="1600" dirty="0" err="1">
                <a:solidFill>
                  <a:schemeClr val="tx1"/>
                </a:solidFill>
              </a:rPr>
              <a:t>data</a:t>
            </a:r>
            <a:endParaRPr lang="de-DE" sz="1600" dirty="0">
              <a:solidFill>
                <a:schemeClr val="tx1"/>
              </a:solidFill>
            </a:endParaRPr>
          </a:p>
          <a:p>
            <a:pPr marL="959249" lvl="1" indent="-479201">
              <a:buFont typeface="Arial" panose="020B0604020202020204" pitchFamily="34" charset="0"/>
              <a:buChar char="•"/>
            </a:pPr>
            <a:r>
              <a:rPr lang="en-US" sz="1600" dirty="0">
                <a:solidFill>
                  <a:schemeClr val="tx1"/>
                </a:solidFill>
              </a:rPr>
              <a:t>Efficient modelling </a:t>
            </a:r>
            <a:r>
              <a:rPr lang="en-US" sz="1600" dirty="0"/>
              <a:t>with significantly reduced complexity</a:t>
            </a:r>
          </a:p>
          <a:p>
            <a:pPr marL="1359299" lvl="2" indent="-479201">
              <a:buFont typeface="Arial" panose="020B0604020202020204" pitchFamily="34" charset="0"/>
              <a:buChar char="•"/>
            </a:pPr>
            <a:r>
              <a:rPr lang="de-DE" sz="1400" dirty="0" err="1"/>
              <a:t>more</a:t>
            </a:r>
            <a:r>
              <a:rPr lang="de-DE" sz="1400" dirty="0"/>
              <a:t> </a:t>
            </a:r>
            <a:r>
              <a:rPr lang="de-DE" sz="1400" dirty="0" err="1"/>
              <a:t>efficient</a:t>
            </a:r>
            <a:r>
              <a:rPr lang="de-DE" sz="1400" dirty="0"/>
              <a:t> </a:t>
            </a:r>
            <a:r>
              <a:rPr lang="de-DE" sz="1400" dirty="0" err="1"/>
              <a:t>generation</a:t>
            </a:r>
            <a:r>
              <a:rPr lang="de-DE" sz="1400" dirty="0"/>
              <a:t> </a:t>
            </a:r>
            <a:r>
              <a:rPr lang="de-DE" sz="1400" dirty="0" err="1"/>
              <a:t>of</a:t>
            </a:r>
            <a:r>
              <a:rPr lang="de-DE" sz="1400" dirty="0"/>
              <a:t> MU-MIMO CIRs and </a:t>
            </a:r>
            <a:r>
              <a:rPr lang="de-DE" sz="1400" dirty="0" err="1"/>
              <a:t>mobility</a:t>
            </a:r>
            <a:endParaRPr lang="de-DE" sz="1400" dirty="0"/>
          </a:p>
          <a:p>
            <a:pPr marL="959249" lvl="1" indent="-479201">
              <a:buFont typeface="Arial" panose="020B0604020202020204" pitchFamily="34" charset="0"/>
              <a:buChar char="•"/>
            </a:pPr>
            <a:r>
              <a:rPr lang="en-US" sz="1600" dirty="0"/>
              <a:t>Experimental validation in various indoor environments </a:t>
            </a:r>
          </a:p>
          <a:p>
            <a:endParaRPr lang="en-US" dirty="0"/>
          </a:p>
        </p:txBody>
      </p:sp>
      <p:sp>
        <p:nvSpPr>
          <p:cNvPr id="4" name="Slide Number Placeholder 3">
            <a:extLst>
              <a:ext uri="{FF2B5EF4-FFF2-40B4-BE49-F238E27FC236}">
                <a16:creationId xmlns:a16="http://schemas.microsoft.com/office/drawing/2014/main" id="{99DCE80B-55ED-43DD-8EED-4F9D1707644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EA4F464-2352-42E2-B893-D1FC64CABD1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C9602E8-5959-4938-8984-E5F6D991832B}"/>
              </a:ext>
            </a:extLst>
          </p:cNvPr>
          <p:cNvSpPr>
            <a:spLocks noGrp="1"/>
          </p:cNvSpPr>
          <p:nvPr>
            <p:ph type="dt" idx="15"/>
          </p:nvPr>
        </p:nvSpPr>
        <p:spPr/>
        <p:txBody>
          <a:bodyPr/>
          <a:lstStyle/>
          <a:p>
            <a:r>
              <a:rPr lang="en-US" dirty="0"/>
              <a:t>July 2025</a:t>
            </a:r>
            <a:endParaRPr lang="en-GB" dirty="0"/>
          </a:p>
        </p:txBody>
      </p:sp>
      <p:grpSp>
        <p:nvGrpSpPr>
          <p:cNvPr id="8" name="Group 7">
            <a:extLst>
              <a:ext uri="{FF2B5EF4-FFF2-40B4-BE49-F238E27FC236}">
                <a16:creationId xmlns:a16="http://schemas.microsoft.com/office/drawing/2014/main" id="{B0CCA658-F073-4BE8-BE07-7A7DB65D4682}"/>
              </a:ext>
            </a:extLst>
          </p:cNvPr>
          <p:cNvGrpSpPr/>
          <p:nvPr/>
        </p:nvGrpSpPr>
        <p:grpSpPr>
          <a:xfrm>
            <a:off x="7248128" y="1981201"/>
            <a:ext cx="4677543" cy="2667335"/>
            <a:chOff x="914401" y="2091026"/>
            <a:chExt cx="4677543" cy="2667335"/>
          </a:xfrm>
        </p:grpSpPr>
        <p:sp>
          <p:nvSpPr>
            <p:cNvPr id="9" name="Arrow: Right 8">
              <a:extLst>
                <a:ext uri="{FF2B5EF4-FFF2-40B4-BE49-F238E27FC236}">
                  <a16:creationId xmlns:a16="http://schemas.microsoft.com/office/drawing/2014/main" id="{2A0B691B-21E7-4F19-B71B-505448F62BE3}"/>
                </a:ext>
              </a:extLst>
            </p:cNvPr>
            <p:cNvSpPr/>
            <p:nvPr/>
          </p:nvSpPr>
          <p:spPr bwMode="auto">
            <a:xfrm>
              <a:off x="2205584" y="2777074"/>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D90A0A5C-754E-47AD-9D97-42C70E8DD8DE}"/>
                </a:ext>
              </a:extLst>
            </p:cNvPr>
            <p:cNvSpPr/>
            <p:nvPr/>
          </p:nvSpPr>
          <p:spPr bwMode="auto">
            <a:xfrm>
              <a:off x="914401" y="2132014"/>
              <a:ext cx="4677543" cy="2626347"/>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1" name="Group 10">
              <a:extLst>
                <a:ext uri="{FF2B5EF4-FFF2-40B4-BE49-F238E27FC236}">
                  <a16:creationId xmlns:a16="http://schemas.microsoft.com/office/drawing/2014/main" id="{B58506B4-CDD8-49AD-81C8-BA600C33DDFC}"/>
                </a:ext>
              </a:extLst>
            </p:cNvPr>
            <p:cNvGrpSpPr/>
            <p:nvPr/>
          </p:nvGrpSpPr>
          <p:grpSpPr>
            <a:xfrm>
              <a:off x="1055439" y="2492896"/>
              <a:ext cx="1149151" cy="738664"/>
              <a:chOff x="1199456" y="2492896"/>
              <a:chExt cx="1008112" cy="738664"/>
            </a:xfrm>
          </p:grpSpPr>
          <p:sp>
            <p:nvSpPr>
              <p:cNvPr id="32" name="Rectangle 31">
                <a:extLst>
                  <a:ext uri="{FF2B5EF4-FFF2-40B4-BE49-F238E27FC236}">
                    <a16:creationId xmlns:a16="http://schemas.microsoft.com/office/drawing/2014/main" id="{95457B56-2F6E-4320-88CC-C1059B9163D9}"/>
                  </a:ext>
                </a:extLst>
              </p:cNvPr>
              <p:cNvSpPr/>
              <p:nvPr/>
            </p:nvSpPr>
            <p:spPr bwMode="auto">
              <a:xfrm>
                <a:off x="1199456" y="2492896"/>
                <a:ext cx="1008112" cy="720080"/>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a:extLst>
                  <a:ext uri="{FF2B5EF4-FFF2-40B4-BE49-F238E27FC236}">
                    <a16:creationId xmlns:a16="http://schemas.microsoft.com/office/drawing/2014/main" id="{8CBA7289-499A-4D7A-9505-C8E2D351CF4E}"/>
                  </a:ext>
                </a:extLst>
              </p:cNvPr>
              <p:cNvSpPr txBox="1"/>
              <p:nvPr/>
            </p:nvSpPr>
            <p:spPr>
              <a:xfrm>
                <a:off x="1199456" y="2492896"/>
                <a:ext cx="1008112" cy="738664"/>
              </a:xfrm>
              <a:prstGeom prst="rect">
                <a:avLst/>
              </a:prstGeom>
              <a:noFill/>
            </p:spPr>
            <p:txBody>
              <a:bodyPr wrap="square" rtlCol="0">
                <a:spAutoFit/>
              </a:bodyPr>
              <a:lstStyle/>
              <a:p>
                <a:pPr algn="ctr"/>
                <a:r>
                  <a:rPr lang="de-DE" sz="1400" b="1" dirty="0">
                    <a:solidFill>
                      <a:schemeClr val="tx1"/>
                    </a:solidFill>
                  </a:rPr>
                  <a:t>3D </a:t>
                </a:r>
                <a:r>
                  <a:rPr lang="de-DE" sz="1400" b="1" dirty="0" err="1">
                    <a:solidFill>
                      <a:schemeClr val="tx1"/>
                    </a:solidFill>
                  </a:rPr>
                  <a:t>model</a:t>
                </a:r>
                <a:r>
                  <a:rPr lang="de-DE" sz="1400" b="1" dirty="0">
                    <a:solidFill>
                      <a:schemeClr val="tx1"/>
                    </a:solidFill>
                  </a:rPr>
                  <a:t> </a:t>
                </a:r>
                <a:r>
                  <a:rPr lang="de-DE" sz="1400" b="1" dirty="0" err="1">
                    <a:solidFill>
                      <a:schemeClr val="tx1"/>
                    </a:solidFill>
                  </a:rPr>
                  <a:t>using</a:t>
                </a:r>
                <a:r>
                  <a:rPr lang="de-DE" sz="1400" b="1" dirty="0">
                    <a:solidFill>
                      <a:schemeClr val="tx1"/>
                    </a:solidFill>
                  </a:rPr>
                  <a:t> LIDAR</a:t>
                </a:r>
                <a:endParaRPr lang="en-US" sz="1400" b="1" dirty="0">
                  <a:solidFill>
                    <a:schemeClr val="tx1"/>
                  </a:solidFill>
                </a:endParaRPr>
              </a:p>
            </p:txBody>
          </p:sp>
        </p:grpSp>
        <p:grpSp>
          <p:nvGrpSpPr>
            <p:cNvPr id="12" name="Group 11">
              <a:extLst>
                <a:ext uri="{FF2B5EF4-FFF2-40B4-BE49-F238E27FC236}">
                  <a16:creationId xmlns:a16="http://schemas.microsoft.com/office/drawing/2014/main" id="{EC905BB5-BBE4-4D8C-AA86-1CDC7457079B}"/>
                </a:ext>
              </a:extLst>
            </p:cNvPr>
            <p:cNvGrpSpPr/>
            <p:nvPr/>
          </p:nvGrpSpPr>
          <p:grpSpPr>
            <a:xfrm>
              <a:off x="1055440" y="3861048"/>
              <a:ext cx="1224136" cy="792088"/>
              <a:chOff x="1055440" y="3861048"/>
              <a:chExt cx="1224136" cy="792088"/>
            </a:xfrm>
          </p:grpSpPr>
          <p:sp>
            <p:nvSpPr>
              <p:cNvPr id="30" name="Rectangle 29">
                <a:extLst>
                  <a:ext uri="{FF2B5EF4-FFF2-40B4-BE49-F238E27FC236}">
                    <a16:creationId xmlns:a16="http://schemas.microsoft.com/office/drawing/2014/main" id="{629AD794-7F24-4D03-8122-DF54BCF9DA32}"/>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50019022-4B1F-476F-A0C5-AC19175E4F1E}"/>
                  </a:ext>
                </a:extLst>
              </p:cNvPr>
              <p:cNvSpPr txBox="1"/>
              <p:nvPr/>
            </p:nvSpPr>
            <p:spPr>
              <a:xfrm>
                <a:off x="1055440" y="3861048"/>
                <a:ext cx="1224136" cy="738664"/>
              </a:xfrm>
              <a:prstGeom prst="rect">
                <a:avLst/>
              </a:prstGeom>
              <a:noFill/>
            </p:spPr>
            <p:txBody>
              <a:bodyPr wrap="square" rtlCol="0">
                <a:spAutoFit/>
              </a:bodyPr>
              <a:lstStyle/>
              <a:p>
                <a:r>
                  <a:rPr lang="de-DE" sz="1400" b="1" dirty="0" err="1">
                    <a:solidFill>
                      <a:schemeClr val="tx1"/>
                    </a:solidFill>
                  </a:rPr>
                  <a:t>Lightsource</a:t>
                </a:r>
                <a:r>
                  <a:rPr lang="de-DE" sz="1400" b="1" dirty="0">
                    <a:solidFill>
                      <a:schemeClr val="tx1"/>
                    </a:solidFill>
                  </a:rPr>
                  <a:t> &amp; </a:t>
                </a:r>
                <a:r>
                  <a:rPr lang="de-DE" sz="1400" b="1" dirty="0" err="1">
                    <a:solidFill>
                      <a:schemeClr val="tx1"/>
                    </a:solidFill>
                  </a:rPr>
                  <a:t>detector</a:t>
                </a:r>
                <a:r>
                  <a:rPr lang="de-DE" sz="1400" b="1" dirty="0">
                    <a:solidFill>
                      <a:schemeClr val="tx1"/>
                    </a:solidFill>
                  </a:rPr>
                  <a:t> </a:t>
                </a:r>
                <a:r>
                  <a:rPr lang="de-DE" sz="1400" b="1" dirty="0" err="1">
                    <a:solidFill>
                      <a:schemeClr val="tx1"/>
                    </a:solidFill>
                  </a:rPr>
                  <a:t>specifications</a:t>
                </a:r>
                <a:endParaRPr lang="en-US" sz="1400" b="1" dirty="0">
                  <a:solidFill>
                    <a:schemeClr val="tx1"/>
                  </a:solidFill>
                </a:endParaRPr>
              </a:p>
            </p:txBody>
          </p:sp>
        </p:grpSp>
        <p:sp>
          <p:nvSpPr>
            <p:cNvPr id="13" name="Arrow: Right 12">
              <a:extLst>
                <a:ext uri="{FF2B5EF4-FFF2-40B4-BE49-F238E27FC236}">
                  <a16:creationId xmlns:a16="http://schemas.microsoft.com/office/drawing/2014/main" id="{1C4164DF-7696-4C2C-87E7-233BEEFCA69B}"/>
                </a:ext>
              </a:extLst>
            </p:cNvPr>
            <p:cNvSpPr/>
            <p:nvPr/>
          </p:nvSpPr>
          <p:spPr bwMode="auto">
            <a:xfrm>
              <a:off x="2207568" y="4171938"/>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a:extLst>
                <a:ext uri="{FF2B5EF4-FFF2-40B4-BE49-F238E27FC236}">
                  <a16:creationId xmlns:a16="http://schemas.microsoft.com/office/drawing/2014/main" id="{E359D77B-E2A9-4F4E-9AED-8030E3BDBB0D}"/>
                </a:ext>
              </a:extLst>
            </p:cNvPr>
            <p:cNvSpPr txBox="1"/>
            <p:nvPr/>
          </p:nvSpPr>
          <p:spPr>
            <a:xfrm>
              <a:off x="2567609" y="2467922"/>
              <a:ext cx="1365174" cy="2185214"/>
            </a:xfrm>
            <a:prstGeom prst="rect">
              <a:avLst/>
            </a:prstGeom>
            <a:noFill/>
            <a:ln w="28575">
              <a:solidFill>
                <a:schemeClr val="accent1">
                  <a:lumMod val="75000"/>
                </a:schemeClr>
              </a:solidFill>
            </a:ln>
          </p:spPr>
          <p:txBody>
            <a:bodyPr wrap="square" rtlCol="0">
              <a:spAutoFit/>
            </a:bodyPr>
            <a:lstStyle/>
            <a:p>
              <a:endParaRPr lang="de-DE" sz="1600" dirty="0">
                <a:solidFill>
                  <a:schemeClr val="tx1"/>
                </a:solidFill>
              </a:endParaRPr>
            </a:p>
            <a:p>
              <a:endParaRPr lang="de-DE" sz="1600" b="1" dirty="0">
                <a:solidFill>
                  <a:schemeClr val="tx1"/>
                </a:solidFill>
              </a:endParaRPr>
            </a:p>
            <a:p>
              <a:pPr algn="ctr"/>
              <a:r>
                <a:rPr lang="de-DE" sz="1600" b="1" dirty="0">
                  <a:solidFill>
                    <a:schemeClr val="tx1"/>
                  </a:solidFill>
                </a:rPr>
                <a:t>New ELC </a:t>
              </a:r>
              <a:r>
                <a:rPr lang="de-DE" sz="1600" b="1" dirty="0" err="1">
                  <a:solidFill>
                    <a:schemeClr val="tx1"/>
                  </a:solidFill>
                </a:rPr>
                <a:t>channel</a:t>
              </a:r>
              <a:r>
                <a:rPr lang="de-DE" sz="1600" b="1" dirty="0">
                  <a:solidFill>
                    <a:schemeClr val="tx1"/>
                  </a:solidFill>
                </a:rPr>
                <a:t> </a:t>
              </a:r>
              <a:r>
                <a:rPr lang="de-DE" sz="1600" b="1" dirty="0" err="1">
                  <a:solidFill>
                    <a:schemeClr val="tx1"/>
                  </a:solidFill>
                </a:rPr>
                <a:t>modelling</a:t>
              </a:r>
              <a:r>
                <a:rPr lang="de-DE" sz="1600" b="1" dirty="0">
                  <a:solidFill>
                    <a:schemeClr val="tx1"/>
                  </a:solidFill>
                </a:rPr>
                <a:t> </a:t>
              </a:r>
              <a:r>
                <a:rPr lang="de-DE" sz="1600" b="1" dirty="0" err="1">
                  <a:solidFill>
                    <a:schemeClr val="tx1"/>
                  </a:solidFill>
                </a:rPr>
                <a:t>approach</a:t>
              </a:r>
              <a:endParaRPr lang="de-DE" sz="1600" b="1" dirty="0">
                <a:solidFill>
                  <a:schemeClr val="tx1"/>
                </a:solidFill>
              </a:endParaRPr>
            </a:p>
            <a:p>
              <a:pPr algn="ctr"/>
              <a:endParaRPr lang="de-DE" sz="1600" dirty="0">
                <a:solidFill>
                  <a:schemeClr val="tx1"/>
                </a:solidFill>
              </a:endParaRPr>
            </a:p>
            <a:p>
              <a:endParaRPr lang="de-DE" dirty="0">
                <a:solidFill>
                  <a:schemeClr val="tx1"/>
                </a:solidFill>
              </a:endParaRPr>
            </a:p>
          </p:txBody>
        </p:sp>
        <p:grpSp>
          <p:nvGrpSpPr>
            <p:cNvPr id="15" name="Group 14">
              <a:extLst>
                <a:ext uri="{FF2B5EF4-FFF2-40B4-BE49-F238E27FC236}">
                  <a16:creationId xmlns:a16="http://schemas.microsoft.com/office/drawing/2014/main" id="{E3D4807C-15FB-49DA-AFC1-3B13E4B4F05D}"/>
                </a:ext>
              </a:extLst>
            </p:cNvPr>
            <p:cNvGrpSpPr/>
            <p:nvPr/>
          </p:nvGrpSpPr>
          <p:grpSpPr>
            <a:xfrm>
              <a:off x="4295800" y="2472865"/>
              <a:ext cx="1224136" cy="525985"/>
              <a:chOff x="1055440" y="3861048"/>
              <a:chExt cx="1224136" cy="792088"/>
            </a:xfrm>
          </p:grpSpPr>
          <p:sp>
            <p:nvSpPr>
              <p:cNvPr id="28" name="Rectangle 27">
                <a:extLst>
                  <a:ext uri="{FF2B5EF4-FFF2-40B4-BE49-F238E27FC236}">
                    <a16:creationId xmlns:a16="http://schemas.microsoft.com/office/drawing/2014/main" id="{2AA86F72-0702-4370-845D-BBF27A5B4594}"/>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a:extLst>
                  <a:ext uri="{FF2B5EF4-FFF2-40B4-BE49-F238E27FC236}">
                    <a16:creationId xmlns:a16="http://schemas.microsoft.com/office/drawing/2014/main" id="{39D65CD4-8A88-4206-A04D-957F31DA23E0}"/>
                  </a:ext>
                </a:extLst>
              </p:cNvPr>
              <p:cNvSpPr txBox="1"/>
              <p:nvPr/>
            </p:nvSpPr>
            <p:spPr>
              <a:xfrm>
                <a:off x="1055440" y="3861048"/>
                <a:ext cx="1224136" cy="787924"/>
              </a:xfrm>
              <a:prstGeom prst="rect">
                <a:avLst/>
              </a:prstGeom>
              <a:noFill/>
            </p:spPr>
            <p:txBody>
              <a:bodyPr wrap="square" rtlCol="0">
                <a:spAutoFit/>
              </a:bodyPr>
              <a:lstStyle/>
              <a:p>
                <a:pPr algn="ctr"/>
                <a:r>
                  <a:rPr lang="de-DE" sz="1400" b="1" dirty="0">
                    <a:solidFill>
                      <a:schemeClr val="tx1"/>
                    </a:solidFill>
                  </a:rPr>
                  <a:t>Channel Response</a:t>
                </a:r>
                <a:endParaRPr lang="en-US" sz="1400" b="1" dirty="0">
                  <a:solidFill>
                    <a:schemeClr val="tx1"/>
                  </a:solidFill>
                </a:endParaRPr>
              </a:p>
            </p:txBody>
          </p:sp>
        </p:grpSp>
        <p:grpSp>
          <p:nvGrpSpPr>
            <p:cNvPr id="16" name="Group 15">
              <a:extLst>
                <a:ext uri="{FF2B5EF4-FFF2-40B4-BE49-F238E27FC236}">
                  <a16:creationId xmlns:a16="http://schemas.microsoft.com/office/drawing/2014/main" id="{B5EA0309-F391-45D4-9AB4-5BF7FCEA0BCC}"/>
                </a:ext>
              </a:extLst>
            </p:cNvPr>
            <p:cNvGrpSpPr/>
            <p:nvPr/>
          </p:nvGrpSpPr>
          <p:grpSpPr>
            <a:xfrm>
              <a:off x="4295800" y="3284984"/>
              <a:ext cx="1224136" cy="523220"/>
              <a:chOff x="1055440" y="3861048"/>
              <a:chExt cx="1224136" cy="864668"/>
            </a:xfrm>
          </p:grpSpPr>
          <p:sp>
            <p:nvSpPr>
              <p:cNvPr id="26" name="Rectangle 25">
                <a:extLst>
                  <a:ext uri="{FF2B5EF4-FFF2-40B4-BE49-F238E27FC236}">
                    <a16:creationId xmlns:a16="http://schemas.microsoft.com/office/drawing/2014/main" id="{236B65FE-4594-484A-A026-8427D1C695C2}"/>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5375EAD8-027C-41AD-B335-345DBCF669BC}"/>
                  </a:ext>
                </a:extLst>
              </p:cNvPr>
              <p:cNvSpPr txBox="1"/>
              <p:nvPr/>
            </p:nvSpPr>
            <p:spPr>
              <a:xfrm>
                <a:off x="1055440" y="3861048"/>
                <a:ext cx="1224136" cy="864668"/>
              </a:xfrm>
              <a:prstGeom prst="rect">
                <a:avLst/>
              </a:prstGeom>
              <a:noFill/>
            </p:spPr>
            <p:txBody>
              <a:bodyPr wrap="square" rtlCol="0">
                <a:spAutoFit/>
              </a:bodyPr>
              <a:lstStyle/>
              <a:p>
                <a:pPr algn="ctr"/>
                <a:r>
                  <a:rPr lang="de-DE" sz="1400" b="1" dirty="0">
                    <a:solidFill>
                      <a:schemeClr val="tx1"/>
                    </a:solidFill>
                  </a:rPr>
                  <a:t>Channel Parameters</a:t>
                </a:r>
                <a:endParaRPr lang="en-US" sz="1400" b="1" dirty="0">
                  <a:solidFill>
                    <a:schemeClr val="tx1"/>
                  </a:solidFill>
                </a:endParaRPr>
              </a:p>
            </p:txBody>
          </p:sp>
        </p:grpSp>
        <p:grpSp>
          <p:nvGrpSpPr>
            <p:cNvPr id="17" name="Group 16">
              <a:extLst>
                <a:ext uri="{FF2B5EF4-FFF2-40B4-BE49-F238E27FC236}">
                  <a16:creationId xmlns:a16="http://schemas.microsoft.com/office/drawing/2014/main" id="{F1546C3A-172A-4277-A5DC-5CBA89780869}"/>
                </a:ext>
              </a:extLst>
            </p:cNvPr>
            <p:cNvGrpSpPr/>
            <p:nvPr/>
          </p:nvGrpSpPr>
          <p:grpSpPr>
            <a:xfrm>
              <a:off x="4295800" y="4057908"/>
              <a:ext cx="1224136" cy="523220"/>
              <a:chOff x="1055440" y="3861048"/>
              <a:chExt cx="1224136" cy="845240"/>
            </a:xfrm>
          </p:grpSpPr>
          <p:sp>
            <p:nvSpPr>
              <p:cNvPr id="24" name="Rectangle 23">
                <a:extLst>
                  <a:ext uri="{FF2B5EF4-FFF2-40B4-BE49-F238E27FC236}">
                    <a16:creationId xmlns:a16="http://schemas.microsoft.com/office/drawing/2014/main" id="{2EB18EAB-A28F-4F6A-A0AD-8FBB5F6B64DD}"/>
                  </a:ext>
                </a:extLst>
              </p:cNvPr>
              <p:cNvSpPr/>
              <p:nvPr/>
            </p:nvSpPr>
            <p:spPr bwMode="auto">
              <a:xfrm>
                <a:off x="1055440" y="3861048"/>
                <a:ext cx="1152128" cy="792088"/>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a:extLst>
                  <a:ext uri="{FF2B5EF4-FFF2-40B4-BE49-F238E27FC236}">
                    <a16:creationId xmlns:a16="http://schemas.microsoft.com/office/drawing/2014/main" id="{2829D07D-28E4-4C24-86F2-F8834623A655}"/>
                  </a:ext>
                </a:extLst>
              </p:cNvPr>
              <p:cNvSpPr txBox="1"/>
              <p:nvPr/>
            </p:nvSpPr>
            <p:spPr>
              <a:xfrm>
                <a:off x="1055440" y="3861048"/>
                <a:ext cx="1224136" cy="845240"/>
              </a:xfrm>
              <a:prstGeom prst="rect">
                <a:avLst/>
              </a:prstGeom>
              <a:noFill/>
            </p:spPr>
            <p:txBody>
              <a:bodyPr wrap="square" rtlCol="0">
                <a:spAutoFit/>
              </a:bodyPr>
              <a:lstStyle/>
              <a:p>
                <a:pPr algn="ctr"/>
                <a:r>
                  <a:rPr lang="de-DE" sz="1400" b="1" dirty="0">
                    <a:solidFill>
                      <a:schemeClr val="tx1"/>
                    </a:solidFill>
                  </a:rPr>
                  <a:t>Performance Parameters</a:t>
                </a:r>
                <a:endParaRPr lang="en-US" sz="1400" b="1" dirty="0">
                  <a:solidFill>
                    <a:schemeClr val="tx1"/>
                  </a:solidFill>
                </a:endParaRPr>
              </a:p>
            </p:txBody>
          </p:sp>
        </p:grpSp>
        <p:sp>
          <p:nvSpPr>
            <p:cNvPr id="18" name="Arrow: Right 17">
              <a:extLst>
                <a:ext uri="{FF2B5EF4-FFF2-40B4-BE49-F238E27FC236}">
                  <a16:creationId xmlns:a16="http://schemas.microsoft.com/office/drawing/2014/main" id="{0473DFF6-F5DF-4609-92F3-2E4D27719A48}"/>
                </a:ext>
              </a:extLst>
            </p:cNvPr>
            <p:cNvSpPr/>
            <p:nvPr/>
          </p:nvSpPr>
          <p:spPr bwMode="auto">
            <a:xfrm>
              <a:off x="3935760" y="2668919"/>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Arrow: Right 18">
              <a:extLst>
                <a:ext uri="{FF2B5EF4-FFF2-40B4-BE49-F238E27FC236}">
                  <a16:creationId xmlns:a16="http://schemas.microsoft.com/office/drawing/2014/main" id="{E9E5F4BA-589A-41FE-9D07-E8806D984AE6}"/>
                </a:ext>
              </a:extLst>
            </p:cNvPr>
            <p:cNvSpPr/>
            <p:nvPr/>
          </p:nvSpPr>
          <p:spPr bwMode="auto">
            <a:xfrm>
              <a:off x="3935760" y="3474716"/>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0" name="Arrow: Right 19">
              <a:extLst>
                <a:ext uri="{FF2B5EF4-FFF2-40B4-BE49-F238E27FC236}">
                  <a16:creationId xmlns:a16="http://schemas.microsoft.com/office/drawing/2014/main" id="{B0270342-A789-4BBA-9A21-049274D7B3AB}"/>
                </a:ext>
              </a:extLst>
            </p:cNvPr>
            <p:cNvSpPr/>
            <p:nvPr/>
          </p:nvSpPr>
          <p:spPr bwMode="auto">
            <a:xfrm>
              <a:off x="3932783" y="4215234"/>
              <a:ext cx="362024" cy="170308"/>
            </a:xfrm>
            <a:prstGeom prst="rightArrow">
              <a:avLst>
                <a:gd name="adj1" fmla="val 50000"/>
                <a:gd name="adj2" fmla="val 8641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21" name="TextBox 20">
              <a:extLst>
                <a:ext uri="{FF2B5EF4-FFF2-40B4-BE49-F238E27FC236}">
                  <a16:creationId xmlns:a16="http://schemas.microsoft.com/office/drawing/2014/main" id="{34BA4B08-E7A5-4C77-9031-AD02AD810B47}"/>
                </a:ext>
              </a:extLst>
            </p:cNvPr>
            <p:cNvSpPr txBox="1"/>
            <p:nvPr/>
          </p:nvSpPr>
          <p:spPr>
            <a:xfrm>
              <a:off x="1048767" y="2091026"/>
              <a:ext cx="1149151" cy="369332"/>
            </a:xfrm>
            <a:prstGeom prst="rect">
              <a:avLst/>
            </a:prstGeom>
            <a:noFill/>
          </p:spPr>
          <p:txBody>
            <a:bodyPr wrap="square" rtlCol="0">
              <a:spAutoFit/>
            </a:bodyPr>
            <a:lstStyle/>
            <a:p>
              <a:pPr algn="ctr"/>
              <a:r>
                <a:rPr lang="de-DE" sz="1800" dirty="0">
                  <a:solidFill>
                    <a:schemeClr val="tx1"/>
                  </a:solidFill>
                </a:rPr>
                <a:t>Input</a:t>
              </a:r>
              <a:endParaRPr lang="en-US" sz="1800" dirty="0">
                <a:solidFill>
                  <a:schemeClr val="tx1"/>
                </a:solidFill>
              </a:endParaRPr>
            </a:p>
          </p:txBody>
        </p:sp>
        <p:sp>
          <p:nvSpPr>
            <p:cNvPr id="22" name="TextBox 21">
              <a:extLst>
                <a:ext uri="{FF2B5EF4-FFF2-40B4-BE49-F238E27FC236}">
                  <a16:creationId xmlns:a16="http://schemas.microsoft.com/office/drawing/2014/main" id="{CAA34560-84D2-4E64-91AA-56A1AFEE8C89}"/>
                </a:ext>
              </a:extLst>
            </p:cNvPr>
            <p:cNvSpPr txBox="1"/>
            <p:nvPr/>
          </p:nvSpPr>
          <p:spPr>
            <a:xfrm>
              <a:off x="2204590" y="2102752"/>
              <a:ext cx="2090216" cy="369332"/>
            </a:xfrm>
            <a:prstGeom prst="rect">
              <a:avLst/>
            </a:prstGeom>
            <a:noFill/>
          </p:spPr>
          <p:txBody>
            <a:bodyPr wrap="square" rtlCol="0">
              <a:spAutoFit/>
            </a:bodyPr>
            <a:lstStyle/>
            <a:p>
              <a:pPr algn="ctr"/>
              <a:r>
                <a:rPr lang="de-DE" sz="1800" dirty="0">
                  <a:solidFill>
                    <a:schemeClr val="tx1"/>
                  </a:solidFill>
                </a:rPr>
                <a:t>Propagation Model</a:t>
              </a:r>
              <a:endParaRPr lang="en-US" sz="1800" dirty="0">
                <a:solidFill>
                  <a:schemeClr val="tx1"/>
                </a:solidFill>
              </a:endParaRPr>
            </a:p>
          </p:txBody>
        </p:sp>
        <p:sp>
          <p:nvSpPr>
            <p:cNvPr id="23" name="TextBox 22">
              <a:extLst>
                <a:ext uri="{FF2B5EF4-FFF2-40B4-BE49-F238E27FC236}">
                  <a16:creationId xmlns:a16="http://schemas.microsoft.com/office/drawing/2014/main" id="{97A6143D-26DF-4587-91AC-4335429F74E3}"/>
                </a:ext>
              </a:extLst>
            </p:cNvPr>
            <p:cNvSpPr txBox="1"/>
            <p:nvPr/>
          </p:nvSpPr>
          <p:spPr>
            <a:xfrm>
              <a:off x="4298777" y="2097606"/>
              <a:ext cx="1149151" cy="369332"/>
            </a:xfrm>
            <a:prstGeom prst="rect">
              <a:avLst/>
            </a:prstGeom>
            <a:noFill/>
          </p:spPr>
          <p:txBody>
            <a:bodyPr wrap="square" rtlCol="0">
              <a:spAutoFit/>
            </a:bodyPr>
            <a:lstStyle/>
            <a:p>
              <a:pPr algn="ctr"/>
              <a:r>
                <a:rPr lang="de-DE" sz="1800" dirty="0">
                  <a:solidFill>
                    <a:schemeClr val="tx1"/>
                  </a:solidFill>
                </a:rPr>
                <a:t>Output</a:t>
              </a:r>
              <a:endParaRPr lang="en-US" sz="1800" dirty="0">
                <a:solidFill>
                  <a:schemeClr val="tx1"/>
                </a:solidFill>
              </a:endParaRPr>
            </a:p>
          </p:txBody>
        </p:sp>
      </p:grpSp>
      <p:sp>
        <p:nvSpPr>
          <p:cNvPr id="34" name="TextBox 33">
            <a:extLst>
              <a:ext uri="{FF2B5EF4-FFF2-40B4-BE49-F238E27FC236}">
                <a16:creationId xmlns:a16="http://schemas.microsoft.com/office/drawing/2014/main" id="{8AFA8D7F-B140-4C98-A8C9-711E56FD8BEB}"/>
              </a:ext>
            </a:extLst>
          </p:cNvPr>
          <p:cNvSpPr txBox="1"/>
          <p:nvPr/>
        </p:nvSpPr>
        <p:spPr>
          <a:xfrm>
            <a:off x="8613303" y="4753611"/>
            <a:ext cx="2091209" cy="461665"/>
          </a:xfrm>
          <a:prstGeom prst="rect">
            <a:avLst/>
          </a:prstGeom>
          <a:noFill/>
          <a:ln>
            <a:noFill/>
          </a:ln>
        </p:spPr>
        <p:txBody>
          <a:bodyPr wrap="square" rtlCol="0">
            <a:spAutoFit/>
          </a:bodyPr>
          <a:lstStyle/>
          <a:p>
            <a:pPr algn="ctr"/>
            <a:r>
              <a:rPr lang="de-DE" dirty="0">
                <a:solidFill>
                  <a:schemeClr val="tx1"/>
                </a:solidFill>
              </a:rPr>
              <a:t>Block </a:t>
            </a:r>
            <a:r>
              <a:rPr lang="de-DE" dirty="0" err="1">
                <a:solidFill>
                  <a:schemeClr val="tx1"/>
                </a:solidFill>
              </a:rPr>
              <a:t>Diagram</a:t>
            </a:r>
            <a:endParaRPr lang="en-US" dirty="0">
              <a:solidFill>
                <a:schemeClr val="tx1"/>
              </a:solidFill>
            </a:endParaRPr>
          </a:p>
        </p:txBody>
      </p:sp>
    </p:spTree>
    <p:extLst>
      <p:ext uri="{BB962C8B-B14F-4D97-AF65-F5344CB8AC3E}">
        <p14:creationId xmlns:p14="http://schemas.microsoft.com/office/powerpoint/2010/main" val="83167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20D8-6E46-406A-B601-890BB60CFE65}"/>
              </a:ext>
            </a:extLst>
          </p:cNvPr>
          <p:cNvSpPr>
            <a:spLocks noGrp="1"/>
          </p:cNvSpPr>
          <p:nvPr>
            <p:ph type="title"/>
          </p:nvPr>
        </p:nvSpPr>
        <p:spPr/>
        <p:txBody>
          <a:bodyPr/>
          <a:lstStyle/>
          <a:p>
            <a:r>
              <a:rPr lang="de-DE" dirty="0"/>
              <a:t>3D </a:t>
            </a:r>
            <a:r>
              <a:rPr lang="de-DE" dirty="0" err="1"/>
              <a:t>modelling</a:t>
            </a:r>
            <a:r>
              <a:rPr lang="de-DE" dirty="0"/>
              <a:t> </a:t>
            </a:r>
            <a:r>
              <a:rPr lang="de-DE" dirty="0" err="1"/>
              <a:t>using</a:t>
            </a:r>
            <a:r>
              <a:rPr lang="de-DE" dirty="0"/>
              <a:t> LIDAR</a:t>
            </a:r>
            <a:endParaRPr lang="en-US" dirty="0"/>
          </a:p>
        </p:txBody>
      </p:sp>
      <p:sp>
        <p:nvSpPr>
          <p:cNvPr id="3" name="Content Placeholder 2">
            <a:extLst>
              <a:ext uri="{FF2B5EF4-FFF2-40B4-BE49-F238E27FC236}">
                <a16:creationId xmlns:a16="http://schemas.microsoft.com/office/drawing/2014/main" id="{FF1F321D-8120-4B7A-93DA-5A069D699BF5}"/>
              </a:ext>
            </a:extLst>
          </p:cNvPr>
          <p:cNvSpPr>
            <a:spLocks noGrp="1"/>
          </p:cNvSpPr>
          <p:nvPr>
            <p:ph idx="1"/>
          </p:nvPr>
        </p:nvSpPr>
        <p:spPr>
          <a:xfrm>
            <a:off x="914401" y="1981201"/>
            <a:ext cx="8290559" cy="4113213"/>
          </a:xfrm>
        </p:spPr>
        <p:txBody>
          <a:bodyPr/>
          <a:lstStyle/>
          <a:p>
            <a:pPr marL="479201" indent="-479201"/>
            <a:r>
              <a:rPr lang="en-US" sz="2000" dirty="0"/>
              <a:t>Motivation : Reduce complexity in 3D modelling</a:t>
            </a:r>
            <a:endParaRPr lang="de-DE" dirty="0"/>
          </a:p>
          <a:p>
            <a:pPr marL="479201" indent="-479201">
              <a:buFont typeface="Arial" panose="020B0604020202020204" pitchFamily="34" charset="0"/>
              <a:buChar char="•"/>
            </a:pPr>
            <a:r>
              <a:rPr lang="en-US" sz="1800" b="0" dirty="0"/>
              <a:t>Leica RTC360 as LIDAR scanner (wavelength: 1550 nm)</a:t>
            </a:r>
          </a:p>
          <a:p>
            <a:pPr marL="479201" indent="-479201">
              <a:buFont typeface="Arial" panose="020B0604020202020204" pitchFamily="34" charset="0"/>
              <a:buChar char="•"/>
            </a:pPr>
            <a:r>
              <a:rPr lang="en-US" sz="1800" b="0" dirty="0"/>
              <a:t>Scanned at multiple positions in the room (to overcome occlusions / invisible regions)</a:t>
            </a:r>
          </a:p>
          <a:p>
            <a:pPr marL="479201" indent="-479201"/>
            <a:r>
              <a:rPr lang="en-US" sz="2000" dirty="0"/>
              <a:t>Point cloud data from multiple scans are processed and optimized</a:t>
            </a:r>
          </a:p>
          <a:p>
            <a:pPr marL="479201" indent="-479201">
              <a:buFont typeface="Arial" panose="020B0604020202020204" pitchFamily="34" charset="0"/>
              <a:buChar char="•"/>
            </a:pPr>
            <a:r>
              <a:rPr lang="en-US" sz="1800" b="0" dirty="0"/>
              <a:t>LIDAR scanner is calibrated for reflectance estimation</a:t>
            </a:r>
            <a:endParaRPr lang="en-US" sz="1400" b="0" dirty="0"/>
          </a:p>
          <a:p>
            <a:pPr marL="479201" indent="-479201">
              <a:buFont typeface="Arial" panose="020B0604020202020204" pitchFamily="34" charset="0"/>
              <a:buChar char="•"/>
            </a:pPr>
            <a:r>
              <a:rPr lang="de-DE" sz="1800" b="0" dirty="0" err="1"/>
              <a:t>output</a:t>
            </a:r>
            <a:r>
              <a:rPr lang="de-DE" sz="1800" b="0" dirty="0"/>
              <a:t> </a:t>
            </a:r>
            <a:r>
              <a:rPr lang="de-DE" sz="1800" b="0" dirty="0" err="1"/>
              <a:t>data</a:t>
            </a:r>
            <a:r>
              <a:rPr lang="de-DE" sz="1800" b="0" dirty="0"/>
              <a:t>: (</a:t>
            </a:r>
            <a:r>
              <a:rPr lang="de-DE" sz="1800" b="0" dirty="0" err="1"/>
              <a:t>x,y,z</a:t>
            </a:r>
            <a:r>
              <a:rPr lang="de-DE" sz="1800" b="0" dirty="0"/>
              <a:t>) </a:t>
            </a:r>
            <a:r>
              <a:rPr lang="de-DE" sz="1800" b="0" dirty="0" err="1"/>
              <a:t>coordinates</a:t>
            </a:r>
            <a:r>
              <a:rPr lang="de-DE" sz="1800" b="0" dirty="0"/>
              <a:t>, </a:t>
            </a:r>
            <a:r>
              <a:rPr lang="de-DE" sz="1800" b="0" dirty="0" err="1"/>
              <a:t>surface</a:t>
            </a:r>
            <a:r>
              <a:rPr lang="de-DE" sz="1800" b="0" dirty="0"/>
              <a:t> normal, and </a:t>
            </a:r>
            <a:r>
              <a:rPr lang="de-DE" sz="1800" b="0" dirty="0" err="1"/>
              <a:t>reflectance</a:t>
            </a:r>
            <a:r>
              <a:rPr lang="de-DE" sz="1800" b="0" dirty="0"/>
              <a:t> </a:t>
            </a:r>
            <a:r>
              <a:rPr lang="de-DE" sz="1800" b="0" dirty="0" err="1"/>
              <a:t>of</a:t>
            </a:r>
            <a:r>
              <a:rPr lang="de-DE" sz="1800" b="0" dirty="0"/>
              <a:t> </a:t>
            </a:r>
            <a:r>
              <a:rPr lang="de-DE" sz="1800" b="0" dirty="0" err="1"/>
              <a:t>each</a:t>
            </a:r>
            <a:r>
              <a:rPr lang="de-DE" sz="1800" b="0" dirty="0"/>
              <a:t> </a:t>
            </a:r>
            <a:r>
              <a:rPr lang="de-DE" sz="1800" b="0" dirty="0" err="1"/>
              <a:t>detected</a:t>
            </a:r>
            <a:r>
              <a:rPr lang="de-DE" sz="1800" b="0" dirty="0"/>
              <a:t> </a:t>
            </a:r>
            <a:r>
              <a:rPr lang="de-DE" sz="1800" b="0" dirty="0" err="1"/>
              <a:t>point</a:t>
            </a:r>
            <a:endParaRPr lang="en-US" sz="1800" b="0" dirty="0"/>
          </a:p>
          <a:p>
            <a:pPr marL="479201" indent="-479201">
              <a:buFont typeface="Arial" panose="020B0604020202020204" pitchFamily="34" charset="0"/>
              <a:buChar char="•"/>
            </a:pPr>
            <a:r>
              <a:rPr lang="en-US" sz="1800" b="0" dirty="0"/>
              <a:t>processing and merging of the scans is done </a:t>
            </a:r>
            <a:r>
              <a:rPr lang="de-DE" sz="1800" b="0" dirty="0" err="1"/>
              <a:t>using</a:t>
            </a:r>
            <a:r>
              <a:rPr lang="de-DE" sz="1800" b="0" dirty="0"/>
              <a:t> </a:t>
            </a:r>
            <a:r>
              <a:rPr lang="de-DE" sz="1800" b="0" i="1" dirty="0" err="1"/>
              <a:t>CloudCompare</a:t>
            </a:r>
            <a:r>
              <a:rPr lang="de-DE" sz="1800" b="0" i="1" dirty="0"/>
              <a:t> </a:t>
            </a:r>
            <a:r>
              <a:rPr lang="de-DE" sz="1600" b="0" dirty="0"/>
              <a:t> </a:t>
            </a:r>
          </a:p>
          <a:p>
            <a:endParaRPr lang="en-US" dirty="0"/>
          </a:p>
        </p:txBody>
      </p:sp>
      <p:sp>
        <p:nvSpPr>
          <p:cNvPr id="4" name="Slide Number Placeholder 3">
            <a:extLst>
              <a:ext uri="{FF2B5EF4-FFF2-40B4-BE49-F238E27FC236}">
                <a16:creationId xmlns:a16="http://schemas.microsoft.com/office/drawing/2014/main" id="{E7E31EA0-B118-4710-920E-1D9E9EBA533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42F21C55-E863-4D30-A947-4B18FF693C92}"/>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AA7012C9-46E9-4F1A-9B38-3AC81B82D99F}"/>
              </a:ext>
            </a:extLst>
          </p:cNvPr>
          <p:cNvSpPr>
            <a:spLocks noGrp="1"/>
          </p:cNvSpPr>
          <p:nvPr>
            <p:ph type="dt" idx="15"/>
          </p:nvPr>
        </p:nvSpPr>
        <p:spPr/>
        <p:txBody>
          <a:bodyPr/>
          <a:lstStyle/>
          <a:p>
            <a:r>
              <a:rPr lang="en-US" dirty="0"/>
              <a:t>July 2025</a:t>
            </a:r>
            <a:endParaRPr lang="en-GB" dirty="0"/>
          </a:p>
        </p:txBody>
      </p:sp>
      <p:grpSp>
        <p:nvGrpSpPr>
          <p:cNvPr id="7" name="Gruppieren 6">
            <a:extLst>
              <a:ext uri="{FF2B5EF4-FFF2-40B4-BE49-F238E27FC236}">
                <a16:creationId xmlns:a16="http://schemas.microsoft.com/office/drawing/2014/main" id="{F8681310-C772-47B0-B72D-CFB0EB125A14}"/>
              </a:ext>
            </a:extLst>
          </p:cNvPr>
          <p:cNvGrpSpPr/>
          <p:nvPr/>
        </p:nvGrpSpPr>
        <p:grpSpPr>
          <a:xfrm>
            <a:off x="8904312" y="2132014"/>
            <a:ext cx="3001611" cy="2761575"/>
            <a:chOff x="6903720" y="1226697"/>
            <a:chExt cx="2023862" cy="1805039"/>
          </a:xfrm>
        </p:grpSpPr>
        <p:pic>
          <p:nvPicPr>
            <p:cNvPr id="8" name="Grafik 4">
              <a:extLst>
                <a:ext uri="{FF2B5EF4-FFF2-40B4-BE49-F238E27FC236}">
                  <a16:creationId xmlns:a16="http://schemas.microsoft.com/office/drawing/2014/main" id="{4E512FCB-F8CF-44CE-83B4-7A04A73160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720" y="1226697"/>
              <a:ext cx="2023862" cy="1544442"/>
            </a:xfrm>
            <a:prstGeom prst="rect">
              <a:avLst/>
            </a:prstGeom>
          </p:spPr>
        </p:pic>
        <p:sp>
          <p:nvSpPr>
            <p:cNvPr id="9" name="Textfeld 5">
              <a:extLst>
                <a:ext uri="{FF2B5EF4-FFF2-40B4-BE49-F238E27FC236}">
                  <a16:creationId xmlns:a16="http://schemas.microsoft.com/office/drawing/2014/main" id="{B932BD81-A104-44F4-8CF8-81BB72BD2E89}"/>
                </a:ext>
              </a:extLst>
            </p:cNvPr>
            <p:cNvSpPr txBox="1"/>
            <p:nvPr/>
          </p:nvSpPr>
          <p:spPr>
            <a:xfrm>
              <a:off x="6903720" y="2823817"/>
              <a:ext cx="2023862" cy="207919"/>
            </a:xfrm>
            <a:prstGeom prst="rect">
              <a:avLst/>
            </a:prstGeom>
            <a:noFill/>
          </p:spPr>
          <p:txBody>
            <a:bodyPr wrap="square" rtlCol="0">
              <a:spAutoFit/>
            </a:bodyPr>
            <a:lstStyle/>
            <a:p>
              <a:pPr algn="ctr"/>
              <a:r>
                <a:rPr lang="de-DE" sz="1467" dirty="0">
                  <a:solidFill>
                    <a:schemeClr val="tx1"/>
                  </a:solidFill>
                </a:rPr>
                <a:t>Leica RTC360</a:t>
              </a:r>
            </a:p>
          </p:txBody>
        </p:sp>
      </p:grpSp>
    </p:spTree>
    <p:extLst>
      <p:ext uri="{BB962C8B-B14F-4D97-AF65-F5344CB8AC3E}">
        <p14:creationId xmlns:p14="http://schemas.microsoft.com/office/powerpoint/2010/main" val="15112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8DC8-A461-475F-A753-898BE0218E6C}"/>
              </a:ext>
            </a:extLst>
          </p:cNvPr>
          <p:cNvSpPr>
            <a:spLocks noGrp="1"/>
          </p:cNvSpPr>
          <p:nvPr>
            <p:ph type="title"/>
          </p:nvPr>
        </p:nvSpPr>
        <p:spPr/>
        <p:txBody>
          <a:bodyPr/>
          <a:lstStyle/>
          <a:p>
            <a:r>
              <a:rPr lang="en-US" dirty="0"/>
              <a:t>Reflectance calculation</a:t>
            </a:r>
          </a:p>
        </p:txBody>
      </p:sp>
      <p:sp>
        <p:nvSpPr>
          <p:cNvPr id="3" name="Content Placeholder 2">
            <a:extLst>
              <a:ext uri="{FF2B5EF4-FFF2-40B4-BE49-F238E27FC236}">
                <a16:creationId xmlns:a16="http://schemas.microsoft.com/office/drawing/2014/main" id="{6A0EC7DA-1442-457D-9434-DD8B04D5ED71}"/>
              </a:ext>
            </a:extLst>
          </p:cNvPr>
          <p:cNvSpPr>
            <a:spLocks noGrp="1"/>
          </p:cNvSpPr>
          <p:nvPr>
            <p:ph idx="1"/>
          </p:nvPr>
        </p:nvSpPr>
        <p:spPr/>
        <p:txBody>
          <a:bodyPr/>
          <a:lstStyle/>
          <a:p>
            <a:pPr marL="479201" indent="-479201">
              <a:buFont typeface="Arial" panose="020B0604020202020204" pitchFamily="34" charset="0"/>
              <a:buChar char="•"/>
            </a:pPr>
            <a:r>
              <a:rPr lang="en-US" sz="1800" b="0" dirty="0"/>
              <a:t>Intensity is corrected and calibrated, based on distance and angle measured in point cloud data [1]</a:t>
            </a:r>
          </a:p>
          <a:p>
            <a:pPr marL="479201" indent="-479201">
              <a:buFont typeface="Arial" panose="020B0604020202020204" pitchFamily="34" charset="0"/>
              <a:buChar char="•"/>
            </a:pPr>
            <a:r>
              <a:rPr lang="en-US" sz="1800" b="0" dirty="0"/>
              <a:t>Reflectance was calculated for Lambertian targets with known reflectance values [1]</a:t>
            </a:r>
          </a:p>
          <a:p>
            <a:pPr marL="479201" indent="-479201">
              <a:buFont typeface="Arial" panose="020B0604020202020204" pitchFamily="34" charset="0"/>
              <a:buChar char="•"/>
            </a:pPr>
            <a:r>
              <a:rPr lang="en-US" sz="1800" b="0" dirty="0"/>
              <a:t>Calibration method has been applied to 3D point cloud data of the entire room</a:t>
            </a:r>
          </a:p>
          <a:p>
            <a:endParaRPr lang="en-US" dirty="0"/>
          </a:p>
        </p:txBody>
      </p:sp>
      <p:sp>
        <p:nvSpPr>
          <p:cNvPr id="4" name="Slide Number Placeholder 3">
            <a:extLst>
              <a:ext uri="{FF2B5EF4-FFF2-40B4-BE49-F238E27FC236}">
                <a16:creationId xmlns:a16="http://schemas.microsoft.com/office/drawing/2014/main" id="{E6670A82-5A0A-4D0E-9174-929782F006C3}"/>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BCC80A6E-4F1B-4C85-8783-A5A66CEC1B15}"/>
              </a:ext>
            </a:extLst>
          </p:cNvPr>
          <p:cNvSpPr>
            <a:spLocks noGrp="1"/>
          </p:cNvSpPr>
          <p:nvPr>
            <p:ph type="ftr" idx="14"/>
          </p:nvPr>
        </p:nvSpPr>
        <p:spPr/>
        <p:txBody>
          <a:bodyPr/>
          <a:lstStyle/>
          <a:p>
            <a:r>
              <a:rPr lang="en-GB" dirty="0"/>
              <a:t>Sreelal Maravanchery Mana, Fraunhofer HHI</a:t>
            </a:r>
          </a:p>
        </p:txBody>
      </p:sp>
      <p:sp>
        <p:nvSpPr>
          <p:cNvPr id="6" name="Date Placeholder 5">
            <a:extLst>
              <a:ext uri="{FF2B5EF4-FFF2-40B4-BE49-F238E27FC236}">
                <a16:creationId xmlns:a16="http://schemas.microsoft.com/office/drawing/2014/main" id="{9A16CBBC-3669-497F-BB53-4EDE3C7A8064}"/>
              </a:ext>
            </a:extLst>
          </p:cNvPr>
          <p:cNvSpPr>
            <a:spLocks noGrp="1"/>
          </p:cNvSpPr>
          <p:nvPr>
            <p:ph type="dt" idx="15"/>
          </p:nvPr>
        </p:nvSpPr>
        <p:spPr/>
        <p:txBody>
          <a:bodyPr/>
          <a:lstStyle/>
          <a:p>
            <a:r>
              <a:rPr lang="en-US" dirty="0"/>
              <a:t>July 2025</a:t>
            </a:r>
            <a:endParaRPr lang="en-GB" dirty="0"/>
          </a:p>
        </p:txBody>
      </p:sp>
      <p:grpSp>
        <p:nvGrpSpPr>
          <p:cNvPr id="7" name="Gruppieren 12">
            <a:extLst>
              <a:ext uri="{FF2B5EF4-FFF2-40B4-BE49-F238E27FC236}">
                <a16:creationId xmlns:a16="http://schemas.microsoft.com/office/drawing/2014/main" id="{7ED8A91B-EAD8-4CD3-8495-831EB618703B}"/>
              </a:ext>
            </a:extLst>
          </p:cNvPr>
          <p:cNvGrpSpPr/>
          <p:nvPr/>
        </p:nvGrpSpPr>
        <p:grpSpPr>
          <a:xfrm>
            <a:off x="-14932" y="3356992"/>
            <a:ext cx="3684435" cy="3098955"/>
            <a:chOff x="-34584" y="2279217"/>
            <a:chExt cx="2763326" cy="2324216"/>
          </a:xfrm>
        </p:grpSpPr>
        <p:pic>
          <p:nvPicPr>
            <p:cNvPr id="8" name="Grafik 7">
              <a:extLst>
                <a:ext uri="{FF2B5EF4-FFF2-40B4-BE49-F238E27FC236}">
                  <a16:creationId xmlns:a16="http://schemas.microsoft.com/office/drawing/2014/main" id="{89571437-0539-45A7-BCB6-6054F1BA0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9" y="2593357"/>
              <a:ext cx="2478238" cy="2010076"/>
            </a:xfrm>
            <a:prstGeom prst="rect">
              <a:avLst/>
            </a:prstGeom>
          </p:spPr>
        </p:pic>
        <p:sp>
          <p:nvSpPr>
            <p:cNvPr id="9" name="Textfeld 15">
              <a:extLst>
                <a:ext uri="{FF2B5EF4-FFF2-40B4-BE49-F238E27FC236}">
                  <a16:creationId xmlns:a16="http://schemas.microsoft.com/office/drawing/2014/main" id="{EABE65C7-D566-4D8A-8AD6-0933646E67B7}"/>
                </a:ext>
              </a:extLst>
            </p:cNvPr>
            <p:cNvSpPr txBox="1"/>
            <p:nvPr/>
          </p:nvSpPr>
          <p:spPr>
            <a:xfrm>
              <a:off x="1359572" y="2285114"/>
              <a:ext cx="1369170" cy="346249"/>
            </a:xfrm>
            <a:prstGeom prst="rect">
              <a:avLst/>
            </a:prstGeom>
            <a:noFill/>
          </p:spPr>
          <p:txBody>
            <a:bodyPr wrap="square" rtlCol="0">
              <a:spAutoFit/>
            </a:bodyPr>
            <a:lstStyle/>
            <a:p>
              <a:pPr algn="ctr"/>
              <a:r>
                <a:rPr lang="en-US" sz="1200" dirty="0">
                  <a:solidFill>
                    <a:schemeClr val="tx1"/>
                  </a:solidFill>
                </a:rPr>
                <a:t>Intensity correction based on angle</a:t>
              </a:r>
              <a:endParaRPr lang="de-DE" sz="1200" dirty="0">
                <a:solidFill>
                  <a:schemeClr val="tx1"/>
                </a:solidFill>
              </a:endParaRPr>
            </a:p>
          </p:txBody>
        </p:sp>
        <p:sp>
          <p:nvSpPr>
            <p:cNvPr id="10" name="Textfeld 16">
              <a:extLst>
                <a:ext uri="{FF2B5EF4-FFF2-40B4-BE49-F238E27FC236}">
                  <a16:creationId xmlns:a16="http://schemas.microsoft.com/office/drawing/2014/main" id="{3556564E-EAC3-416F-BBD2-02756891D5AB}"/>
                </a:ext>
              </a:extLst>
            </p:cNvPr>
            <p:cNvSpPr txBox="1"/>
            <p:nvPr/>
          </p:nvSpPr>
          <p:spPr>
            <a:xfrm>
              <a:off x="75662" y="2549012"/>
              <a:ext cx="581151" cy="176923"/>
            </a:xfrm>
            <a:prstGeom prst="rect">
              <a:avLst/>
            </a:prstGeom>
            <a:noFill/>
          </p:spPr>
          <p:txBody>
            <a:bodyPr wrap="square" rtlCol="0">
              <a:spAutoFit/>
            </a:bodyPr>
            <a:lstStyle/>
            <a:p>
              <a:r>
                <a:rPr lang="de-DE" sz="933" dirty="0">
                  <a:solidFill>
                    <a:srgbClr val="FF0000"/>
                  </a:solidFill>
                </a:rPr>
                <a:t>20%</a:t>
              </a:r>
            </a:p>
          </p:txBody>
        </p:sp>
        <p:sp>
          <p:nvSpPr>
            <p:cNvPr id="11" name="Textfeld 17">
              <a:extLst>
                <a:ext uri="{FF2B5EF4-FFF2-40B4-BE49-F238E27FC236}">
                  <a16:creationId xmlns:a16="http://schemas.microsoft.com/office/drawing/2014/main" id="{BB6EADE0-555C-43F7-8570-8E721FA6EE5C}"/>
                </a:ext>
              </a:extLst>
            </p:cNvPr>
            <p:cNvSpPr txBox="1"/>
            <p:nvPr/>
          </p:nvSpPr>
          <p:spPr>
            <a:xfrm>
              <a:off x="581197" y="2551388"/>
              <a:ext cx="461898" cy="176923"/>
            </a:xfrm>
            <a:prstGeom prst="rect">
              <a:avLst/>
            </a:prstGeom>
            <a:noFill/>
          </p:spPr>
          <p:txBody>
            <a:bodyPr wrap="square" rtlCol="0">
              <a:spAutoFit/>
            </a:bodyPr>
            <a:lstStyle/>
            <a:p>
              <a:r>
                <a:rPr lang="de-DE" sz="933">
                  <a:solidFill>
                    <a:srgbClr val="FF0000"/>
                  </a:solidFill>
                </a:rPr>
                <a:t>50%</a:t>
              </a:r>
            </a:p>
          </p:txBody>
        </p:sp>
        <p:cxnSp>
          <p:nvCxnSpPr>
            <p:cNvPr id="12" name="Gerade Verbindung mit Pfeil 19">
              <a:extLst>
                <a:ext uri="{FF2B5EF4-FFF2-40B4-BE49-F238E27FC236}">
                  <a16:creationId xmlns:a16="http://schemas.microsoft.com/office/drawing/2014/main" id="{20CB5E0C-37D6-4A0C-9E40-28BE92D9ECA2}"/>
                </a:ext>
              </a:extLst>
            </p:cNvPr>
            <p:cNvCxnSpPr/>
            <p:nvPr/>
          </p:nvCxnSpPr>
          <p:spPr bwMode="auto">
            <a:xfrm>
              <a:off x="284204" y="2702516"/>
              <a:ext cx="127870" cy="6113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26">
              <a:extLst>
                <a:ext uri="{FF2B5EF4-FFF2-40B4-BE49-F238E27FC236}">
                  <a16:creationId xmlns:a16="http://schemas.microsoft.com/office/drawing/2014/main" id="{185FB85A-03A5-4073-A71E-5D820D6FDDD3}"/>
                </a:ext>
              </a:extLst>
            </p:cNvPr>
            <p:cNvCxnSpPr/>
            <p:nvPr/>
          </p:nvCxnSpPr>
          <p:spPr bwMode="auto">
            <a:xfrm>
              <a:off x="769102" y="2680025"/>
              <a:ext cx="0"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30">
              <a:extLst>
                <a:ext uri="{FF2B5EF4-FFF2-40B4-BE49-F238E27FC236}">
                  <a16:creationId xmlns:a16="http://schemas.microsoft.com/office/drawing/2014/main" id="{659A4E3D-6CEE-47CC-BCB5-B177BAE18D6C}"/>
                </a:ext>
              </a:extLst>
            </p:cNvPr>
            <p:cNvSpPr txBox="1"/>
            <p:nvPr/>
          </p:nvSpPr>
          <p:spPr>
            <a:xfrm>
              <a:off x="1043095" y="2552854"/>
              <a:ext cx="459297" cy="176923"/>
            </a:xfrm>
            <a:prstGeom prst="rect">
              <a:avLst/>
            </a:prstGeom>
            <a:noFill/>
          </p:spPr>
          <p:txBody>
            <a:bodyPr wrap="square" rtlCol="0">
              <a:spAutoFit/>
            </a:bodyPr>
            <a:lstStyle/>
            <a:p>
              <a:r>
                <a:rPr lang="de-DE" sz="933">
                  <a:solidFill>
                    <a:srgbClr val="FF0000"/>
                  </a:solidFill>
                </a:rPr>
                <a:t>80%</a:t>
              </a:r>
            </a:p>
          </p:txBody>
        </p:sp>
        <p:cxnSp>
          <p:nvCxnSpPr>
            <p:cNvPr id="15" name="Gerade Verbindung mit Pfeil 31">
              <a:extLst>
                <a:ext uri="{FF2B5EF4-FFF2-40B4-BE49-F238E27FC236}">
                  <a16:creationId xmlns:a16="http://schemas.microsoft.com/office/drawing/2014/main" id="{B9D5650D-1DBE-40D5-B834-490FCA3B6B82}"/>
                </a:ext>
              </a:extLst>
            </p:cNvPr>
            <p:cNvCxnSpPr/>
            <p:nvPr/>
          </p:nvCxnSpPr>
          <p:spPr bwMode="auto">
            <a:xfrm flipH="1">
              <a:off x="1106667" y="2680025"/>
              <a:ext cx="77277"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33">
              <a:extLst>
                <a:ext uri="{FF2B5EF4-FFF2-40B4-BE49-F238E27FC236}">
                  <a16:creationId xmlns:a16="http://schemas.microsoft.com/office/drawing/2014/main" id="{C2465415-39F2-46EE-B830-42921EE68DCE}"/>
                </a:ext>
              </a:extLst>
            </p:cNvPr>
            <p:cNvSpPr txBox="1"/>
            <p:nvPr/>
          </p:nvSpPr>
          <p:spPr>
            <a:xfrm>
              <a:off x="252110" y="3601508"/>
              <a:ext cx="598770" cy="176923"/>
            </a:xfrm>
            <a:prstGeom prst="rect">
              <a:avLst/>
            </a:prstGeom>
            <a:noFill/>
          </p:spPr>
          <p:txBody>
            <a:bodyPr wrap="square" rtlCol="0">
              <a:spAutoFit/>
            </a:bodyPr>
            <a:lstStyle/>
            <a:p>
              <a:r>
                <a:rPr lang="de-DE" sz="933">
                  <a:solidFill>
                    <a:srgbClr val="FF0000"/>
                  </a:solidFill>
                </a:rPr>
                <a:t>99%</a:t>
              </a:r>
            </a:p>
          </p:txBody>
        </p:sp>
        <p:cxnSp>
          <p:nvCxnSpPr>
            <p:cNvPr id="17" name="Gerade Verbindung mit Pfeil 34">
              <a:extLst>
                <a:ext uri="{FF2B5EF4-FFF2-40B4-BE49-F238E27FC236}">
                  <a16:creationId xmlns:a16="http://schemas.microsoft.com/office/drawing/2014/main" id="{999A3647-ACB8-4422-BAC4-E37CCD8BF30F}"/>
                </a:ext>
              </a:extLst>
            </p:cNvPr>
            <p:cNvCxnSpPr/>
            <p:nvPr/>
          </p:nvCxnSpPr>
          <p:spPr bwMode="auto">
            <a:xfrm>
              <a:off x="472412" y="3771015"/>
              <a:ext cx="158164" cy="1349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36">
              <a:extLst>
                <a:ext uri="{FF2B5EF4-FFF2-40B4-BE49-F238E27FC236}">
                  <a16:creationId xmlns:a16="http://schemas.microsoft.com/office/drawing/2014/main" id="{A16874EF-33E5-4662-9466-ACD6E9F734D9}"/>
                </a:ext>
              </a:extLst>
            </p:cNvPr>
            <p:cNvSpPr txBox="1"/>
            <p:nvPr/>
          </p:nvSpPr>
          <p:spPr>
            <a:xfrm>
              <a:off x="-34584" y="2279217"/>
              <a:ext cx="1508832" cy="346249"/>
            </a:xfrm>
            <a:prstGeom prst="rect">
              <a:avLst/>
            </a:prstGeom>
            <a:noFill/>
          </p:spPr>
          <p:txBody>
            <a:bodyPr wrap="square" rtlCol="0">
              <a:spAutoFit/>
            </a:bodyPr>
            <a:lstStyle/>
            <a:p>
              <a:pPr algn="ctr"/>
              <a:r>
                <a:rPr lang="en-US" sz="1200" dirty="0" err="1">
                  <a:solidFill>
                    <a:schemeClr val="tx1"/>
                  </a:solidFill>
                </a:rPr>
                <a:t>Lambertian</a:t>
              </a:r>
              <a:r>
                <a:rPr lang="en-US" sz="1200" dirty="0">
                  <a:solidFill>
                    <a:schemeClr val="tx1"/>
                  </a:solidFill>
                </a:rPr>
                <a:t> targets with reflectance value</a:t>
              </a:r>
              <a:endParaRPr lang="de-DE" sz="1200" dirty="0">
                <a:solidFill>
                  <a:schemeClr val="tx1"/>
                </a:solidFill>
              </a:endParaRPr>
            </a:p>
          </p:txBody>
        </p:sp>
        <p:cxnSp>
          <p:nvCxnSpPr>
            <p:cNvPr id="19" name="Gerader Verbinder 38">
              <a:extLst>
                <a:ext uri="{FF2B5EF4-FFF2-40B4-BE49-F238E27FC236}">
                  <a16:creationId xmlns:a16="http://schemas.microsoft.com/office/drawing/2014/main" id="{FE60F688-0A7F-485A-8034-2DC191E81E53}"/>
                </a:ext>
              </a:extLst>
            </p:cNvPr>
            <p:cNvCxnSpPr/>
            <p:nvPr/>
          </p:nvCxnSpPr>
          <p:spPr bwMode="auto">
            <a:xfrm flipH="1">
              <a:off x="1386503" y="2332234"/>
              <a:ext cx="508" cy="220486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20" name="Gruppieren 6">
            <a:extLst>
              <a:ext uri="{FF2B5EF4-FFF2-40B4-BE49-F238E27FC236}">
                <a16:creationId xmlns:a16="http://schemas.microsoft.com/office/drawing/2014/main" id="{493A929E-5B81-4B6A-9957-9A71BC9ED2C1}"/>
              </a:ext>
            </a:extLst>
          </p:cNvPr>
          <p:cNvGrpSpPr/>
          <p:nvPr/>
        </p:nvGrpSpPr>
        <p:grpSpPr>
          <a:xfrm>
            <a:off x="7852360" y="3879775"/>
            <a:ext cx="4217397" cy="2366837"/>
            <a:chOff x="5565087" y="2791580"/>
            <a:chExt cx="3531387" cy="1612232"/>
          </a:xfrm>
        </p:grpSpPr>
        <p:pic>
          <p:nvPicPr>
            <p:cNvPr id="21" name="Grafik 4">
              <a:extLst>
                <a:ext uri="{FF2B5EF4-FFF2-40B4-BE49-F238E27FC236}">
                  <a16:creationId xmlns:a16="http://schemas.microsoft.com/office/drawing/2014/main" id="{4C3111D4-6D9D-4D7B-A877-880EDC9D3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087" y="3092630"/>
              <a:ext cx="3531387" cy="1311182"/>
            </a:xfrm>
            <a:prstGeom prst="rect">
              <a:avLst/>
            </a:prstGeom>
          </p:spPr>
        </p:pic>
        <p:sp>
          <p:nvSpPr>
            <p:cNvPr id="22" name="Textfeld 5">
              <a:extLst>
                <a:ext uri="{FF2B5EF4-FFF2-40B4-BE49-F238E27FC236}">
                  <a16:creationId xmlns:a16="http://schemas.microsoft.com/office/drawing/2014/main" id="{4CAD8863-D69A-43AF-B0C3-85A8A4054155}"/>
                </a:ext>
              </a:extLst>
            </p:cNvPr>
            <p:cNvSpPr txBox="1"/>
            <p:nvPr/>
          </p:nvSpPr>
          <p:spPr>
            <a:xfrm>
              <a:off x="5603070" y="2791580"/>
              <a:ext cx="3455418" cy="377370"/>
            </a:xfrm>
            <a:prstGeom prst="rect">
              <a:avLst/>
            </a:prstGeom>
            <a:noFill/>
          </p:spPr>
          <p:txBody>
            <a:bodyPr wrap="square" lIns="121920" tIns="60960" rIns="121920" bIns="60960" rtlCol="0" anchor="t">
              <a:spAutoFit/>
            </a:bodyPr>
            <a:lstStyle/>
            <a:p>
              <a:pPr algn="ctr"/>
              <a:r>
                <a:rPr lang="en-US" sz="1400" dirty="0">
                  <a:solidFill>
                    <a:schemeClr val="tx1"/>
                  </a:solidFill>
                  <a:latin typeface="+mj-lt"/>
                </a:rPr>
                <a:t>Results in the room before and after intensity correction </a:t>
              </a:r>
              <a:endParaRPr lang="de-DE" sz="1467" dirty="0">
                <a:solidFill>
                  <a:schemeClr val="tx1"/>
                </a:solidFill>
                <a:latin typeface="+mj-lt"/>
              </a:endParaRPr>
            </a:p>
          </p:txBody>
        </p:sp>
      </p:grpSp>
      <p:grpSp>
        <p:nvGrpSpPr>
          <p:cNvPr id="23" name="Gruppieren 8">
            <a:extLst>
              <a:ext uri="{FF2B5EF4-FFF2-40B4-BE49-F238E27FC236}">
                <a16:creationId xmlns:a16="http://schemas.microsoft.com/office/drawing/2014/main" id="{F9D3526A-DA8F-4546-9700-3EB64DCF999D}"/>
              </a:ext>
            </a:extLst>
          </p:cNvPr>
          <p:cNvGrpSpPr/>
          <p:nvPr/>
        </p:nvGrpSpPr>
        <p:grpSpPr>
          <a:xfrm>
            <a:off x="3450787" y="3964650"/>
            <a:ext cx="4531408" cy="2296301"/>
            <a:chOff x="2587944" y="2625936"/>
            <a:chExt cx="3398556" cy="1722226"/>
          </a:xfrm>
        </p:grpSpPr>
        <p:pic>
          <p:nvPicPr>
            <p:cNvPr id="24" name="Grafik 9">
              <a:extLst>
                <a:ext uri="{FF2B5EF4-FFF2-40B4-BE49-F238E27FC236}">
                  <a16:creationId xmlns:a16="http://schemas.microsoft.com/office/drawing/2014/main" id="{3014AAFB-7C84-4544-9D51-8E07D8EAB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978" y="2943365"/>
              <a:ext cx="3169987" cy="1404797"/>
            </a:xfrm>
            <a:prstGeom prst="rect">
              <a:avLst/>
            </a:prstGeom>
            <a:ln>
              <a:solidFill>
                <a:schemeClr val="bg1"/>
              </a:solidFill>
            </a:ln>
          </p:spPr>
        </p:pic>
        <p:sp>
          <p:nvSpPr>
            <p:cNvPr id="25" name="Textfeld 3">
              <a:extLst>
                <a:ext uri="{FF2B5EF4-FFF2-40B4-BE49-F238E27FC236}">
                  <a16:creationId xmlns:a16="http://schemas.microsoft.com/office/drawing/2014/main" id="{0AF7E975-8D19-4223-805B-CF6782627F86}"/>
                </a:ext>
              </a:extLst>
            </p:cNvPr>
            <p:cNvSpPr txBox="1"/>
            <p:nvPr/>
          </p:nvSpPr>
          <p:spPr>
            <a:xfrm>
              <a:off x="2587944" y="2625936"/>
              <a:ext cx="3398556" cy="253916"/>
            </a:xfrm>
            <a:prstGeom prst="rect">
              <a:avLst/>
            </a:prstGeom>
            <a:noFill/>
            <a:ln>
              <a:noFill/>
            </a:ln>
          </p:spPr>
          <p:txBody>
            <a:bodyPr wrap="square" lIns="121920" tIns="60960" rIns="121920" bIns="60960" rtlCol="0" anchor="t">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pPr algn="ctr"/>
              <a:r>
                <a:rPr lang="en-US" sz="1400" dirty="0">
                  <a:latin typeface="+mj-lt"/>
                </a:rPr>
                <a:t>Reflectance of targets before and after  correction</a:t>
              </a:r>
              <a:endParaRPr lang="de-DE" sz="1400" dirty="0">
                <a:latin typeface="+mj-lt"/>
              </a:endParaRPr>
            </a:p>
          </p:txBody>
        </p:sp>
      </p:grpSp>
    </p:spTree>
    <p:extLst>
      <p:ext uri="{BB962C8B-B14F-4D97-AF65-F5344CB8AC3E}">
        <p14:creationId xmlns:p14="http://schemas.microsoft.com/office/powerpoint/2010/main" val="7938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4B3D-FCA1-4708-A6D5-6059D74CEBCD}"/>
              </a:ext>
            </a:extLst>
          </p:cNvPr>
          <p:cNvSpPr>
            <a:spLocks noGrp="1"/>
          </p:cNvSpPr>
          <p:nvPr>
            <p:ph type="title"/>
          </p:nvPr>
        </p:nvSpPr>
        <p:spPr/>
        <p:txBody>
          <a:bodyPr/>
          <a:lstStyle/>
          <a:p>
            <a:r>
              <a:rPr lang="en-US" dirty="0"/>
              <a:t>ELC channel modeling 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B6962F-B38B-420F-824F-91C659F6E2D9}"/>
                  </a:ext>
                </a:extLst>
              </p:cNvPr>
              <p:cNvSpPr>
                <a:spLocks noGrp="1"/>
              </p:cNvSpPr>
              <p:nvPr>
                <p:ph idx="1"/>
              </p:nvPr>
            </p:nvSpPr>
            <p:spPr>
              <a:xfrm>
                <a:off x="914400" y="1981201"/>
                <a:ext cx="10475383" cy="4113213"/>
              </a:xfrm>
            </p:spPr>
            <p:txBody>
              <a:bodyPr/>
              <a:lstStyle/>
              <a:p>
                <a:r>
                  <a:rPr lang="de-DE" sz="2000" dirty="0"/>
                  <a:t>Impulse </a:t>
                </a:r>
                <a:r>
                  <a:rPr lang="de-DE" sz="2000" dirty="0" err="1"/>
                  <a:t>response</a:t>
                </a:r>
                <a:r>
                  <a:rPr lang="de-DE" sz="2000" dirty="0"/>
                  <a:t> </a:t>
                </a:r>
                <a:r>
                  <a:rPr lang="de-DE" sz="2000" dirty="0" err="1"/>
                  <a:t>divides</a:t>
                </a:r>
                <a:r>
                  <a:rPr lang="de-DE" sz="2000" dirty="0"/>
                  <a:t> </a:t>
                </a:r>
                <a:r>
                  <a:rPr lang="de-DE" sz="2000" dirty="0" err="1"/>
                  <a:t>into</a:t>
                </a:r>
                <a:r>
                  <a:rPr lang="de-DE" sz="2000" dirty="0"/>
                  <a:t> 3 </a:t>
                </a:r>
                <a:r>
                  <a:rPr lang="de-DE" sz="2000" dirty="0" err="1"/>
                  <a:t>main</a:t>
                </a:r>
                <a:r>
                  <a:rPr lang="de-DE" sz="2000" dirty="0"/>
                  <a:t> </a:t>
                </a:r>
                <a:r>
                  <a:rPr lang="de-DE" sz="2000" dirty="0" err="1"/>
                  <a:t>parts</a:t>
                </a:r>
                <a:endParaRPr lang="de-DE" sz="2000" dirty="0"/>
              </a:p>
              <a:p>
                <a:endParaRPr lang="en-US" sz="1867" dirty="0"/>
              </a:p>
              <a:p>
                <a:endParaRPr lang="en-US" sz="1200" dirty="0"/>
              </a:p>
              <a:p>
                <a:pPr>
                  <a:buFont typeface="Arial" panose="020B0604020202020204" pitchFamily="34" charset="0"/>
                  <a:buChar char="•"/>
                </a:pPr>
                <a:r>
                  <a:rPr lang="en-US" sz="1800" dirty="0"/>
                  <a:t>In previous work, the same methodology was used for all three parts</a:t>
                </a:r>
              </a:p>
              <a:p>
                <a:pPr lvl="1">
                  <a:buFont typeface="Arial" panose="020B0604020202020204" pitchFamily="34" charset="0"/>
                  <a:buChar char="•"/>
                </a:pPr>
                <a:r>
                  <a:rPr lang="en-US" sz="1600" dirty="0"/>
                  <a:t>High complexity</a:t>
                </a:r>
              </a:p>
              <a:p>
                <a:pPr>
                  <a:buFont typeface="Arial" panose="020B0604020202020204" pitchFamily="34" charset="0"/>
                  <a:buChar char="•"/>
                </a:pPr>
                <a:r>
                  <a:rPr lang="en-US" sz="1867" dirty="0"/>
                  <a:t>In this work, the simplest approach is used in each part</a:t>
                </a:r>
              </a:p>
              <a:p>
                <a:pPr lvl="1">
                  <a:buFont typeface="Arial" panose="020B0604020202020204" pitchFamily="34" charset="0"/>
                  <a:buChar char="•"/>
                </a:pPr>
                <a:r>
                  <a:rPr lang="en-US" sz="1600" dirty="0"/>
                  <a:t>Significantly reduced complexity</a:t>
                </a:r>
              </a:p>
              <a:p>
                <a:pPr lvl="1"/>
                <a:endParaRPr lang="en-US" sz="1200" dirty="0"/>
              </a:p>
              <a:p>
                <a:pPr marL="457189" indent="-457189">
                  <a:buAutoNum type="arabicPeriod"/>
                </a:pPr>
                <a:r>
                  <a:rPr lang="en-US" sz="1800" dirty="0"/>
                  <a:t>LOS signal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r>
                          <a:rPr lang="en-US" sz="1800" i="1">
                            <a:solidFill>
                              <a:schemeClr val="accent1"/>
                            </a:solidFill>
                            <a:latin typeface="Cambria Math" panose="02040503050406030204" pitchFamily="18" charset="0"/>
                          </a:rPr>
                          <m:t>𝐿𝑂𝑆</m:t>
                        </m:r>
                      </m:sub>
                    </m:sSub>
                    <m:d>
                      <m:dPr>
                        <m:ctrlPr>
                          <a:rPr lang="en-US" sz="1800" i="1">
                            <a:solidFill>
                              <a:schemeClr val="accent1"/>
                            </a:solidFill>
                            <a:latin typeface="Cambria Math" panose="02040503050406030204" pitchFamily="18" charset="0"/>
                          </a:rPr>
                        </m:ctrlPr>
                      </m:dPr>
                      <m:e>
                        <m:r>
                          <a:rPr lang="en-US" sz="1800" i="1">
                            <a:solidFill>
                              <a:schemeClr val="accent1"/>
                            </a:solidFill>
                            <a:latin typeface="Cambria Math" panose="02040503050406030204" pitchFamily="18" charset="0"/>
                          </a:rPr>
                          <m:t>𝑓</m:t>
                        </m:r>
                      </m:e>
                    </m:d>
                  </m:oMath>
                </a14:m>
                <a:r>
                  <a:rPr lang="en-US" sz="1800" dirty="0">
                    <a:sym typeface="Wingdings" panose="05000000000000000000" pitchFamily="2" charset="2"/>
                  </a:rPr>
                  <a:t>  is modelled analytically</a:t>
                </a:r>
                <a:r>
                  <a:rPr lang="en-US" sz="1800" dirty="0"/>
                  <a:t> </a:t>
                </a:r>
              </a:p>
              <a:p>
                <a:pPr marL="457189" indent="-457189">
                  <a:buAutoNum type="arabicPeriod"/>
                </a:pPr>
                <a:r>
                  <a:rPr lang="en-US" sz="1800" dirty="0"/>
                  <a:t>Initial reflections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r>
                          <a:rPr lang="en-US" sz="1800" i="1">
                            <a:solidFill>
                              <a:schemeClr val="accent1"/>
                            </a:solidFill>
                            <a:latin typeface="Cambria Math" panose="02040503050406030204" pitchFamily="18" charset="0"/>
                          </a:rPr>
                          <m:t>𝑑𝑖𝑓𝑓</m:t>
                        </m:r>
                      </m:sub>
                    </m:sSub>
                    <m:d>
                      <m:dPr>
                        <m:ctrlPr>
                          <a:rPr lang="de-DE" sz="1800" b="0" i="1">
                            <a:solidFill>
                              <a:schemeClr val="accent1"/>
                            </a:solidFill>
                            <a:latin typeface="Cambria Math" panose="02040503050406030204" pitchFamily="18" charset="0"/>
                          </a:rPr>
                        </m:ctrlPr>
                      </m:dPr>
                      <m:e>
                        <m:r>
                          <a:rPr lang="de-DE" sz="1800" b="0" i="1">
                            <a:solidFill>
                              <a:schemeClr val="accent1"/>
                            </a:solidFill>
                            <a:latin typeface="Cambria Math" panose="02040503050406030204" pitchFamily="18" charset="0"/>
                          </a:rPr>
                          <m:t>𝑓</m:t>
                        </m:r>
                      </m:e>
                    </m:d>
                    <m:r>
                      <a:rPr lang="de-DE" sz="1800" b="0" i="1">
                        <a:solidFill>
                          <a:schemeClr val="accent1"/>
                        </a:solidFill>
                        <a:latin typeface="Cambria Math" panose="02040503050406030204" pitchFamily="18" charset="0"/>
                      </a:rPr>
                      <m:t> </m:t>
                    </m:r>
                  </m:oMath>
                </a14:m>
                <a:r>
                  <a:rPr lang="en-US" sz="1800" dirty="0">
                    <a:sym typeface="Wingdings" panose="05000000000000000000" pitchFamily="2" charset="2"/>
                  </a:rPr>
                  <a:t> modelled precisely by using the frequency-domain method [2]</a:t>
                </a:r>
              </a:p>
              <a:p>
                <a:pPr marL="457189" indent="-457189">
                  <a:buAutoNum type="arabicPeriod"/>
                </a:pPr>
                <a:r>
                  <a:rPr lang="en-US" sz="1800" dirty="0">
                    <a:sym typeface="Wingdings" panose="05000000000000000000" pitchFamily="2" charset="2"/>
                  </a:rPr>
                  <a:t>Higher order diffuse reflections </a:t>
                </a:r>
                <a14:m>
                  <m:oMath xmlns:m="http://schemas.openxmlformats.org/officeDocument/2006/math">
                    <m:sSub>
                      <m:sSubPr>
                        <m:ctrlPr>
                          <a:rPr lang="en-US" sz="1800" i="1" smtClean="0">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𝐻</m:t>
                        </m:r>
                      </m:e>
                      <m:sub>
                        <m:sSub>
                          <m:sSubPr>
                            <m:ctrlPr>
                              <a:rPr lang="en-US" sz="1800" i="1">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𝑑𝑖𝑓𝑓</m:t>
                            </m:r>
                          </m:e>
                          <m:sub>
                            <m:r>
                              <a:rPr lang="en-US" sz="1800" i="1">
                                <a:solidFill>
                                  <a:schemeClr val="accent1"/>
                                </a:solidFill>
                                <a:latin typeface="Cambria Math" panose="02040503050406030204" pitchFamily="18" charset="0"/>
                              </a:rPr>
                              <m:t>h𝑖𝑔h</m:t>
                            </m:r>
                          </m:sub>
                        </m:sSub>
                      </m:sub>
                    </m:sSub>
                    <m:d>
                      <m:dPr>
                        <m:ctrlPr>
                          <a:rPr lang="en-US" sz="1800" i="1">
                            <a:solidFill>
                              <a:schemeClr val="accent1"/>
                            </a:solidFill>
                            <a:latin typeface="Cambria Math" panose="02040503050406030204" pitchFamily="18" charset="0"/>
                          </a:rPr>
                        </m:ctrlPr>
                      </m:dPr>
                      <m:e>
                        <m:r>
                          <a:rPr lang="en-US" sz="1800" i="1">
                            <a:solidFill>
                              <a:schemeClr val="accent1"/>
                            </a:solidFill>
                            <a:latin typeface="Cambria Math" panose="02040503050406030204" pitchFamily="18" charset="0"/>
                          </a:rPr>
                          <m:t>𝑓</m:t>
                        </m:r>
                      </m:e>
                    </m:d>
                    <m:r>
                      <a:rPr lang="en-US" sz="1800" i="1">
                        <a:solidFill>
                          <a:schemeClr val="accent1"/>
                        </a:solidFill>
                        <a:latin typeface="Cambria Math" panose="02040503050406030204" pitchFamily="18" charset="0"/>
                      </a:rPr>
                      <m:t> </m:t>
                    </m:r>
                  </m:oMath>
                </a14:m>
                <a:r>
                  <a:rPr lang="en-US" sz="1800" dirty="0">
                    <a:sym typeface="Wingdings" panose="05000000000000000000" pitchFamily="2" charset="2"/>
                  </a:rPr>
                  <a:t> modelled by using the integration sphere method [3] </a:t>
                </a:r>
                <a:endParaRPr lang="de-DE" sz="1800" dirty="0"/>
              </a:p>
              <a:p>
                <a:endParaRPr lang="en-US" dirty="0"/>
              </a:p>
            </p:txBody>
          </p:sp>
        </mc:Choice>
        <mc:Fallback xmlns="">
          <p:sp>
            <p:nvSpPr>
              <p:cNvPr id="3" name="Content Placeholder 2">
                <a:extLst>
                  <a:ext uri="{FF2B5EF4-FFF2-40B4-BE49-F238E27FC236}">
                    <a16:creationId xmlns:a16="http://schemas.microsoft.com/office/drawing/2014/main" id="{B1B6962F-B38B-420F-824F-91C659F6E2D9}"/>
                  </a:ext>
                </a:extLst>
              </p:cNvPr>
              <p:cNvSpPr>
                <a:spLocks noGrp="1" noRot="1" noChangeAspect="1" noMove="1" noResize="1" noEditPoints="1" noAdjustHandles="1" noChangeArrowheads="1" noChangeShapeType="1" noTextEdit="1"/>
              </p:cNvSpPr>
              <p:nvPr>
                <p:ph idx="1"/>
              </p:nvPr>
            </p:nvSpPr>
            <p:spPr>
              <a:xfrm>
                <a:off x="914400" y="1981201"/>
                <a:ext cx="10475383" cy="4113213"/>
              </a:xfrm>
              <a:blipFill>
                <a:blip r:embed="rId2"/>
                <a:stretch>
                  <a:fillRect l="-582" t="-741" r="-1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0761C59-921C-4B1F-9EC4-73C72C384F7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C8324B3F-99F1-41FA-8554-44492DDD5C38}"/>
              </a:ext>
            </a:extLst>
          </p:cNvPr>
          <p:cNvSpPr>
            <a:spLocks noGrp="1"/>
          </p:cNvSpPr>
          <p:nvPr>
            <p:ph type="ftr" idx="14"/>
          </p:nvPr>
        </p:nvSpPr>
        <p:spPr/>
        <p:txBody>
          <a:bodyPr/>
          <a:lstStyle/>
          <a:p>
            <a:r>
              <a:rPr lang="en-US" dirty="0"/>
              <a:t>Sreelal Maravanchery Mana</a:t>
            </a:r>
            <a:r>
              <a:rPr lang="en-GB" dirty="0"/>
              <a:t>, Fraunhofer HHI</a:t>
            </a:r>
          </a:p>
        </p:txBody>
      </p:sp>
      <p:sp>
        <p:nvSpPr>
          <p:cNvPr id="6" name="Date Placeholder 5">
            <a:extLst>
              <a:ext uri="{FF2B5EF4-FFF2-40B4-BE49-F238E27FC236}">
                <a16:creationId xmlns:a16="http://schemas.microsoft.com/office/drawing/2014/main" id="{B19BDD70-70E5-4CFF-AB03-A9DF0028FFAC}"/>
              </a:ext>
            </a:extLst>
          </p:cNvPr>
          <p:cNvSpPr>
            <a:spLocks noGrp="1"/>
          </p:cNvSpPr>
          <p:nvPr>
            <p:ph type="dt" idx="15"/>
          </p:nvPr>
        </p:nvSpPr>
        <p:spPr/>
        <p:txBody>
          <a:bodyPr/>
          <a:lstStyle/>
          <a:p>
            <a:r>
              <a:rPr lang="en-US" dirty="0"/>
              <a:t>July 2025</a:t>
            </a:r>
            <a:endParaRPr lang="en-GB" dirty="0"/>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43DE8657-809E-4540-9553-2FC98C5C9EFA}"/>
                  </a:ext>
                </a:extLst>
              </p:cNvPr>
              <p:cNvSpPr txBox="1"/>
              <p:nvPr/>
            </p:nvSpPr>
            <p:spPr>
              <a:xfrm>
                <a:off x="1055440" y="2420888"/>
                <a:ext cx="7292136" cy="461537"/>
              </a:xfrm>
              <a:prstGeom prst="rect">
                <a:avLst/>
              </a:prstGeom>
              <a:noFill/>
              <a:ln>
                <a:solidFill>
                  <a:schemeClr val="tx1"/>
                </a:solidFill>
              </a:ln>
            </p:spPr>
            <p:txBody>
              <a:bodyPr wrap="square" rtlCol="0">
                <a:spAutoFit/>
              </a:bodyPr>
              <a:lstStyle/>
              <a:p>
                <a:r>
                  <a:rPr lang="en-US" sz="2000" dirty="0">
                    <a:solidFill>
                      <a:schemeClr val="accent1"/>
                    </a:solidFill>
                  </a:rPr>
                  <a:t>Total channel model = </a:t>
                </a:r>
                <a14:m>
                  <m:oMath xmlns:m="http://schemas.openxmlformats.org/officeDocument/2006/math">
                    <m:sSub>
                      <m:sSubPr>
                        <m:ctrlPr>
                          <a:rPr lang="en-US" sz="2000" i="1">
                            <a:solidFill>
                              <a:schemeClr val="accent1"/>
                            </a:solidFill>
                            <a:latin typeface="Cambria Math" panose="02040503050406030204" pitchFamily="18" charset="0"/>
                          </a:rPr>
                        </m:ctrlPr>
                      </m:sSubPr>
                      <m:e>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𝐻</m:t>
                            </m:r>
                          </m:e>
                          <m:sub>
                            <m:r>
                              <a:rPr lang="en-US" sz="2000" i="1">
                                <a:solidFill>
                                  <a:schemeClr val="accent1"/>
                                </a:solidFill>
                                <a:latin typeface="Cambria Math" panose="02040503050406030204" pitchFamily="18" charset="0"/>
                              </a:rPr>
                              <m:t>𝐿𝑂𝑆</m:t>
                            </m:r>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r>
                          <a:rPr lang="de-DE" sz="2000" i="1">
                            <a:solidFill>
                              <a:schemeClr val="accent1"/>
                            </a:solidFill>
                            <a:latin typeface="Cambria Math" panose="02040503050406030204" pitchFamily="18" charset="0"/>
                          </a:rPr>
                          <m:t>+</m:t>
                        </m:r>
                        <m:r>
                          <a:rPr lang="en-US" sz="2000" i="1">
                            <a:solidFill>
                              <a:schemeClr val="accent1"/>
                            </a:solidFill>
                            <a:latin typeface="Cambria Math" panose="02040503050406030204" pitchFamily="18" charset="0"/>
                          </a:rPr>
                          <m:t>𝐻</m:t>
                        </m:r>
                      </m:e>
                      <m:sub>
                        <m:r>
                          <a:rPr lang="en-US" sz="2000" i="1">
                            <a:solidFill>
                              <a:schemeClr val="accent1"/>
                            </a:solidFill>
                            <a:latin typeface="Cambria Math" panose="02040503050406030204" pitchFamily="18" charset="0"/>
                          </a:rPr>
                          <m:t>𝑑𝑖𝑓𝑓</m:t>
                        </m:r>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r>
                      <a:rPr lang="en-US" sz="2000" i="1">
                        <a:solidFill>
                          <a:schemeClr val="accent1"/>
                        </a:solidFill>
                        <a:latin typeface="Cambria Math" panose="02040503050406030204" pitchFamily="18" charset="0"/>
                      </a:rPr>
                      <m:t>+</m:t>
                    </m:r>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𝐻</m:t>
                        </m:r>
                      </m:e>
                      <m:sub>
                        <m:sSub>
                          <m:sSubPr>
                            <m:ctrlPr>
                              <a:rPr lang="en-US" sz="2000" i="1">
                                <a:solidFill>
                                  <a:schemeClr val="accent1"/>
                                </a:solidFill>
                                <a:latin typeface="Cambria Math" panose="02040503050406030204" pitchFamily="18" charset="0"/>
                              </a:rPr>
                            </m:ctrlPr>
                          </m:sSubPr>
                          <m:e>
                            <m:r>
                              <a:rPr lang="en-US" sz="2000" i="1">
                                <a:solidFill>
                                  <a:schemeClr val="accent1"/>
                                </a:solidFill>
                                <a:latin typeface="Cambria Math" panose="02040503050406030204" pitchFamily="18" charset="0"/>
                              </a:rPr>
                              <m:t>𝑑𝑖𝑓𝑓</m:t>
                            </m:r>
                          </m:e>
                          <m:sub>
                            <m:r>
                              <a:rPr lang="en-US" sz="2000" i="1">
                                <a:solidFill>
                                  <a:schemeClr val="accent1"/>
                                </a:solidFill>
                                <a:latin typeface="Cambria Math" panose="02040503050406030204" pitchFamily="18" charset="0"/>
                              </a:rPr>
                              <m:t>h𝑖𝑔h</m:t>
                            </m:r>
                          </m:sub>
                        </m:sSub>
                      </m:sub>
                    </m:sSub>
                    <m:d>
                      <m:dPr>
                        <m:ctrlPr>
                          <a:rPr lang="en-US" sz="2000" i="1">
                            <a:solidFill>
                              <a:schemeClr val="accent1"/>
                            </a:solidFill>
                            <a:latin typeface="Cambria Math" panose="02040503050406030204" pitchFamily="18" charset="0"/>
                          </a:rPr>
                        </m:ctrlPr>
                      </m:dPr>
                      <m:e>
                        <m:r>
                          <a:rPr lang="en-US" sz="2000" i="1">
                            <a:solidFill>
                              <a:schemeClr val="accent1"/>
                            </a:solidFill>
                            <a:latin typeface="Cambria Math" panose="02040503050406030204" pitchFamily="18" charset="0"/>
                          </a:rPr>
                          <m:t>𝑓</m:t>
                        </m:r>
                      </m:e>
                    </m:d>
                  </m:oMath>
                </a14:m>
                <a:endParaRPr lang="en-US" sz="2000" dirty="0">
                  <a:solidFill>
                    <a:schemeClr val="accent1"/>
                  </a:solidFill>
                </a:endParaRPr>
              </a:p>
            </p:txBody>
          </p:sp>
        </mc:Choice>
        <mc:Fallback xmlns="">
          <p:sp>
            <p:nvSpPr>
              <p:cNvPr id="7" name="TextBox 1">
                <a:extLst>
                  <a:ext uri="{FF2B5EF4-FFF2-40B4-BE49-F238E27FC236}">
                    <a16:creationId xmlns:a16="http://schemas.microsoft.com/office/drawing/2014/main" id="{43DE8657-809E-4540-9553-2FC98C5C9EFA}"/>
                  </a:ext>
                </a:extLst>
              </p:cNvPr>
              <p:cNvSpPr txBox="1">
                <a:spLocks noRot="1" noChangeAspect="1" noMove="1" noResize="1" noEditPoints="1" noAdjustHandles="1" noChangeArrowheads="1" noChangeShapeType="1" noTextEdit="1"/>
              </p:cNvSpPr>
              <p:nvPr/>
            </p:nvSpPr>
            <p:spPr>
              <a:xfrm>
                <a:off x="1055440" y="2420888"/>
                <a:ext cx="7292136" cy="461537"/>
              </a:xfrm>
              <a:prstGeom prst="rect">
                <a:avLst/>
              </a:prstGeom>
              <a:blipFill>
                <a:blip r:embed="rId3"/>
                <a:stretch>
                  <a:fillRect l="-751" t="-5128" b="-7692"/>
                </a:stretch>
              </a:blipFill>
              <a:ln>
                <a:solidFill>
                  <a:schemeClr val="tx1"/>
                </a:solidFill>
              </a:ln>
            </p:spPr>
            <p:txBody>
              <a:bodyPr/>
              <a:lstStyle/>
              <a:p>
                <a:r>
                  <a:rPr lang="en-US">
                    <a:noFill/>
                  </a:rPr>
                  <a:t> </a:t>
                </a:r>
              </a:p>
            </p:txBody>
          </p:sp>
        </mc:Fallback>
      </mc:AlternateContent>
      <p:grpSp>
        <p:nvGrpSpPr>
          <p:cNvPr id="8" name="Gruppieren 7">
            <a:extLst>
              <a:ext uri="{FF2B5EF4-FFF2-40B4-BE49-F238E27FC236}">
                <a16:creationId xmlns:a16="http://schemas.microsoft.com/office/drawing/2014/main" id="{49435D39-7148-49DC-85A5-49E0160369EF}"/>
              </a:ext>
            </a:extLst>
          </p:cNvPr>
          <p:cNvGrpSpPr/>
          <p:nvPr/>
        </p:nvGrpSpPr>
        <p:grpSpPr>
          <a:xfrm>
            <a:off x="8355547" y="2335110"/>
            <a:ext cx="3789125" cy="2483335"/>
            <a:chOff x="6553200" y="490345"/>
            <a:chExt cx="2438400" cy="1668891"/>
          </a:xfrm>
        </p:grpSpPr>
        <p:pic>
          <p:nvPicPr>
            <p:cNvPr id="9" name="Grafik 10">
              <a:extLst>
                <a:ext uri="{FF2B5EF4-FFF2-40B4-BE49-F238E27FC236}">
                  <a16:creationId xmlns:a16="http://schemas.microsoft.com/office/drawing/2014/main" id="{91D5D1A1-C868-40D6-81C2-C1FDEAAD7B4E}"/>
                </a:ext>
              </a:extLst>
            </p:cNvPr>
            <p:cNvPicPr>
              <a:picLocks noChangeAspect="1"/>
            </p:cNvPicPr>
            <p:nvPr/>
          </p:nvPicPr>
          <p:blipFill>
            <a:blip r:embed="rId4"/>
            <a:stretch>
              <a:fillRect/>
            </a:stretch>
          </p:blipFill>
          <p:spPr>
            <a:xfrm>
              <a:off x="6553200" y="490345"/>
              <a:ext cx="2272511" cy="1506809"/>
            </a:xfrm>
            <a:prstGeom prst="rect">
              <a:avLst/>
            </a:prstGeom>
          </p:spPr>
        </p:pic>
        <p:sp>
          <p:nvSpPr>
            <p:cNvPr id="10" name="Rechteck 11">
              <a:extLst>
                <a:ext uri="{FF2B5EF4-FFF2-40B4-BE49-F238E27FC236}">
                  <a16:creationId xmlns:a16="http://schemas.microsoft.com/office/drawing/2014/main" id="{103E5446-96C7-439D-BEF1-1B33C1FF19D9}"/>
                </a:ext>
              </a:extLst>
            </p:cNvPr>
            <p:cNvSpPr/>
            <p:nvPr/>
          </p:nvSpPr>
          <p:spPr>
            <a:xfrm>
              <a:off x="6553200" y="1959336"/>
              <a:ext cx="2438400" cy="199900"/>
            </a:xfrm>
            <a:prstGeom prst="rect">
              <a:avLst/>
            </a:prstGeom>
          </p:spPr>
          <p:txBody>
            <a:bodyPr wrap="square">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pPr algn="ctr"/>
              <a:r>
                <a:rPr lang="de-DE" sz="1333" dirty="0">
                  <a:latin typeface="+mj-lt"/>
                </a:rPr>
                <a:t> </a:t>
              </a:r>
              <a:r>
                <a:rPr lang="de-DE" sz="1333" dirty="0" err="1">
                  <a:latin typeface="+mj-lt"/>
                </a:rPr>
                <a:t>Typical</a:t>
              </a:r>
              <a:r>
                <a:rPr lang="de-DE" sz="1333" dirty="0">
                  <a:latin typeface="+mj-lt"/>
                </a:rPr>
                <a:t> </a:t>
              </a:r>
              <a:r>
                <a:rPr lang="de-DE" sz="1333" dirty="0" err="1">
                  <a:latin typeface="+mj-lt"/>
                </a:rPr>
                <a:t>impulse</a:t>
              </a:r>
              <a:r>
                <a:rPr lang="de-DE" sz="1333" dirty="0">
                  <a:latin typeface="+mj-lt"/>
                </a:rPr>
                <a:t> </a:t>
              </a:r>
              <a:r>
                <a:rPr lang="de-DE" sz="1333" dirty="0" err="1">
                  <a:latin typeface="+mj-lt"/>
                </a:rPr>
                <a:t>response</a:t>
              </a:r>
              <a:r>
                <a:rPr lang="de-DE" sz="1333" dirty="0">
                  <a:latin typeface="+mj-lt"/>
                </a:rPr>
                <a:t> </a:t>
              </a:r>
              <a:r>
                <a:rPr lang="de-DE" sz="1333" dirty="0" err="1">
                  <a:latin typeface="+mj-lt"/>
                </a:rPr>
                <a:t>for</a:t>
              </a:r>
              <a:r>
                <a:rPr lang="de-DE" sz="1333" dirty="0">
                  <a:latin typeface="+mj-lt"/>
                </a:rPr>
                <a:t> </a:t>
              </a:r>
              <a:r>
                <a:rPr lang="de-DE" sz="1333" dirty="0" err="1">
                  <a:latin typeface="+mj-lt"/>
                </a:rPr>
                <a:t>single</a:t>
              </a:r>
              <a:r>
                <a:rPr lang="de-DE" sz="1333" dirty="0">
                  <a:latin typeface="+mj-lt"/>
                </a:rPr>
                <a:t> link [3]</a:t>
              </a:r>
            </a:p>
          </p:txBody>
        </p:sp>
      </p:grpSp>
    </p:spTree>
    <p:extLst>
      <p:ext uri="{BB962C8B-B14F-4D97-AF65-F5344CB8AC3E}">
        <p14:creationId xmlns:p14="http://schemas.microsoft.com/office/powerpoint/2010/main" val="2300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Fraunhofer HHI Master">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8AFAF"/>
        </a:solidFill>
        <a:ln>
          <a:noFill/>
        </a:ln>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sz="1800" b="0" i="0" u="none" strike="noStrike" cap="none" normalizeH="0" baseline="0" smtClean="0">
            <a:ln>
              <a:noFill/>
            </a:ln>
            <a:solidFill>
              <a:schemeClr val="tx1"/>
            </a:solidFill>
            <a:effectLst/>
            <a:latin typeface="Frutiger LT Com 55 Roman" pitchFamily="34" charset="0"/>
          </a:defRPr>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tes for the presentation_Stand 04.21.pptm" id="{BDF73A0D-F13A-4A56-BDDA-C2DEF0A0DCC4}" vid="{B61BB420-DE2D-44E3-BA20-616480EEF0A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C10CFFC78C9946B3304FF3C5A43F1A" ma:contentTypeVersion="7" ma:contentTypeDescription="Create a new document." ma:contentTypeScope="" ma:versionID="8339ecc4b81f9a2d6f1cb13487c1ddd2">
  <xsd:schema xmlns:xsd="http://www.w3.org/2001/XMLSchema" xmlns:xs="http://www.w3.org/2001/XMLSchema" xmlns:p="http://schemas.microsoft.com/office/2006/metadata/properties" xmlns:ns2="0df6c76f-c184-45ad-915d-4dd3dc0a9707" targetNamespace="http://schemas.microsoft.com/office/2006/metadata/properties" ma:root="true" ma:fieldsID="111ee598fdc88e8c4250491fea7aa828" ns2:_="">
    <xsd:import namespace="0df6c76f-c184-45ad-915d-4dd3dc0a97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6c76f-c184-45ad-915d-4dd3dc0a9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C682F2-6058-4CC9-A0DF-A26330B05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f6c76f-c184-45ad-915d-4dd3dc0a9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B9A0A9-A40E-4D8C-8BBF-D1479F9EFEA0}">
  <ds:schemaRefs>
    <ds:schemaRef ds:uri="http://schemas.microsoft.com/sharepoint/v3/contenttype/forms"/>
  </ds:schemaRefs>
</ds:datastoreItem>
</file>

<file path=customXml/itemProps3.xml><?xml version="1.0" encoding="utf-8"?>
<ds:datastoreItem xmlns:ds="http://schemas.openxmlformats.org/officeDocument/2006/customXml" ds:itemID="{E15DDDBC-3D16-472D-8AE9-83EACD467B53}">
  <ds:schemaRef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 ds:uri="http://purl.org/dc/elements/1.1/"/>
    <ds:schemaRef ds:uri="http://purl.org/dc/terms/"/>
    <ds:schemaRef ds:uri="0df6c76f-c184-45ad-915d-4dd3dc0a9707"/>
  </ds:schemaRefs>
</ds:datastoreItem>
</file>

<file path=docProps/app.xml><?xml version="1.0" encoding="utf-8"?>
<Properties xmlns="http://schemas.openxmlformats.org/officeDocument/2006/extended-properties" xmlns:vt="http://schemas.openxmlformats.org/officeDocument/2006/docPropsVTypes">
  <Template>802-11-submission (1)</Template>
  <TotalTime>0</TotalTime>
  <Words>2401</Words>
  <Application>Microsoft Office PowerPoint</Application>
  <PresentationFormat>Breitbild</PresentationFormat>
  <Paragraphs>384</Paragraphs>
  <Slides>24</Slides>
  <Notes>5</Notes>
  <HiddenSlides>2</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24</vt:i4>
      </vt:variant>
    </vt:vector>
  </HeadingPairs>
  <TitlesOfParts>
    <vt:vector size="35" baseType="lpstr">
      <vt:lpstr>SimSun</vt:lpstr>
      <vt:lpstr>Arial</vt:lpstr>
      <vt:lpstr>Arial Unicode MS</vt:lpstr>
      <vt:lpstr>Cambria Math</vt:lpstr>
      <vt:lpstr>Frutiger LT Com 45 Light</vt:lpstr>
      <vt:lpstr>Frutiger LT Com 55 Roman</vt:lpstr>
      <vt:lpstr>Times New Roman</vt:lpstr>
      <vt:lpstr>Wingdings</vt:lpstr>
      <vt:lpstr>Office</vt:lpstr>
      <vt:lpstr>Fraunhofer HHI Master</vt:lpstr>
      <vt:lpstr>Microsoft Word 97-2003-Dokument</vt:lpstr>
      <vt:lpstr>Channel Model for Enhanced Light Communications</vt:lpstr>
      <vt:lpstr>Abstract</vt:lpstr>
      <vt:lpstr>Outline</vt:lpstr>
      <vt:lpstr>Introduction</vt:lpstr>
      <vt:lpstr>Channel modelling for ELC</vt:lpstr>
      <vt:lpstr>Motivation</vt:lpstr>
      <vt:lpstr>3D modelling using LIDAR</vt:lpstr>
      <vt:lpstr>Reflectance calculation</vt:lpstr>
      <vt:lpstr>ELC channel modeling methodology</vt:lpstr>
      <vt:lpstr>LOS channel</vt:lpstr>
      <vt:lpstr>Visibility analysis</vt:lpstr>
      <vt:lpstr>NLOS with initial reflections</vt:lpstr>
      <vt:lpstr>Frequency domain method</vt:lpstr>
      <vt:lpstr>Higher order diffuse reflections</vt:lpstr>
      <vt:lpstr>Validation by measurements</vt:lpstr>
      <vt:lpstr>Empty room</vt:lpstr>
      <vt:lpstr>Empty room</vt:lpstr>
      <vt:lpstr>Conference room</vt:lpstr>
      <vt:lpstr>Conference room</vt:lpstr>
      <vt:lpstr>Conclusions</vt:lpstr>
      <vt:lpstr>References</vt:lpstr>
      <vt:lpstr>Straw Polls</vt:lpstr>
      <vt:lpstr>Complexity of the method</vt:lpstr>
      <vt:lpstr>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Jungnickel, Volker</dc:creator>
  <cp:keywords/>
  <cp:lastModifiedBy>Jungnickel, Volker</cp:lastModifiedBy>
  <cp:revision>99</cp:revision>
  <cp:lastPrinted>1601-01-01T00:00:00Z</cp:lastPrinted>
  <dcterms:created xsi:type="dcterms:W3CDTF">2025-04-25T12:26:14Z</dcterms:created>
  <dcterms:modified xsi:type="dcterms:W3CDTF">2025-07-22T06:49:30Z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0x01010006C10CFFC78C9946B3304FF3C5A43F1A</vt:lpwstr>
  </property>
</Properties>
</file>