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65" r:id="rId3"/>
    <p:sldId id="272" r:id="rId4"/>
    <p:sldId id="270" r:id="rId5"/>
    <p:sldId id="273" r:id="rId6"/>
    <p:sldId id="276" r:id="rId7"/>
    <p:sldId id="274" r:id="rId8"/>
    <p:sldId id="275" r:id="rId9"/>
    <p:sldId id="266" r:id="rId10"/>
    <p:sldId id="267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104" d="100"/>
          <a:sy n="104" d="100"/>
        </p:scale>
        <p:origin x="582" y="31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91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 Serafimovski" userId="105a20b8-82e7-4e30-9a7f-338da8645521" providerId="ADAL" clId="{AF2305A8-1A5E-4584-B931-6AF85B0F547B}"/>
    <pc:docChg chg="modMainMaster">
      <pc:chgData name="Nikola Serafimovski" userId="105a20b8-82e7-4e30-9a7f-338da8645521" providerId="ADAL" clId="{AF2305A8-1A5E-4584-B931-6AF85B0F547B}" dt="2025-07-29T07:22:04.197" v="1" actId="6549"/>
      <pc:docMkLst>
        <pc:docMk/>
      </pc:docMkLst>
      <pc:sldMasterChg chg="modSp mod">
        <pc:chgData name="Nikola Serafimovski" userId="105a20b8-82e7-4e30-9a7f-338da8645521" providerId="ADAL" clId="{AF2305A8-1A5E-4584-B931-6AF85B0F547B}" dt="2025-07-29T07:22:04.197" v="1" actId="6549"/>
        <pc:sldMasterMkLst>
          <pc:docMk/>
          <pc:sldMasterMk cId="0" sldId="2147483648"/>
        </pc:sldMasterMkLst>
        <pc:spChg chg="mod">
          <ac:chgData name="Nikola Serafimovski" userId="105a20b8-82e7-4e30-9a7f-338da8645521" providerId="ADAL" clId="{AF2305A8-1A5E-4584-B931-6AF85B0F547B}" dt="2025-07-29T07:22:04.197" v="1" actId="6549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802.11-25/1200r2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BE5CD-691B-709A-CEDB-7522A2E0A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Rate Splitting Multiple Access for 802.11</a:t>
            </a:r>
            <a:br>
              <a:rPr lang="en-GB" dirty="0"/>
            </a:br>
            <a:r>
              <a:rPr lang="en-GB" sz="2000" dirty="0"/>
              <a:t>Date:</a:t>
            </a:r>
            <a:r>
              <a:rPr lang="en-GB" sz="2000" b="0" dirty="0"/>
              <a:t> 2025-07-29</a:t>
            </a:r>
            <a:endParaRPr lang="LID4096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24D8E-D6C7-9DCF-C306-B757C3DBD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Authors:</a:t>
            </a:r>
          </a:p>
          <a:p>
            <a:endParaRPr lang="en-GB" dirty="0"/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D524E-7951-72E4-4569-8E80A00B23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080E9-2394-307C-957F-1CC864C2054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35184F-7BF7-5653-2617-2BFD06CFCB2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A5CED042-F1EA-6A2E-73B0-32AD86AF4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964883"/>
              </p:ext>
            </p:extLst>
          </p:nvPr>
        </p:nvGraphicFramePr>
        <p:xfrm>
          <a:off x="989013" y="2564904"/>
          <a:ext cx="10206037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448877" imgH="2543300" progId="Word.Document.8">
                  <p:embed/>
                </p:oleObj>
              </mc:Choice>
              <mc:Fallback>
                <p:oleObj name="Document" r:id="rId2" imgW="10448877" imgH="2543300" progId="Word.Document.8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A5CED042-F1EA-6A2E-73B0-32AD86AF4E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564904"/>
                        <a:ext cx="10206037" cy="2479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208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BD12-C9EC-B828-0D70-D97A8AD9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2896394"/>
            <a:ext cx="10361084" cy="1065213"/>
          </a:xfrm>
        </p:spPr>
        <p:txBody>
          <a:bodyPr/>
          <a:lstStyle/>
          <a:p>
            <a:r>
              <a:rPr lang="en-GB" dirty="0"/>
              <a:t>Thank You</a:t>
            </a:r>
            <a:endParaRPr lang="LID4096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C1D08-B384-C094-1128-F0B8EE9B34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641E9-3027-5616-C895-5A1E25F0092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A5E51-D99F-AB48-CBFB-6E7A64330A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2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061A0-C089-9B75-7160-26EFE1A9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C1661-084C-3994-0844-95C51155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32811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Rate Splitting Multiple Access (RSMA) </a:t>
            </a:r>
            <a:r>
              <a:rPr lang="en-GB" b="0" dirty="0"/>
              <a:t>is a physical layer generalized downlink multiplexing scheme</a:t>
            </a:r>
            <a:endParaRPr lang="en-GB" sz="800" b="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Flexible architecture that can extend the current beamforming architecture to support </a:t>
            </a:r>
            <a:r>
              <a:rPr lang="en-GB" b="1" dirty="0"/>
              <a:t>unicast, multicast,</a:t>
            </a:r>
            <a:r>
              <a:rPr lang="en-GB" dirty="0"/>
              <a:t> </a:t>
            </a:r>
            <a:r>
              <a:rPr lang="en-GB" b="1" dirty="0"/>
              <a:t>a combination of unicast and multicast</a:t>
            </a:r>
            <a:r>
              <a:rPr lang="en-GB" dirty="0"/>
              <a:t> beamforming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RSMA enables </a:t>
            </a:r>
            <a:r>
              <a:rPr lang="en-GB" dirty="0"/>
              <a:t>novel use-cases </a:t>
            </a:r>
            <a:r>
              <a:rPr lang="en-GB" b="0" dirty="0"/>
              <a:t>at the application level like broadcasting complementing 802.11bc </a:t>
            </a:r>
          </a:p>
          <a:p>
            <a:pPr marL="0" indent="0"/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RSMA can be </a:t>
            </a:r>
            <a:r>
              <a:rPr lang="en-GB" dirty="0"/>
              <a:t>integrated well into the 802.11 </a:t>
            </a:r>
            <a:r>
              <a:rPr lang="en-GB" b="0" dirty="0"/>
              <a:t>standards</a:t>
            </a:r>
          </a:p>
          <a:p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BD2A9-49EB-AB3B-B5E3-32DCCB3EAD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7203C-E901-6394-3799-B241E0A7417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0D54C8-520C-5A5F-8808-90F27D8A59D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54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9866-AA75-6BB7-2D18-5F16550F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RSMA: Introduction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794F7-6CCA-F769-DC3F-1DDE69A73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981201"/>
            <a:ext cx="5179485" cy="4113213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600" b="0" dirty="0"/>
              <a:t>Dynamically switch between </a:t>
            </a:r>
            <a:r>
              <a:rPr lang="en-GB" sz="2600" dirty="0"/>
              <a:t>unicast</a:t>
            </a:r>
            <a:r>
              <a:rPr lang="en-GB" sz="2600" b="0" dirty="0"/>
              <a:t> dominated and </a:t>
            </a:r>
            <a:r>
              <a:rPr lang="en-GB" sz="2600" dirty="0"/>
              <a:t>multicast </a:t>
            </a:r>
            <a:r>
              <a:rPr lang="en-GB" sz="2600" b="0" dirty="0"/>
              <a:t>dominated beamforming based on user channels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600" b="0" dirty="0"/>
              <a:t>The common stream can be used for </a:t>
            </a:r>
            <a:r>
              <a:rPr lang="en-GB" sz="2600" dirty="0"/>
              <a:t>multicasting</a:t>
            </a:r>
            <a:r>
              <a:rPr lang="en-GB" sz="2600" b="0" dirty="0"/>
              <a:t> or for </a:t>
            </a:r>
            <a:r>
              <a:rPr lang="en-GB" sz="2600" dirty="0"/>
              <a:t>transmitting unicast bits of both users (encrypted)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en-GB" sz="2200" dirty="0"/>
              <a:t>Enhanced spectral efficiency</a:t>
            </a:r>
            <a:endParaRPr lang="LID4096" sz="2200" b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69FD6-73D2-7A5D-0C2C-B02A92C9599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34C80-3F8D-7E2C-B9C1-B3E942CC3E9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387E8-8382-8E32-7D05-EAD4CB1F7B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ACCCB5E-8D60-0AF2-1CBE-A92F0A5A11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8" t="34080" r="52376" b="-6238"/>
          <a:stretch>
            <a:fillRect/>
          </a:stretch>
        </p:blipFill>
        <p:spPr>
          <a:xfrm>
            <a:off x="2063552" y="1981201"/>
            <a:ext cx="3264341" cy="1797953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21FD0AA9-E14C-2D23-DD1B-E70542BD53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631" t="34080" r="819" b="-6238"/>
          <a:stretch>
            <a:fillRect/>
          </a:stretch>
        </p:blipFill>
        <p:spPr bwMode="auto">
          <a:xfrm>
            <a:off x="2355444" y="3861048"/>
            <a:ext cx="2946350" cy="1696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1118BE6-DE1C-C6E7-D08D-81EC1B6C0B9B}"/>
              </a:ext>
            </a:extLst>
          </p:cNvPr>
          <p:cNvSpPr/>
          <p:nvPr/>
        </p:nvSpPr>
        <p:spPr bwMode="auto">
          <a:xfrm>
            <a:off x="914401" y="2636912"/>
            <a:ext cx="1221159" cy="576064"/>
          </a:xfrm>
          <a:prstGeom prst="wedgeRoundRectCallout">
            <a:avLst>
              <a:gd name="adj1" fmla="val 108820"/>
              <a:gd name="adj2" fmla="val -33414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Unicast dominated</a:t>
            </a:r>
            <a:endParaRPr kumimoji="0" lang="LID4096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C75538B-2909-EE5B-F80F-CF2B9CBFC16B}"/>
              </a:ext>
            </a:extLst>
          </p:cNvPr>
          <p:cNvSpPr/>
          <p:nvPr/>
        </p:nvSpPr>
        <p:spPr bwMode="auto">
          <a:xfrm>
            <a:off x="914400" y="4009341"/>
            <a:ext cx="1221159" cy="576064"/>
          </a:xfrm>
          <a:prstGeom prst="wedgeRoundRectCallout">
            <a:avLst>
              <a:gd name="adj1" fmla="val 119176"/>
              <a:gd name="adj2" fmla="val 69593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Multicast dominated</a:t>
            </a:r>
            <a:endParaRPr kumimoji="0" lang="LID4096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FBE50-5559-4154-87E3-330A05FA7F65}"/>
              </a:ext>
            </a:extLst>
          </p:cNvPr>
          <p:cNvSpPr txBox="1"/>
          <p:nvPr/>
        </p:nvSpPr>
        <p:spPr>
          <a:xfrm>
            <a:off x="983432" y="587727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RSMA supports an arbitrary number of unicast users</a:t>
            </a:r>
          </a:p>
        </p:txBody>
      </p:sp>
    </p:spTree>
    <p:extLst>
      <p:ext uri="{BB962C8B-B14F-4D97-AF65-F5344CB8AC3E}">
        <p14:creationId xmlns:p14="http://schemas.microsoft.com/office/powerpoint/2010/main" val="409256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341A1-2679-C995-CACA-91A4778D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RSMA: Flexibility and Generality</a:t>
            </a:r>
            <a:endParaRPr lang="LID4096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BB02A7-6007-91CC-6FD7-47CE75736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988840"/>
            <a:ext cx="5184411" cy="4183359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b="0" dirty="0"/>
              <a:t>RSMA </a:t>
            </a:r>
            <a:r>
              <a:rPr lang="en-GB" dirty="0"/>
              <a:t>subsumes several well-known multiplexing schemes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en-GB" b="0" dirty="0"/>
              <a:t>NOMA, SDMA, and OMA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b="0" dirty="0"/>
              <a:t>Therefore, an AP supporting RSMA also supports these schemes as “RSMA modes”</a:t>
            </a:r>
          </a:p>
          <a:p>
            <a:pPr marL="457200" indent="-4572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RSMA modes can be dynamically switched based on user requirements and CSI</a:t>
            </a:r>
            <a:endParaRPr lang="LID4096" b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F7A668-F868-704B-2B2E-BABE86DC83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8CECB-EB63-C771-2F2D-4F0B6F87E19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3704D-DB34-5C09-4A1D-AA77CBCBF8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8B50B6-9923-AAD4-2FBB-EF1230988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08" y="1988840"/>
            <a:ext cx="4351461" cy="404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7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7805-F39B-9DDC-1C36-9E8BD4DD9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RSMA: PHY Architecture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5E6DD-EB72-77C4-FA2B-54923F101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6160" y="1981201"/>
            <a:ext cx="3739323" cy="432811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RSMA integrates well with existing MIMO architecture of 802.11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RSMA is a generalization of multicast and unicast support in 802.11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3341-6AC1-3B75-E72B-5B4B5AC39E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1564F-6453-9EBD-16B6-C7794BB8E1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3FB9F-970D-38E9-6BB0-7CC56B9197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824382-6D34-4A5F-A0C5-40073E13B86C}"/>
              </a:ext>
            </a:extLst>
          </p:cNvPr>
          <p:cNvGrpSpPr/>
          <p:nvPr/>
        </p:nvGrpSpPr>
        <p:grpSpPr>
          <a:xfrm>
            <a:off x="716373" y="1981200"/>
            <a:ext cx="6819787" cy="4254416"/>
            <a:chOff x="716373" y="1981200"/>
            <a:chExt cx="6819787" cy="425441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8335736-82A6-F447-C395-EE0FF1200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373" y="1981200"/>
              <a:ext cx="6819787" cy="4254416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491521D-1B93-4BD5-B641-8A6BD592CD4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02974" y="3550156"/>
              <a:ext cx="504000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7256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E330-3C39-E219-9651-03449CAF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RSMA: Integration with 802.11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EFF95-0FF4-1F94-FEAD-36783C482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328119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dirty="0"/>
              <a:t>RSMA enables seamless combination of unicast and multicast beamforming in 802.11be, enabling novel application scenarios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dirty="0"/>
              <a:t>The combination overcomes poor spectral efficiency observed in 802.11 broadcasting</a:t>
            </a:r>
          </a:p>
          <a:p>
            <a:pPr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Optimal multicast (common) and unicast beamformers along with bit allocations can be computed based on the beamforming reports from STAs with CSI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Resource allocation must be made more flexible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Primary challenges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0" dirty="0"/>
              <a:t>Low complexity, latency, and high-performance receivers at the STAs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Retransmission techniques for multicast information</a:t>
            </a:r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85F68-6A2F-B475-E9CC-B90A5EA922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4E382-6B61-05E1-FDF6-AFB18660B32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562FD4-8A32-9A6B-330E-DA70FD5B951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75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74F4-A334-ED9D-2BF4-55C42E3E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RSMA: Demonstrator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A59E6-D807-8DBE-39EC-D9BB97B933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RSMA demonstrator for two users employing SIC</a:t>
            </a:r>
            <a:r>
              <a:rPr lang="en-GB" b="0" baseline="30000" dirty="0"/>
              <a:t>1</a:t>
            </a:r>
            <a:endParaRPr lang="LID4096" b="0" baseline="30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91A7D-283D-5418-456B-6396DE4908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D457E-2B44-89EC-53D1-44BC6428D49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E3EDB-7B59-6AE7-114E-63598E48D9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572B72-5B83-CB40-9C3C-67D8B74A9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04" y="1981201"/>
            <a:ext cx="4759572" cy="26719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4F634D-9E29-DEBB-22F0-E9C7FF6D8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006" y="1988840"/>
            <a:ext cx="5062562" cy="369997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685467-31C9-4DB8-9F5E-C522B49BF332}"/>
              </a:ext>
            </a:extLst>
          </p:cNvPr>
          <p:cNvSpPr txBox="1"/>
          <p:nvPr/>
        </p:nvSpPr>
        <p:spPr>
          <a:xfrm>
            <a:off x="991038" y="6165304"/>
            <a:ext cx="4672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>
                <a:solidFill>
                  <a:schemeClr val="tx1"/>
                </a:solidFill>
              </a:rPr>
              <a:t>1</a:t>
            </a:r>
            <a:r>
              <a:rPr lang="en-GB" sz="1200" dirty="0">
                <a:solidFill>
                  <a:schemeClr val="tx1"/>
                </a:solidFill>
              </a:rPr>
              <a:t> Successive Interference Cancellation</a:t>
            </a:r>
          </a:p>
        </p:txBody>
      </p:sp>
    </p:spTree>
    <p:extLst>
      <p:ext uri="{BB962C8B-B14F-4D97-AF65-F5344CB8AC3E}">
        <p14:creationId xmlns:p14="http://schemas.microsoft.com/office/powerpoint/2010/main" val="2857694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BBAB-5DE9-4F62-9E78-7832D9BB7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RSMA: Demonstrator Results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4F57F-CA0A-3FFD-94FA-C34E9A8A43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b="0" dirty="0"/>
              <a:t>RSMA with a combination of unicast and multicast has the best performance</a:t>
            </a:r>
          </a:p>
          <a:p>
            <a:pPr marL="457200" indent="-4572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RSMA can be adapted to NOMA or SDMA on need basis</a:t>
            </a:r>
            <a:endParaRPr lang="LID4096" b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F85C-FBAC-37DD-56D3-827FE01AA6F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A5824-F2D8-B9B6-4445-A959725A507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F4727-6A8E-B5B2-DEC8-5F0BFF8586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B262F-07C5-6934-0114-035BB2E83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988840"/>
            <a:ext cx="4464496" cy="394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447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580F-7D79-FEC0-0588-7BF9B71D9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LID4096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7EDD283-7351-51F5-E0D3-76C1901B18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340773"/>
              </p:ext>
            </p:extLst>
          </p:nvPr>
        </p:nvGraphicFramePr>
        <p:xfrm>
          <a:off x="914400" y="1981200"/>
          <a:ext cx="10361612" cy="219964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45096">
                  <a:extLst>
                    <a:ext uri="{9D8B030D-6E8A-4147-A177-3AD203B41FA5}">
                      <a16:colId xmlns:a16="http://schemas.microsoft.com/office/drawing/2014/main" val="1711494597"/>
                    </a:ext>
                  </a:extLst>
                </a:gridCol>
                <a:gridCol w="9716516">
                  <a:extLst>
                    <a:ext uri="{9D8B030D-6E8A-4147-A177-3AD203B41FA5}">
                      <a16:colId xmlns:a16="http://schemas.microsoft.com/office/drawing/2014/main" val="3551235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[1]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Clerckx </a:t>
                      </a:r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al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"A Primer on Rate-Splitting Multiple Access: Tutorial, Myths, and Frequently Asked Questions," in </a:t>
                      </a:r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IEEE Journal on Selected Areas in Communications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vol. 41, no. 5, pp. 1265-1308, May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5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[2]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Y. Mao, O. Dizdar, B. Clerckx, R. Schober, P. Popovski and H. V. Poor, "Rate-Splitting Multiple Access: Fundamentals, Survey, and Future Research Trends," in </a:t>
                      </a:r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IEEE Communications Surveys &amp; Tutorials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vol. 24, no. 4, pp. 2073-2126, Q4 2022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51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[3]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D. Vargas, ETSI ISG MAT, Recap on Motivation, ToR, and 3GPP 6G timelines, January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3283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50254-B310-B81B-EEDD-1EB7A87C97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5D64F-8433-54F4-1941-1AEF9FF6A33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03E6BFE-953F-8729-DAD5-5D71B4EA4AC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4AFCB2-963C-499F-90CD-8BFFDDCA9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300" y="4869160"/>
            <a:ext cx="2286319" cy="7811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1735AD-0B51-483C-82F5-EC05F04B0CE0}"/>
              </a:ext>
            </a:extLst>
          </p:cNvPr>
          <p:cNvSpPr txBox="1"/>
          <p:nvPr/>
        </p:nvSpPr>
        <p:spPr>
          <a:xfrm>
            <a:off x="7585588" y="4936573"/>
            <a:ext cx="3550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1800" dirty="0">
                <a:solidFill>
                  <a:schemeClr val="tx1"/>
                </a:solidFill>
              </a:rPr>
              <a:t>Industry Specifications Group (ISG)</a:t>
            </a:r>
          </a:p>
          <a:p>
            <a:pPr algn="just"/>
            <a:r>
              <a:rPr lang="en-GB" sz="1800" dirty="0">
                <a:solidFill>
                  <a:schemeClr val="tx1"/>
                </a:solidFill>
              </a:rPr>
              <a:t>Multiple Access Techniques (MAT)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2DFFE-366B-41B2-A3EE-DB3525BB4CD6}"/>
              </a:ext>
            </a:extLst>
          </p:cNvPr>
          <p:cNvSpPr txBox="1"/>
          <p:nvPr/>
        </p:nvSpPr>
        <p:spPr>
          <a:xfrm>
            <a:off x="7596393" y="5622740"/>
            <a:ext cx="1436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30+ companies</a:t>
            </a:r>
          </a:p>
        </p:txBody>
      </p:sp>
    </p:spTree>
    <p:extLst>
      <p:ext uri="{BB962C8B-B14F-4D97-AF65-F5344CB8AC3E}">
        <p14:creationId xmlns:p14="http://schemas.microsoft.com/office/powerpoint/2010/main" val="2234315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133</TotalTime>
  <Words>585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Unicode MS</vt:lpstr>
      <vt:lpstr>Times New Roman</vt:lpstr>
      <vt:lpstr>Office Theme</vt:lpstr>
      <vt:lpstr>Document</vt:lpstr>
      <vt:lpstr>Rate Splitting Multiple Access for 802.11 Date: 2025-07-29</vt:lpstr>
      <vt:lpstr>Abstract</vt:lpstr>
      <vt:lpstr>RSMA: Introduction</vt:lpstr>
      <vt:lpstr>RSMA: Flexibility and Generality</vt:lpstr>
      <vt:lpstr>RSMA: PHY Architecture</vt:lpstr>
      <vt:lpstr>RSMA: Integration with 802.11</vt:lpstr>
      <vt:lpstr>RSMA: Demonstrator</vt:lpstr>
      <vt:lpstr>RSMA: Demonstrator Results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11-25-1200-01-0wng-RSMA_WNG_July_2025_v1.0</dc:title>
  <dc:creator>Aravindh Krishnamoorthy</dc:creator>
  <cp:keywords/>
  <cp:lastModifiedBy>Nikola Serafimovski</cp:lastModifiedBy>
  <cp:revision>5</cp:revision>
  <cp:lastPrinted>1601-01-01T00:00:00Z</cp:lastPrinted>
  <dcterms:created xsi:type="dcterms:W3CDTF">2025-07-18T04:02:09Z</dcterms:created>
  <dcterms:modified xsi:type="dcterms:W3CDTF">2025-07-29T07:22:06Z</dcterms:modified>
  <cp:category>Name, Affiliation</cp:category>
</cp:coreProperties>
</file>