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370" r:id="rId2"/>
    <p:sldId id="324" r:id="rId3"/>
    <p:sldId id="404" r:id="rId4"/>
    <p:sldId id="405" r:id="rId5"/>
    <p:sldId id="406" r:id="rId6"/>
    <p:sldId id="400" r:id="rId7"/>
    <p:sldId id="398" r:id="rId8"/>
    <p:sldId id="399" r:id="rId9"/>
    <p:sldId id="402" r:id="rId10"/>
    <p:sldId id="403" r:id="rId11"/>
    <p:sldId id="380" r:id="rId12"/>
    <p:sldId id="381" r:id="rId13"/>
    <p:sldId id="388" r:id="rId14"/>
    <p:sldId id="396" r:id="rId15"/>
    <p:sldId id="382" r:id="rId16"/>
    <p:sldId id="391" r:id="rId17"/>
    <p:sldId id="38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밝은 스타일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61" autoAdjust="0"/>
    <p:restoredTop sz="94660"/>
  </p:normalViewPr>
  <p:slideViewPr>
    <p:cSldViewPr snapToGrid="0">
      <p:cViewPr>
        <p:scale>
          <a:sx n="82" d="100"/>
          <a:sy n="82" d="100"/>
        </p:scale>
        <p:origin x="226" y="72"/>
      </p:cViewPr>
      <p:guideLst/>
    </p:cSldViewPr>
  </p:slideViewPr>
  <p:notesTextViewPr>
    <p:cViewPr>
      <p:scale>
        <a:sx n="1" d="1"/>
        <a:sy n="1" d="1"/>
      </p:scale>
      <p:origin x="0" y="0"/>
    </p:cViewPr>
  </p:notesTextViewPr>
  <p:notesViewPr>
    <p:cSldViewPr snapToGrid="0">
      <p:cViewPr varScale="1">
        <p:scale>
          <a:sx n="87" d="100"/>
          <a:sy n="87" d="100"/>
        </p:scale>
        <p:origin x="38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81F74C-3BAD-4F0B-AAAA-7F3560C94EA7}" type="datetimeFigureOut">
              <a:rPr lang="ko-KR" altLang="en-US" smtClean="0"/>
              <a:t>2025-07-29</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F99758-8884-42A0-8416-D505F230DC9E}" type="slidenum">
              <a:rPr lang="ko-KR" altLang="en-US" smtClean="0"/>
              <a:t>‹#›</a:t>
            </a:fld>
            <a:endParaRPr lang="ko-KR" altLang="en-US"/>
          </a:p>
        </p:txBody>
      </p:sp>
    </p:spTree>
    <p:extLst>
      <p:ext uri="{BB962C8B-B14F-4D97-AF65-F5344CB8AC3E}">
        <p14:creationId xmlns:p14="http://schemas.microsoft.com/office/powerpoint/2010/main" val="595547658"/>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dirty="0"/>
              <a:t>doc.: I5 802.11-yy/xxxxr0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xfrm>
            <a:off x="685800" y="1143000"/>
            <a:ext cx="5486400" cy="3086100"/>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404140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Jonghoe</a:t>
            </a:r>
            <a:r>
              <a:rPr lang="en-US" altLang="ko-KR" dirty="0"/>
              <a:t> Koo, Samsung Electronics</a:t>
            </a:r>
          </a:p>
        </p:txBody>
      </p:sp>
    </p:spTree>
    <p:extLst>
      <p:ext uri="{BB962C8B-B14F-4D97-AF65-F5344CB8AC3E}">
        <p14:creationId xmlns:p14="http://schemas.microsoft.com/office/powerpoint/2010/main" val="287968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Jonghoe</a:t>
            </a:r>
            <a:r>
              <a:rPr lang="en-US" altLang="ko-KR" dirty="0"/>
              <a:t> Koo, Samsung Electronics</a:t>
            </a:r>
          </a:p>
        </p:txBody>
      </p:sp>
    </p:spTree>
    <p:extLst>
      <p:ext uri="{BB962C8B-B14F-4D97-AF65-F5344CB8AC3E}">
        <p14:creationId xmlns:p14="http://schemas.microsoft.com/office/powerpoint/2010/main" val="22470766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dirty="0"/>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sz="1200">
                <a:ea typeface="+mn-ea"/>
                <a:cs typeface="+mn-cs"/>
              </a:defRPr>
            </a:lvl1pPr>
          </a:lstStyle>
          <a:p>
            <a:pPr>
              <a:defRPr/>
            </a:pPr>
            <a:r>
              <a:rPr lang="en-US" altLang="ko-KR" dirty="0" err="1"/>
              <a:t>Jonghoe</a:t>
            </a:r>
            <a:r>
              <a:rPr lang="en-US" altLang="ko-KR" dirty="0"/>
              <a:t> Koo, Samsung Electronics</a:t>
            </a:r>
          </a:p>
        </p:txBody>
      </p:sp>
      <p:sp>
        <p:nvSpPr>
          <p:cNvPr id="1030" name="Rectangle 6"/>
          <p:cNvSpPr>
            <a:spLocks noGrp="1" noChangeArrowheads="1"/>
          </p:cNvSpPr>
          <p:nvPr>
            <p:ph type="sldNum" sz="quarter" idx="4"/>
          </p:nvPr>
        </p:nvSpPr>
        <p:spPr bwMode="auto">
          <a:xfrm>
            <a:off x="5879101" y="6475414"/>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sz="1200"/>
            </a:lvl1pPr>
          </a:lstStyle>
          <a:p>
            <a:pPr>
              <a:defRPr/>
            </a:pPr>
            <a:r>
              <a:rPr lang="en-US" altLang="ko-KR" dirty="0"/>
              <a:t>Slide </a:t>
            </a:r>
            <a:fld id="{6E0A3520-BDA5-4137-83B2-D2C57FC18B77}" type="slidenum">
              <a:rPr lang="en-US" altLang="ko-KR" smtClean="0"/>
              <a:pPr>
                <a:defRPr/>
              </a:pPr>
              <a:t>‹#›</a:t>
            </a:fld>
            <a:endParaRPr lang="en-US" altLang="ko-KR" dirty="0"/>
          </a:p>
        </p:txBody>
      </p:sp>
      <p:sp>
        <p:nvSpPr>
          <p:cNvPr id="1031" name="Rectangle 7"/>
          <p:cNvSpPr>
            <a:spLocks noChangeArrowheads="1"/>
          </p:cNvSpPr>
          <p:nvPr/>
        </p:nvSpPr>
        <p:spPr bwMode="auto">
          <a:xfrm>
            <a:off x="7990414" y="332601"/>
            <a:ext cx="327025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802.11-25/1193r1</a:t>
            </a:r>
          </a:p>
        </p:txBody>
      </p:sp>
      <p:sp>
        <p:nvSpPr>
          <p:cNvPr id="1032" name="Line 8"/>
          <p:cNvSpPr>
            <a:spLocks noChangeShapeType="1"/>
          </p:cNvSpPr>
          <p:nvPr/>
        </p:nvSpPr>
        <p:spPr bwMode="auto">
          <a:xfrm>
            <a:off x="897467" y="606879"/>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033" name="Rectangle 9"/>
          <p:cNvSpPr>
            <a:spLocks noChangeArrowheads="1"/>
          </p:cNvSpPr>
          <p:nvPr/>
        </p:nvSpPr>
        <p:spPr bwMode="auto">
          <a:xfrm>
            <a:off x="914403"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dirty="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1" name="Rectangle 7"/>
          <p:cNvSpPr>
            <a:spLocks noChangeArrowheads="1"/>
          </p:cNvSpPr>
          <p:nvPr userDrawn="1"/>
        </p:nvSpPr>
        <p:spPr bwMode="auto">
          <a:xfrm>
            <a:off x="897472" y="294734"/>
            <a:ext cx="942566"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baseline="0" dirty="0">
                <a:solidFill>
                  <a:schemeClr val="tx1"/>
                </a:solidFill>
                <a:latin typeface="Times New Roman" panose="02020603050405020304" pitchFamily="18" charset="0"/>
                <a:ea typeface="+mn-ea"/>
                <a:cs typeface="+mn-cs"/>
              </a:rPr>
              <a:t>July </a:t>
            </a:r>
            <a:r>
              <a:rPr kumimoji="0" lang="en-US" altLang="ko-KR" sz="1800" b="1" kern="1200" dirty="0">
                <a:solidFill>
                  <a:schemeClr val="tx1"/>
                </a:solidFill>
                <a:latin typeface="Times New Roman" panose="02020603050405020304" pitchFamily="18" charset="0"/>
                <a:ea typeface="+mn-ea"/>
                <a:cs typeface="+mn-cs"/>
              </a:rPr>
              <a:t>2025</a:t>
            </a:r>
          </a:p>
        </p:txBody>
      </p:sp>
    </p:spTree>
    <p:extLst>
      <p:ext uri="{BB962C8B-B14F-4D97-AF65-F5344CB8AC3E}">
        <p14:creationId xmlns:p14="http://schemas.microsoft.com/office/powerpoint/2010/main" val="1385922292"/>
      </p:ext>
    </p:extLst>
  </p:cSld>
  <p:clrMap bg1="lt1" tx1="dk1" bg2="lt2" tx2="dk2" accent1="accent1" accent2="accent2" accent3="accent3" accent4="accent4" accent5="accent5" accent6="accent6" hlink="hlink" folHlink="folHlink"/>
  <p:sldLayoutIdLst>
    <p:sldLayoutId id="2147483673" r:id="rId1"/>
    <p:sldLayoutId id="2147483674"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p:txBody>
          <a:bodyPr/>
          <a:lstStyle/>
          <a:p>
            <a:r>
              <a:rPr lang="en-US" altLang="ko-KR" dirty="0">
                <a:solidFill>
                  <a:schemeClr val="tx1"/>
                </a:solidFill>
                <a:ea typeface="굴림" panose="020B0600000101010101" pitchFamily="50" charset="-127"/>
              </a:rPr>
              <a:t>On-demand IMMW Activation</a:t>
            </a:r>
          </a:p>
        </p:txBody>
      </p:sp>
      <p:sp>
        <p:nvSpPr>
          <p:cNvPr id="6150" name="Rectangle 6"/>
          <p:cNvSpPr>
            <a:spLocks noGrp="1" noChangeArrowheads="1"/>
          </p:cNvSpPr>
          <p:nvPr>
            <p:ph idx="1"/>
          </p:nvPr>
        </p:nvSpPr>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2025-07-28</a:t>
            </a:r>
          </a:p>
        </p:txBody>
      </p:sp>
      <p:sp>
        <p:nvSpPr>
          <p:cNvPr id="2" name="바닥글 개체 틀 1"/>
          <p:cNvSpPr>
            <a:spLocks noGrp="1"/>
          </p:cNvSpPr>
          <p:nvPr>
            <p:ph type="ftr" sz="quarter" idx="3"/>
          </p:nvPr>
        </p:nvSpPr>
        <p:spPr/>
        <p:txBody>
          <a:bodyPr/>
          <a:lstStyle/>
          <a:p>
            <a:pPr>
              <a:defRPr/>
            </a:pPr>
            <a:r>
              <a:rPr lang="en-US" altLang="ko-KR"/>
              <a:t>Jonghoe Koo, Samsung Electronics</a:t>
            </a:r>
            <a:endParaRPr lang="en-US" altLang="ko-KR"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a:t>
            </a:fld>
            <a:endParaRPr lang="en-US" altLang="ko-KR"/>
          </a:p>
        </p:txBody>
      </p:sp>
      <p:graphicFrame>
        <p:nvGraphicFramePr>
          <p:cNvPr id="10" name="Object 3"/>
          <p:cNvGraphicFramePr>
            <a:graphicFrameLocks noChangeAspect="1"/>
          </p:cNvGraphicFramePr>
          <p:nvPr>
            <p:extLst>
              <p:ext uri="{D42A27DB-BD31-4B8C-83A1-F6EECF244321}">
                <p14:modId xmlns:p14="http://schemas.microsoft.com/office/powerpoint/2010/main" val="489567778"/>
              </p:ext>
            </p:extLst>
          </p:nvPr>
        </p:nvGraphicFramePr>
        <p:xfrm>
          <a:off x="1020763" y="2422525"/>
          <a:ext cx="9582150" cy="3579813"/>
        </p:xfrm>
        <a:graphic>
          <a:graphicData uri="http://schemas.openxmlformats.org/presentationml/2006/ole">
            <mc:AlternateContent xmlns:mc="http://schemas.openxmlformats.org/markup-compatibility/2006">
              <mc:Choice xmlns:v="urn:schemas-microsoft-com:vml" Requires="v">
                <p:oleObj name="Document" r:id="rId3" imgW="10279719" imgH="3847428" progId="Word.Document.8">
                  <p:embed/>
                </p:oleObj>
              </mc:Choice>
              <mc:Fallback>
                <p:oleObj name="Document" r:id="rId3" imgW="10279719" imgH="3847428" progId="Word.Document.8">
                  <p:embed/>
                  <p:pic>
                    <p:nvPicPr>
                      <p:cNvPr id="10" name="Object 3"/>
                      <p:cNvPicPr>
                        <a:picLocks noChangeAspect="1" noChangeArrowheads="1"/>
                      </p:cNvPicPr>
                      <p:nvPr/>
                    </p:nvPicPr>
                    <p:blipFill>
                      <a:blip r:embed="rId4"/>
                      <a:srcRect/>
                      <a:stretch>
                        <a:fillRect/>
                      </a:stretch>
                    </p:blipFill>
                    <p:spPr bwMode="auto">
                      <a:xfrm>
                        <a:off x="1020763" y="2422525"/>
                        <a:ext cx="9582150" cy="3579813"/>
                      </a:xfrm>
                      <a:prstGeom prst="rect">
                        <a:avLst/>
                      </a:prstGeom>
                      <a:noFill/>
                    </p:spPr>
                  </p:pic>
                </p:oleObj>
              </mc:Fallback>
            </mc:AlternateContent>
          </a:graphicData>
        </a:graphic>
      </p:graphicFrame>
      <p:sp>
        <p:nvSpPr>
          <p:cNvPr id="11"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555920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EA23476-0F2E-B65A-5FB9-0970A4AEDBFD}"/>
              </a:ext>
            </a:extLst>
          </p:cNvPr>
          <p:cNvSpPr>
            <a:spLocks noGrp="1"/>
          </p:cNvSpPr>
          <p:nvPr>
            <p:ph type="title"/>
          </p:nvPr>
        </p:nvSpPr>
        <p:spPr/>
        <p:txBody>
          <a:bodyPr/>
          <a:lstStyle/>
          <a:p>
            <a:r>
              <a:rPr lang="en-US" altLang="ko-KR" dirty="0"/>
              <a:t>Reference</a:t>
            </a:r>
            <a:endParaRPr lang="ko-KR" altLang="en-US" dirty="0"/>
          </a:p>
        </p:txBody>
      </p:sp>
      <p:sp>
        <p:nvSpPr>
          <p:cNvPr id="3" name="내용 개체 틀 2">
            <a:extLst>
              <a:ext uri="{FF2B5EF4-FFF2-40B4-BE49-F238E27FC236}">
                <a16:creationId xmlns:a16="http://schemas.microsoft.com/office/drawing/2014/main" id="{A7075B21-6EA0-64A1-4705-FD35EC16B747}"/>
              </a:ext>
            </a:extLst>
          </p:cNvPr>
          <p:cNvSpPr>
            <a:spLocks noGrp="1"/>
          </p:cNvSpPr>
          <p:nvPr>
            <p:ph idx="1"/>
          </p:nvPr>
        </p:nvSpPr>
        <p:spPr/>
        <p:txBody>
          <a:bodyPr>
            <a:normAutofit/>
          </a:bodyPr>
          <a:lstStyle/>
          <a:p>
            <a:pPr>
              <a:lnSpc>
                <a:spcPct val="120000"/>
              </a:lnSpc>
            </a:pPr>
            <a:r>
              <a:rPr lang="en-US" altLang="ko-KR" sz="1600" dirty="0"/>
              <a:t>[1]</a:t>
            </a:r>
            <a:r>
              <a:rPr lang="ko-KR" altLang="en-US" sz="1600" dirty="0"/>
              <a:t> </a:t>
            </a:r>
            <a:r>
              <a:rPr lang="en-US" altLang="ko-KR" sz="1600" dirty="0"/>
              <a:t>11-25/0261r2, IMMW for Consumer Device and </a:t>
            </a:r>
            <a:r>
              <a:rPr lang="en-US" altLang="ko-KR" sz="1600" dirty="0" err="1"/>
              <a:t>TGbq</a:t>
            </a:r>
            <a:r>
              <a:rPr lang="en-US" altLang="ko-KR" sz="1600" dirty="0"/>
              <a:t> timeline</a:t>
            </a:r>
          </a:p>
          <a:p>
            <a:pPr>
              <a:lnSpc>
                <a:spcPct val="120000"/>
              </a:lnSpc>
            </a:pPr>
            <a:r>
              <a:rPr lang="en-US" altLang="ko-KR" sz="1600" dirty="0"/>
              <a:t>[2] 11-25/0700r2, </a:t>
            </a:r>
            <a:r>
              <a:rPr lang="en-US" altLang="ko-KR" sz="1600" dirty="0" err="1"/>
              <a:t>TGbq</a:t>
            </a:r>
            <a:r>
              <a:rPr lang="en-US" altLang="ko-KR" sz="1600" dirty="0"/>
              <a:t> timeline proposal - follow up</a:t>
            </a:r>
          </a:p>
          <a:p>
            <a:pPr>
              <a:lnSpc>
                <a:spcPct val="120000"/>
              </a:lnSpc>
            </a:pPr>
            <a:r>
              <a:rPr lang="en-US" altLang="ko-KR" sz="1600" dirty="0"/>
              <a:t>[3] 11-23/1977r1, Requirements Analysis for IMMW Use Cases</a:t>
            </a:r>
          </a:p>
          <a:p>
            <a:pPr>
              <a:lnSpc>
                <a:spcPct val="120000"/>
              </a:lnSpc>
            </a:pPr>
            <a:r>
              <a:rPr lang="en-US" altLang="ko-KR" sz="1600" dirty="0"/>
              <a:t>[4] 11-23/2102r1,</a:t>
            </a:r>
            <a:r>
              <a:rPr lang="ko-KR" altLang="en-US" sz="1600" dirty="0"/>
              <a:t> </a:t>
            </a:r>
            <a:r>
              <a:rPr lang="en-US" altLang="ko-KR" sz="1600" dirty="0"/>
              <a:t>IMMW Multi-Link Operation for </a:t>
            </a:r>
            <a:r>
              <a:rPr lang="en-US" altLang="ko-KR" sz="1600" dirty="0" err="1"/>
              <a:t>mmWave</a:t>
            </a:r>
            <a:r>
              <a:rPr lang="en-US" altLang="ko-KR" sz="1600" dirty="0"/>
              <a:t> Wi-Fi Sensing</a:t>
            </a:r>
          </a:p>
          <a:p>
            <a:pPr>
              <a:lnSpc>
                <a:spcPct val="120000"/>
              </a:lnSpc>
            </a:pPr>
            <a:r>
              <a:rPr lang="en-US" altLang="ko-KR" sz="1600" dirty="0"/>
              <a:t>[5] 11-24/0459r0,</a:t>
            </a:r>
            <a:r>
              <a:rPr lang="ko-KR" altLang="en-US" sz="1600" dirty="0"/>
              <a:t> </a:t>
            </a:r>
            <a:r>
              <a:rPr lang="en-US" altLang="ko-KR" sz="1600" dirty="0"/>
              <a:t>Multi-Link</a:t>
            </a:r>
            <a:r>
              <a:rPr lang="ko-KR" altLang="en-US" sz="1600" dirty="0"/>
              <a:t> </a:t>
            </a:r>
            <a:r>
              <a:rPr lang="en-US" altLang="ko-KR" sz="1600" dirty="0"/>
              <a:t>Operation</a:t>
            </a:r>
            <a:r>
              <a:rPr lang="ko-KR" altLang="en-US" sz="1600" dirty="0"/>
              <a:t> </a:t>
            </a:r>
            <a:r>
              <a:rPr lang="en-US" altLang="ko-KR" sz="1600" dirty="0"/>
              <a:t>for</a:t>
            </a:r>
            <a:r>
              <a:rPr lang="ko-KR" altLang="en-US" sz="1600" dirty="0"/>
              <a:t> </a:t>
            </a:r>
            <a:r>
              <a:rPr lang="en-US" altLang="ko-KR" sz="1600" dirty="0"/>
              <a:t>IMMW</a:t>
            </a:r>
          </a:p>
          <a:p>
            <a:pPr>
              <a:lnSpc>
                <a:spcPct val="120000"/>
              </a:lnSpc>
            </a:pPr>
            <a:r>
              <a:rPr lang="en-US" altLang="ko-KR" sz="1600" dirty="0"/>
              <a:t>[6] 11-24/0723r1, Sensing and Ranging in IMMW</a:t>
            </a:r>
          </a:p>
          <a:p>
            <a:pPr>
              <a:lnSpc>
                <a:spcPct val="120000"/>
              </a:lnSpc>
            </a:pPr>
            <a:r>
              <a:rPr lang="en-US" altLang="ko-KR" sz="1600" dirty="0"/>
              <a:t>[7] 11-24/1104r1, Thoughts on IMMW for the Industry Use</a:t>
            </a:r>
          </a:p>
          <a:p>
            <a:r>
              <a:rPr lang="en-US" altLang="ko-KR" sz="1600" dirty="0"/>
              <a:t>[8] 11-25/0632r1, Anchor Link for ML Operation with </a:t>
            </a:r>
            <a:r>
              <a:rPr lang="en-US" altLang="ko-KR" sz="1600" dirty="0" err="1"/>
              <a:t>mmWave</a:t>
            </a:r>
            <a:r>
              <a:rPr lang="en-US" altLang="ko-KR" sz="1600" dirty="0"/>
              <a:t> Link</a:t>
            </a:r>
          </a:p>
          <a:p>
            <a:r>
              <a:rPr lang="en-US" altLang="ko-KR" sz="1600" dirty="0"/>
              <a:t>[9] 11-25/0428r1, </a:t>
            </a:r>
            <a:r>
              <a:rPr lang="en-US" altLang="ko-KR" sz="1600" dirty="0" err="1"/>
              <a:t>mmWave</a:t>
            </a:r>
            <a:r>
              <a:rPr lang="en-US" altLang="ko-KR" sz="1600" dirty="0"/>
              <a:t> Link MAC: Beaconing, TXOP Protection, Medium Access, Power Save</a:t>
            </a:r>
          </a:p>
          <a:p>
            <a:endParaRPr lang="ko-KR" altLang="en-US" sz="1600" dirty="0"/>
          </a:p>
        </p:txBody>
      </p:sp>
      <p:sp>
        <p:nvSpPr>
          <p:cNvPr id="4" name="슬라이드 번호 개체 틀 3">
            <a:extLst>
              <a:ext uri="{FF2B5EF4-FFF2-40B4-BE49-F238E27FC236}">
                <a16:creationId xmlns:a16="http://schemas.microsoft.com/office/drawing/2014/main" id="{1E3A84C5-A39A-05CC-4B95-B444BB002DA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
        <p:nvSpPr>
          <p:cNvPr id="5" name="바닥글 개체 틀 4">
            <a:extLst>
              <a:ext uri="{FF2B5EF4-FFF2-40B4-BE49-F238E27FC236}">
                <a16:creationId xmlns:a16="http://schemas.microsoft.com/office/drawing/2014/main" id="{214D365D-57AB-96A0-F45A-9B6681E8AB50}"/>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013559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77E1650-04AD-94CB-9A70-FF2944A0ADF2}"/>
              </a:ext>
            </a:extLst>
          </p:cNvPr>
          <p:cNvSpPr>
            <a:spLocks noGrp="1"/>
          </p:cNvSpPr>
          <p:nvPr>
            <p:ph type="title"/>
          </p:nvPr>
        </p:nvSpPr>
        <p:spPr/>
        <p:txBody>
          <a:bodyPr/>
          <a:lstStyle/>
          <a:p>
            <a:r>
              <a:rPr lang="en-US" altLang="ko-KR" dirty="0"/>
              <a:t>SP1 </a:t>
            </a:r>
            <a:endParaRPr lang="ko-KR" altLang="en-US" dirty="0"/>
          </a:p>
        </p:txBody>
      </p:sp>
      <p:sp>
        <p:nvSpPr>
          <p:cNvPr id="3" name="내용 개체 틀 2">
            <a:extLst>
              <a:ext uri="{FF2B5EF4-FFF2-40B4-BE49-F238E27FC236}">
                <a16:creationId xmlns:a16="http://schemas.microsoft.com/office/drawing/2014/main" id="{A2E73730-ABB3-A96B-6A4F-AC3A91B1E187}"/>
              </a:ext>
            </a:extLst>
          </p:cNvPr>
          <p:cNvSpPr>
            <a:spLocks noGrp="1"/>
          </p:cNvSpPr>
          <p:nvPr>
            <p:ph idx="1"/>
          </p:nvPr>
        </p:nvSpPr>
        <p:spPr>
          <a:xfrm>
            <a:off x="914400" y="1760551"/>
            <a:ext cx="10363200" cy="4343400"/>
          </a:xfrm>
        </p:spPr>
        <p:txBody>
          <a:bodyPr/>
          <a:lstStyle/>
          <a:p>
            <a:pPr>
              <a:lnSpc>
                <a:spcPct val="150000"/>
              </a:lnSpc>
            </a:pPr>
            <a:r>
              <a:rPr lang="en-US" altLang="ko-KR" dirty="0"/>
              <a:t>Do you support to define the following terminologies for </a:t>
            </a:r>
            <a:r>
              <a:rPr lang="en-US" altLang="ko-KR" dirty="0" err="1"/>
              <a:t>TGbq</a:t>
            </a:r>
            <a:r>
              <a:rPr lang="en-US" altLang="ko-KR" dirty="0"/>
              <a:t>?</a:t>
            </a:r>
          </a:p>
          <a:p>
            <a:pPr lvl="1">
              <a:lnSpc>
                <a:spcPct val="150000"/>
              </a:lnSpc>
            </a:pPr>
            <a:r>
              <a:rPr lang="en-US" altLang="ko-KR" dirty="0"/>
              <a:t>TBD IMMW AP is the AP MLD that has one or more than one link operating on 2.4, 5, or 6 GHz bandwidth and has the only one link operating on 42-71 GHz bandwidth</a:t>
            </a:r>
          </a:p>
          <a:p>
            <a:pPr lvl="1">
              <a:lnSpc>
                <a:spcPct val="150000"/>
              </a:lnSpc>
            </a:pPr>
            <a:r>
              <a:rPr lang="en-US" altLang="ko-KR" dirty="0"/>
              <a:t>TBD IMMW STA is the non-AP MLD that has one or more than one link operating on 2.4, 5, or 6 GHz bandwidth and has the only one link operating on 42-72 GHz bandwidth</a:t>
            </a:r>
          </a:p>
          <a:p>
            <a:pPr marL="457188" lvl="1" indent="0">
              <a:lnSpc>
                <a:spcPct val="150000"/>
              </a:lnSpc>
              <a:buNone/>
            </a:pPr>
            <a:endParaRPr lang="en-US" altLang="ko-KR" sz="1400" dirty="0"/>
          </a:p>
          <a:p>
            <a:pPr marL="457188" lvl="1" indent="0">
              <a:lnSpc>
                <a:spcPct val="150000"/>
              </a:lnSpc>
              <a:buNone/>
            </a:pPr>
            <a:r>
              <a:rPr lang="en-US" altLang="ko-KR" sz="1400" dirty="0"/>
              <a:t>NOTE 1: TBD sub-7 GHz link is the term to indicate the one of the links operating on 2.4, 5, or 6 GHz bandwidth</a:t>
            </a:r>
          </a:p>
          <a:p>
            <a:pPr marL="457188" lvl="1" indent="0">
              <a:lnSpc>
                <a:spcPct val="150000"/>
              </a:lnSpc>
              <a:buNone/>
            </a:pPr>
            <a:r>
              <a:rPr lang="en-US" altLang="ko-KR" sz="1400" dirty="0"/>
              <a:t>NOTE 2: TBD </a:t>
            </a:r>
            <a:r>
              <a:rPr lang="en-US" altLang="ko-KR" sz="1400" dirty="0" err="1"/>
              <a:t>mmWave</a:t>
            </a:r>
            <a:r>
              <a:rPr lang="en-US" altLang="ko-KR" sz="1400" dirty="0"/>
              <a:t> link is the term to indicate the link operating on 42-71 GHz bandwidth and defined by the </a:t>
            </a:r>
            <a:r>
              <a:rPr lang="en-US" altLang="ko-KR" sz="1400" dirty="0" err="1"/>
              <a:t>TGbq</a:t>
            </a:r>
            <a:r>
              <a:rPr lang="en-US" altLang="ko-KR" sz="1400" dirty="0"/>
              <a:t> amendment</a:t>
            </a:r>
          </a:p>
          <a:p>
            <a:pPr marL="457188" lvl="1" indent="0">
              <a:lnSpc>
                <a:spcPct val="150000"/>
              </a:lnSpc>
              <a:buNone/>
            </a:pPr>
            <a:r>
              <a:rPr lang="en-US" altLang="ko-KR" sz="1400" dirty="0"/>
              <a:t>NOTE 3: Both TBD IMMW AP and TBD IMMW STA shall follow the additional rules or exceptions as defined in the </a:t>
            </a:r>
            <a:r>
              <a:rPr lang="en-US" altLang="ko-KR" sz="1400" dirty="0" err="1"/>
              <a:t>TGbq</a:t>
            </a:r>
            <a:r>
              <a:rPr lang="en-US" altLang="ko-KR" sz="1400" dirty="0"/>
              <a:t> amendment</a:t>
            </a:r>
          </a:p>
          <a:p>
            <a:pPr lvl="1">
              <a:lnSpc>
                <a:spcPct val="150000"/>
              </a:lnSpc>
            </a:pPr>
            <a:endParaRPr lang="ko-KR" altLang="en-US" dirty="0"/>
          </a:p>
        </p:txBody>
      </p:sp>
      <p:sp>
        <p:nvSpPr>
          <p:cNvPr id="4" name="슬라이드 번호 개체 틀 3">
            <a:extLst>
              <a:ext uri="{FF2B5EF4-FFF2-40B4-BE49-F238E27FC236}">
                <a16:creationId xmlns:a16="http://schemas.microsoft.com/office/drawing/2014/main" id="{CB89E1F2-2EA3-59EE-076C-C0ACD017BA4C}"/>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5" name="바닥글 개체 틀 4">
            <a:extLst>
              <a:ext uri="{FF2B5EF4-FFF2-40B4-BE49-F238E27FC236}">
                <a16:creationId xmlns:a16="http://schemas.microsoft.com/office/drawing/2014/main" id="{EE2EBE54-8030-1992-DE0E-843B11553498}"/>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3042377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B1E8FAF-BE29-9C3F-42E0-FBAABD74F094}"/>
              </a:ext>
            </a:extLst>
          </p:cNvPr>
          <p:cNvSpPr>
            <a:spLocks noGrp="1"/>
          </p:cNvSpPr>
          <p:nvPr>
            <p:ph type="title"/>
          </p:nvPr>
        </p:nvSpPr>
        <p:spPr/>
        <p:txBody>
          <a:bodyPr/>
          <a:lstStyle/>
          <a:p>
            <a:r>
              <a:rPr lang="en-US" altLang="ko-KR" dirty="0"/>
              <a:t>SP2</a:t>
            </a:r>
            <a:endParaRPr lang="ko-KR" altLang="en-US" dirty="0"/>
          </a:p>
        </p:txBody>
      </p:sp>
      <p:sp>
        <p:nvSpPr>
          <p:cNvPr id="3" name="내용 개체 틀 2">
            <a:extLst>
              <a:ext uri="{FF2B5EF4-FFF2-40B4-BE49-F238E27FC236}">
                <a16:creationId xmlns:a16="http://schemas.microsoft.com/office/drawing/2014/main" id="{6549C2E6-6118-397D-D626-8397AFA77CA0}"/>
              </a:ext>
            </a:extLst>
          </p:cNvPr>
          <p:cNvSpPr>
            <a:spLocks noGrp="1"/>
          </p:cNvSpPr>
          <p:nvPr>
            <p:ph idx="1"/>
          </p:nvPr>
        </p:nvSpPr>
        <p:spPr/>
        <p:txBody>
          <a:bodyPr>
            <a:normAutofit fontScale="85000" lnSpcReduction="10000"/>
          </a:bodyPr>
          <a:lstStyle/>
          <a:p>
            <a:pPr>
              <a:lnSpc>
                <a:spcPct val="150000"/>
              </a:lnSpc>
            </a:pPr>
            <a:r>
              <a:rPr lang="en-US" altLang="ko-KR" dirty="0"/>
              <a:t>Do you support to add the following statement to the </a:t>
            </a:r>
            <a:r>
              <a:rPr lang="en-US" altLang="ko-KR" dirty="0" err="1"/>
              <a:t>TGbq</a:t>
            </a:r>
            <a:r>
              <a:rPr lang="en-US" altLang="ko-KR" dirty="0"/>
              <a:t> SFD?</a:t>
            </a:r>
          </a:p>
          <a:p>
            <a:pPr lvl="1">
              <a:lnSpc>
                <a:spcPct val="150000"/>
              </a:lnSpc>
            </a:pPr>
            <a:r>
              <a:rPr lang="en-US" altLang="ko-KR" dirty="0"/>
              <a:t>TBD IMMW AP shall transmit a Beacon via one of TBD sub-7GHz links containing the Basic Multi-Link element with the Per-STA Profile </a:t>
            </a:r>
            <a:r>
              <a:rPr lang="en-US" altLang="ko-KR" dirty="0" err="1"/>
              <a:t>subelement</a:t>
            </a:r>
            <a:r>
              <a:rPr lang="en-US" altLang="ko-KR" dirty="0"/>
              <a:t> corresponding to the TBD </a:t>
            </a:r>
            <a:r>
              <a:rPr lang="en-US" altLang="ko-KR" dirty="0" err="1"/>
              <a:t>mmWave</a:t>
            </a:r>
            <a:r>
              <a:rPr lang="en-US" altLang="ko-KR" dirty="0"/>
              <a:t> link in the Basic Multi-Link element</a:t>
            </a:r>
          </a:p>
          <a:p>
            <a:pPr lvl="1">
              <a:lnSpc>
                <a:spcPct val="150000"/>
              </a:lnSpc>
            </a:pPr>
            <a:r>
              <a:rPr lang="en-US" altLang="ko-KR" dirty="0"/>
              <a:t>TBD IMMW AP shall not transmit a Beacon via the TBD </a:t>
            </a:r>
            <a:r>
              <a:rPr lang="en-US" altLang="ko-KR" dirty="0" err="1"/>
              <a:t>mmWave</a:t>
            </a:r>
            <a:r>
              <a:rPr lang="en-US" altLang="ko-KR" dirty="0"/>
              <a:t> link containing the Basic Multi-Link element with the Per-STA Profile </a:t>
            </a:r>
            <a:r>
              <a:rPr lang="en-US" altLang="ko-KR" dirty="0" err="1"/>
              <a:t>subelement</a:t>
            </a:r>
            <a:r>
              <a:rPr lang="en-US" altLang="ko-KR" dirty="0"/>
              <a:t> corresponding to the TBD sub-7GHz links </a:t>
            </a:r>
          </a:p>
          <a:p>
            <a:pPr marL="457188" lvl="1" indent="0">
              <a:lnSpc>
                <a:spcPct val="150000"/>
              </a:lnSpc>
              <a:buNone/>
            </a:pPr>
            <a:endParaRPr lang="en-US" altLang="ko-KR" sz="1600" dirty="0"/>
          </a:p>
          <a:p>
            <a:pPr marL="457188" lvl="1" indent="0">
              <a:lnSpc>
                <a:spcPct val="150000"/>
              </a:lnSpc>
              <a:buNone/>
            </a:pPr>
            <a:r>
              <a:rPr lang="en-US" altLang="ko-KR" sz="1400" dirty="0"/>
              <a:t>NOTE 1: TBD sub-7 GHz link is the term to indicate the one of the links operating on 2.4, 5, or 6 GHz bandwidth</a:t>
            </a:r>
          </a:p>
          <a:p>
            <a:pPr marL="457188" lvl="1" indent="0">
              <a:lnSpc>
                <a:spcPct val="150000"/>
              </a:lnSpc>
              <a:buNone/>
            </a:pPr>
            <a:r>
              <a:rPr lang="en-US" altLang="ko-KR" sz="1400" dirty="0"/>
              <a:t>NOTE 2: TBD </a:t>
            </a:r>
            <a:r>
              <a:rPr lang="en-US" altLang="ko-KR" sz="1400" dirty="0" err="1"/>
              <a:t>mmWave</a:t>
            </a:r>
            <a:r>
              <a:rPr lang="en-US" altLang="ko-KR" sz="1400" dirty="0"/>
              <a:t> link is the term to indicate the link operating on 42-71 GHz bandwidth and defined by the </a:t>
            </a:r>
            <a:r>
              <a:rPr lang="en-US" altLang="ko-KR" sz="1400" dirty="0" err="1"/>
              <a:t>TGbq</a:t>
            </a:r>
            <a:r>
              <a:rPr lang="en-US" altLang="ko-KR" sz="1400" dirty="0"/>
              <a:t> amendment</a:t>
            </a:r>
          </a:p>
          <a:p>
            <a:pPr marL="457188" lvl="1" indent="0">
              <a:lnSpc>
                <a:spcPct val="150000"/>
              </a:lnSpc>
              <a:buNone/>
            </a:pPr>
            <a:r>
              <a:rPr lang="en-US" altLang="ko-KR" sz="1400" dirty="0"/>
              <a:t>NOTE 3: Both TBD IMMW AP and TBD IMMW STA shall follow the additional rules or exceptions as defined in the </a:t>
            </a:r>
            <a:r>
              <a:rPr lang="en-US" altLang="ko-KR" sz="1400" dirty="0" err="1"/>
              <a:t>TGbq</a:t>
            </a:r>
            <a:r>
              <a:rPr lang="en-US" altLang="ko-KR" sz="1400" dirty="0"/>
              <a:t> amendment</a:t>
            </a:r>
          </a:p>
          <a:p>
            <a:pPr>
              <a:lnSpc>
                <a:spcPct val="150000"/>
              </a:lnSpc>
            </a:pPr>
            <a:r>
              <a:rPr lang="en-US" altLang="ko-KR" sz="1800" dirty="0"/>
              <a:t>Y/N/A</a:t>
            </a:r>
            <a:endParaRPr lang="en-US" altLang="ko-KR" sz="2200" dirty="0"/>
          </a:p>
        </p:txBody>
      </p:sp>
      <p:sp>
        <p:nvSpPr>
          <p:cNvPr id="4" name="슬라이드 번호 개체 틀 3">
            <a:extLst>
              <a:ext uri="{FF2B5EF4-FFF2-40B4-BE49-F238E27FC236}">
                <a16:creationId xmlns:a16="http://schemas.microsoft.com/office/drawing/2014/main" id="{2DC492D7-E3F7-C387-47F8-166C1D00EE27}"/>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
        <p:nvSpPr>
          <p:cNvPr id="5" name="바닥글 개체 틀 4">
            <a:extLst>
              <a:ext uri="{FF2B5EF4-FFF2-40B4-BE49-F238E27FC236}">
                <a16:creationId xmlns:a16="http://schemas.microsoft.com/office/drawing/2014/main" id="{6F3765FC-B869-C7A1-17CD-CA38ADF33858}"/>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315577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B707B7C-AC07-122F-E733-F7BF79BBD7E5}"/>
              </a:ext>
            </a:extLst>
          </p:cNvPr>
          <p:cNvSpPr>
            <a:spLocks noGrp="1"/>
          </p:cNvSpPr>
          <p:nvPr>
            <p:ph type="title"/>
          </p:nvPr>
        </p:nvSpPr>
        <p:spPr/>
        <p:txBody>
          <a:bodyPr/>
          <a:lstStyle/>
          <a:p>
            <a:r>
              <a:rPr lang="en-US" altLang="ko-KR" dirty="0"/>
              <a:t>SP3</a:t>
            </a:r>
            <a:endParaRPr lang="ko-KR" altLang="en-US" dirty="0"/>
          </a:p>
        </p:txBody>
      </p:sp>
      <p:sp>
        <p:nvSpPr>
          <p:cNvPr id="3" name="내용 개체 틀 2">
            <a:extLst>
              <a:ext uri="{FF2B5EF4-FFF2-40B4-BE49-F238E27FC236}">
                <a16:creationId xmlns:a16="http://schemas.microsoft.com/office/drawing/2014/main" id="{5A61B284-2C86-F2C3-4819-3F8E694EF254}"/>
              </a:ext>
            </a:extLst>
          </p:cNvPr>
          <p:cNvSpPr>
            <a:spLocks noGrp="1"/>
          </p:cNvSpPr>
          <p:nvPr>
            <p:ph idx="1"/>
          </p:nvPr>
        </p:nvSpPr>
        <p:spPr/>
        <p:txBody>
          <a:bodyPr/>
          <a:lstStyle/>
          <a:p>
            <a:pPr>
              <a:lnSpc>
                <a:spcPct val="150000"/>
              </a:lnSpc>
            </a:pPr>
            <a:r>
              <a:rPr lang="en-US" altLang="ko-KR" dirty="0"/>
              <a:t>Do you agree the following statement?</a:t>
            </a:r>
          </a:p>
          <a:p>
            <a:pPr lvl="1">
              <a:lnSpc>
                <a:spcPct val="150000"/>
              </a:lnSpc>
            </a:pPr>
            <a:r>
              <a:rPr lang="en-US" altLang="ko-KR" dirty="0"/>
              <a:t>TBD IMMW AP may transmit via the TBD </a:t>
            </a:r>
            <a:r>
              <a:rPr lang="en-US" altLang="ko-KR" dirty="0" err="1"/>
              <a:t>mmWave</a:t>
            </a:r>
            <a:r>
              <a:rPr lang="en-US" altLang="ko-KR" dirty="0"/>
              <a:t> link a TBD IMMW Beacon in addition to the Beacon transmitted on one of the TBD sub-7GHz links</a:t>
            </a:r>
          </a:p>
          <a:p>
            <a:pPr marL="457188" lvl="1" indent="0">
              <a:lnSpc>
                <a:spcPct val="150000"/>
              </a:lnSpc>
              <a:buNone/>
            </a:pPr>
            <a:r>
              <a:rPr lang="en-US" altLang="ko-KR" sz="1400" dirty="0"/>
              <a:t>NOTE 1: TBD sub-7 GHz link is the term to indicate the one of the links operating on 2.4, 5, or 6 GHz bandwidth</a:t>
            </a:r>
          </a:p>
          <a:p>
            <a:pPr marL="457188" lvl="1" indent="0">
              <a:lnSpc>
                <a:spcPct val="150000"/>
              </a:lnSpc>
              <a:buNone/>
            </a:pPr>
            <a:r>
              <a:rPr lang="en-US" altLang="ko-KR" sz="1400" dirty="0"/>
              <a:t>NOTE 2: TBD </a:t>
            </a:r>
            <a:r>
              <a:rPr lang="en-US" altLang="ko-KR" sz="1400" dirty="0" err="1"/>
              <a:t>mmWave</a:t>
            </a:r>
            <a:r>
              <a:rPr lang="en-US" altLang="ko-KR" sz="1400" dirty="0"/>
              <a:t> link is the term to indicate the link operating on 42-71 GHz bandwidth and defined by the </a:t>
            </a:r>
            <a:r>
              <a:rPr lang="en-US" altLang="ko-KR" sz="1400" dirty="0" err="1"/>
              <a:t>TGbq</a:t>
            </a:r>
            <a:r>
              <a:rPr lang="en-US" altLang="ko-KR" sz="1400" dirty="0"/>
              <a:t> amendment</a:t>
            </a:r>
          </a:p>
          <a:p>
            <a:pPr marL="457188" lvl="1" indent="0">
              <a:lnSpc>
                <a:spcPct val="150000"/>
              </a:lnSpc>
              <a:buNone/>
            </a:pPr>
            <a:r>
              <a:rPr lang="en-US" altLang="ko-KR" sz="1400" dirty="0"/>
              <a:t>NOTE 3: Both TBD IMMW AP and TBD IMMW STA shall follow the additional rules or exceptions as defined in the </a:t>
            </a:r>
            <a:r>
              <a:rPr lang="en-US" altLang="ko-KR" sz="1400" dirty="0" err="1"/>
              <a:t>TGbq</a:t>
            </a:r>
            <a:r>
              <a:rPr lang="en-US" altLang="ko-KR" sz="1400" dirty="0"/>
              <a:t> amendment</a:t>
            </a:r>
          </a:p>
          <a:p>
            <a:pPr marL="457188" lvl="1" indent="0">
              <a:lnSpc>
                <a:spcPct val="150000"/>
              </a:lnSpc>
              <a:buNone/>
            </a:pPr>
            <a:r>
              <a:rPr lang="en-US" altLang="ko-KR" sz="1400" dirty="0"/>
              <a:t>NOTE 4: TBD IMMW Beacon contains the information only related to the TBD </a:t>
            </a:r>
            <a:r>
              <a:rPr lang="en-US" altLang="ko-KR" sz="1400" dirty="0" err="1"/>
              <a:t>mmWave</a:t>
            </a:r>
            <a:r>
              <a:rPr lang="en-US" altLang="ko-KR" sz="1400" dirty="0"/>
              <a:t> link </a:t>
            </a:r>
          </a:p>
          <a:p>
            <a:pPr marL="457188" lvl="1" indent="0">
              <a:lnSpc>
                <a:spcPct val="150000"/>
              </a:lnSpc>
              <a:buNone/>
            </a:pPr>
            <a:r>
              <a:rPr lang="en-US" altLang="ko-KR" sz="1400" dirty="0"/>
              <a:t>NOTE 5: TBTT and beacon interval of TBD IMMW Beacon are TBD</a:t>
            </a:r>
          </a:p>
          <a:p>
            <a:pPr>
              <a:lnSpc>
                <a:spcPct val="150000"/>
              </a:lnSpc>
            </a:pPr>
            <a:r>
              <a:rPr lang="en-US" altLang="ko-KR" dirty="0"/>
              <a:t>Y/N/A</a:t>
            </a:r>
            <a:endParaRPr lang="en-US" altLang="ko-KR" sz="3200" dirty="0"/>
          </a:p>
          <a:p>
            <a:pPr>
              <a:lnSpc>
                <a:spcPct val="150000"/>
              </a:lnSpc>
            </a:pPr>
            <a:endParaRPr lang="en-US" altLang="ko-KR" dirty="0"/>
          </a:p>
        </p:txBody>
      </p:sp>
      <p:sp>
        <p:nvSpPr>
          <p:cNvPr id="4" name="슬라이드 번호 개체 틀 3">
            <a:extLst>
              <a:ext uri="{FF2B5EF4-FFF2-40B4-BE49-F238E27FC236}">
                <a16:creationId xmlns:a16="http://schemas.microsoft.com/office/drawing/2014/main" id="{A8AA74A4-332D-1FB5-924F-5BABE30CAB61}"/>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
        <p:nvSpPr>
          <p:cNvPr id="5" name="바닥글 개체 틀 4">
            <a:extLst>
              <a:ext uri="{FF2B5EF4-FFF2-40B4-BE49-F238E27FC236}">
                <a16:creationId xmlns:a16="http://schemas.microsoft.com/office/drawing/2014/main" id="{F301D3FC-2FA2-F424-6F69-207F080D60DF}"/>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253472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B06D1E-1AAC-D5F5-BD00-7FBF66986E5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8248FFC-B314-6C46-590E-AE0FFA7EB0C9}"/>
              </a:ext>
            </a:extLst>
          </p:cNvPr>
          <p:cNvSpPr>
            <a:spLocks noGrp="1"/>
          </p:cNvSpPr>
          <p:nvPr>
            <p:ph type="title"/>
          </p:nvPr>
        </p:nvSpPr>
        <p:spPr/>
        <p:txBody>
          <a:bodyPr/>
          <a:lstStyle/>
          <a:p>
            <a:r>
              <a:rPr lang="en-US" altLang="ko-KR" dirty="0"/>
              <a:t>SP4</a:t>
            </a:r>
            <a:endParaRPr lang="ko-KR" altLang="en-US" dirty="0"/>
          </a:p>
        </p:txBody>
      </p:sp>
      <p:sp>
        <p:nvSpPr>
          <p:cNvPr id="3" name="내용 개체 틀 2">
            <a:extLst>
              <a:ext uri="{FF2B5EF4-FFF2-40B4-BE49-F238E27FC236}">
                <a16:creationId xmlns:a16="http://schemas.microsoft.com/office/drawing/2014/main" id="{5CC4211B-CD22-A992-172E-61D3426C7225}"/>
              </a:ext>
            </a:extLst>
          </p:cNvPr>
          <p:cNvSpPr>
            <a:spLocks noGrp="1"/>
          </p:cNvSpPr>
          <p:nvPr>
            <p:ph idx="1"/>
          </p:nvPr>
        </p:nvSpPr>
        <p:spPr>
          <a:xfrm>
            <a:off x="914400" y="1752600"/>
            <a:ext cx="10363200" cy="4343400"/>
          </a:xfrm>
        </p:spPr>
        <p:txBody>
          <a:bodyPr>
            <a:normAutofit fontScale="70000" lnSpcReduction="20000"/>
          </a:bodyPr>
          <a:lstStyle/>
          <a:p>
            <a:pPr>
              <a:lnSpc>
                <a:spcPct val="150000"/>
              </a:lnSpc>
            </a:pPr>
            <a:r>
              <a:rPr lang="en-US" altLang="ko-KR" sz="2900" dirty="0"/>
              <a:t>Do you agree the followings?</a:t>
            </a:r>
          </a:p>
          <a:p>
            <a:pPr lvl="1">
              <a:lnSpc>
                <a:spcPct val="150000"/>
              </a:lnSpc>
            </a:pPr>
            <a:r>
              <a:rPr lang="en-US" altLang="ko-KR" sz="2600" dirty="0"/>
              <a:t>TBD IMMW STA shall follow the MLO defined in </a:t>
            </a:r>
            <a:r>
              <a:rPr lang="en-US" altLang="ko-KR" sz="2600" dirty="0" err="1"/>
              <a:t>TGbe</a:t>
            </a:r>
            <a:r>
              <a:rPr lang="en-US" altLang="ko-KR" sz="2600" dirty="0"/>
              <a:t> when it performs (re)association procedure with a TBD IMMW AP</a:t>
            </a:r>
          </a:p>
          <a:p>
            <a:pPr lvl="1">
              <a:lnSpc>
                <a:spcPct val="150000"/>
              </a:lnSpc>
            </a:pPr>
            <a:r>
              <a:rPr lang="en-US" altLang="ko-KR" sz="2600" dirty="0"/>
              <a:t>TBD IMMW STA and TBD IMMW AP shall follow the ML (re)setup and the ML reconfiguration procedures defined in </a:t>
            </a:r>
            <a:r>
              <a:rPr lang="en-US" altLang="ko-KR" sz="2600" dirty="0" err="1"/>
              <a:t>TGbe</a:t>
            </a:r>
            <a:r>
              <a:rPr lang="en-US" altLang="ko-KR" sz="2600" dirty="0"/>
              <a:t> when it adds/deletes/removes the TBD </a:t>
            </a:r>
            <a:r>
              <a:rPr lang="en-US" altLang="ko-KR" sz="2600" dirty="0" err="1"/>
              <a:t>mmWave</a:t>
            </a:r>
            <a:r>
              <a:rPr lang="en-US" altLang="ko-KR" sz="2600" dirty="0"/>
              <a:t> link </a:t>
            </a:r>
          </a:p>
          <a:p>
            <a:pPr marL="457188" lvl="1" indent="0">
              <a:lnSpc>
                <a:spcPct val="150000"/>
              </a:lnSpc>
              <a:buNone/>
            </a:pPr>
            <a:endParaRPr lang="en-US" altLang="ko-KR" dirty="0"/>
          </a:p>
          <a:p>
            <a:pPr marL="457188" lvl="1" indent="0">
              <a:lnSpc>
                <a:spcPct val="150000"/>
              </a:lnSpc>
              <a:buNone/>
            </a:pPr>
            <a:r>
              <a:rPr lang="en-US" altLang="ko-KR" dirty="0"/>
              <a:t>NOTE 1: TBD sub-7 GHz link is the term to indicate the one of the links operating on 2.4, 5, or 6 GHz bandwidth</a:t>
            </a:r>
          </a:p>
          <a:p>
            <a:pPr marL="457188" lvl="1" indent="0">
              <a:lnSpc>
                <a:spcPct val="150000"/>
              </a:lnSpc>
              <a:buNone/>
            </a:pPr>
            <a:r>
              <a:rPr lang="en-US" altLang="ko-KR" dirty="0"/>
              <a:t>NOTE 2: TBD </a:t>
            </a:r>
            <a:r>
              <a:rPr lang="en-US" altLang="ko-KR" dirty="0" err="1"/>
              <a:t>mmWave</a:t>
            </a:r>
            <a:r>
              <a:rPr lang="en-US" altLang="ko-KR" dirty="0"/>
              <a:t> link is the term to indicate the link operating on 42-71 GHz bandwidth and defined by the </a:t>
            </a:r>
            <a:r>
              <a:rPr lang="en-US" altLang="ko-KR" dirty="0" err="1"/>
              <a:t>TGbq</a:t>
            </a:r>
            <a:r>
              <a:rPr lang="en-US" altLang="ko-KR" dirty="0"/>
              <a:t> amendment</a:t>
            </a:r>
          </a:p>
          <a:p>
            <a:pPr marL="457188" lvl="1" indent="0">
              <a:lnSpc>
                <a:spcPct val="150000"/>
              </a:lnSpc>
              <a:buNone/>
            </a:pPr>
            <a:r>
              <a:rPr lang="en-US" altLang="ko-KR" dirty="0"/>
              <a:t>NOTE 3: Both TBD IMMW AP and TBD IMMW STA shall follow the additional rules or exceptions as defined in the </a:t>
            </a:r>
            <a:r>
              <a:rPr lang="en-US" altLang="ko-KR" dirty="0" err="1"/>
              <a:t>TGbq</a:t>
            </a:r>
            <a:r>
              <a:rPr lang="en-US" altLang="ko-KR" dirty="0"/>
              <a:t> amendment</a:t>
            </a:r>
          </a:p>
          <a:p>
            <a:pPr marL="457188" lvl="1" indent="0">
              <a:lnSpc>
                <a:spcPct val="150000"/>
              </a:lnSpc>
              <a:buNone/>
            </a:pPr>
            <a:endParaRPr lang="en-US" altLang="ko-KR" dirty="0"/>
          </a:p>
          <a:p>
            <a:pPr>
              <a:lnSpc>
                <a:spcPct val="150000"/>
              </a:lnSpc>
            </a:pPr>
            <a:r>
              <a:rPr lang="en-US" altLang="ko-KR" dirty="0"/>
              <a:t>Y/N/A</a:t>
            </a:r>
            <a:endParaRPr lang="en-US" altLang="ko-KR" sz="3200" dirty="0"/>
          </a:p>
          <a:p>
            <a:pPr>
              <a:lnSpc>
                <a:spcPct val="150000"/>
              </a:lnSpc>
            </a:pPr>
            <a:endParaRPr lang="en-US" altLang="ko-KR" dirty="0"/>
          </a:p>
          <a:p>
            <a:pPr>
              <a:lnSpc>
                <a:spcPct val="150000"/>
              </a:lnSpc>
            </a:pPr>
            <a:endParaRPr lang="ko-KR" altLang="en-US" b="0" dirty="0"/>
          </a:p>
        </p:txBody>
      </p:sp>
      <p:sp>
        <p:nvSpPr>
          <p:cNvPr id="4" name="슬라이드 번호 개체 틀 3">
            <a:extLst>
              <a:ext uri="{FF2B5EF4-FFF2-40B4-BE49-F238E27FC236}">
                <a16:creationId xmlns:a16="http://schemas.microsoft.com/office/drawing/2014/main" id="{554512BF-1BAC-3653-7738-8F0C6A7777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
        <p:nvSpPr>
          <p:cNvPr id="5" name="바닥글 개체 틀 4">
            <a:extLst>
              <a:ext uri="{FF2B5EF4-FFF2-40B4-BE49-F238E27FC236}">
                <a16:creationId xmlns:a16="http://schemas.microsoft.com/office/drawing/2014/main" id="{7D09704F-5D6C-BC5A-CFDF-0B68036EFAA0}"/>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878842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F31E1F6-0222-C824-B624-F1F53291CE13}"/>
              </a:ext>
            </a:extLst>
          </p:cNvPr>
          <p:cNvSpPr>
            <a:spLocks noGrp="1"/>
          </p:cNvSpPr>
          <p:nvPr>
            <p:ph type="title"/>
          </p:nvPr>
        </p:nvSpPr>
        <p:spPr>
          <a:xfrm>
            <a:off x="914400" y="706341"/>
            <a:ext cx="10363200" cy="914400"/>
          </a:xfrm>
        </p:spPr>
        <p:txBody>
          <a:bodyPr/>
          <a:lstStyle/>
          <a:p>
            <a:r>
              <a:rPr lang="en-US" altLang="ko-KR" dirty="0"/>
              <a:t>SP5</a:t>
            </a:r>
            <a:endParaRPr lang="ko-KR" altLang="en-US" dirty="0"/>
          </a:p>
        </p:txBody>
      </p:sp>
      <p:sp>
        <p:nvSpPr>
          <p:cNvPr id="3" name="내용 개체 틀 2">
            <a:extLst>
              <a:ext uri="{FF2B5EF4-FFF2-40B4-BE49-F238E27FC236}">
                <a16:creationId xmlns:a16="http://schemas.microsoft.com/office/drawing/2014/main" id="{796BA86E-316A-0413-C202-6C87A0E2D38E}"/>
              </a:ext>
            </a:extLst>
          </p:cNvPr>
          <p:cNvSpPr>
            <a:spLocks noGrp="1"/>
          </p:cNvSpPr>
          <p:nvPr>
            <p:ph idx="1"/>
          </p:nvPr>
        </p:nvSpPr>
        <p:spPr/>
        <p:txBody>
          <a:bodyPr>
            <a:normAutofit lnSpcReduction="10000"/>
          </a:bodyPr>
          <a:lstStyle/>
          <a:p>
            <a:pPr>
              <a:lnSpc>
                <a:spcPct val="150000"/>
              </a:lnSpc>
            </a:pPr>
            <a:r>
              <a:rPr lang="en-US" altLang="ko-KR" dirty="0"/>
              <a:t>Do you agree the following statement?</a:t>
            </a:r>
          </a:p>
          <a:p>
            <a:pPr lvl="1">
              <a:lnSpc>
                <a:spcPct val="150000"/>
              </a:lnSpc>
            </a:pPr>
            <a:r>
              <a:rPr lang="en-US" altLang="ko-KR" dirty="0"/>
              <a:t>TBD IMMW STA shall not transmit a Probe Request frame or multi-link Probe Request frame to the TBD IMMW AP</a:t>
            </a:r>
          </a:p>
          <a:p>
            <a:pPr marL="457188" lvl="1" indent="0">
              <a:lnSpc>
                <a:spcPct val="150000"/>
              </a:lnSpc>
              <a:buNone/>
            </a:pPr>
            <a:endParaRPr lang="en-US" altLang="ko-KR" sz="1200" dirty="0"/>
          </a:p>
          <a:p>
            <a:pPr marL="457188" lvl="1" indent="0">
              <a:lnSpc>
                <a:spcPct val="150000"/>
              </a:lnSpc>
              <a:buNone/>
            </a:pPr>
            <a:r>
              <a:rPr lang="en-US" altLang="ko-KR" sz="1400" dirty="0"/>
              <a:t>NOTE 1: TBD sub-7 GHz link is the term to indicate the one of the links operating on 2.4, 5, or 6 GHz bandwidth</a:t>
            </a:r>
          </a:p>
          <a:p>
            <a:pPr marL="457188" lvl="1" indent="0">
              <a:lnSpc>
                <a:spcPct val="150000"/>
              </a:lnSpc>
              <a:buNone/>
            </a:pPr>
            <a:r>
              <a:rPr lang="en-US" altLang="ko-KR" sz="1400" dirty="0"/>
              <a:t>NOTE 2: TBD </a:t>
            </a:r>
            <a:r>
              <a:rPr lang="en-US" altLang="ko-KR" sz="1400" dirty="0" err="1"/>
              <a:t>mmWave</a:t>
            </a:r>
            <a:r>
              <a:rPr lang="en-US" altLang="ko-KR" sz="1400" dirty="0"/>
              <a:t> link is the term to indicate the link operating on 42-71 GHz bandwidth and defined by the </a:t>
            </a:r>
            <a:r>
              <a:rPr lang="en-US" altLang="ko-KR" sz="1400" dirty="0" err="1"/>
              <a:t>TGbq</a:t>
            </a:r>
            <a:r>
              <a:rPr lang="en-US" altLang="ko-KR" sz="1400" dirty="0"/>
              <a:t> amendment</a:t>
            </a:r>
          </a:p>
          <a:p>
            <a:pPr marL="457188" lvl="1" indent="0">
              <a:lnSpc>
                <a:spcPct val="150000"/>
              </a:lnSpc>
              <a:buNone/>
            </a:pPr>
            <a:r>
              <a:rPr lang="en-US" altLang="ko-KR" sz="1400" dirty="0"/>
              <a:t>NOTE 3: Both TBD IMMW AP and TBD IMMW STA shall follow the additional rules or exceptions as defined in the </a:t>
            </a:r>
            <a:r>
              <a:rPr lang="en-US" altLang="ko-KR" sz="1400" dirty="0" err="1"/>
              <a:t>TGbq</a:t>
            </a:r>
            <a:r>
              <a:rPr lang="en-US" altLang="ko-KR" sz="1400" dirty="0"/>
              <a:t> amendment</a:t>
            </a:r>
            <a:endParaRPr lang="en-US" altLang="ko-KR" sz="1200" dirty="0"/>
          </a:p>
          <a:p>
            <a:pPr marL="0" indent="0">
              <a:lnSpc>
                <a:spcPct val="150000"/>
              </a:lnSpc>
              <a:buNone/>
            </a:pPr>
            <a:endParaRPr lang="en-US" altLang="ko-KR" dirty="0"/>
          </a:p>
          <a:p>
            <a:pPr>
              <a:lnSpc>
                <a:spcPct val="150000"/>
              </a:lnSpc>
            </a:pPr>
            <a:r>
              <a:rPr lang="en-US" altLang="ko-KR" dirty="0"/>
              <a:t>Y/N/A</a:t>
            </a:r>
            <a:endParaRPr lang="ko-KR" altLang="en-US" dirty="0"/>
          </a:p>
        </p:txBody>
      </p:sp>
      <p:sp>
        <p:nvSpPr>
          <p:cNvPr id="4" name="슬라이드 번호 개체 틀 3">
            <a:extLst>
              <a:ext uri="{FF2B5EF4-FFF2-40B4-BE49-F238E27FC236}">
                <a16:creationId xmlns:a16="http://schemas.microsoft.com/office/drawing/2014/main" id="{05518BB1-7D61-1F9E-2793-E03EE19D65FC}"/>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
        <p:nvSpPr>
          <p:cNvPr id="5" name="바닥글 개체 틀 4">
            <a:extLst>
              <a:ext uri="{FF2B5EF4-FFF2-40B4-BE49-F238E27FC236}">
                <a16:creationId xmlns:a16="http://schemas.microsoft.com/office/drawing/2014/main" id="{57133C14-319B-5934-3188-C77BDE412611}"/>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4184684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E8291-A2BD-145E-D0FA-39D97EBE7532}"/>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1491A569-62C7-7CD8-BD7E-AEC1048B6E56}"/>
              </a:ext>
            </a:extLst>
          </p:cNvPr>
          <p:cNvSpPr>
            <a:spLocks noGrp="1"/>
          </p:cNvSpPr>
          <p:nvPr>
            <p:ph type="title"/>
          </p:nvPr>
        </p:nvSpPr>
        <p:spPr/>
        <p:txBody>
          <a:bodyPr/>
          <a:lstStyle/>
          <a:p>
            <a:r>
              <a:rPr lang="en-US" altLang="ko-KR" dirty="0"/>
              <a:t>SP6</a:t>
            </a:r>
            <a:endParaRPr lang="ko-KR" altLang="en-US" dirty="0"/>
          </a:p>
        </p:txBody>
      </p:sp>
      <p:sp>
        <p:nvSpPr>
          <p:cNvPr id="3" name="내용 개체 틀 2">
            <a:extLst>
              <a:ext uri="{FF2B5EF4-FFF2-40B4-BE49-F238E27FC236}">
                <a16:creationId xmlns:a16="http://schemas.microsoft.com/office/drawing/2014/main" id="{5C3A4EFA-5E28-20E1-BBAF-200D0BAE749A}"/>
              </a:ext>
            </a:extLst>
          </p:cNvPr>
          <p:cNvSpPr>
            <a:spLocks noGrp="1"/>
          </p:cNvSpPr>
          <p:nvPr>
            <p:ph idx="1"/>
          </p:nvPr>
        </p:nvSpPr>
        <p:spPr>
          <a:xfrm>
            <a:off x="914400" y="1744649"/>
            <a:ext cx="10363200" cy="4343400"/>
          </a:xfrm>
        </p:spPr>
        <p:txBody>
          <a:bodyPr>
            <a:normAutofit fontScale="77500" lnSpcReduction="20000"/>
          </a:bodyPr>
          <a:lstStyle/>
          <a:p>
            <a:pPr>
              <a:lnSpc>
                <a:spcPct val="150000"/>
              </a:lnSpc>
            </a:pPr>
            <a:r>
              <a:rPr lang="en-US" altLang="ko-KR" dirty="0"/>
              <a:t>Do you agree the followings?</a:t>
            </a:r>
          </a:p>
          <a:p>
            <a:pPr lvl="1">
              <a:lnSpc>
                <a:spcPct val="150000"/>
              </a:lnSpc>
            </a:pPr>
            <a:r>
              <a:rPr lang="en-US" altLang="ko-KR" dirty="0"/>
              <a:t>There are two cases that TBD IMMW STA (re)associates with the TBD IMMW AP and enables the TBD </a:t>
            </a:r>
            <a:r>
              <a:rPr lang="en-US" altLang="ko-KR" dirty="0" err="1"/>
              <a:t>mmWave</a:t>
            </a:r>
            <a:r>
              <a:rPr lang="en-US" altLang="ko-KR" dirty="0"/>
              <a:t> link.</a:t>
            </a:r>
          </a:p>
          <a:p>
            <a:pPr lvl="2">
              <a:lnSpc>
                <a:spcPct val="150000"/>
              </a:lnSpc>
            </a:pPr>
            <a:r>
              <a:rPr lang="en-US" altLang="ko-KR" dirty="0"/>
              <a:t>Case 1) TBD IMMW STA associates with a TBD IMMW AP by transmitting a multi-link Association Request frame with Basic Multi-Link element containing the Per-STA Profile for the TBD </a:t>
            </a:r>
            <a:r>
              <a:rPr lang="en-US" altLang="ko-KR" dirty="0" err="1"/>
              <a:t>mmWave</a:t>
            </a:r>
            <a:r>
              <a:rPr lang="en-US" altLang="ko-KR" dirty="0"/>
              <a:t> link in the Basic Multi-Link element</a:t>
            </a:r>
          </a:p>
          <a:p>
            <a:pPr lvl="2">
              <a:lnSpc>
                <a:spcPct val="150000"/>
              </a:lnSpc>
            </a:pPr>
            <a:r>
              <a:rPr lang="en-US" altLang="ko-KR" dirty="0"/>
              <a:t>Case 2) TBD IMMW STA which has associated with the TBD IMMW AP performs ML (re)setup to add the TBD </a:t>
            </a:r>
            <a:r>
              <a:rPr lang="en-US" altLang="ko-KR" dirty="0" err="1"/>
              <a:t>mmWave</a:t>
            </a:r>
            <a:r>
              <a:rPr lang="en-US" altLang="ko-KR" dirty="0"/>
              <a:t> link by transmitting to the TBD IMMW AP a Link Reconfiguration Request frame and the TBD IMMW AP responds to the TBD IMMW STA with the Link Reconfiguration Response frame with the status code of SUCCESS. </a:t>
            </a:r>
          </a:p>
          <a:p>
            <a:pPr lvl="1">
              <a:lnSpc>
                <a:spcPct val="150000"/>
              </a:lnSpc>
            </a:pPr>
            <a:r>
              <a:rPr lang="en-US" altLang="ko-KR" dirty="0"/>
              <a:t>Other additional cases are TBD</a:t>
            </a:r>
          </a:p>
          <a:p>
            <a:pPr marL="457188" marR="0" lvl="1" indent="0" algn="l" defTabSz="914400" rtl="0" eaLnBrk="0" fontAlgn="base" latinLnBrk="0" hangingPunct="0">
              <a:lnSpc>
                <a:spcPct val="150000"/>
              </a:lnSpc>
              <a:spcBef>
                <a:spcPct val="20000"/>
              </a:spcBef>
              <a:spcAft>
                <a:spcPct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a:rPr>
              <a:t>NOTE 1: TBD sub-7 GHz link is the term to indicate the one of the links operating on 2.4, 5, or 6 GHz bandwidth</a:t>
            </a:r>
          </a:p>
          <a:p>
            <a:pPr marL="457188" marR="0" lvl="1" indent="0" algn="l" defTabSz="914400" rtl="0" eaLnBrk="0" fontAlgn="base" latinLnBrk="0" hangingPunct="0">
              <a:lnSpc>
                <a:spcPct val="150000"/>
              </a:lnSpc>
              <a:spcBef>
                <a:spcPct val="20000"/>
              </a:spcBef>
              <a:spcAft>
                <a:spcPct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a:rPr>
              <a:t>NOTE 2: TBD </a:t>
            </a:r>
            <a:r>
              <a:rPr kumimoji="0" lang="en-US" altLang="ko-KR" sz="1400" b="0" i="0" u="none" strike="noStrike" kern="0" cap="none" spc="0" normalizeH="0" baseline="0" noProof="0" dirty="0" err="1">
                <a:ln>
                  <a:noFill/>
                </a:ln>
                <a:solidFill>
                  <a:srgbClr val="000000"/>
                </a:solidFill>
                <a:effectLst/>
                <a:uLnTx/>
                <a:uFillTx/>
                <a:latin typeface="Times New Roman"/>
              </a:rPr>
              <a:t>mmWave</a:t>
            </a:r>
            <a:r>
              <a:rPr kumimoji="0" lang="en-US" altLang="ko-KR" sz="1400" b="0" i="0" u="none" strike="noStrike" kern="0" cap="none" spc="0" normalizeH="0" baseline="0" noProof="0" dirty="0">
                <a:ln>
                  <a:noFill/>
                </a:ln>
                <a:solidFill>
                  <a:srgbClr val="000000"/>
                </a:solidFill>
                <a:effectLst/>
                <a:uLnTx/>
                <a:uFillTx/>
                <a:latin typeface="Times New Roman"/>
              </a:rPr>
              <a:t> link is the term to indicate the link operating on 42-71 GHz bandwidth and defined by the </a:t>
            </a:r>
            <a:r>
              <a:rPr kumimoji="0" lang="en-US" altLang="ko-KR" sz="1400" b="0" i="0" u="none" strike="noStrike" kern="0" cap="none" spc="0" normalizeH="0" baseline="0" noProof="0" dirty="0" err="1">
                <a:ln>
                  <a:noFill/>
                </a:ln>
                <a:solidFill>
                  <a:srgbClr val="000000"/>
                </a:solidFill>
                <a:effectLst/>
                <a:uLnTx/>
                <a:uFillTx/>
                <a:latin typeface="Times New Roman"/>
              </a:rPr>
              <a:t>TGbq</a:t>
            </a:r>
            <a:r>
              <a:rPr kumimoji="0" lang="en-US" altLang="ko-KR" sz="1400" b="0" i="0" u="none" strike="noStrike" kern="0" cap="none" spc="0" normalizeH="0" baseline="0" noProof="0" dirty="0">
                <a:ln>
                  <a:noFill/>
                </a:ln>
                <a:solidFill>
                  <a:srgbClr val="000000"/>
                </a:solidFill>
                <a:effectLst/>
                <a:uLnTx/>
                <a:uFillTx/>
                <a:latin typeface="Times New Roman"/>
              </a:rPr>
              <a:t> amendment</a:t>
            </a:r>
          </a:p>
          <a:p>
            <a:pPr marL="457188" marR="0" lvl="1" indent="0" algn="l" defTabSz="914400" rtl="0" eaLnBrk="0" fontAlgn="base" latinLnBrk="0" hangingPunct="0">
              <a:lnSpc>
                <a:spcPct val="150000"/>
              </a:lnSpc>
              <a:spcBef>
                <a:spcPct val="20000"/>
              </a:spcBef>
              <a:spcAft>
                <a:spcPct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a:rPr>
              <a:t>NOTE 3: Both TBD IMMW AP and TBD IMMW STA shall follow the additional rules or exceptions as defined in the </a:t>
            </a:r>
            <a:r>
              <a:rPr kumimoji="0" lang="en-US" altLang="ko-KR" sz="1400" b="0" i="0" u="none" strike="noStrike" kern="0" cap="none" spc="0" normalizeH="0" baseline="0" noProof="0" dirty="0" err="1">
                <a:ln>
                  <a:noFill/>
                </a:ln>
                <a:solidFill>
                  <a:srgbClr val="000000"/>
                </a:solidFill>
                <a:effectLst/>
                <a:uLnTx/>
                <a:uFillTx/>
                <a:latin typeface="Times New Roman"/>
              </a:rPr>
              <a:t>TGbq</a:t>
            </a:r>
            <a:r>
              <a:rPr kumimoji="0" lang="en-US" altLang="ko-KR" sz="1400" b="0" i="0" u="none" strike="noStrike" kern="0" cap="none" spc="0" normalizeH="0" baseline="0" noProof="0" dirty="0">
                <a:ln>
                  <a:noFill/>
                </a:ln>
                <a:solidFill>
                  <a:srgbClr val="000000"/>
                </a:solidFill>
                <a:effectLst/>
                <a:uLnTx/>
                <a:uFillTx/>
                <a:latin typeface="Times New Roman"/>
              </a:rPr>
              <a:t> amendment</a:t>
            </a:r>
          </a:p>
          <a:p>
            <a:pPr>
              <a:lnSpc>
                <a:spcPct val="150000"/>
              </a:lnSpc>
            </a:pPr>
            <a:r>
              <a:rPr lang="en-US" altLang="ko-KR" dirty="0"/>
              <a:t>Y/N/A</a:t>
            </a:r>
            <a:endParaRPr lang="ko-KR" altLang="en-US" dirty="0"/>
          </a:p>
        </p:txBody>
      </p:sp>
      <p:sp>
        <p:nvSpPr>
          <p:cNvPr id="4" name="슬라이드 번호 개체 틀 3">
            <a:extLst>
              <a:ext uri="{FF2B5EF4-FFF2-40B4-BE49-F238E27FC236}">
                <a16:creationId xmlns:a16="http://schemas.microsoft.com/office/drawing/2014/main" id="{27A9D5B7-6D41-924F-DF59-D92ADCDF56C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16</a:t>
            </a:fld>
            <a:endParaRPr lang="en-US" altLang="ko-KR"/>
          </a:p>
        </p:txBody>
      </p:sp>
      <p:sp>
        <p:nvSpPr>
          <p:cNvPr id="5" name="바닥글 개체 틀 4">
            <a:extLst>
              <a:ext uri="{FF2B5EF4-FFF2-40B4-BE49-F238E27FC236}">
                <a16:creationId xmlns:a16="http://schemas.microsoft.com/office/drawing/2014/main" id="{474A8A80-C2D9-973E-7430-5704423E8FEF}"/>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803770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CEA680-7FBE-B7BC-0DF0-5AE0017C05F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B20CF80-8F07-5E10-464F-3B2254592D67}"/>
              </a:ext>
            </a:extLst>
          </p:cNvPr>
          <p:cNvSpPr>
            <a:spLocks noGrp="1"/>
          </p:cNvSpPr>
          <p:nvPr>
            <p:ph type="title"/>
          </p:nvPr>
        </p:nvSpPr>
        <p:spPr/>
        <p:txBody>
          <a:bodyPr/>
          <a:lstStyle/>
          <a:p>
            <a:r>
              <a:rPr lang="en-US" altLang="ko-KR" dirty="0"/>
              <a:t>SP7</a:t>
            </a:r>
            <a:endParaRPr lang="ko-KR" altLang="en-US" dirty="0"/>
          </a:p>
        </p:txBody>
      </p:sp>
      <p:sp>
        <p:nvSpPr>
          <p:cNvPr id="3" name="내용 개체 틀 2">
            <a:extLst>
              <a:ext uri="{FF2B5EF4-FFF2-40B4-BE49-F238E27FC236}">
                <a16:creationId xmlns:a16="http://schemas.microsoft.com/office/drawing/2014/main" id="{866A69D5-3DD8-959D-8F45-7D35D8FB56D7}"/>
              </a:ext>
            </a:extLst>
          </p:cNvPr>
          <p:cNvSpPr>
            <a:spLocks noGrp="1"/>
          </p:cNvSpPr>
          <p:nvPr>
            <p:ph idx="1"/>
          </p:nvPr>
        </p:nvSpPr>
        <p:spPr/>
        <p:txBody>
          <a:bodyPr/>
          <a:lstStyle/>
          <a:p>
            <a:pPr>
              <a:lnSpc>
                <a:spcPct val="150000"/>
              </a:lnSpc>
            </a:pPr>
            <a:r>
              <a:rPr lang="en-US" altLang="ko-KR" dirty="0"/>
              <a:t>Do you agree the followings?</a:t>
            </a:r>
          </a:p>
          <a:p>
            <a:pPr lvl="1">
              <a:lnSpc>
                <a:spcPct val="150000"/>
              </a:lnSpc>
            </a:pPr>
            <a:r>
              <a:rPr lang="en-US" altLang="ko-KR" dirty="0"/>
              <a:t>TBD IMMW STA shall not delete or remove the all the TBD sub-7 GHz links if the TBD </a:t>
            </a:r>
            <a:r>
              <a:rPr lang="en-US" altLang="ko-KR" dirty="0" err="1"/>
              <a:t>mmWave</a:t>
            </a:r>
            <a:r>
              <a:rPr lang="en-US" altLang="ko-KR" dirty="0"/>
              <a:t> link is enabled, i.e., the TBD IMMW STA shall not have the TBD </a:t>
            </a:r>
            <a:r>
              <a:rPr lang="en-US" altLang="ko-KR" dirty="0" err="1"/>
              <a:t>mmWave</a:t>
            </a:r>
            <a:r>
              <a:rPr lang="en-US" altLang="ko-KR" dirty="0"/>
              <a:t> link as the only one setup link. </a:t>
            </a:r>
          </a:p>
          <a:p>
            <a:pPr marL="457188" marR="0" lvl="1" indent="0" algn="l" defTabSz="914400" rtl="0" eaLnBrk="0" fontAlgn="base" latinLnBrk="0" hangingPunct="0">
              <a:lnSpc>
                <a:spcPct val="150000"/>
              </a:lnSpc>
              <a:spcBef>
                <a:spcPct val="20000"/>
              </a:spcBef>
              <a:spcAft>
                <a:spcPct val="0"/>
              </a:spcAft>
              <a:buClrTx/>
              <a:buSzTx/>
              <a:buFontTx/>
              <a:buNone/>
              <a:tabLst/>
              <a:defRPr/>
            </a:pPr>
            <a:r>
              <a:rPr kumimoji="0" lang="en-US" altLang="ko-KR" sz="1200" b="0" i="0" u="none" strike="noStrike" kern="0" cap="none" spc="0" normalizeH="0" baseline="0" noProof="0" dirty="0">
                <a:ln>
                  <a:noFill/>
                </a:ln>
                <a:solidFill>
                  <a:srgbClr val="000000"/>
                </a:solidFill>
                <a:effectLst/>
                <a:uLnTx/>
                <a:uFillTx/>
                <a:latin typeface="Times New Roman"/>
              </a:rPr>
              <a:t>NOTE 1: TBD sub-7 GHz link is the term to indicate the one of the links operating on 2.4, 5, or 6 GHz bandwidth</a:t>
            </a:r>
          </a:p>
          <a:p>
            <a:pPr marL="457188" marR="0" lvl="1" indent="0" algn="l" defTabSz="914400" rtl="0" eaLnBrk="0" fontAlgn="base" latinLnBrk="0" hangingPunct="0">
              <a:lnSpc>
                <a:spcPct val="150000"/>
              </a:lnSpc>
              <a:spcBef>
                <a:spcPct val="20000"/>
              </a:spcBef>
              <a:spcAft>
                <a:spcPct val="0"/>
              </a:spcAft>
              <a:buClrTx/>
              <a:buSzTx/>
              <a:buFontTx/>
              <a:buNone/>
              <a:tabLst/>
              <a:defRPr/>
            </a:pPr>
            <a:r>
              <a:rPr kumimoji="0" lang="en-US" altLang="ko-KR" sz="1200" b="0" i="0" u="none" strike="noStrike" kern="0" cap="none" spc="0" normalizeH="0" baseline="0" noProof="0" dirty="0">
                <a:ln>
                  <a:noFill/>
                </a:ln>
                <a:solidFill>
                  <a:srgbClr val="000000"/>
                </a:solidFill>
                <a:effectLst/>
                <a:uLnTx/>
                <a:uFillTx/>
                <a:latin typeface="Times New Roman"/>
              </a:rPr>
              <a:t>NOTE 2: TBD </a:t>
            </a:r>
            <a:r>
              <a:rPr kumimoji="0" lang="en-US" altLang="ko-KR" sz="1200" b="0" i="0" u="none" strike="noStrike" kern="0" cap="none" spc="0" normalizeH="0" baseline="0" noProof="0" dirty="0" err="1">
                <a:ln>
                  <a:noFill/>
                </a:ln>
                <a:solidFill>
                  <a:srgbClr val="000000"/>
                </a:solidFill>
                <a:effectLst/>
                <a:uLnTx/>
                <a:uFillTx/>
                <a:latin typeface="Times New Roman"/>
              </a:rPr>
              <a:t>mmWave</a:t>
            </a:r>
            <a:r>
              <a:rPr kumimoji="0" lang="en-US" altLang="ko-KR" sz="1200" b="0" i="0" u="none" strike="noStrike" kern="0" cap="none" spc="0" normalizeH="0" baseline="0" noProof="0" dirty="0">
                <a:ln>
                  <a:noFill/>
                </a:ln>
                <a:solidFill>
                  <a:srgbClr val="000000"/>
                </a:solidFill>
                <a:effectLst/>
                <a:uLnTx/>
                <a:uFillTx/>
                <a:latin typeface="Times New Roman"/>
              </a:rPr>
              <a:t> link is the term to indicate the link operating on 42-71 GHz bandwidth and defined by the </a:t>
            </a:r>
            <a:r>
              <a:rPr kumimoji="0" lang="en-US" altLang="ko-KR" sz="1200" b="0" i="0" u="none" strike="noStrike" kern="0" cap="none" spc="0" normalizeH="0" baseline="0" noProof="0" dirty="0" err="1">
                <a:ln>
                  <a:noFill/>
                </a:ln>
                <a:solidFill>
                  <a:srgbClr val="000000"/>
                </a:solidFill>
                <a:effectLst/>
                <a:uLnTx/>
                <a:uFillTx/>
                <a:latin typeface="Times New Roman"/>
              </a:rPr>
              <a:t>TGbq</a:t>
            </a:r>
            <a:r>
              <a:rPr kumimoji="0" lang="en-US" altLang="ko-KR" sz="1200" b="0" i="0" u="none" strike="noStrike" kern="0" cap="none" spc="0" normalizeH="0" baseline="0" noProof="0" dirty="0">
                <a:ln>
                  <a:noFill/>
                </a:ln>
                <a:solidFill>
                  <a:srgbClr val="000000"/>
                </a:solidFill>
                <a:effectLst/>
                <a:uLnTx/>
                <a:uFillTx/>
                <a:latin typeface="Times New Roman"/>
              </a:rPr>
              <a:t> amendment</a:t>
            </a:r>
          </a:p>
          <a:p>
            <a:pPr marL="457188" marR="0" lvl="1" indent="0" algn="l" defTabSz="914400" rtl="0" eaLnBrk="0" fontAlgn="base" latinLnBrk="0" hangingPunct="0">
              <a:lnSpc>
                <a:spcPct val="150000"/>
              </a:lnSpc>
              <a:spcBef>
                <a:spcPct val="20000"/>
              </a:spcBef>
              <a:spcAft>
                <a:spcPct val="0"/>
              </a:spcAft>
              <a:buClrTx/>
              <a:buSzTx/>
              <a:buFontTx/>
              <a:buNone/>
              <a:tabLst/>
              <a:defRPr/>
            </a:pPr>
            <a:r>
              <a:rPr kumimoji="0" lang="en-US" altLang="ko-KR" sz="1200" b="0" i="0" u="none" strike="noStrike" kern="0" cap="none" spc="0" normalizeH="0" baseline="0" noProof="0" dirty="0">
                <a:ln>
                  <a:noFill/>
                </a:ln>
                <a:solidFill>
                  <a:srgbClr val="000000"/>
                </a:solidFill>
                <a:effectLst/>
                <a:uLnTx/>
                <a:uFillTx/>
                <a:latin typeface="Times New Roman"/>
              </a:rPr>
              <a:t>NOTE 3: Both TBD IMMW AP and TBD IMMW STA shall follow the additional rules or exceptions as defined in the </a:t>
            </a:r>
            <a:r>
              <a:rPr kumimoji="0" lang="en-US" altLang="ko-KR" sz="1200" b="0" i="0" u="none" strike="noStrike" kern="0" cap="none" spc="0" normalizeH="0" baseline="0" noProof="0" dirty="0" err="1">
                <a:ln>
                  <a:noFill/>
                </a:ln>
                <a:solidFill>
                  <a:srgbClr val="000000"/>
                </a:solidFill>
                <a:effectLst/>
                <a:uLnTx/>
                <a:uFillTx/>
                <a:latin typeface="Times New Roman"/>
              </a:rPr>
              <a:t>TGbq</a:t>
            </a:r>
            <a:r>
              <a:rPr kumimoji="0" lang="en-US" altLang="ko-KR" sz="1200" b="0" i="0" u="none" strike="noStrike" kern="0" cap="none" spc="0" normalizeH="0" baseline="0" noProof="0" dirty="0">
                <a:ln>
                  <a:noFill/>
                </a:ln>
                <a:solidFill>
                  <a:srgbClr val="000000"/>
                </a:solidFill>
                <a:effectLst/>
                <a:uLnTx/>
                <a:uFillTx/>
                <a:latin typeface="Times New Roman"/>
              </a:rPr>
              <a:t> amendment</a:t>
            </a:r>
          </a:p>
          <a:p>
            <a:pPr>
              <a:lnSpc>
                <a:spcPct val="150000"/>
              </a:lnSpc>
            </a:pPr>
            <a:r>
              <a:rPr lang="en-US" altLang="ko-KR" dirty="0"/>
              <a:t>Y/N/A</a:t>
            </a:r>
            <a:endParaRPr lang="en-US" altLang="ko-KR" sz="3200" dirty="0"/>
          </a:p>
          <a:p>
            <a:pPr lvl="1">
              <a:lnSpc>
                <a:spcPct val="150000"/>
              </a:lnSpc>
            </a:pPr>
            <a:endParaRPr lang="en-US" altLang="ko-KR" dirty="0"/>
          </a:p>
        </p:txBody>
      </p:sp>
      <p:sp>
        <p:nvSpPr>
          <p:cNvPr id="4" name="슬라이드 번호 개체 틀 3">
            <a:extLst>
              <a:ext uri="{FF2B5EF4-FFF2-40B4-BE49-F238E27FC236}">
                <a16:creationId xmlns:a16="http://schemas.microsoft.com/office/drawing/2014/main" id="{DE0D856D-643E-8C02-238E-783876E19B7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17</a:t>
            </a:fld>
            <a:endParaRPr lang="en-US" altLang="ko-KR"/>
          </a:p>
        </p:txBody>
      </p:sp>
      <p:sp>
        <p:nvSpPr>
          <p:cNvPr id="5" name="바닥글 개체 틀 4">
            <a:extLst>
              <a:ext uri="{FF2B5EF4-FFF2-40B4-BE49-F238E27FC236}">
                <a16:creationId xmlns:a16="http://schemas.microsoft.com/office/drawing/2014/main" id="{88C530E0-802A-18AF-0348-244208EF60F0}"/>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89366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 </a:t>
            </a:r>
            <a:endParaRPr lang="en-US" dirty="0"/>
          </a:p>
        </p:txBody>
      </p:sp>
      <p:sp>
        <p:nvSpPr>
          <p:cNvPr id="3" name="내용 개체 틀 2"/>
          <p:cNvSpPr>
            <a:spLocks noGrp="1"/>
          </p:cNvSpPr>
          <p:nvPr>
            <p:ph idx="1"/>
          </p:nvPr>
        </p:nvSpPr>
        <p:spPr/>
        <p:txBody>
          <a:bodyPr>
            <a:normAutofit fontScale="92500"/>
          </a:bodyPr>
          <a:lstStyle/>
          <a:p>
            <a:pPr>
              <a:lnSpc>
                <a:spcPct val="110000"/>
              </a:lnSpc>
            </a:pPr>
            <a:r>
              <a:rPr lang="en-US" altLang="ko-KR" sz="2200" dirty="0"/>
              <a:t>Scope of the project</a:t>
            </a:r>
          </a:p>
          <a:p>
            <a:pPr lvl="1">
              <a:lnSpc>
                <a:spcPct val="110000"/>
              </a:lnSpc>
            </a:pPr>
            <a:r>
              <a:rPr lang="en-US" altLang="ko-KR" dirty="0"/>
              <a:t>Non-standalone operation in 42-71 GHz using single-user OFDM</a:t>
            </a:r>
          </a:p>
          <a:p>
            <a:pPr lvl="1">
              <a:lnSpc>
                <a:spcPct val="110000"/>
              </a:lnSpc>
            </a:pPr>
            <a:r>
              <a:rPr lang="en-US" altLang="ko-KR" dirty="0"/>
              <a:t>11bq device is required to support at least one of sub-7.25 GHz bands</a:t>
            </a:r>
          </a:p>
          <a:p>
            <a:pPr lvl="1">
              <a:lnSpc>
                <a:spcPct val="110000"/>
              </a:lnSpc>
            </a:pPr>
            <a:r>
              <a:rPr lang="en-US" altLang="ko-KR" dirty="0"/>
              <a:t>Multi-Link Operation (MLO) defined in sub-7.25 GHz (i.e., 11be) to support non-standalone operation in 42-71 GHz</a:t>
            </a:r>
          </a:p>
          <a:p>
            <a:pPr lvl="2">
              <a:lnSpc>
                <a:spcPct val="110000"/>
              </a:lnSpc>
            </a:pPr>
            <a:r>
              <a:rPr lang="en-US" altLang="ko-KR" dirty="0"/>
              <a:t>leverage or reuse existing PHY/MAC defined for sub-7.25 GHz bands, e.g., SU PPDU format and MAC frames, and define BW mode operating in non-overlapping channels</a:t>
            </a:r>
          </a:p>
          <a:p>
            <a:pPr>
              <a:lnSpc>
                <a:spcPct val="110000"/>
              </a:lnSpc>
            </a:pPr>
            <a:r>
              <a:rPr lang="en-US" altLang="ko-KR" sz="2200" dirty="0"/>
              <a:t>Need for the project</a:t>
            </a:r>
          </a:p>
          <a:p>
            <a:pPr lvl="1">
              <a:lnSpc>
                <a:spcPct val="110000"/>
              </a:lnSpc>
            </a:pPr>
            <a:r>
              <a:rPr lang="en-GB" dirty="0"/>
              <a:t>Demands of new applications (e.g. augmented and virtual reality, proximity ranging and sensing) both in terms of throughput, latency bounds and accuracy even in in the densest environments</a:t>
            </a:r>
          </a:p>
          <a:p>
            <a:pPr lvl="1">
              <a:lnSpc>
                <a:spcPct val="110000"/>
              </a:lnSpc>
            </a:pPr>
            <a:r>
              <a:rPr lang="en-GB" dirty="0"/>
              <a:t>Cost effective manner is achieved by enabling non-standalone operation in 42-71 GHz bands</a:t>
            </a:r>
          </a:p>
          <a:p>
            <a:pPr>
              <a:lnSpc>
                <a:spcPct val="110000"/>
              </a:lnSpc>
            </a:pPr>
            <a:r>
              <a:rPr lang="en-GB" altLang="ko-KR" sz="2200" dirty="0"/>
              <a:t>In this contribution, we assume that AP MLD and non-AP MLD are the basic device types </a:t>
            </a:r>
            <a:endParaRPr lang="en-US" altLang="ko-KR" sz="22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35961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4252C-9ABE-F656-5D87-41EC2CE5E7D3}"/>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BFC9762-E1AC-8F4C-F86E-BCAB4F46EF5C}"/>
              </a:ext>
            </a:extLst>
          </p:cNvPr>
          <p:cNvSpPr>
            <a:spLocks noGrp="1"/>
          </p:cNvSpPr>
          <p:nvPr>
            <p:ph type="title"/>
          </p:nvPr>
        </p:nvSpPr>
        <p:spPr/>
        <p:txBody>
          <a:bodyPr/>
          <a:lstStyle/>
          <a:p>
            <a:r>
              <a:rPr lang="en-US" altLang="ko-KR" dirty="0"/>
              <a:t>Introduction</a:t>
            </a:r>
            <a:endParaRPr lang="ko-KR" altLang="en-US" dirty="0"/>
          </a:p>
        </p:txBody>
      </p:sp>
      <p:sp>
        <p:nvSpPr>
          <p:cNvPr id="3" name="내용 개체 틀 2">
            <a:extLst>
              <a:ext uri="{FF2B5EF4-FFF2-40B4-BE49-F238E27FC236}">
                <a16:creationId xmlns:a16="http://schemas.microsoft.com/office/drawing/2014/main" id="{CF1F0EF6-1D4E-9C32-4CA7-AD9C299066C5}"/>
              </a:ext>
            </a:extLst>
          </p:cNvPr>
          <p:cNvSpPr>
            <a:spLocks noGrp="1"/>
          </p:cNvSpPr>
          <p:nvPr>
            <p:ph idx="1"/>
          </p:nvPr>
        </p:nvSpPr>
        <p:spPr>
          <a:xfrm>
            <a:off x="914400" y="1752600"/>
            <a:ext cx="5840963" cy="4343400"/>
          </a:xfrm>
        </p:spPr>
        <p:txBody>
          <a:bodyPr>
            <a:normAutofit fontScale="70000" lnSpcReduction="20000"/>
          </a:bodyPr>
          <a:lstStyle/>
          <a:p>
            <a:pPr>
              <a:lnSpc>
                <a:spcPct val="150000"/>
              </a:lnSpc>
            </a:pPr>
            <a:r>
              <a:rPr lang="en-US" altLang="ko-KR" sz="2000" dirty="0"/>
              <a:t>There have been discussed various consumer device use cases using </a:t>
            </a:r>
            <a:r>
              <a:rPr lang="en-US" altLang="ko-KR" sz="2000" dirty="0" err="1"/>
              <a:t>mmWave</a:t>
            </a:r>
            <a:r>
              <a:rPr lang="en-US" altLang="ko-KR" sz="2000" dirty="0"/>
              <a:t> [1,2]</a:t>
            </a:r>
          </a:p>
          <a:p>
            <a:pPr lvl="1">
              <a:lnSpc>
                <a:spcPct val="150000"/>
              </a:lnSpc>
            </a:pPr>
            <a:r>
              <a:rPr lang="en-US" altLang="ko-KR" sz="1800" dirty="0"/>
              <a:t>Cordless connection for high quality video/audio</a:t>
            </a:r>
          </a:p>
          <a:p>
            <a:pPr lvl="1">
              <a:lnSpc>
                <a:spcPct val="150000"/>
              </a:lnSpc>
            </a:pPr>
            <a:r>
              <a:rPr lang="en-US" altLang="ko-KR" sz="1800" dirty="0"/>
              <a:t>Immersive sounding experience with low latency multi-speaker synchronization. </a:t>
            </a:r>
          </a:p>
          <a:p>
            <a:pPr lvl="1">
              <a:lnSpc>
                <a:spcPct val="150000"/>
              </a:lnSpc>
            </a:pPr>
            <a:r>
              <a:rPr lang="en-US" altLang="ko-KR" sz="1800" dirty="0"/>
              <a:t>Multi-display UX, e.g., </a:t>
            </a:r>
            <a:r>
              <a:rPr lang="en-US" altLang="ko-KR" sz="1800" dirty="0" err="1"/>
              <a:t>InApp</a:t>
            </a:r>
            <a:r>
              <a:rPr lang="en-US" altLang="ko-KR" sz="1800" dirty="0"/>
              <a:t> Muti-view Sync</a:t>
            </a:r>
          </a:p>
          <a:p>
            <a:pPr lvl="1">
              <a:lnSpc>
                <a:spcPct val="150000"/>
              </a:lnSpc>
            </a:pPr>
            <a:r>
              <a:rPr lang="en-US" altLang="ko-KR" sz="1800" dirty="0"/>
              <a:t>High-end gaming UX (8K, 480Hz)</a:t>
            </a:r>
          </a:p>
          <a:p>
            <a:pPr lvl="1">
              <a:lnSpc>
                <a:spcPct val="150000"/>
              </a:lnSpc>
            </a:pPr>
            <a:r>
              <a:rPr lang="en-US" altLang="ko-KR" sz="1800" dirty="0"/>
              <a:t>File transfer to cloud storage  </a:t>
            </a:r>
          </a:p>
          <a:p>
            <a:pPr>
              <a:lnSpc>
                <a:spcPct val="150000"/>
              </a:lnSpc>
            </a:pPr>
            <a:r>
              <a:rPr lang="en-US" altLang="ko-KR" sz="2200" dirty="0"/>
              <a:t>Other use cases (e.g., industrial use case, sensing/ranging) have also been discussed [3-7]</a:t>
            </a:r>
          </a:p>
          <a:p>
            <a:pPr>
              <a:lnSpc>
                <a:spcPct val="150000"/>
              </a:lnSpc>
            </a:pPr>
            <a:r>
              <a:rPr lang="en-US" altLang="ko-KR" sz="2000" dirty="0"/>
              <a:t>This contribution focuses on use cases with consumer devices (e.g., smart phone) and tries to build up basic MLO features for the devices equipped with IMMW based on the key performance requirement, scenarios, and smartphone’s user journey.</a:t>
            </a:r>
            <a:endParaRPr lang="ko-KR" altLang="en-US" sz="2000" dirty="0"/>
          </a:p>
        </p:txBody>
      </p:sp>
      <p:sp>
        <p:nvSpPr>
          <p:cNvPr id="4" name="슬라이드 번호 개체 틀 3">
            <a:extLst>
              <a:ext uri="{FF2B5EF4-FFF2-40B4-BE49-F238E27FC236}">
                <a16:creationId xmlns:a16="http://schemas.microsoft.com/office/drawing/2014/main" id="{B97FD131-DFCE-62E1-5A1B-F1282659FA2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5" name="바닥글 개체 틀 4">
            <a:extLst>
              <a:ext uri="{FF2B5EF4-FFF2-40B4-BE49-F238E27FC236}">
                <a16:creationId xmlns:a16="http://schemas.microsoft.com/office/drawing/2014/main" id="{A668373B-C146-97B2-1233-D2BBEF2F3B90}"/>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
        <p:nvSpPr>
          <p:cNvPr id="6" name="직사각형 5">
            <a:extLst>
              <a:ext uri="{FF2B5EF4-FFF2-40B4-BE49-F238E27FC236}">
                <a16:creationId xmlns:a16="http://schemas.microsoft.com/office/drawing/2014/main" id="{9AD7F0BC-356E-5715-5478-B75CA7C1D85D}"/>
              </a:ext>
            </a:extLst>
          </p:cNvPr>
          <p:cNvSpPr/>
          <p:nvPr/>
        </p:nvSpPr>
        <p:spPr>
          <a:xfrm>
            <a:off x="8946379" y="2497511"/>
            <a:ext cx="489857" cy="10189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직사각형 6">
            <a:extLst>
              <a:ext uri="{FF2B5EF4-FFF2-40B4-BE49-F238E27FC236}">
                <a16:creationId xmlns:a16="http://schemas.microsoft.com/office/drawing/2014/main" id="{DF16DE26-0314-6BD8-B73A-6392312CB437}"/>
              </a:ext>
            </a:extLst>
          </p:cNvPr>
          <p:cNvSpPr/>
          <p:nvPr/>
        </p:nvSpPr>
        <p:spPr>
          <a:xfrm>
            <a:off x="11280276" y="2497511"/>
            <a:ext cx="489857" cy="10189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직선 화살표 연결선 7">
            <a:extLst>
              <a:ext uri="{FF2B5EF4-FFF2-40B4-BE49-F238E27FC236}">
                <a16:creationId xmlns:a16="http://schemas.microsoft.com/office/drawing/2014/main" id="{906988F5-E694-89F3-3010-548579561534}"/>
              </a:ext>
            </a:extLst>
          </p:cNvPr>
          <p:cNvCxnSpPr/>
          <p:nvPr/>
        </p:nvCxnSpPr>
        <p:spPr>
          <a:xfrm>
            <a:off x="9436236" y="2654265"/>
            <a:ext cx="1854925" cy="0"/>
          </a:xfrm>
          <a:prstGeom prst="straightConnector1">
            <a:avLst/>
          </a:prstGeom>
          <a:ln w="28575">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직선 화살표 연결선 8">
            <a:extLst>
              <a:ext uri="{FF2B5EF4-FFF2-40B4-BE49-F238E27FC236}">
                <a16:creationId xmlns:a16="http://schemas.microsoft.com/office/drawing/2014/main" id="{7DFCECC8-4B3C-1139-1371-159F173A44F2}"/>
              </a:ext>
            </a:extLst>
          </p:cNvPr>
          <p:cNvCxnSpPr/>
          <p:nvPr/>
        </p:nvCxnSpPr>
        <p:spPr>
          <a:xfrm>
            <a:off x="9436236" y="2834638"/>
            <a:ext cx="1854925" cy="0"/>
          </a:xfrm>
          <a:prstGeom prst="straightConnector1">
            <a:avLst/>
          </a:prstGeom>
          <a:ln w="28575">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직선 화살표 연결선 9">
            <a:extLst>
              <a:ext uri="{FF2B5EF4-FFF2-40B4-BE49-F238E27FC236}">
                <a16:creationId xmlns:a16="http://schemas.microsoft.com/office/drawing/2014/main" id="{D767198C-C3E8-A541-BD18-F7A5DF35B785}"/>
              </a:ext>
            </a:extLst>
          </p:cNvPr>
          <p:cNvCxnSpPr/>
          <p:nvPr/>
        </p:nvCxnSpPr>
        <p:spPr>
          <a:xfrm>
            <a:off x="9436236" y="3380560"/>
            <a:ext cx="1844040" cy="0"/>
          </a:xfrm>
          <a:prstGeom prst="straightConnector1">
            <a:avLst/>
          </a:prstGeom>
          <a:ln w="28575">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1" name="그룹 10">
            <a:extLst>
              <a:ext uri="{FF2B5EF4-FFF2-40B4-BE49-F238E27FC236}">
                <a16:creationId xmlns:a16="http://schemas.microsoft.com/office/drawing/2014/main" id="{FA36358D-5CA0-6F3E-9FEA-A6E0F8FD66C0}"/>
              </a:ext>
            </a:extLst>
          </p:cNvPr>
          <p:cNvGrpSpPr/>
          <p:nvPr/>
        </p:nvGrpSpPr>
        <p:grpSpPr>
          <a:xfrm>
            <a:off x="9525088" y="1468582"/>
            <a:ext cx="2476942" cy="780288"/>
            <a:chOff x="7900416" y="2968752"/>
            <a:chExt cx="2100839" cy="780288"/>
          </a:xfrm>
        </p:grpSpPr>
        <p:cxnSp>
          <p:nvCxnSpPr>
            <p:cNvPr id="12" name="직선 화살표 연결선 11">
              <a:extLst>
                <a:ext uri="{FF2B5EF4-FFF2-40B4-BE49-F238E27FC236}">
                  <a16:creationId xmlns:a16="http://schemas.microsoft.com/office/drawing/2014/main" id="{2975DE1A-B212-5C07-85BA-D3617ED0ECF7}"/>
                </a:ext>
              </a:extLst>
            </p:cNvPr>
            <p:cNvCxnSpPr/>
            <p:nvPr/>
          </p:nvCxnSpPr>
          <p:spPr>
            <a:xfrm>
              <a:off x="8125968" y="3182112"/>
              <a:ext cx="316646" cy="0"/>
            </a:xfrm>
            <a:prstGeom prst="straightConnector1">
              <a:avLst/>
            </a:prstGeom>
            <a:ln w="381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직선 화살표 연결선 12">
              <a:extLst>
                <a:ext uri="{FF2B5EF4-FFF2-40B4-BE49-F238E27FC236}">
                  <a16:creationId xmlns:a16="http://schemas.microsoft.com/office/drawing/2014/main" id="{97EAB716-C611-1C33-E453-1C31CF93EEE3}"/>
                </a:ext>
              </a:extLst>
            </p:cNvPr>
            <p:cNvCxnSpPr/>
            <p:nvPr/>
          </p:nvCxnSpPr>
          <p:spPr>
            <a:xfrm>
              <a:off x="8125968" y="3547872"/>
              <a:ext cx="316646" cy="0"/>
            </a:xfrm>
            <a:prstGeom prst="straightConnector1">
              <a:avLst/>
            </a:prstGeom>
            <a:ln w="3810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BBF4BB2-64EE-1C8D-5490-F87EA7BD188B}"/>
                </a:ext>
              </a:extLst>
            </p:cNvPr>
            <p:cNvSpPr txBox="1"/>
            <p:nvPr/>
          </p:nvSpPr>
          <p:spPr>
            <a:xfrm>
              <a:off x="8480148" y="3051307"/>
              <a:ext cx="1447432" cy="253916"/>
            </a:xfrm>
            <a:prstGeom prst="rect">
              <a:avLst/>
            </a:prstGeom>
            <a:noFill/>
          </p:spPr>
          <p:txBody>
            <a:bodyPr wrap="square" rtlCol="0">
              <a:spAutoFit/>
            </a:bodyPr>
            <a:lstStyle/>
            <a:p>
              <a:r>
                <a:rPr lang="en-US" sz="1050" b="1" dirty="0"/>
                <a:t>Sub-7 GHz link</a:t>
              </a:r>
            </a:p>
          </p:txBody>
        </p:sp>
        <p:sp>
          <p:nvSpPr>
            <p:cNvPr id="15" name="TextBox 14">
              <a:extLst>
                <a:ext uri="{FF2B5EF4-FFF2-40B4-BE49-F238E27FC236}">
                  <a16:creationId xmlns:a16="http://schemas.microsoft.com/office/drawing/2014/main" id="{BD42A426-AAE4-3100-EDBD-5F68DD6B26E5}"/>
                </a:ext>
              </a:extLst>
            </p:cNvPr>
            <p:cNvSpPr txBox="1"/>
            <p:nvPr/>
          </p:nvSpPr>
          <p:spPr>
            <a:xfrm>
              <a:off x="8480148" y="3431045"/>
              <a:ext cx="1521107" cy="253916"/>
            </a:xfrm>
            <a:prstGeom prst="rect">
              <a:avLst/>
            </a:prstGeom>
            <a:noFill/>
          </p:spPr>
          <p:txBody>
            <a:bodyPr wrap="square" rtlCol="0">
              <a:spAutoFit/>
            </a:bodyPr>
            <a:lstStyle/>
            <a:p>
              <a:r>
                <a:rPr lang="en-US" sz="1050" b="1" dirty="0" err="1"/>
                <a:t>mmWave</a:t>
              </a:r>
              <a:r>
                <a:rPr lang="en-US" sz="1050" b="1" dirty="0"/>
                <a:t> link</a:t>
              </a:r>
            </a:p>
          </p:txBody>
        </p:sp>
        <p:sp>
          <p:nvSpPr>
            <p:cNvPr id="16" name="직사각형 15">
              <a:extLst>
                <a:ext uri="{FF2B5EF4-FFF2-40B4-BE49-F238E27FC236}">
                  <a16:creationId xmlns:a16="http://schemas.microsoft.com/office/drawing/2014/main" id="{D7C0167C-9694-2100-AEB0-4A9ECD0E0002}"/>
                </a:ext>
              </a:extLst>
            </p:cNvPr>
            <p:cNvSpPr/>
            <p:nvPr/>
          </p:nvSpPr>
          <p:spPr>
            <a:xfrm>
              <a:off x="7900416" y="2968752"/>
              <a:ext cx="2029968" cy="7802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cxnSp>
        <p:nvCxnSpPr>
          <p:cNvPr id="20" name="꺾인 연결선 17">
            <a:extLst>
              <a:ext uri="{FF2B5EF4-FFF2-40B4-BE49-F238E27FC236}">
                <a16:creationId xmlns:a16="http://schemas.microsoft.com/office/drawing/2014/main" id="{AB52456C-9FBC-8FC5-C203-DB906421707B}"/>
              </a:ext>
            </a:extLst>
          </p:cNvPr>
          <p:cNvCxnSpPr>
            <a:cxnSpLocks/>
            <a:stCxn id="17" idx="2"/>
          </p:cNvCxnSpPr>
          <p:nvPr/>
        </p:nvCxnSpPr>
        <p:spPr>
          <a:xfrm rot="16200000" flipH="1">
            <a:off x="8210197" y="2076121"/>
            <a:ext cx="406374" cy="1009421"/>
          </a:xfrm>
          <a:prstGeom prst="bentConnector2">
            <a:avLst/>
          </a:prstGeom>
          <a:ln w="28575">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1" name="꺾인 연결선 18">
            <a:extLst>
              <a:ext uri="{FF2B5EF4-FFF2-40B4-BE49-F238E27FC236}">
                <a16:creationId xmlns:a16="http://schemas.microsoft.com/office/drawing/2014/main" id="{DAF00EC4-2287-4FAF-D195-F3A43ACFE9C3}"/>
              </a:ext>
            </a:extLst>
          </p:cNvPr>
          <p:cNvCxnSpPr>
            <a:stCxn id="18" idx="2"/>
            <a:endCxn id="24" idx="1"/>
          </p:cNvCxnSpPr>
          <p:nvPr/>
        </p:nvCxnSpPr>
        <p:spPr>
          <a:xfrm rot="16200000" flipH="1">
            <a:off x="7698116" y="2155223"/>
            <a:ext cx="987526" cy="1432371"/>
          </a:xfrm>
          <a:prstGeom prst="bentConnector2">
            <a:avLst/>
          </a:prstGeom>
          <a:ln w="28575">
            <a:solidFill>
              <a:srgbClr val="C00000"/>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22" name="그룹 21">
            <a:extLst>
              <a:ext uri="{FF2B5EF4-FFF2-40B4-BE49-F238E27FC236}">
                <a16:creationId xmlns:a16="http://schemas.microsoft.com/office/drawing/2014/main" id="{3939309F-9724-1B1F-0927-37AA3BD3BDAC}"/>
              </a:ext>
            </a:extLst>
          </p:cNvPr>
          <p:cNvGrpSpPr/>
          <p:nvPr/>
        </p:nvGrpSpPr>
        <p:grpSpPr>
          <a:xfrm>
            <a:off x="8908065" y="3249756"/>
            <a:ext cx="584564" cy="230832"/>
            <a:chOff x="8339327" y="2060950"/>
            <a:chExt cx="584564" cy="230832"/>
          </a:xfrm>
        </p:grpSpPr>
        <p:sp>
          <p:nvSpPr>
            <p:cNvPr id="23" name="직사각형 22">
              <a:extLst>
                <a:ext uri="{FF2B5EF4-FFF2-40B4-BE49-F238E27FC236}">
                  <a16:creationId xmlns:a16="http://schemas.microsoft.com/office/drawing/2014/main" id="{9300CA9C-9FA1-0244-6A69-7FEB84BA1D40}"/>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24" name="TextBox 23">
              <a:extLst>
                <a:ext uri="{FF2B5EF4-FFF2-40B4-BE49-F238E27FC236}">
                  <a16:creationId xmlns:a16="http://schemas.microsoft.com/office/drawing/2014/main" id="{8BFCAD98-A575-7F3D-614A-36524C5C4024}"/>
                </a:ext>
              </a:extLst>
            </p:cNvPr>
            <p:cNvSpPr txBox="1"/>
            <p:nvPr/>
          </p:nvSpPr>
          <p:spPr>
            <a:xfrm>
              <a:off x="8339327" y="2060950"/>
              <a:ext cx="584564" cy="230832"/>
            </a:xfrm>
            <a:prstGeom prst="rect">
              <a:avLst/>
            </a:prstGeom>
            <a:noFill/>
          </p:spPr>
          <p:txBody>
            <a:bodyPr wrap="square" rtlCol="0">
              <a:spAutoFit/>
            </a:bodyPr>
            <a:lstStyle/>
            <a:p>
              <a:r>
                <a:rPr lang="en-US" sz="900" dirty="0" err="1">
                  <a:solidFill>
                    <a:srgbClr val="C00000"/>
                  </a:solidFill>
                </a:rPr>
                <a:t>ImmW</a:t>
              </a:r>
              <a:endParaRPr lang="en-US" sz="1050" dirty="0">
                <a:solidFill>
                  <a:srgbClr val="C00000"/>
                </a:solidFill>
              </a:endParaRPr>
            </a:p>
          </p:txBody>
        </p:sp>
      </p:grpSp>
      <p:grpSp>
        <p:nvGrpSpPr>
          <p:cNvPr id="25" name="그룹 24">
            <a:extLst>
              <a:ext uri="{FF2B5EF4-FFF2-40B4-BE49-F238E27FC236}">
                <a16:creationId xmlns:a16="http://schemas.microsoft.com/office/drawing/2014/main" id="{AB086B98-BBD2-3096-C70B-6E9B43C86B97}"/>
              </a:ext>
            </a:extLst>
          </p:cNvPr>
          <p:cNvGrpSpPr/>
          <p:nvPr/>
        </p:nvGrpSpPr>
        <p:grpSpPr>
          <a:xfrm>
            <a:off x="11247396" y="3249756"/>
            <a:ext cx="584564" cy="230832"/>
            <a:chOff x="8339327" y="2060950"/>
            <a:chExt cx="584564" cy="230832"/>
          </a:xfrm>
        </p:grpSpPr>
        <p:sp>
          <p:nvSpPr>
            <p:cNvPr id="26" name="직사각형 25">
              <a:extLst>
                <a:ext uri="{FF2B5EF4-FFF2-40B4-BE49-F238E27FC236}">
                  <a16:creationId xmlns:a16="http://schemas.microsoft.com/office/drawing/2014/main" id="{B71F351B-04FC-DFA2-9419-289BCA16A63E}"/>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27" name="TextBox 26">
              <a:extLst>
                <a:ext uri="{FF2B5EF4-FFF2-40B4-BE49-F238E27FC236}">
                  <a16:creationId xmlns:a16="http://schemas.microsoft.com/office/drawing/2014/main" id="{0E86454E-7F9C-0C3A-120D-D0784202D6C7}"/>
                </a:ext>
              </a:extLst>
            </p:cNvPr>
            <p:cNvSpPr txBox="1"/>
            <p:nvPr/>
          </p:nvSpPr>
          <p:spPr>
            <a:xfrm>
              <a:off x="8339327" y="2060950"/>
              <a:ext cx="584564" cy="230832"/>
            </a:xfrm>
            <a:prstGeom prst="rect">
              <a:avLst/>
            </a:prstGeom>
            <a:noFill/>
          </p:spPr>
          <p:txBody>
            <a:bodyPr wrap="square" rtlCol="0">
              <a:spAutoFit/>
            </a:bodyPr>
            <a:lstStyle/>
            <a:p>
              <a:r>
                <a:rPr lang="en-US" sz="900" dirty="0" err="1">
                  <a:solidFill>
                    <a:srgbClr val="C00000"/>
                  </a:solidFill>
                </a:rPr>
                <a:t>ImmW</a:t>
              </a:r>
              <a:endParaRPr lang="en-US" sz="1050" dirty="0">
                <a:solidFill>
                  <a:srgbClr val="C00000"/>
                </a:solidFill>
              </a:endParaRPr>
            </a:p>
          </p:txBody>
        </p:sp>
      </p:grpSp>
      <p:grpSp>
        <p:nvGrpSpPr>
          <p:cNvPr id="28" name="그룹 27">
            <a:extLst>
              <a:ext uri="{FF2B5EF4-FFF2-40B4-BE49-F238E27FC236}">
                <a16:creationId xmlns:a16="http://schemas.microsoft.com/office/drawing/2014/main" id="{2A9A209E-CC24-12B1-89F0-D139AADFBE80}"/>
              </a:ext>
            </a:extLst>
          </p:cNvPr>
          <p:cNvGrpSpPr/>
          <p:nvPr/>
        </p:nvGrpSpPr>
        <p:grpSpPr>
          <a:xfrm>
            <a:off x="8946378" y="2542488"/>
            <a:ext cx="584564" cy="538529"/>
            <a:chOff x="8377640" y="2020849"/>
            <a:chExt cx="584564" cy="275544"/>
          </a:xfrm>
        </p:grpSpPr>
        <p:sp>
          <p:nvSpPr>
            <p:cNvPr id="29" name="직사각형 28">
              <a:extLst>
                <a:ext uri="{FF2B5EF4-FFF2-40B4-BE49-F238E27FC236}">
                  <a16:creationId xmlns:a16="http://schemas.microsoft.com/office/drawing/2014/main" id="{23E8144F-B4B1-440B-5059-21A15513782A}"/>
                </a:ext>
              </a:extLst>
            </p:cNvPr>
            <p:cNvSpPr/>
            <p:nvPr/>
          </p:nvSpPr>
          <p:spPr>
            <a:xfrm>
              <a:off x="8433435" y="2044268"/>
              <a:ext cx="373380" cy="2521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400" dirty="0">
                <a:solidFill>
                  <a:srgbClr val="0000FF"/>
                </a:solidFill>
              </a:endParaRPr>
            </a:p>
          </p:txBody>
        </p:sp>
        <p:sp>
          <p:nvSpPr>
            <p:cNvPr id="30" name="TextBox 29">
              <a:extLst>
                <a:ext uri="{FF2B5EF4-FFF2-40B4-BE49-F238E27FC236}">
                  <a16:creationId xmlns:a16="http://schemas.microsoft.com/office/drawing/2014/main" id="{D0D0D65C-3B32-1F16-3CD4-43A3FC66D1A1}"/>
                </a:ext>
              </a:extLst>
            </p:cNvPr>
            <p:cNvSpPr txBox="1"/>
            <p:nvPr/>
          </p:nvSpPr>
          <p:spPr>
            <a:xfrm>
              <a:off x="8377640" y="2020849"/>
              <a:ext cx="584564" cy="212594"/>
            </a:xfrm>
            <a:prstGeom prst="rect">
              <a:avLst/>
            </a:prstGeom>
            <a:noFill/>
          </p:spPr>
          <p:txBody>
            <a:bodyPr wrap="square" rtlCol="0">
              <a:spAutoFit/>
            </a:bodyPr>
            <a:lstStyle/>
            <a:p>
              <a:endParaRPr lang="en-US" sz="1050" dirty="0">
                <a:solidFill>
                  <a:srgbClr val="0000FF"/>
                </a:solidFill>
              </a:endParaRPr>
            </a:p>
            <a:p>
              <a:r>
                <a:rPr lang="en-US" sz="1050" dirty="0">
                  <a:solidFill>
                    <a:srgbClr val="0000FF"/>
                  </a:solidFill>
                </a:rPr>
                <a:t>Sub-7</a:t>
              </a:r>
            </a:p>
          </p:txBody>
        </p:sp>
      </p:grpSp>
      <p:grpSp>
        <p:nvGrpSpPr>
          <p:cNvPr id="31" name="그룹 30">
            <a:extLst>
              <a:ext uri="{FF2B5EF4-FFF2-40B4-BE49-F238E27FC236}">
                <a16:creationId xmlns:a16="http://schemas.microsoft.com/office/drawing/2014/main" id="{0D293651-9BF9-3B1F-A0D0-4206E5254774}"/>
              </a:ext>
            </a:extLst>
          </p:cNvPr>
          <p:cNvGrpSpPr/>
          <p:nvPr/>
        </p:nvGrpSpPr>
        <p:grpSpPr>
          <a:xfrm>
            <a:off x="11265994" y="2542488"/>
            <a:ext cx="584564" cy="538529"/>
            <a:chOff x="8377640" y="2020849"/>
            <a:chExt cx="584564" cy="275544"/>
          </a:xfrm>
        </p:grpSpPr>
        <p:sp>
          <p:nvSpPr>
            <p:cNvPr id="32" name="직사각형 31">
              <a:extLst>
                <a:ext uri="{FF2B5EF4-FFF2-40B4-BE49-F238E27FC236}">
                  <a16:creationId xmlns:a16="http://schemas.microsoft.com/office/drawing/2014/main" id="{74E6A104-2D3D-9FFC-6EC2-B7100889F25F}"/>
                </a:ext>
              </a:extLst>
            </p:cNvPr>
            <p:cNvSpPr/>
            <p:nvPr/>
          </p:nvSpPr>
          <p:spPr>
            <a:xfrm>
              <a:off x="8433435" y="2044268"/>
              <a:ext cx="373380" cy="2521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chemeClr val="tx1"/>
                </a:solidFill>
              </a:endParaRPr>
            </a:p>
          </p:txBody>
        </p:sp>
        <p:sp>
          <p:nvSpPr>
            <p:cNvPr id="33" name="TextBox 32">
              <a:extLst>
                <a:ext uri="{FF2B5EF4-FFF2-40B4-BE49-F238E27FC236}">
                  <a16:creationId xmlns:a16="http://schemas.microsoft.com/office/drawing/2014/main" id="{95851391-0D06-31D2-A1C0-18ED30E7218F}"/>
                </a:ext>
              </a:extLst>
            </p:cNvPr>
            <p:cNvSpPr txBox="1"/>
            <p:nvPr/>
          </p:nvSpPr>
          <p:spPr>
            <a:xfrm>
              <a:off x="8377640" y="2020849"/>
              <a:ext cx="584564" cy="212594"/>
            </a:xfrm>
            <a:prstGeom prst="rect">
              <a:avLst/>
            </a:prstGeom>
            <a:noFill/>
          </p:spPr>
          <p:txBody>
            <a:bodyPr wrap="square" rtlCol="0">
              <a:spAutoFit/>
            </a:bodyPr>
            <a:lstStyle/>
            <a:p>
              <a:endParaRPr lang="en-US" sz="1000" dirty="0"/>
            </a:p>
            <a:p>
              <a:r>
                <a:rPr lang="en-US" sz="1000" dirty="0">
                  <a:solidFill>
                    <a:srgbClr val="0000FF"/>
                  </a:solidFill>
                </a:rPr>
                <a:t>Sub-7</a:t>
              </a:r>
            </a:p>
          </p:txBody>
        </p:sp>
      </p:grpSp>
      <p:sp>
        <p:nvSpPr>
          <p:cNvPr id="34" name="TextBox 33">
            <a:extLst>
              <a:ext uri="{FF2B5EF4-FFF2-40B4-BE49-F238E27FC236}">
                <a16:creationId xmlns:a16="http://schemas.microsoft.com/office/drawing/2014/main" id="{1ABDCC01-8761-1AED-8239-1321E7480D42}"/>
              </a:ext>
            </a:extLst>
          </p:cNvPr>
          <p:cNvSpPr txBox="1"/>
          <p:nvPr/>
        </p:nvSpPr>
        <p:spPr>
          <a:xfrm>
            <a:off x="7475693" y="2764474"/>
            <a:ext cx="1557812" cy="646331"/>
          </a:xfrm>
          <a:prstGeom prst="rect">
            <a:avLst/>
          </a:prstGeom>
          <a:noFill/>
        </p:spPr>
        <p:txBody>
          <a:bodyPr wrap="square" rtlCol="0">
            <a:spAutoFit/>
          </a:bodyPr>
          <a:lstStyle/>
          <a:p>
            <a:r>
              <a:rPr lang="en-US" sz="1200" dirty="0" err="1">
                <a:solidFill>
                  <a:srgbClr val="0000FF"/>
                </a:solidFill>
              </a:rPr>
              <a:t>mmWave</a:t>
            </a:r>
            <a:r>
              <a:rPr lang="en-US" sz="1200" dirty="0">
                <a:solidFill>
                  <a:srgbClr val="0000FF"/>
                </a:solidFill>
              </a:rPr>
              <a:t> link (re)setup</a:t>
            </a:r>
            <a:r>
              <a:rPr lang="en-US" altLang="ko-KR" sz="1200" dirty="0">
                <a:solidFill>
                  <a:srgbClr val="0000FF"/>
                </a:solidFill>
              </a:rPr>
              <a:t>, Control/management</a:t>
            </a:r>
            <a:endParaRPr lang="en-US" sz="1200" dirty="0">
              <a:solidFill>
                <a:srgbClr val="0000FF"/>
              </a:solidFill>
            </a:endParaRPr>
          </a:p>
        </p:txBody>
      </p:sp>
      <p:sp>
        <p:nvSpPr>
          <p:cNvPr id="41" name="TextBox 40">
            <a:extLst>
              <a:ext uri="{FF2B5EF4-FFF2-40B4-BE49-F238E27FC236}">
                <a16:creationId xmlns:a16="http://schemas.microsoft.com/office/drawing/2014/main" id="{CCF793A0-F0B4-C567-D9BE-A8A4DF1D2464}"/>
              </a:ext>
            </a:extLst>
          </p:cNvPr>
          <p:cNvSpPr txBox="1"/>
          <p:nvPr/>
        </p:nvSpPr>
        <p:spPr>
          <a:xfrm>
            <a:off x="7362674" y="3388635"/>
            <a:ext cx="1292229" cy="461665"/>
          </a:xfrm>
          <a:prstGeom prst="rect">
            <a:avLst/>
          </a:prstGeom>
          <a:noFill/>
        </p:spPr>
        <p:txBody>
          <a:bodyPr wrap="square" rtlCol="0">
            <a:spAutoFit/>
          </a:bodyPr>
          <a:lstStyle/>
          <a:p>
            <a:pPr algn="ctr"/>
            <a:r>
              <a:rPr lang="en-US" altLang="ko-KR" sz="1200" dirty="0">
                <a:solidFill>
                  <a:srgbClr val="C00000"/>
                </a:solidFill>
              </a:rPr>
              <a:t>Bulk</a:t>
            </a:r>
            <a:r>
              <a:rPr lang="ko-KR" altLang="en-US" sz="1200" dirty="0">
                <a:solidFill>
                  <a:srgbClr val="C00000"/>
                </a:solidFill>
              </a:rPr>
              <a:t> </a:t>
            </a:r>
            <a:r>
              <a:rPr lang="en-US" altLang="ko-KR" sz="1200" dirty="0">
                <a:solidFill>
                  <a:srgbClr val="C00000"/>
                </a:solidFill>
              </a:rPr>
              <a:t>DL data transmission</a:t>
            </a:r>
            <a:endParaRPr lang="en-US" sz="1200" dirty="0">
              <a:solidFill>
                <a:srgbClr val="C00000"/>
              </a:solidFill>
            </a:endParaRPr>
          </a:p>
        </p:txBody>
      </p:sp>
      <p:grpSp>
        <p:nvGrpSpPr>
          <p:cNvPr id="68" name="그룹 67">
            <a:extLst>
              <a:ext uri="{FF2B5EF4-FFF2-40B4-BE49-F238E27FC236}">
                <a16:creationId xmlns:a16="http://schemas.microsoft.com/office/drawing/2014/main" id="{E2918B0E-1DA6-B1D7-E4EA-39C77FE7A825}"/>
              </a:ext>
            </a:extLst>
          </p:cNvPr>
          <p:cNvGrpSpPr/>
          <p:nvPr/>
        </p:nvGrpSpPr>
        <p:grpSpPr>
          <a:xfrm>
            <a:off x="7089219" y="1374816"/>
            <a:ext cx="1210649" cy="1002830"/>
            <a:chOff x="7095618" y="734556"/>
            <a:chExt cx="1210649" cy="1002830"/>
          </a:xfrm>
        </p:grpSpPr>
        <p:sp>
          <p:nvSpPr>
            <p:cNvPr id="17" name="직사각형 16">
              <a:extLst>
                <a:ext uri="{FF2B5EF4-FFF2-40B4-BE49-F238E27FC236}">
                  <a16:creationId xmlns:a16="http://schemas.microsoft.com/office/drawing/2014/main" id="{49CC72C1-834B-B555-3FCF-B5E6EAD4C2D2}"/>
                </a:ext>
              </a:extLst>
            </p:cNvPr>
            <p:cNvSpPr/>
            <p:nvPr/>
          </p:nvSpPr>
          <p:spPr>
            <a:xfrm>
              <a:off x="7892213" y="1525156"/>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8" name="직사각형 17">
              <a:extLst>
                <a:ext uri="{FF2B5EF4-FFF2-40B4-BE49-F238E27FC236}">
                  <a16:creationId xmlns:a16="http://schemas.microsoft.com/office/drawing/2014/main" id="{595D96F4-92CA-DA73-043D-EA506A0546B0}"/>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9" name="모서리가 둥근 직사각형 16">
              <a:extLst>
                <a:ext uri="{FF2B5EF4-FFF2-40B4-BE49-F238E27FC236}">
                  <a16:creationId xmlns:a16="http://schemas.microsoft.com/office/drawing/2014/main" id="{1C8F8C7E-A234-4B76-C813-8C9E6946DEDF}"/>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35" name="그룹 34">
              <a:extLst>
                <a:ext uri="{FF2B5EF4-FFF2-40B4-BE49-F238E27FC236}">
                  <a16:creationId xmlns:a16="http://schemas.microsoft.com/office/drawing/2014/main" id="{8F668551-A9A4-3FB2-2229-9492CFA8047B}"/>
                </a:ext>
              </a:extLst>
            </p:cNvPr>
            <p:cNvGrpSpPr/>
            <p:nvPr/>
          </p:nvGrpSpPr>
          <p:grpSpPr>
            <a:xfrm>
              <a:off x="7213557" y="1293669"/>
              <a:ext cx="584564" cy="230832"/>
              <a:chOff x="8361097" y="2058361"/>
              <a:chExt cx="584564" cy="230832"/>
            </a:xfrm>
          </p:grpSpPr>
          <p:sp>
            <p:nvSpPr>
              <p:cNvPr id="36" name="직사각형 35">
                <a:extLst>
                  <a:ext uri="{FF2B5EF4-FFF2-40B4-BE49-F238E27FC236}">
                    <a16:creationId xmlns:a16="http://schemas.microsoft.com/office/drawing/2014/main" id="{57DF14AE-E1A5-AB24-E5DE-D2450BCD2027}"/>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37" name="TextBox 36">
                <a:extLst>
                  <a:ext uri="{FF2B5EF4-FFF2-40B4-BE49-F238E27FC236}">
                    <a16:creationId xmlns:a16="http://schemas.microsoft.com/office/drawing/2014/main" id="{D7D677EE-E895-7B94-C0A4-29089FAB7355}"/>
                  </a:ext>
                </a:extLst>
              </p:cNvPr>
              <p:cNvSpPr txBox="1"/>
              <p:nvPr/>
            </p:nvSpPr>
            <p:spPr>
              <a:xfrm>
                <a:off x="8361097" y="2058361"/>
                <a:ext cx="584564" cy="230832"/>
              </a:xfrm>
              <a:prstGeom prst="rect">
                <a:avLst/>
              </a:prstGeom>
              <a:noFill/>
            </p:spPr>
            <p:txBody>
              <a:bodyPr wrap="square" rtlCol="0">
                <a:spAutoFit/>
              </a:bodyPr>
              <a:lstStyle/>
              <a:p>
                <a:r>
                  <a:rPr lang="en-US" sz="900" dirty="0" err="1">
                    <a:solidFill>
                      <a:srgbClr val="C00000"/>
                    </a:solidFill>
                  </a:rPr>
                  <a:t>mmW</a:t>
                </a:r>
                <a:endParaRPr lang="en-US" sz="900" dirty="0">
                  <a:solidFill>
                    <a:srgbClr val="C00000"/>
                  </a:solidFill>
                </a:endParaRPr>
              </a:p>
            </p:txBody>
          </p:sp>
        </p:grpSp>
        <p:grpSp>
          <p:nvGrpSpPr>
            <p:cNvPr id="38" name="그룹 37">
              <a:extLst>
                <a:ext uri="{FF2B5EF4-FFF2-40B4-BE49-F238E27FC236}">
                  <a16:creationId xmlns:a16="http://schemas.microsoft.com/office/drawing/2014/main" id="{7C1A43F6-4840-F283-F46D-5528724622C3}"/>
                </a:ext>
              </a:extLst>
            </p:cNvPr>
            <p:cNvGrpSpPr/>
            <p:nvPr/>
          </p:nvGrpSpPr>
          <p:grpSpPr>
            <a:xfrm>
              <a:off x="7649550" y="1302855"/>
              <a:ext cx="584564" cy="230832"/>
              <a:chOff x="8361097" y="2058361"/>
              <a:chExt cx="584564" cy="230832"/>
            </a:xfrm>
          </p:grpSpPr>
          <p:sp>
            <p:nvSpPr>
              <p:cNvPr id="39" name="직사각형 38">
                <a:extLst>
                  <a:ext uri="{FF2B5EF4-FFF2-40B4-BE49-F238E27FC236}">
                    <a16:creationId xmlns:a16="http://schemas.microsoft.com/office/drawing/2014/main" id="{D4790DC2-CD8F-140A-3958-4F348648E8DB}"/>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40" name="TextBox 39">
                <a:extLst>
                  <a:ext uri="{FF2B5EF4-FFF2-40B4-BE49-F238E27FC236}">
                    <a16:creationId xmlns:a16="http://schemas.microsoft.com/office/drawing/2014/main" id="{89100C72-FEA8-59AD-8340-891CE1BA39BA}"/>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0000FF"/>
                    </a:solidFill>
                  </a:rPr>
                  <a:t>sub-7</a:t>
                </a:r>
              </a:p>
            </p:txBody>
          </p:sp>
        </p:grpSp>
        <p:sp>
          <p:nvSpPr>
            <p:cNvPr id="42" name="TextBox 41">
              <a:extLst>
                <a:ext uri="{FF2B5EF4-FFF2-40B4-BE49-F238E27FC236}">
                  <a16:creationId xmlns:a16="http://schemas.microsoft.com/office/drawing/2014/main" id="{DDFBBCAA-434F-47AF-2839-52794B6206BE}"/>
                </a:ext>
              </a:extLst>
            </p:cNvPr>
            <p:cNvSpPr txBox="1"/>
            <p:nvPr/>
          </p:nvSpPr>
          <p:spPr>
            <a:xfrm>
              <a:off x="7095618" y="734556"/>
              <a:ext cx="1210649" cy="430887"/>
            </a:xfrm>
            <a:prstGeom prst="rect">
              <a:avLst/>
            </a:prstGeom>
            <a:noFill/>
          </p:spPr>
          <p:txBody>
            <a:bodyPr wrap="square" rtlCol="0">
              <a:spAutoFit/>
            </a:bodyPr>
            <a:lstStyle/>
            <a:p>
              <a:pPr algn="ctr"/>
              <a:r>
                <a:rPr lang="en-US" sz="1100" b="1" dirty="0"/>
                <a:t>IMMW AP</a:t>
              </a:r>
            </a:p>
            <a:p>
              <a:pPr algn="ctr"/>
              <a:r>
                <a:rPr lang="en-US" sz="1100" b="1" dirty="0"/>
                <a:t>(AP MLD)</a:t>
              </a:r>
            </a:p>
          </p:txBody>
        </p:sp>
      </p:grpSp>
      <p:sp>
        <p:nvSpPr>
          <p:cNvPr id="43" name="TextBox 42">
            <a:extLst>
              <a:ext uri="{FF2B5EF4-FFF2-40B4-BE49-F238E27FC236}">
                <a16:creationId xmlns:a16="http://schemas.microsoft.com/office/drawing/2014/main" id="{D4715E77-7AB1-3103-469B-4FD005F5B1D4}"/>
              </a:ext>
            </a:extLst>
          </p:cNvPr>
          <p:cNvSpPr txBox="1"/>
          <p:nvPr/>
        </p:nvSpPr>
        <p:spPr>
          <a:xfrm>
            <a:off x="8572838" y="3546485"/>
            <a:ext cx="1286568" cy="430887"/>
          </a:xfrm>
          <a:prstGeom prst="rect">
            <a:avLst/>
          </a:prstGeom>
          <a:noFill/>
        </p:spPr>
        <p:txBody>
          <a:bodyPr wrap="square" rtlCol="0">
            <a:spAutoFit/>
          </a:bodyPr>
          <a:lstStyle/>
          <a:p>
            <a:pPr algn="ctr"/>
            <a:r>
              <a:rPr lang="en-US" sz="1100" b="1" dirty="0"/>
              <a:t>IMMW STA</a:t>
            </a:r>
          </a:p>
          <a:p>
            <a:pPr algn="ctr"/>
            <a:r>
              <a:rPr lang="en-US" sz="1100" b="1" dirty="0"/>
              <a:t>(Non-AP MLD)</a:t>
            </a:r>
          </a:p>
        </p:txBody>
      </p:sp>
      <p:sp>
        <p:nvSpPr>
          <p:cNvPr id="44" name="TextBox 43">
            <a:extLst>
              <a:ext uri="{FF2B5EF4-FFF2-40B4-BE49-F238E27FC236}">
                <a16:creationId xmlns:a16="http://schemas.microsoft.com/office/drawing/2014/main" id="{44D0AA95-6736-2BBB-4C82-1ECCB1E7D19C}"/>
              </a:ext>
            </a:extLst>
          </p:cNvPr>
          <p:cNvSpPr txBox="1"/>
          <p:nvPr/>
        </p:nvSpPr>
        <p:spPr>
          <a:xfrm>
            <a:off x="10896394" y="3558473"/>
            <a:ext cx="1286568" cy="430887"/>
          </a:xfrm>
          <a:prstGeom prst="rect">
            <a:avLst/>
          </a:prstGeom>
          <a:noFill/>
        </p:spPr>
        <p:txBody>
          <a:bodyPr wrap="square" rtlCol="0">
            <a:spAutoFit/>
          </a:bodyPr>
          <a:lstStyle/>
          <a:p>
            <a:pPr algn="ctr"/>
            <a:r>
              <a:rPr lang="en-US" sz="1100" b="1" dirty="0"/>
              <a:t>IMMW STA</a:t>
            </a:r>
          </a:p>
          <a:p>
            <a:pPr algn="ctr"/>
            <a:r>
              <a:rPr lang="en-US" sz="1100" b="1" dirty="0"/>
              <a:t>(Non-AP MLD)</a:t>
            </a:r>
          </a:p>
        </p:txBody>
      </p:sp>
      <p:sp>
        <p:nvSpPr>
          <p:cNvPr id="45" name="TextBox 44">
            <a:extLst>
              <a:ext uri="{FF2B5EF4-FFF2-40B4-BE49-F238E27FC236}">
                <a16:creationId xmlns:a16="http://schemas.microsoft.com/office/drawing/2014/main" id="{69A109E5-4003-FA26-58D2-28853EB036B9}"/>
              </a:ext>
            </a:extLst>
          </p:cNvPr>
          <p:cNvSpPr txBox="1"/>
          <p:nvPr/>
        </p:nvSpPr>
        <p:spPr>
          <a:xfrm>
            <a:off x="9783426" y="3167288"/>
            <a:ext cx="1392498" cy="646331"/>
          </a:xfrm>
          <a:prstGeom prst="rect">
            <a:avLst/>
          </a:prstGeom>
          <a:noFill/>
        </p:spPr>
        <p:txBody>
          <a:bodyPr wrap="square" rtlCol="0">
            <a:spAutoFit/>
          </a:bodyPr>
          <a:lstStyle/>
          <a:p>
            <a:pPr algn="ctr"/>
            <a:r>
              <a:rPr lang="en-US" altLang="ko-KR" sz="1200" dirty="0">
                <a:solidFill>
                  <a:srgbClr val="C00000"/>
                </a:solidFill>
              </a:rPr>
              <a:t>P2P data </a:t>
            </a:r>
            <a:r>
              <a:rPr lang="en-US" altLang="ko-KR" sz="1200" dirty="0" err="1">
                <a:solidFill>
                  <a:srgbClr val="C00000"/>
                </a:solidFill>
              </a:rPr>
              <a:t>tx</a:t>
            </a:r>
            <a:endParaRPr lang="en-US" altLang="ko-KR" sz="1200" dirty="0">
              <a:solidFill>
                <a:srgbClr val="C00000"/>
              </a:solidFill>
            </a:endParaRPr>
          </a:p>
          <a:p>
            <a:pPr algn="ctr"/>
            <a:r>
              <a:rPr lang="en-US" sz="1200" dirty="0">
                <a:solidFill>
                  <a:srgbClr val="C00000"/>
                </a:solidFill>
              </a:rPr>
              <a:t>(e.g., low latency</a:t>
            </a:r>
            <a:r>
              <a:rPr lang="ko-KR" altLang="en-US" sz="1200" dirty="0">
                <a:solidFill>
                  <a:srgbClr val="C00000"/>
                </a:solidFill>
              </a:rPr>
              <a:t> </a:t>
            </a:r>
            <a:r>
              <a:rPr lang="en-US" altLang="ko-KR" sz="1200" dirty="0">
                <a:solidFill>
                  <a:srgbClr val="C00000"/>
                </a:solidFill>
              </a:rPr>
              <a:t>XR/VR)</a:t>
            </a:r>
            <a:endParaRPr lang="en-US" sz="1200" dirty="0">
              <a:solidFill>
                <a:srgbClr val="C00000"/>
              </a:solidFill>
            </a:endParaRPr>
          </a:p>
        </p:txBody>
      </p:sp>
      <p:sp>
        <p:nvSpPr>
          <p:cNvPr id="112" name="직사각형 111">
            <a:extLst>
              <a:ext uri="{FF2B5EF4-FFF2-40B4-BE49-F238E27FC236}">
                <a16:creationId xmlns:a16="http://schemas.microsoft.com/office/drawing/2014/main" id="{4F75C959-0CA6-18D1-786B-3542B22CEDA1}"/>
              </a:ext>
            </a:extLst>
          </p:cNvPr>
          <p:cNvSpPr/>
          <p:nvPr/>
        </p:nvSpPr>
        <p:spPr bwMode="auto">
          <a:xfrm>
            <a:off x="7979906" y="2153137"/>
            <a:ext cx="45719" cy="224507"/>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17" name="꺾인 연결선 17">
            <a:extLst>
              <a:ext uri="{FF2B5EF4-FFF2-40B4-BE49-F238E27FC236}">
                <a16:creationId xmlns:a16="http://schemas.microsoft.com/office/drawing/2014/main" id="{21A4735C-EC44-B194-6157-147095088956}"/>
              </a:ext>
            </a:extLst>
          </p:cNvPr>
          <p:cNvCxnSpPr>
            <a:cxnSpLocks/>
            <a:stCxn id="112" idx="2"/>
          </p:cNvCxnSpPr>
          <p:nvPr/>
        </p:nvCxnSpPr>
        <p:spPr>
          <a:xfrm rot="16200000" flipH="1">
            <a:off x="8309771" y="2070639"/>
            <a:ext cx="290829" cy="904838"/>
          </a:xfrm>
          <a:prstGeom prst="bentConnector2">
            <a:avLst/>
          </a:prstGeom>
          <a:ln w="28575">
            <a:solidFill>
              <a:srgbClr val="0000FF"/>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69" name="그룹 68">
            <a:extLst>
              <a:ext uri="{FF2B5EF4-FFF2-40B4-BE49-F238E27FC236}">
                <a16:creationId xmlns:a16="http://schemas.microsoft.com/office/drawing/2014/main" id="{5444529A-03EB-FC20-6458-F78D2CEF56DC}"/>
              </a:ext>
            </a:extLst>
          </p:cNvPr>
          <p:cNvGrpSpPr/>
          <p:nvPr/>
        </p:nvGrpSpPr>
        <p:grpSpPr>
          <a:xfrm>
            <a:off x="7424734" y="4273425"/>
            <a:ext cx="922160" cy="551134"/>
            <a:chOff x="7213557" y="1186252"/>
            <a:chExt cx="922160" cy="551134"/>
          </a:xfrm>
        </p:grpSpPr>
        <p:sp>
          <p:nvSpPr>
            <p:cNvPr id="70" name="직사각형 69">
              <a:extLst>
                <a:ext uri="{FF2B5EF4-FFF2-40B4-BE49-F238E27FC236}">
                  <a16:creationId xmlns:a16="http://schemas.microsoft.com/office/drawing/2014/main" id="{A3808ECA-8CC0-E420-655A-E7F8DAA10237}"/>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1" name="직사각형 70">
              <a:extLst>
                <a:ext uri="{FF2B5EF4-FFF2-40B4-BE49-F238E27FC236}">
                  <a16:creationId xmlns:a16="http://schemas.microsoft.com/office/drawing/2014/main" id="{D6D3B09C-C38F-EDDD-9A9B-90D0EE8FB7F8}"/>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2" name="모서리가 둥근 직사각형 16">
              <a:extLst>
                <a:ext uri="{FF2B5EF4-FFF2-40B4-BE49-F238E27FC236}">
                  <a16:creationId xmlns:a16="http://schemas.microsoft.com/office/drawing/2014/main" id="{EDF3BA17-B14C-806B-6582-DA217C6B1D94}"/>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73" name="그룹 72">
              <a:extLst>
                <a:ext uri="{FF2B5EF4-FFF2-40B4-BE49-F238E27FC236}">
                  <a16:creationId xmlns:a16="http://schemas.microsoft.com/office/drawing/2014/main" id="{AF81AE07-DF91-A4BE-AB06-6079030C7DEC}"/>
                </a:ext>
              </a:extLst>
            </p:cNvPr>
            <p:cNvGrpSpPr/>
            <p:nvPr/>
          </p:nvGrpSpPr>
          <p:grpSpPr>
            <a:xfrm>
              <a:off x="7213557" y="1293669"/>
              <a:ext cx="584564" cy="230832"/>
              <a:chOff x="8361097" y="2058361"/>
              <a:chExt cx="584564" cy="230832"/>
            </a:xfrm>
          </p:grpSpPr>
          <p:sp>
            <p:nvSpPr>
              <p:cNvPr id="78" name="직사각형 77">
                <a:extLst>
                  <a:ext uri="{FF2B5EF4-FFF2-40B4-BE49-F238E27FC236}">
                    <a16:creationId xmlns:a16="http://schemas.microsoft.com/office/drawing/2014/main" id="{0FC903B1-B786-98D3-B5F7-421975B3CDB8}"/>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79" name="TextBox 78">
                <a:extLst>
                  <a:ext uri="{FF2B5EF4-FFF2-40B4-BE49-F238E27FC236}">
                    <a16:creationId xmlns:a16="http://schemas.microsoft.com/office/drawing/2014/main" id="{BF1DA95C-AD1C-85F2-8336-1CF265DA6EF2}"/>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74" name="그룹 73">
              <a:extLst>
                <a:ext uri="{FF2B5EF4-FFF2-40B4-BE49-F238E27FC236}">
                  <a16:creationId xmlns:a16="http://schemas.microsoft.com/office/drawing/2014/main" id="{85CD731A-D5B3-1E32-D295-FF3CDF985FC4}"/>
                </a:ext>
              </a:extLst>
            </p:cNvPr>
            <p:cNvGrpSpPr/>
            <p:nvPr/>
          </p:nvGrpSpPr>
          <p:grpSpPr>
            <a:xfrm>
              <a:off x="7648708" y="1291945"/>
              <a:ext cx="487009" cy="230832"/>
              <a:chOff x="8360255" y="2047451"/>
              <a:chExt cx="487009" cy="230832"/>
            </a:xfrm>
          </p:grpSpPr>
          <p:sp>
            <p:nvSpPr>
              <p:cNvPr id="76" name="직사각형 75">
                <a:extLst>
                  <a:ext uri="{FF2B5EF4-FFF2-40B4-BE49-F238E27FC236}">
                    <a16:creationId xmlns:a16="http://schemas.microsoft.com/office/drawing/2014/main" id="{6E462772-2729-0A78-B0D4-E1E4073F9B6A}"/>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77" name="TextBox 76">
                <a:extLst>
                  <a:ext uri="{FF2B5EF4-FFF2-40B4-BE49-F238E27FC236}">
                    <a16:creationId xmlns:a16="http://schemas.microsoft.com/office/drawing/2014/main" id="{84665845-6CAE-8ECC-7C01-785EC214D372}"/>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80" name="직사각형 79">
            <a:extLst>
              <a:ext uri="{FF2B5EF4-FFF2-40B4-BE49-F238E27FC236}">
                <a16:creationId xmlns:a16="http://schemas.microsoft.com/office/drawing/2014/main" id="{D72842DF-9865-68FE-75DA-52047903244B}"/>
              </a:ext>
            </a:extLst>
          </p:cNvPr>
          <p:cNvSpPr/>
          <p:nvPr/>
        </p:nvSpPr>
        <p:spPr>
          <a:xfrm>
            <a:off x="8153054" y="4612330"/>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81" name="그룹 80">
            <a:extLst>
              <a:ext uri="{FF2B5EF4-FFF2-40B4-BE49-F238E27FC236}">
                <a16:creationId xmlns:a16="http://schemas.microsoft.com/office/drawing/2014/main" id="{7959BA76-91B2-8064-CCFD-D1C0EA8FC836}"/>
              </a:ext>
            </a:extLst>
          </p:cNvPr>
          <p:cNvGrpSpPr/>
          <p:nvPr/>
        </p:nvGrpSpPr>
        <p:grpSpPr>
          <a:xfrm>
            <a:off x="8876817" y="4262483"/>
            <a:ext cx="922160" cy="551134"/>
            <a:chOff x="7213557" y="1186252"/>
            <a:chExt cx="922160" cy="551134"/>
          </a:xfrm>
        </p:grpSpPr>
        <p:sp>
          <p:nvSpPr>
            <p:cNvPr id="82" name="직사각형 81">
              <a:extLst>
                <a:ext uri="{FF2B5EF4-FFF2-40B4-BE49-F238E27FC236}">
                  <a16:creationId xmlns:a16="http://schemas.microsoft.com/office/drawing/2014/main" id="{61291007-8DCB-D0EC-D1D5-5DC71AE7B639}"/>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3" name="직사각형 82">
              <a:extLst>
                <a:ext uri="{FF2B5EF4-FFF2-40B4-BE49-F238E27FC236}">
                  <a16:creationId xmlns:a16="http://schemas.microsoft.com/office/drawing/2014/main" id="{0D99F35F-6233-AA01-D81E-CA5A84A1457A}"/>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4" name="모서리가 둥근 직사각형 16">
              <a:extLst>
                <a:ext uri="{FF2B5EF4-FFF2-40B4-BE49-F238E27FC236}">
                  <a16:creationId xmlns:a16="http://schemas.microsoft.com/office/drawing/2014/main" id="{536E1216-E965-986B-ECB3-63B48AD9F8A5}"/>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85" name="그룹 84">
              <a:extLst>
                <a:ext uri="{FF2B5EF4-FFF2-40B4-BE49-F238E27FC236}">
                  <a16:creationId xmlns:a16="http://schemas.microsoft.com/office/drawing/2014/main" id="{25E3042C-552E-75A8-057E-60995039C060}"/>
                </a:ext>
              </a:extLst>
            </p:cNvPr>
            <p:cNvGrpSpPr/>
            <p:nvPr/>
          </p:nvGrpSpPr>
          <p:grpSpPr>
            <a:xfrm>
              <a:off x="7213557" y="1293669"/>
              <a:ext cx="584564" cy="230832"/>
              <a:chOff x="8361097" y="2058361"/>
              <a:chExt cx="584564" cy="230832"/>
            </a:xfrm>
          </p:grpSpPr>
          <p:sp>
            <p:nvSpPr>
              <p:cNvPr id="89" name="직사각형 88">
                <a:extLst>
                  <a:ext uri="{FF2B5EF4-FFF2-40B4-BE49-F238E27FC236}">
                    <a16:creationId xmlns:a16="http://schemas.microsoft.com/office/drawing/2014/main" id="{46AE1358-0C5D-554E-858E-E2FC19315098}"/>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90" name="TextBox 89">
                <a:extLst>
                  <a:ext uri="{FF2B5EF4-FFF2-40B4-BE49-F238E27FC236}">
                    <a16:creationId xmlns:a16="http://schemas.microsoft.com/office/drawing/2014/main" id="{2E471D2D-62B4-992D-B1BC-526DBAB06C9F}"/>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86" name="그룹 85">
              <a:extLst>
                <a:ext uri="{FF2B5EF4-FFF2-40B4-BE49-F238E27FC236}">
                  <a16:creationId xmlns:a16="http://schemas.microsoft.com/office/drawing/2014/main" id="{4D7E7AAA-770A-CD93-B68E-C6851482E30D}"/>
                </a:ext>
              </a:extLst>
            </p:cNvPr>
            <p:cNvGrpSpPr/>
            <p:nvPr/>
          </p:nvGrpSpPr>
          <p:grpSpPr>
            <a:xfrm>
              <a:off x="7648708" y="1291945"/>
              <a:ext cx="487009" cy="230832"/>
              <a:chOff x="8360255" y="2047451"/>
              <a:chExt cx="487009" cy="230832"/>
            </a:xfrm>
          </p:grpSpPr>
          <p:sp>
            <p:nvSpPr>
              <p:cNvPr id="87" name="직사각형 86">
                <a:extLst>
                  <a:ext uri="{FF2B5EF4-FFF2-40B4-BE49-F238E27FC236}">
                    <a16:creationId xmlns:a16="http://schemas.microsoft.com/office/drawing/2014/main" id="{6132C5DB-CD11-B75C-99FC-E3E42E8C2719}"/>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88" name="TextBox 87">
                <a:extLst>
                  <a:ext uri="{FF2B5EF4-FFF2-40B4-BE49-F238E27FC236}">
                    <a16:creationId xmlns:a16="http://schemas.microsoft.com/office/drawing/2014/main" id="{7375D538-8DFF-4D8E-8415-A7CED1E8D168}"/>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91" name="직사각형 90">
            <a:extLst>
              <a:ext uri="{FF2B5EF4-FFF2-40B4-BE49-F238E27FC236}">
                <a16:creationId xmlns:a16="http://schemas.microsoft.com/office/drawing/2014/main" id="{C4033736-665A-3D6E-489E-F5E98C30CBCE}"/>
              </a:ext>
            </a:extLst>
          </p:cNvPr>
          <p:cNvSpPr/>
          <p:nvPr/>
        </p:nvSpPr>
        <p:spPr>
          <a:xfrm>
            <a:off x="9605137" y="4601388"/>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92" name="그룹 91">
            <a:extLst>
              <a:ext uri="{FF2B5EF4-FFF2-40B4-BE49-F238E27FC236}">
                <a16:creationId xmlns:a16="http://schemas.microsoft.com/office/drawing/2014/main" id="{A76882BC-39F9-E116-81EF-659050B45D05}"/>
              </a:ext>
            </a:extLst>
          </p:cNvPr>
          <p:cNvGrpSpPr/>
          <p:nvPr/>
        </p:nvGrpSpPr>
        <p:grpSpPr>
          <a:xfrm>
            <a:off x="10265258" y="4262483"/>
            <a:ext cx="922160" cy="551134"/>
            <a:chOff x="7213557" y="1186252"/>
            <a:chExt cx="922160" cy="551134"/>
          </a:xfrm>
        </p:grpSpPr>
        <p:sp>
          <p:nvSpPr>
            <p:cNvPr id="93" name="직사각형 92">
              <a:extLst>
                <a:ext uri="{FF2B5EF4-FFF2-40B4-BE49-F238E27FC236}">
                  <a16:creationId xmlns:a16="http://schemas.microsoft.com/office/drawing/2014/main" id="{248CDBDD-84F6-C208-2A06-C37AD8E72D95}"/>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4" name="직사각형 93">
              <a:extLst>
                <a:ext uri="{FF2B5EF4-FFF2-40B4-BE49-F238E27FC236}">
                  <a16:creationId xmlns:a16="http://schemas.microsoft.com/office/drawing/2014/main" id="{33EC242D-7186-E09C-671D-CBA51FC39BDC}"/>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5" name="모서리가 둥근 직사각형 16">
              <a:extLst>
                <a:ext uri="{FF2B5EF4-FFF2-40B4-BE49-F238E27FC236}">
                  <a16:creationId xmlns:a16="http://schemas.microsoft.com/office/drawing/2014/main" id="{A82D62D8-2BC4-24F5-1F74-C20BC9505C11}"/>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96" name="그룹 95">
              <a:extLst>
                <a:ext uri="{FF2B5EF4-FFF2-40B4-BE49-F238E27FC236}">
                  <a16:creationId xmlns:a16="http://schemas.microsoft.com/office/drawing/2014/main" id="{7105FFB1-CE22-A62C-AE9D-DCBA67655CC9}"/>
                </a:ext>
              </a:extLst>
            </p:cNvPr>
            <p:cNvGrpSpPr/>
            <p:nvPr/>
          </p:nvGrpSpPr>
          <p:grpSpPr>
            <a:xfrm>
              <a:off x="7213557" y="1293669"/>
              <a:ext cx="584564" cy="230832"/>
              <a:chOff x="8361097" y="2058361"/>
              <a:chExt cx="584564" cy="230832"/>
            </a:xfrm>
          </p:grpSpPr>
          <p:sp>
            <p:nvSpPr>
              <p:cNvPr id="100" name="직사각형 99">
                <a:extLst>
                  <a:ext uri="{FF2B5EF4-FFF2-40B4-BE49-F238E27FC236}">
                    <a16:creationId xmlns:a16="http://schemas.microsoft.com/office/drawing/2014/main" id="{B677C7A5-6901-06EA-3FE9-EE5359EDB8CF}"/>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01" name="TextBox 100">
                <a:extLst>
                  <a:ext uri="{FF2B5EF4-FFF2-40B4-BE49-F238E27FC236}">
                    <a16:creationId xmlns:a16="http://schemas.microsoft.com/office/drawing/2014/main" id="{C17FADB4-F800-10C6-BC6E-2E56A1AA35F1}"/>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97" name="그룹 96">
              <a:extLst>
                <a:ext uri="{FF2B5EF4-FFF2-40B4-BE49-F238E27FC236}">
                  <a16:creationId xmlns:a16="http://schemas.microsoft.com/office/drawing/2014/main" id="{E2E3AF11-B80F-5826-5D1C-7E6E2A6BB53E}"/>
                </a:ext>
              </a:extLst>
            </p:cNvPr>
            <p:cNvGrpSpPr/>
            <p:nvPr/>
          </p:nvGrpSpPr>
          <p:grpSpPr>
            <a:xfrm>
              <a:off x="7648708" y="1291945"/>
              <a:ext cx="487009" cy="230832"/>
              <a:chOff x="8360255" y="2047451"/>
              <a:chExt cx="487009" cy="230832"/>
            </a:xfrm>
          </p:grpSpPr>
          <p:sp>
            <p:nvSpPr>
              <p:cNvPr id="98" name="직사각형 97">
                <a:extLst>
                  <a:ext uri="{FF2B5EF4-FFF2-40B4-BE49-F238E27FC236}">
                    <a16:creationId xmlns:a16="http://schemas.microsoft.com/office/drawing/2014/main" id="{B0644017-AF17-AC67-6139-3C1B7FB5A1F5}"/>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99" name="TextBox 98">
                <a:extLst>
                  <a:ext uri="{FF2B5EF4-FFF2-40B4-BE49-F238E27FC236}">
                    <a16:creationId xmlns:a16="http://schemas.microsoft.com/office/drawing/2014/main" id="{E9316174-4308-27B4-EF66-7670A07C518C}"/>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02" name="직사각형 101">
            <a:extLst>
              <a:ext uri="{FF2B5EF4-FFF2-40B4-BE49-F238E27FC236}">
                <a16:creationId xmlns:a16="http://schemas.microsoft.com/office/drawing/2014/main" id="{6DD82E10-9F25-D87F-3923-F9633D317C14}"/>
              </a:ext>
            </a:extLst>
          </p:cNvPr>
          <p:cNvSpPr/>
          <p:nvPr/>
        </p:nvSpPr>
        <p:spPr>
          <a:xfrm>
            <a:off x="10993578" y="4601388"/>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104" name="직선 연결선 103">
            <a:extLst>
              <a:ext uri="{FF2B5EF4-FFF2-40B4-BE49-F238E27FC236}">
                <a16:creationId xmlns:a16="http://schemas.microsoft.com/office/drawing/2014/main" id="{7ADF1994-C85F-F238-62B9-74AFAF29188D}"/>
              </a:ext>
            </a:extLst>
          </p:cNvPr>
          <p:cNvCxnSpPr>
            <a:cxnSpLocks/>
          </p:cNvCxnSpPr>
          <p:nvPr/>
        </p:nvCxnSpPr>
        <p:spPr bwMode="auto">
          <a:xfrm flipH="1">
            <a:off x="7187093" y="4599008"/>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06" name="직선 연결선 105">
            <a:extLst>
              <a:ext uri="{FF2B5EF4-FFF2-40B4-BE49-F238E27FC236}">
                <a16:creationId xmlns:a16="http://schemas.microsoft.com/office/drawing/2014/main" id="{C1ABAA9A-BF1A-0DA9-4972-A78AF1D9C620}"/>
              </a:ext>
            </a:extLst>
          </p:cNvPr>
          <p:cNvCxnSpPr>
            <a:cxnSpLocks/>
            <a:stCxn id="79" idx="2"/>
          </p:cNvCxnSpPr>
          <p:nvPr/>
        </p:nvCxnSpPr>
        <p:spPr bwMode="auto">
          <a:xfrm>
            <a:off x="7717016" y="4611674"/>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116" name="타원 115">
            <a:extLst>
              <a:ext uri="{FF2B5EF4-FFF2-40B4-BE49-F238E27FC236}">
                <a16:creationId xmlns:a16="http://schemas.microsoft.com/office/drawing/2014/main" id="{49CC2360-6F7D-25D0-79B5-9D442A9ADB88}"/>
              </a:ext>
            </a:extLst>
          </p:cNvPr>
          <p:cNvSpPr/>
          <p:nvPr/>
        </p:nvSpPr>
        <p:spPr bwMode="auto">
          <a:xfrm>
            <a:off x="7200805" y="5684640"/>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19" name="직선 연결선 118">
            <a:extLst>
              <a:ext uri="{FF2B5EF4-FFF2-40B4-BE49-F238E27FC236}">
                <a16:creationId xmlns:a16="http://schemas.microsoft.com/office/drawing/2014/main" id="{1E5203E9-9AE2-69DA-84E5-46695E8E8E60}"/>
              </a:ext>
            </a:extLst>
          </p:cNvPr>
          <p:cNvCxnSpPr>
            <a:cxnSpLocks/>
          </p:cNvCxnSpPr>
          <p:nvPr/>
        </p:nvCxnSpPr>
        <p:spPr bwMode="auto">
          <a:xfrm flipH="1">
            <a:off x="8628848" y="4599008"/>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20" name="직선 연결선 119">
            <a:extLst>
              <a:ext uri="{FF2B5EF4-FFF2-40B4-BE49-F238E27FC236}">
                <a16:creationId xmlns:a16="http://schemas.microsoft.com/office/drawing/2014/main" id="{78810943-4146-189A-F00A-96218DFBE652}"/>
              </a:ext>
            </a:extLst>
          </p:cNvPr>
          <p:cNvCxnSpPr>
            <a:cxnSpLocks/>
          </p:cNvCxnSpPr>
          <p:nvPr/>
        </p:nvCxnSpPr>
        <p:spPr bwMode="auto">
          <a:xfrm>
            <a:off x="9158771" y="4611674"/>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121" name="타원 120">
            <a:extLst>
              <a:ext uri="{FF2B5EF4-FFF2-40B4-BE49-F238E27FC236}">
                <a16:creationId xmlns:a16="http://schemas.microsoft.com/office/drawing/2014/main" id="{3C465274-C07C-2267-C7E9-CB490CC8C31D}"/>
              </a:ext>
            </a:extLst>
          </p:cNvPr>
          <p:cNvSpPr/>
          <p:nvPr/>
        </p:nvSpPr>
        <p:spPr bwMode="auto">
          <a:xfrm>
            <a:off x="8642560" y="5684640"/>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22" name="직선 연결선 121">
            <a:extLst>
              <a:ext uri="{FF2B5EF4-FFF2-40B4-BE49-F238E27FC236}">
                <a16:creationId xmlns:a16="http://schemas.microsoft.com/office/drawing/2014/main" id="{16D73628-464A-9A8B-7D03-6D1EBAF1B129}"/>
              </a:ext>
            </a:extLst>
          </p:cNvPr>
          <p:cNvCxnSpPr>
            <a:cxnSpLocks/>
          </p:cNvCxnSpPr>
          <p:nvPr/>
        </p:nvCxnSpPr>
        <p:spPr bwMode="auto">
          <a:xfrm flipH="1">
            <a:off x="10020323" y="4604515"/>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23" name="직선 연결선 122">
            <a:extLst>
              <a:ext uri="{FF2B5EF4-FFF2-40B4-BE49-F238E27FC236}">
                <a16:creationId xmlns:a16="http://schemas.microsoft.com/office/drawing/2014/main" id="{CBB88619-4EE8-2EFE-C39E-1FA968F26191}"/>
              </a:ext>
            </a:extLst>
          </p:cNvPr>
          <p:cNvCxnSpPr>
            <a:cxnSpLocks/>
          </p:cNvCxnSpPr>
          <p:nvPr/>
        </p:nvCxnSpPr>
        <p:spPr bwMode="auto">
          <a:xfrm>
            <a:off x="10550246" y="4617181"/>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124" name="타원 123">
            <a:extLst>
              <a:ext uri="{FF2B5EF4-FFF2-40B4-BE49-F238E27FC236}">
                <a16:creationId xmlns:a16="http://schemas.microsoft.com/office/drawing/2014/main" id="{A1BE71F6-2A10-BEAF-8DA5-C5738AF91113}"/>
              </a:ext>
            </a:extLst>
          </p:cNvPr>
          <p:cNvSpPr/>
          <p:nvPr/>
        </p:nvSpPr>
        <p:spPr bwMode="auto">
          <a:xfrm>
            <a:off x="10034035" y="5690147"/>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26" name="직선 연결선 125">
            <a:extLst>
              <a:ext uri="{FF2B5EF4-FFF2-40B4-BE49-F238E27FC236}">
                <a16:creationId xmlns:a16="http://schemas.microsoft.com/office/drawing/2014/main" id="{1A8EA6DE-3BEA-FF30-4D03-57E73D0D6D00}"/>
              </a:ext>
            </a:extLst>
          </p:cNvPr>
          <p:cNvCxnSpPr>
            <a:cxnSpLocks/>
            <a:stCxn id="77" idx="2"/>
            <a:endCxn id="129" idx="2"/>
          </p:cNvCxnSpPr>
          <p:nvPr/>
        </p:nvCxnSpPr>
        <p:spPr bwMode="auto">
          <a:xfrm flipH="1">
            <a:off x="6078145" y="4609950"/>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128" name="직선 연결선 127">
            <a:extLst>
              <a:ext uri="{FF2B5EF4-FFF2-40B4-BE49-F238E27FC236}">
                <a16:creationId xmlns:a16="http://schemas.microsoft.com/office/drawing/2014/main" id="{1A28B750-598D-DD6F-005B-7F8EFE21FB9E}"/>
              </a:ext>
            </a:extLst>
          </p:cNvPr>
          <p:cNvCxnSpPr>
            <a:cxnSpLocks/>
            <a:stCxn id="77" idx="2"/>
            <a:endCxn id="129" idx="6"/>
          </p:cNvCxnSpPr>
          <p:nvPr/>
        </p:nvCxnSpPr>
        <p:spPr bwMode="auto">
          <a:xfrm>
            <a:off x="8103390" y="4609950"/>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129" name="타원 128">
            <a:extLst>
              <a:ext uri="{FF2B5EF4-FFF2-40B4-BE49-F238E27FC236}">
                <a16:creationId xmlns:a16="http://schemas.microsoft.com/office/drawing/2014/main" id="{634CD405-E2BA-ECF5-5C0B-C4FAD4097CCE}"/>
              </a:ext>
            </a:extLst>
          </p:cNvPr>
          <p:cNvSpPr/>
          <p:nvPr/>
        </p:nvSpPr>
        <p:spPr bwMode="auto">
          <a:xfrm>
            <a:off x="6078145" y="5791200"/>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32" name="직선 연결선 131">
            <a:extLst>
              <a:ext uri="{FF2B5EF4-FFF2-40B4-BE49-F238E27FC236}">
                <a16:creationId xmlns:a16="http://schemas.microsoft.com/office/drawing/2014/main" id="{8CA210B1-AADA-19FA-F957-EDACE817D873}"/>
              </a:ext>
            </a:extLst>
          </p:cNvPr>
          <p:cNvCxnSpPr>
            <a:cxnSpLocks/>
            <a:endCxn id="134" idx="2"/>
          </p:cNvCxnSpPr>
          <p:nvPr/>
        </p:nvCxnSpPr>
        <p:spPr bwMode="auto">
          <a:xfrm flipH="1">
            <a:off x="7580009" y="4637565"/>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133" name="직선 연결선 132">
            <a:extLst>
              <a:ext uri="{FF2B5EF4-FFF2-40B4-BE49-F238E27FC236}">
                <a16:creationId xmlns:a16="http://schemas.microsoft.com/office/drawing/2014/main" id="{F63D2A76-3068-C122-21A9-0D9D6A9D9C15}"/>
              </a:ext>
            </a:extLst>
          </p:cNvPr>
          <p:cNvCxnSpPr>
            <a:cxnSpLocks/>
            <a:endCxn id="134" idx="6"/>
          </p:cNvCxnSpPr>
          <p:nvPr/>
        </p:nvCxnSpPr>
        <p:spPr bwMode="auto">
          <a:xfrm>
            <a:off x="9605254" y="4637565"/>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134" name="타원 133">
            <a:extLst>
              <a:ext uri="{FF2B5EF4-FFF2-40B4-BE49-F238E27FC236}">
                <a16:creationId xmlns:a16="http://schemas.microsoft.com/office/drawing/2014/main" id="{CAFCB9EC-E197-E6C7-6DCA-DD468DF770C7}"/>
              </a:ext>
            </a:extLst>
          </p:cNvPr>
          <p:cNvSpPr/>
          <p:nvPr/>
        </p:nvSpPr>
        <p:spPr bwMode="auto">
          <a:xfrm>
            <a:off x="7580009" y="5818815"/>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pic>
        <p:nvPicPr>
          <p:cNvPr id="152" name="그림 151">
            <a:extLst>
              <a:ext uri="{FF2B5EF4-FFF2-40B4-BE49-F238E27FC236}">
                <a16:creationId xmlns:a16="http://schemas.microsoft.com/office/drawing/2014/main" id="{FC8C9D4A-B778-03E7-33DE-04F96E91A7C9}"/>
              </a:ext>
            </a:extLst>
          </p:cNvPr>
          <p:cNvPicPr>
            <a:picLocks noChangeAspect="1"/>
          </p:cNvPicPr>
          <p:nvPr/>
        </p:nvPicPr>
        <p:blipFill>
          <a:blip r:embed="rId2"/>
          <a:srcRect r="15879"/>
          <a:stretch>
            <a:fillRect/>
          </a:stretch>
        </p:blipFill>
        <p:spPr>
          <a:xfrm>
            <a:off x="8946895" y="4599105"/>
            <a:ext cx="3236068" cy="1377815"/>
          </a:xfrm>
          <a:prstGeom prst="rect">
            <a:avLst/>
          </a:prstGeom>
        </p:spPr>
      </p:pic>
      <p:grpSp>
        <p:nvGrpSpPr>
          <p:cNvPr id="153" name="그룹 152">
            <a:extLst>
              <a:ext uri="{FF2B5EF4-FFF2-40B4-BE49-F238E27FC236}">
                <a16:creationId xmlns:a16="http://schemas.microsoft.com/office/drawing/2014/main" id="{462F17EB-9EFC-C2CB-F70F-0F089904FFBE}"/>
              </a:ext>
            </a:extLst>
          </p:cNvPr>
          <p:cNvGrpSpPr/>
          <p:nvPr/>
        </p:nvGrpSpPr>
        <p:grpSpPr>
          <a:xfrm>
            <a:off x="7463374" y="5234040"/>
            <a:ext cx="516532" cy="696138"/>
            <a:chOff x="9800292" y="2610870"/>
            <a:chExt cx="516532" cy="696138"/>
          </a:xfrm>
        </p:grpSpPr>
        <p:sp>
          <p:nvSpPr>
            <p:cNvPr id="154" name="타원 153">
              <a:extLst>
                <a:ext uri="{FF2B5EF4-FFF2-40B4-BE49-F238E27FC236}">
                  <a16:creationId xmlns:a16="http://schemas.microsoft.com/office/drawing/2014/main" id="{EF390C0A-6568-A7A4-B95A-F2F075BE7FAA}"/>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55" name="사각형: 잘린 위쪽 모서리 154">
              <a:extLst>
                <a:ext uri="{FF2B5EF4-FFF2-40B4-BE49-F238E27FC236}">
                  <a16:creationId xmlns:a16="http://schemas.microsoft.com/office/drawing/2014/main" id="{B7DCCBAF-B392-42A5-8723-AE910E883981}"/>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156" name="그룹 155">
            <a:extLst>
              <a:ext uri="{FF2B5EF4-FFF2-40B4-BE49-F238E27FC236}">
                <a16:creationId xmlns:a16="http://schemas.microsoft.com/office/drawing/2014/main" id="{94AF7EED-4729-405F-7D54-EA76646C1243}"/>
              </a:ext>
            </a:extLst>
          </p:cNvPr>
          <p:cNvGrpSpPr/>
          <p:nvPr/>
        </p:nvGrpSpPr>
        <p:grpSpPr>
          <a:xfrm>
            <a:off x="8965896" y="5240901"/>
            <a:ext cx="516532" cy="696138"/>
            <a:chOff x="9800292" y="2610870"/>
            <a:chExt cx="516532" cy="696138"/>
          </a:xfrm>
        </p:grpSpPr>
        <p:sp>
          <p:nvSpPr>
            <p:cNvPr id="157" name="타원 156">
              <a:extLst>
                <a:ext uri="{FF2B5EF4-FFF2-40B4-BE49-F238E27FC236}">
                  <a16:creationId xmlns:a16="http://schemas.microsoft.com/office/drawing/2014/main" id="{6703747B-58DE-DEB4-F46B-79FA30C43060}"/>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58" name="사각형: 잘린 위쪽 모서리 157">
              <a:extLst>
                <a:ext uri="{FF2B5EF4-FFF2-40B4-BE49-F238E27FC236}">
                  <a16:creationId xmlns:a16="http://schemas.microsoft.com/office/drawing/2014/main" id="{F53014B2-C5E1-F5A8-9C93-8CA8EEC3D560}"/>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159" name="그룹 158">
            <a:extLst>
              <a:ext uri="{FF2B5EF4-FFF2-40B4-BE49-F238E27FC236}">
                <a16:creationId xmlns:a16="http://schemas.microsoft.com/office/drawing/2014/main" id="{A3A05A37-DB01-DF91-5C89-B0F2776AF9AC}"/>
              </a:ext>
            </a:extLst>
          </p:cNvPr>
          <p:cNvGrpSpPr/>
          <p:nvPr/>
        </p:nvGrpSpPr>
        <p:grpSpPr>
          <a:xfrm>
            <a:off x="10348827" y="5232309"/>
            <a:ext cx="516532" cy="696138"/>
            <a:chOff x="9800292" y="2610870"/>
            <a:chExt cx="516532" cy="696138"/>
          </a:xfrm>
        </p:grpSpPr>
        <p:sp>
          <p:nvSpPr>
            <p:cNvPr id="160" name="타원 159">
              <a:extLst>
                <a:ext uri="{FF2B5EF4-FFF2-40B4-BE49-F238E27FC236}">
                  <a16:creationId xmlns:a16="http://schemas.microsoft.com/office/drawing/2014/main" id="{B80DDB89-33F3-9BA7-98F8-93E1327C24FD}"/>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61" name="사각형: 잘린 위쪽 모서리 160">
              <a:extLst>
                <a:ext uri="{FF2B5EF4-FFF2-40B4-BE49-F238E27FC236}">
                  <a16:creationId xmlns:a16="http://schemas.microsoft.com/office/drawing/2014/main" id="{ED22CEAB-C66E-B2DF-709F-6CFB208E3CE7}"/>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163" name="직선 연결선 162">
            <a:extLst>
              <a:ext uri="{FF2B5EF4-FFF2-40B4-BE49-F238E27FC236}">
                <a16:creationId xmlns:a16="http://schemas.microsoft.com/office/drawing/2014/main" id="{E0D149AA-69EA-A336-70FC-E9DF30E680FB}"/>
              </a:ext>
            </a:extLst>
          </p:cNvPr>
          <p:cNvCxnSpPr>
            <a:cxnSpLocks/>
            <a:stCxn id="71" idx="2"/>
            <a:endCxn id="154" idx="0"/>
          </p:cNvCxnSpPr>
          <p:nvPr/>
        </p:nvCxnSpPr>
        <p:spPr bwMode="auto">
          <a:xfrm>
            <a:off x="7693270" y="4824559"/>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165" name="직선 연결선 164">
            <a:extLst>
              <a:ext uri="{FF2B5EF4-FFF2-40B4-BE49-F238E27FC236}">
                <a16:creationId xmlns:a16="http://schemas.microsoft.com/office/drawing/2014/main" id="{695AB228-567C-3AD8-4D40-EF9EA59CFF46}"/>
              </a:ext>
            </a:extLst>
          </p:cNvPr>
          <p:cNvCxnSpPr>
            <a:cxnSpLocks/>
          </p:cNvCxnSpPr>
          <p:nvPr/>
        </p:nvCxnSpPr>
        <p:spPr bwMode="auto">
          <a:xfrm>
            <a:off x="9163421" y="4812390"/>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166" name="직선 연결선 165">
            <a:extLst>
              <a:ext uri="{FF2B5EF4-FFF2-40B4-BE49-F238E27FC236}">
                <a16:creationId xmlns:a16="http://schemas.microsoft.com/office/drawing/2014/main" id="{E9504A88-C2D9-4ACE-F3A6-A62EFF3A7316}"/>
              </a:ext>
            </a:extLst>
          </p:cNvPr>
          <p:cNvCxnSpPr>
            <a:cxnSpLocks/>
          </p:cNvCxnSpPr>
          <p:nvPr/>
        </p:nvCxnSpPr>
        <p:spPr bwMode="auto">
          <a:xfrm>
            <a:off x="10527946" y="4818709"/>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sp>
        <p:nvSpPr>
          <p:cNvPr id="167" name="TextBox 166">
            <a:extLst>
              <a:ext uri="{FF2B5EF4-FFF2-40B4-BE49-F238E27FC236}">
                <a16:creationId xmlns:a16="http://schemas.microsoft.com/office/drawing/2014/main" id="{BFB19630-F724-058D-69FF-78A1B91D3BF6}"/>
              </a:ext>
            </a:extLst>
          </p:cNvPr>
          <p:cNvSpPr txBox="1"/>
          <p:nvPr/>
        </p:nvSpPr>
        <p:spPr>
          <a:xfrm>
            <a:off x="6641403" y="4839473"/>
            <a:ext cx="2619640" cy="369332"/>
          </a:xfrm>
          <a:prstGeom prst="rect">
            <a:avLst/>
          </a:prstGeom>
          <a:noFill/>
        </p:spPr>
        <p:txBody>
          <a:bodyPr wrap="square" rtlCol="0">
            <a:spAutoFit/>
          </a:bodyPr>
          <a:lstStyle/>
          <a:p>
            <a:r>
              <a:rPr lang="en-US" altLang="ko-KR" dirty="0">
                <a:solidFill>
                  <a:srgbClr val="FF0000"/>
                </a:solidFill>
              </a:rPr>
              <a:t>service on </a:t>
            </a:r>
            <a:r>
              <a:rPr lang="en-US" altLang="ko-KR" dirty="0" err="1">
                <a:solidFill>
                  <a:srgbClr val="FF0000"/>
                </a:solidFill>
              </a:rPr>
              <a:t>mmWave</a:t>
            </a:r>
            <a:r>
              <a:rPr lang="en-US" altLang="ko-KR" dirty="0">
                <a:solidFill>
                  <a:srgbClr val="FF0000"/>
                </a:solidFill>
              </a:rPr>
              <a:t> link</a:t>
            </a:r>
            <a:endParaRPr lang="ko-KR" altLang="en-US" dirty="0">
              <a:solidFill>
                <a:srgbClr val="FF0000"/>
              </a:solidFill>
            </a:endParaRPr>
          </a:p>
        </p:txBody>
      </p:sp>
    </p:spTree>
    <p:extLst>
      <p:ext uri="{BB962C8B-B14F-4D97-AF65-F5344CB8AC3E}">
        <p14:creationId xmlns:p14="http://schemas.microsoft.com/office/powerpoint/2010/main" val="1813658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E3172B-8EB9-3393-CEFF-75B09214FCC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0DC1330-4D2D-E105-0375-12CABF12A696}"/>
              </a:ext>
            </a:extLst>
          </p:cNvPr>
          <p:cNvSpPr>
            <a:spLocks noGrp="1"/>
          </p:cNvSpPr>
          <p:nvPr>
            <p:ph type="title"/>
          </p:nvPr>
        </p:nvSpPr>
        <p:spPr/>
        <p:txBody>
          <a:bodyPr/>
          <a:lstStyle/>
          <a:p>
            <a:r>
              <a:rPr lang="en-US" altLang="ko-KR" dirty="0"/>
              <a:t>Scenarios to utilize </a:t>
            </a:r>
            <a:r>
              <a:rPr lang="en-US" altLang="ko-KR" dirty="0" err="1"/>
              <a:t>mmWave</a:t>
            </a:r>
            <a:r>
              <a:rPr lang="en-US" altLang="ko-KR" dirty="0"/>
              <a:t> link</a:t>
            </a:r>
            <a:endParaRPr lang="ko-KR" altLang="en-US" dirty="0"/>
          </a:p>
        </p:txBody>
      </p:sp>
      <p:sp>
        <p:nvSpPr>
          <p:cNvPr id="3" name="내용 개체 틀 2">
            <a:extLst>
              <a:ext uri="{FF2B5EF4-FFF2-40B4-BE49-F238E27FC236}">
                <a16:creationId xmlns:a16="http://schemas.microsoft.com/office/drawing/2014/main" id="{310C0C4F-B5A0-ED42-E72D-E8FDC18521A3}"/>
              </a:ext>
            </a:extLst>
          </p:cNvPr>
          <p:cNvSpPr>
            <a:spLocks noGrp="1"/>
          </p:cNvSpPr>
          <p:nvPr>
            <p:ph idx="1"/>
          </p:nvPr>
        </p:nvSpPr>
        <p:spPr>
          <a:xfrm>
            <a:off x="180644" y="1456075"/>
            <a:ext cx="8011424" cy="4716125"/>
          </a:xfrm>
        </p:spPr>
        <p:txBody>
          <a:bodyPr>
            <a:noAutofit/>
          </a:bodyPr>
          <a:lstStyle/>
          <a:p>
            <a:pPr>
              <a:lnSpc>
                <a:spcPct val="120000"/>
              </a:lnSpc>
            </a:pPr>
            <a:r>
              <a:rPr lang="en-US" altLang="ko-KR" sz="1800" dirty="0"/>
              <a:t>Case 1) association with both Sub-7 GHz link and </a:t>
            </a:r>
            <a:r>
              <a:rPr lang="en-US" altLang="ko-KR" sz="1800" dirty="0" err="1"/>
              <a:t>mmWave</a:t>
            </a:r>
            <a:r>
              <a:rPr lang="en-US" altLang="ko-KR" sz="1800" dirty="0"/>
              <a:t> link simultaneously</a:t>
            </a:r>
          </a:p>
          <a:p>
            <a:pPr lvl="1">
              <a:lnSpc>
                <a:spcPct val="120000"/>
              </a:lnSpc>
            </a:pPr>
            <a:r>
              <a:rPr lang="en-US" altLang="ko-KR" sz="1600" dirty="0"/>
              <a:t>When an application (e.g., VR/XR application, file sharing, cloud-based service, etc.) that is going to be served by the </a:t>
            </a:r>
            <a:r>
              <a:rPr lang="en-US" altLang="ko-KR" sz="1600" dirty="0" err="1"/>
              <a:t>mmWave</a:t>
            </a:r>
            <a:r>
              <a:rPr lang="en-US" altLang="ko-KR" sz="1600" dirty="0"/>
              <a:t> link and is activated in the user device, then the user device tries to associate with the AP for both sub-7 GHz link and </a:t>
            </a:r>
            <a:r>
              <a:rPr lang="en-US" altLang="ko-KR" sz="1600" dirty="0" err="1"/>
              <a:t>mmWave</a:t>
            </a:r>
            <a:r>
              <a:rPr lang="en-US" altLang="ko-KR" sz="1600" dirty="0"/>
              <a:t> link.</a:t>
            </a:r>
          </a:p>
          <a:p>
            <a:pPr lvl="1">
              <a:lnSpc>
                <a:spcPct val="120000"/>
              </a:lnSpc>
            </a:pPr>
            <a:r>
              <a:rPr lang="en-US" altLang="ko-KR" sz="1600" dirty="0"/>
              <a:t>For successful association of the </a:t>
            </a:r>
            <a:r>
              <a:rPr lang="en-US" altLang="ko-KR" sz="1600" dirty="0" err="1"/>
              <a:t>mmWave</a:t>
            </a:r>
            <a:r>
              <a:rPr lang="en-US" altLang="ko-KR" sz="1600" dirty="0"/>
              <a:t> link, the user needs to run the application inside the IMMW service area where the </a:t>
            </a:r>
            <a:r>
              <a:rPr lang="en-US" altLang="ko-KR" sz="1600" dirty="0" err="1"/>
              <a:t>mmWave</a:t>
            </a:r>
            <a:r>
              <a:rPr lang="en-US" altLang="ko-KR" sz="1600" dirty="0"/>
              <a:t> link is reachable.</a:t>
            </a:r>
            <a:endParaRPr lang="ko-KR" altLang="en-US" sz="1600" dirty="0"/>
          </a:p>
          <a:p>
            <a:pPr>
              <a:lnSpc>
                <a:spcPct val="120000"/>
              </a:lnSpc>
            </a:pPr>
            <a:r>
              <a:rPr lang="en-US" altLang="ko-KR" sz="1800" dirty="0"/>
              <a:t>Case 2) association with Sub-7 GHz link </a:t>
            </a:r>
            <a:r>
              <a:rPr lang="en-US" altLang="ko-KR" sz="1800" dirty="0">
                <a:sym typeface="Wingdings" panose="05000000000000000000" pitchFamily="2" charset="2"/>
              </a:rPr>
              <a:t></a:t>
            </a:r>
            <a:r>
              <a:rPr lang="en-US" altLang="ko-KR" sz="1800" dirty="0"/>
              <a:t> </a:t>
            </a:r>
            <a:r>
              <a:rPr lang="en-US" altLang="ko-KR" sz="1800" dirty="0" err="1"/>
              <a:t>mmWave</a:t>
            </a:r>
            <a:r>
              <a:rPr lang="en-US" altLang="ko-KR" sz="1800" dirty="0"/>
              <a:t> link addition</a:t>
            </a:r>
          </a:p>
          <a:p>
            <a:pPr lvl="1">
              <a:lnSpc>
                <a:spcPct val="120000"/>
              </a:lnSpc>
            </a:pPr>
            <a:r>
              <a:rPr lang="en-US" altLang="ko-KR" sz="1600" dirty="0"/>
              <a:t>User device (IMMW non-AP MLD) first associates with the IMMW AP MLD </a:t>
            </a:r>
            <a:br>
              <a:rPr lang="en-US" altLang="ko-KR" sz="1600" dirty="0"/>
            </a:br>
            <a:r>
              <a:rPr lang="en-US" altLang="ko-KR" sz="1600" dirty="0"/>
              <a:t>only on sub-7 GHz link(s).</a:t>
            </a:r>
          </a:p>
          <a:p>
            <a:pPr lvl="1">
              <a:lnSpc>
                <a:spcPct val="120000"/>
              </a:lnSpc>
            </a:pPr>
            <a:r>
              <a:rPr lang="en-US" altLang="ko-KR" sz="1600" dirty="0"/>
              <a:t>User device tries to enable and activate the </a:t>
            </a:r>
            <a:r>
              <a:rPr lang="en-US" altLang="ko-KR" sz="1600" dirty="0" err="1"/>
              <a:t>mmWave</a:t>
            </a:r>
            <a:r>
              <a:rPr lang="en-US" altLang="ko-KR" sz="1600" dirty="0"/>
              <a:t> link with some reasons:</a:t>
            </a:r>
          </a:p>
          <a:p>
            <a:pPr lvl="2">
              <a:lnSpc>
                <a:spcPct val="120000"/>
              </a:lnSpc>
            </a:pPr>
            <a:r>
              <a:rPr lang="en-US" altLang="ko-KR" sz="1400" b="1" dirty="0"/>
              <a:t>Specific use case</a:t>
            </a:r>
            <a:r>
              <a:rPr lang="en-US" altLang="ko-KR" sz="1400" dirty="0"/>
              <a:t>: User device knows that the </a:t>
            </a:r>
            <a:r>
              <a:rPr lang="en-US" altLang="ko-KR" sz="1400" dirty="0" err="1"/>
              <a:t>mmWave</a:t>
            </a:r>
            <a:r>
              <a:rPr lang="en-US" altLang="ko-KR" sz="1400" dirty="0"/>
              <a:t> link is now reachable and wans to utilize the </a:t>
            </a:r>
            <a:r>
              <a:rPr lang="en-US" altLang="ko-KR" sz="1400" dirty="0" err="1"/>
              <a:t>mmWave</a:t>
            </a:r>
            <a:r>
              <a:rPr lang="en-US" altLang="ko-KR" sz="1400" dirty="0"/>
              <a:t> link to support a specific application (similar to Case 1 above).</a:t>
            </a:r>
          </a:p>
          <a:p>
            <a:pPr lvl="2">
              <a:lnSpc>
                <a:spcPct val="120000"/>
              </a:lnSpc>
            </a:pPr>
            <a:r>
              <a:rPr lang="en-US" altLang="ko-KR" sz="1400" b="1" dirty="0"/>
              <a:t>Opportunistic offloading</a:t>
            </a:r>
            <a:r>
              <a:rPr lang="en-US" altLang="ko-KR" sz="1400" dirty="0"/>
              <a:t>: AP recommends to the user device to add and use the </a:t>
            </a:r>
            <a:r>
              <a:rPr lang="en-US" altLang="ko-KR" sz="1400" dirty="0" err="1"/>
              <a:t>mmWave</a:t>
            </a:r>
            <a:r>
              <a:rPr lang="en-US" altLang="ko-KR" sz="1400" dirty="0"/>
              <a:t> link for opportunistic traffic offloading from sub-7 GHz link to </a:t>
            </a:r>
            <a:r>
              <a:rPr lang="en-US" altLang="ko-KR" sz="1400" dirty="0" err="1"/>
              <a:t>mmWave</a:t>
            </a:r>
            <a:r>
              <a:rPr lang="en-US" altLang="ko-KR" sz="1400" dirty="0"/>
              <a:t> link. </a:t>
            </a:r>
          </a:p>
        </p:txBody>
      </p:sp>
      <p:sp>
        <p:nvSpPr>
          <p:cNvPr id="4" name="슬라이드 번호 개체 틀 3">
            <a:extLst>
              <a:ext uri="{FF2B5EF4-FFF2-40B4-BE49-F238E27FC236}">
                <a16:creationId xmlns:a16="http://schemas.microsoft.com/office/drawing/2014/main" id="{EF373ECE-F71C-353B-C850-43BFA2D53382}"/>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
        <p:nvSpPr>
          <p:cNvPr id="5" name="바닥글 개체 틀 4">
            <a:extLst>
              <a:ext uri="{FF2B5EF4-FFF2-40B4-BE49-F238E27FC236}">
                <a16:creationId xmlns:a16="http://schemas.microsoft.com/office/drawing/2014/main" id="{779FDC7E-E690-195F-9B4D-8E39B4FB3B0F}"/>
              </a:ext>
            </a:extLst>
          </p:cNvPr>
          <p:cNvSpPr>
            <a:spLocks noGrp="1"/>
          </p:cNvSpPr>
          <p:nvPr>
            <p:ph type="ftr" sz="quarter" idx="3"/>
          </p:nvPr>
        </p:nvSpPr>
        <p:spPr/>
        <p:txBody>
          <a:bodyPr/>
          <a:lstStyle/>
          <a:p>
            <a:pPr>
              <a:defRPr/>
            </a:pPr>
            <a:r>
              <a:rPr lang="en-US" altLang="ko-KR"/>
              <a:t>Jonghoe Koo, Samsung Electronics</a:t>
            </a:r>
            <a:endParaRPr lang="en-US" altLang="ko-KR" dirty="0"/>
          </a:p>
        </p:txBody>
      </p:sp>
      <p:grpSp>
        <p:nvGrpSpPr>
          <p:cNvPr id="6" name="그룹 5">
            <a:extLst>
              <a:ext uri="{FF2B5EF4-FFF2-40B4-BE49-F238E27FC236}">
                <a16:creationId xmlns:a16="http://schemas.microsoft.com/office/drawing/2014/main" id="{D1496320-B5F5-8C3A-2C0E-941152CD24C3}"/>
              </a:ext>
            </a:extLst>
          </p:cNvPr>
          <p:cNvGrpSpPr/>
          <p:nvPr/>
        </p:nvGrpSpPr>
        <p:grpSpPr>
          <a:xfrm>
            <a:off x="9200599" y="1600200"/>
            <a:ext cx="922160" cy="551134"/>
            <a:chOff x="7213557" y="1186252"/>
            <a:chExt cx="922160" cy="551134"/>
          </a:xfrm>
        </p:grpSpPr>
        <p:sp>
          <p:nvSpPr>
            <p:cNvPr id="7" name="직사각형 6">
              <a:extLst>
                <a:ext uri="{FF2B5EF4-FFF2-40B4-BE49-F238E27FC236}">
                  <a16:creationId xmlns:a16="http://schemas.microsoft.com/office/drawing/2014/main" id="{69C3E080-5AB8-4FDD-FF65-F01924488F79}"/>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 name="직사각형 7">
              <a:extLst>
                <a:ext uri="{FF2B5EF4-FFF2-40B4-BE49-F238E27FC236}">
                  <a16:creationId xmlns:a16="http://schemas.microsoft.com/office/drawing/2014/main" id="{59C70B25-5322-A381-FB95-A6E5362C9D16}"/>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 name="모서리가 둥근 직사각형 16">
              <a:extLst>
                <a:ext uri="{FF2B5EF4-FFF2-40B4-BE49-F238E27FC236}">
                  <a16:creationId xmlns:a16="http://schemas.microsoft.com/office/drawing/2014/main" id="{77BAFD32-30D9-CC16-CC2E-5397940B8E77}"/>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10" name="그룹 9">
              <a:extLst>
                <a:ext uri="{FF2B5EF4-FFF2-40B4-BE49-F238E27FC236}">
                  <a16:creationId xmlns:a16="http://schemas.microsoft.com/office/drawing/2014/main" id="{E7272025-86E2-A964-D1DC-74E97DA0C274}"/>
                </a:ext>
              </a:extLst>
            </p:cNvPr>
            <p:cNvGrpSpPr/>
            <p:nvPr/>
          </p:nvGrpSpPr>
          <p:grpSpPr>
            <a:xfrm>
              <a:off x="7213557" y="1293669"/>
              <a:ext cx="584564" cy="230832"/>
              <a:chOff x="8361097" y="2058361"/>
              <a:chExt cx="584564" cy="230832"/>
            </a:xfrm>
          </p:grpSpPr>
          <p:sp>
            <p:nvSpPr>
              <p:cNvPr id="14" name="직사각형 13">
                <a:extLst>
                  <a:ext uri="{FF2B5EF4-FFF2-40B4-BE49-F238E27FC236}">
                    <a16:creationId xmlns:a16="http://schemas.microsoft.com/office/drawing/2014/main" id="{B2C704F7-6F0B-EE30-DA59-6A16704E171E}"/>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5" name="TextBox 14">
                <a:extLst>
                  <a:ext uri="{FF2B5EF4-FFF2-40B4-BE49-F238E27FC236}">
                    <a16:creationId xmlns:a16="http://schemas.microsoft.com/office/drawing/2014/main" id="{2F768AC0-57DA-A85B-B751-51B3919B52B7}"/>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11" name="그룹 10">
              <a:extLst>
                <a:ext uri="{FF2B5EF4-FFF2-40B4-BE49-F238E27FC236}">
                  <a16:creationId xmlns:a16="http://schemas.microsoft.com/office/drawing/2014/main" id="{8D9A818A-C29D-9A55-C2CC-28D0CE612280}"/>
                </a:ext>
              </a:extLst>
            </p:cNvPr>
            <p:cNvGrpSpPr/>
            <p:nvPr/>
          </p:nvGrpSpPr>
          <p:grpSpPr>
            <a:xfrm>
              <a:off x="7648708" y="1291945"/>
              <a:ext cx="487009" cy="230832"/>
              <a:chOff x="8360255" y="2047451"/>
              <a:chExt cx="487009" cy="230832"/>
            </a:xfrm>
          </p:grpSpPr>
          <p:sp>
            <p:nvSpPr>
              <p:cNvPr id="12" name="직사각형 11">
                <a:extLst>
                  <a:ext uri="{FF2B5EF4-FFF2-40B4-BE49-F238E27FC236}">
                    <a16:creationId xmlns:a16="http://schemas.microsoft.com/office/drawing/2014/main" id="{C827144A-8FF6-5E73-59B2-D32A6E85827A}"/>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13" name="TextBox 12">
                <a:extLst>
                  <a:ext uri="{FF2B5EF4-FFF2-40B4-BE49-F238E27FC236}">
                    <a16:creationId xmlns:a16="http://schemas.microsoft.com/office/drawing/2014/main" id="{BA291DDD-5057-C063-129C-187732BE80B4}"/>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6" name="직사각형 15">
            <a:extLst>
              <a:ext uri="{FF2B5EF4-FFF2-40B4-BE49-F238E27FC236}">
                <a16:creationId xmlns:a16="http://schemas.microsoft.com/office/drawing/2014/main" id="{030F4286-356C-1671-615B-868E10F74713}"/>
              </a:ext>
            </a:extLst>
          </p:cNvPr>
          <p:cNvSpPr/>
          <p:nvPr/>
        </p:nvSpPr>
        <p:spPr>
          <a:xfrm>
            <a:off x="9928919" y="1939105"/>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39" name="직선 연결선 38">
            <a:extLst>
              <a:ext uri="{FF2B5EF4-FFF2-40B4-BE49-F238E27FC236}">
                <a16:creationId xmlns:a16="http://schemas.microsoft.com/office/drawing/2014/main" id="{45D49F52-C0D9-F7FB-718A-00E415FD724D}"/>
              </a:ext>
            </a:extLst>
          </p:cNvPr>
          <p:cNvCxnSpPr>
            <a:cxnSpLocks/>
          </p:cNvCxnSpPr>
          <p:nvPr/>
        </p:nvCxnSpPr>
        <p:spPr bwMode="auto">
          <a:xfrm flipH="1">
            <a:off x="8962958" y="1925783"/>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40" name="직선 연결선 39">
            <a:extLst>
              <a:ext uri="{FF2B5EF4-FFF2-40B4-BE49-F238E27FC236}">
                <a16:creationId xmlns:a16="http://schemas.microsoft.com/office/drawing/2014/main" id="{665F9397-CA0B-712A-E279-77F90C5D60E6}"/>
              </a:ext>
            </a:extLst>
          </p:cNvPr>
          <p:cNvCxnSpPr>
            <a:cxnSpLocks/>
            <a:stCxn id="15" idx="2"/>
          </p:cNvCxnSpPr>
          <p:nvPr/>
        </p:nvCxnSpPr>
        <p:spPr bwMode="auto">
          <a:xfrm>
            <a:off x="9492881" y="1938449"/>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41" name="타원 40">
            <a:extLst>
              <a:ext uri="{FF2B5EF4-FFF2-40B4-BE49-F238E27FC236}">
                <a16:creationId xmlns:a16="http://schemas.microsoft.com/office/drawing/2014/main" id="{5B73ABC0-5C1B-C5C7-4FA9-69A7E3E0418E}"/>
              </a:ext>
            </a:extLst>
          </p:cNvPr>
          <p:cNvSpPr/>
          <p:nvPr/>
        </p:nvSpPr>
        <p:spPr bwMode="auto">
          <a:xfrm>
            <a:off x="8976670" y="3011415"/>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48" name="직선 연결선 47">
            <a:extLst>
              <a:ext uri="{FF2B5EF4-FFF2-40B4-BE49-F238E27FC236}">
                <a16:creationId xmlns:a16="http://schemas.microsoft.com/office/drawing/2014/main" id="{9F56FB09-7A19-9EF7-EE4E-7DC5800D3E09}"/>
              </a:ext>
            </a:extLst>
          </p:cNvPr>
          <p:cNvCxnSpPr>
            <a:cxnSpLocks/>
            <a:stCxn id="13" idx="2"/>
            <a:endCxn id="50" idx="2"/>
          </p:cNvCxnSpPr>
          <p:nvPr/>
        </p:nvCxnSpPr>
        <p:spPr bwMode="auto">
          <a:xfrm flipH="1">
            <a:off x="7854010" y="1936725"/>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49" name="직선 연결선 48">
            <a:extLst>
              <a:ext uri="{FF2B5EF4-FFF2-40B4-BE49-F238E27FC236}">
                <a16:creationId xmlns:a16="http://schemas.microsoft.com/office/drawing/2014/main" id="{51DB14DE-28F6-F89B-E6AD-4FE4AEC40D5B}"/>
              </a:ext>
            </a:extLst>
          </p:cNvPr>
          <p:cNvCxnSpPr>
            <a:cxnSpLocks/>
            <a:stCxn id="13" idx="2"/>
            <a:endCxn id="50" idx="6"/>
          </p:cNvCxnSpPr>
          <p:nvPr/>
        </p:nvCxnSpPr>
        <p:spPr bwMode="auto">
          <a:xfrm>
            <a:off x="9879255" y="1936725"/>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50" name="타원 49">
            <a:extLst>
              <a:ext uri="{FF2B5EF4-FFF2-40B4-BE49-F238E27FC236}">
                <a16:creationId xmlns:a16="http://schemas.microsoft.com/office/drawing/2014/main" id="{02FB4A5D-DF22-AD53-44A4-7B4732EF110D}"/>
              </a:ext>
            </a:extLst>
          </p:cNvPr>
          <p:cNvSpPr/>
          <p:nvPr/>
        </p:nvSpPr>
        <p:spPr bwMode="auto">
          <a:xfrm>
            <a:off x="7854010" y="3117975"/>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55" name="그룹 54">
            <a:extLst>
              <a:ext uri="{FF2B5EF4-FFF2-40B4-BE49-F238E27FC236}">
                <a16:creationId xmlns:a16="http://schemas.microsoft.com/office/drawing/2014/main" id="{193EEB85-1385-259E-917F-7D724CFB2627}"/>
              </a:ext>
            </a:extLst>
          </p:cNvPr>
          <p:cNvGrpSpPr/>
          <p:nvPr/>
        </p:nvGrpSpPr>
        <p:grpSpPr>
          <a:xfrm>
            <a:off x="9239239" y="2560815"/>
            <a:ext cx="516532" cy="696138"/>
            <a:chOff x="9800292" y="2610870"/>
            <a:chExt cx="516532" cy="696138"/>
          </a:xfrm>
        </p:grpSpPr>
        <p:sp>
          <p:nvSpPr>
            <p:cNvPr id="56" name="타원 55">
              <a:extLst>
                <a:ext uri="{FF2B5EF4-FFF2-40B4-BE49-F238E27FC236}">
                  <a16:creationId xmlns:a16="http://schemas.microsoft.com/office/drawing/2014/main" id="{04E78122-0014-4785-4C4F-B0CA04FF8AA9}"/>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57" name="사각형: 잘린 위쪽 모서리 56">
              <a:extLst>
                <a:ext uri="{FF2B5EF4-FFF2-40B4-BE49-F238E27FC236}">
                  <a16:creationId xmlns:a16="http://schemas.microsoft.com/office/drawing/2014/main" id="{07FE2BF9-FC95-1D1E-A48F-921CA9B66C6F}"/>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64" name="직선 연결선 63">
            <a:extLst>
              <a:ext uri="{FF2B5EF4-FFF2-40B4-BE49-F238E27FC236}">
                <a16:creationId xmlns:a16="http://schemas.microsoft.com/office/drawing/2014/main" id="{62304372-B101-9F73-7B46-0CC2DBFD2D9E}"/>
              </a:ext>
            </a:extLst>
          </p:cNvPr>
          <p:cNvCxnSpPr>
            <a:cxnSpLocks/>
            <a:stCxn id="8" idx="2"/>
            <a:endCxn id="56" idx="0"/>
          </p:cNvCxnSpPr>
          <p:nvPr/>
        </p:nvCxnSpPr>
        <p:spPr bwMode="auto">
          <a:xfrm>
            <a:off x="9469135" y="2151334"/>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grpSp>
        <p:nvGrpSpPr>
          <p:cNvPr id="76" name="그룹 75">
            <a:extLst>
              <a:ext uri="{FF2B5EF4-FFF2-40B4-BE49-F238E27FC236}">
                <a16:creationId xmlns:a16="http://schemas.microsoft.com/office/drawing/2014/main" id="{8A5465BC-8087-F312-04A1-7CFF37CB69E2}"/>
              </a:ext>
            </a:extLst>
          </p:cNvPr>
          <p:cNvGrpSpPr/>
          <p:nvPr/>
        </p:nvGrpSpPr>
        <p:grpSpPr>
          <a:xfrm>
            <a:off x="9250263" y="3893275"/>
            <a:ext cx="922160" cy="551134"/>
            <a:chOff x="7213557" y="1186252"/>
            <a:chExt cx="922160" cy="551134"/>
          </a:xfrm>
        </p:grpSpPr>
        <p:sp>
          <p:nvSpPr>
            <p:cNvPr id="77" name="직사각형 76">
              <a:extLst>
                <a:ext uri="{FF2B5EF4-FFF2-40B4-BE49-F238E27FC236}">
                  <a16:creationId xmlns:a16="http://schemas.microsoft.com/office/drawing/2014/main" id="{57BEB12C-E9B9-08DB-BD23-CC18B323C596}"/>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8" name="직사각형 77">
              <a:extLst>
                <a:ext uri="{FF2B5EF4-FFF2-40B4-BE49-F238E27FC236}">
                  <a16:creationId xmlns:a16="http://schemas.microsoft.com/office/drawing/2014/main" id="{702A82DB-A0C3-C740-302D-8CFF0DA9E1D4}"/>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79" name="모서리가 둥근 직사각형 16">
              <a:extLst>
                <a:ext uri="{FF2B5EF4-FFF2-40B4-BE49-F238E27FC236}">
                  <a16:creationId xmlns:a16="http://schemas.microsoft.com/office/drawing/2014/main" id="{CFE5EDEA-3293-3EC3-32B5-BB873A55FBD9}"/>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80" name="그룹 79">
              <a:extLst>
                <a:ext uri="{FF2B5EF4-FFF2-40B4-BE49-F238E27FC236}">
                  <a16:creationId xmlns:a16="http://schemas.microsoft.com/office/drawing/2014/main" id="{0CEC2F8E-BB18-C026-241B-A8F603A4DFD0}"/>
                </a:ext>
              </a:extLst>
            </p:cNvPr>
            <p:cNvGrpSpPr/>
            <p:nvPr/>
          </p:nvGrpSpPr>
          <p:grpSpPr>
            <a:xfrm>
              <a:off x="7213557" y="1293669"/>
              <a:ext cx="584564" cy="230832"/>
              <a:chOff x="8361097" y="2058361"/>
              <a:chExt cx="584564" cy="230832"/>
            </a:xfrm>
          </p:grpSpPr>
          <p:sp>
            <p:nvSpPr>
              <p:cNvPr id="84" name="직사각형 83">
                <a:extLst>
                  <a:ext uri="{FF2B5EF4-FFF2-40B4-BE49-F238E27FC236}">
                    <a16:creationId xmlns:a16="http://schemas.microsoft.com/office/drawing/2014/main" id="{219EFB18-4E55-1E1B-7E46-C448D2F1272F}"/>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85" name="TextBox 84">
                <a:extLst>
                  <a:ext uri="{FF2B5EF4-FFF2-40B4-BE49-F238E27FC236}">
                    <a16:creationId xmlns:a16="http://schemas.microsoft.com/office/drawing/2014/main" id="{FD0DF0E1-8132-BA6D-1BDA-E34830C6326C}"/>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81" name="그룹 80">
              <a:extLst>
                <a:ext uri="{FF2B5EF4-FFF2-40B4-BE49-F238E27FC236}">
                  <a16:creationId xmlns:a16="http://schemas.microsoft.com/office/drawing/2014/main" id="{E19E12C7-CE00-9833-D73B-B84B9D8226A9}"/>
                </a:ext>
              </a:extLst>
            </p:cNvPr>
            <p:cNvGrpSpPr/>
            <p:nvPr/>
          </p:nvGrpSpPr>
          <p:grpSpPr>
            <a:xfrm>
              <a:off x="7648708" y="1291945"/>
              <a:ext cx="487009" cy="230832"/>
              <a:chOff x="8360255" y="2047451"/>
              <a:chExt cx="487009" cy="230832"/>
            </a:xfrm>
          </p:grpSpPr>
          <p:sp>
            <p:nvSpPr>
              <p:cNvPr id="82" name="직사각형 81">
                <a:extLst>
                  <a:ext uri="{FF2B5EF4-FFF2-40B4-BE49-F238E27FC236}">
                    <a16:creationId xmlns:a16="http://schemas.microsoft.com/office/drawing/2014/main" id="{2DFEB275-F0FA-ED31-0874-591AFA759578}"/>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83" name="TextBox 82">
                <a:extLst>
                  <a:ext uri="{FF2B5EF4-FFF2-40B4-BE49-F238E27FC236}">
                    <a16:creationId xmlns:a16="http://schemas.microsoft.com/office/drawing/2014/main" id="{CEE61727-B9F0-900F-6487-7CF7AF967547}"/>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86" name="직사각형 85">
            <a:extLst>
              <a:ext uri="{FF2B5EF4-FFF2-40B4-BE49-F238E27FC236}">
                <a16:creationId xmlns:a16="http://schemas.microsoft.com/office/drawing/2014/main" id="{2889B05A-F37A-515A-5BD4-BF408A140EBA}"/>
              </a:ext>
            </a:extLst>
          </p:cNvPr>
          <p:cNvSpPr/>
          <p:nvPr/>
        </p:nvSpPr>
        <p:spPr>
          <a:xfrm>
            <a:off x="9978583" y="4232180"/>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87" name="직선 연결선 86">
            <a:extLst>
              <a:ext uri="{FF2B5EF4-FFF2-40B4-BE49-F238E27FC236}">
                <a16:creationId xmlns:a16="http://schemas.microsoft.com/office/drawing/2014/main" id="{E5DC9FD7-0485-FD01-7A21-2E9448CA8B8B}"/>
              </a:ext>
            </a:extLst>
          </p:cNvPr>
          <p:cNvCxnSpPr>
            <a:cxnSpLocks/>
          </p:cNvCxnSpPr>
          <p:nvPr/>
        </p:nvCxnSpPr>
        <p:spPr bwMode="auto">
          <a:xfrm flipH="1">
            <a:off x="9012622" y="4218858"/>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89" name="직선 연결선 88">
            <a:extLst>
              <a:ext uri="{FF2B5EF4-FFF2-40B4-BE49-F238E27FC236}">
                <a16:creationId xmlns:a16="http://schemas.microsoft.com/office/drawing/2014/main" id="{EBD4B3D3-9D60-040E-F107-3E35B6EBDA33}"/>
              </a:ext>
            </a:extLst>
          </p:cNvPr>
          <p:cNvCxnSpPr>
            <a:cxnSpLocks/>
            <a:stCxn id="85" idx="2"/>
          </p:cNvCxnSpPr>
          <p:nvPr/>
        </p:nvCxnSpPr>
        <p:spPr bwMode="auto">
          <a:xfrm>
            <a:off x="9542545" y="4231524"/>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99" name="타원 98">
            <a:extLst>
              <a:ext uri="{FF2B5EF4-FFF2-40B4-BE49-F238E27FC236}">
                <a16:creationId xmlns:a16="http://schemas.microsoft.com/office/drawing/2014/main" id="{FEA55B6D-52A9-D9DA-5F60-C6C57BAD6A29}"/>
              </a:ext>
            </a:extLst>
          </p:cNvPr>
          <p:cNvSpPr/>
          <p:nvPr/>
        </p:nvSpPr>
        <p:spPr bwMode="auto">
          <a:xfrm>
            <a:off x="9026334" y="5304490"/>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100" name="직선 연결선 99">
            <a:extLst>
              <a:ext uri="{FF2B5EF4-FFF2-40B4-BE49-F238E27FC236}">
                <a16:creationId xmlns:a16="http://schemas.microsoft.com/office/drawing/2014/main" id="{D5C7066A-D243-1BF0-EE55-F5BBB28CFF8E}"/>
              </a:ext>
            </a:extLst>
          </p:cNvPr>
          <p:cNvCxnSpPr>
            <a:cxnSpLocks/>
            <a:stCxn id="83" idx="2"/>
            <a:endCxn id="102" idx="2"/>
          </p:cNvCxnSpPr>
          <p:nvPr/>
        </p:nvCxnSpPr>
        <p:spPr bwMode="auto">
          <a:xfrm flipH="1">
            <a:off x="7903674" y="4229800"/>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101" name="직선 연결선 100">
            <a:extLst>
              <a:ext uri="{FF2B5EF4-FFF2-40B4-BE49-F238E27FC236}">
                <a16:creationId xmlns:a16="http://schemas.microsoft.com/office/drawing/2014/main" id="{0B97C228-EB29-323E-7DB5-D62F28EFA846}"/>
              </a:ext>
            </a:extLst>
          </p:cNvPr>
          <p:cNvCxnSpPr>
            <a:cxnSpLocks/>
            <a:stCxn id="83" idx="2"/>
            <a:endCxn id="102" idx="6"/>
          </p:cNvCxnSpPr>
          <p:nvPr/>
        </p:nvCxnSpPr>
        <p:spPr bwMode="auto">
          <a:xfrm>
            <a:off x="9928919" y="4229800"/>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102" name="타원 101">
            <a:extLst>
              <a:ext uri="{FF2B5EF4-FFF2-40B4-BE49-F238E27FC236}">
                <a16:creationId xmlns:a16="http://schemas.microsoft.com/office/drawing/2014/main" id="{8D43E66C-7CEF-41C7-8C42-7CA4DCAB6E75}"/>
              </a:ext>
            </a:extLst>
          </p:cNvPr>
          <p:cNvSpPr/>
          <p:nvPr/>
        </p:nvSpPr>
        <p:spPr bwMode="auto">
          <a:xfrm>
            <a:off x="7903674" y="5411050"/>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103" name="그룹 102">
            <a:extLst>
              <a:ext uri="{FF2B5EF4-FFF2-40B4-BE49-F238E27FC236}">
                <a16:creationId xmlns:a16="http://schemas.microsoft.com/office/drawing/2014/main" id="{6E3CC72D-0331-D44C-8330-AC53B0C635CC}"/>
              </a:ext>
            </a:extLst>
          </p:cNvPr>
          <p:cNvGrpSpPr/>
          <p:nvPr/>
        </p:nvGrpSpPr>
        <p:grpSpPr>
          <a:xfrm>
            <a:off x="9288903" y="4853890"/>
            <a:ext cx="516532" cy="696138"/>
            <a:chOff x="9800292" y="2610870"/>
            <a:chExt cx="516532" cy="696138"/>
          </a:xfrm>
        </p:grpSpPr>
        <p:sp>
          <p:nvSpPr>
            <p:cNvPr id="104" name="타원 103">
              <a:extLst>
                <a:ext uri="{FF2B5EF4-FFF2-40B4-BE49-F238E27FC236}">
                  <a16:creationId xmlns:a16="http://schemas.microsoft.com/office/drawing/2014/main" id="{0C9369D9-C2E3-2FDD-CBE3-A8A13392A8A5}"/>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5" name="사각형: 잘린 위쪽 모서리 104">
              <a:extLst>
                <a:ext uri="{FF2B5EF4-FFF2-40B4-BE49-F238E27FC236}">
                  <a16:creationId xmlns:a16="http://schemas.microsoft.com/office/drawing/2014/main" id="{2740B9C6-42F7-6F2A-E93F-F75B2FE56ED7}"/>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106" name="직선 연결선 105">
            <a:extLst>
              <a:ext uri="{FF2B5EF4-FFF2-40B4-BE49-F238E27FC236}">
                <a16:creationId xmlns:a16="http://schemas.microsoft.com/office/drawing/2014/main" id="{98C6CF8D-4D6B-1EA1-2E31-849D932EEA0D}"/>
              </a:ext>
            </a:extLst>
          </p:cNvPr>
          <p:cNvCxnSpPr>
            <a:cxnSpLocks/>
            <a:stCxn id="78" idx="2"/>
            <a:endCxn id="104" idx="0"/>
          </p:cNvCxnSpPr>
          <p:nvPr/>
        </p:nvCxnSpPr>
        <p:spPr bwMode="auto">
          <a:xfrm>
            <a:off x="9518799" y="4444409"/>
            <a:ext cx="26359" cy="40948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grpSp>
        <p:nvGrpSpPr>
          <p:cNvPr id="107" name="그룹 106">
            <a:extLst>
              <a:ext uri="{FF2B5EF4-FFF2-40B4-BE49-F238E27FC236}">
                <a16:creationId xmlns:a16="http://schemas.microsoft.com/office/drawing/2014/main" id="{F0D1D49E-5648-EF7E-1E5F-3598071DB7FE}"/>
              </a:ext>
            </a:extLst>
          </p:cNvPr>
          <p:cNvGrpSpPr/>
          <p:nvPr/>
        </p:nvGrpSpPr>
        <p:grpSpPr>
          <a:xfrm>
            <a:off x="8162909" y="4840301"/>
            <a:ext cx="516532" cy="696138"/>
            <a:chOff x="9800292" y="2610870"/>
            <a:chExt cx="516532" cy="696138"/>
          </a:xfrm>
          <a:solidFill>
            <a:schemeClr val="bg1">
              <a:lumMod val="50000"/>
            </a:schemeClr>
          </a:solidFill>
        </p:grpSpPr>
        <p:sp>
          <p:nvSpPr>
            <p:cNvPr id="108" name="타원 107">
              <a:extLst>
                <a:ext uri="{FF2B5EF4-FFF2-40B4-BE49-F238E27FC236}">
                  <a16:creationId xmlns:a16="http://schemas.microsoft.com/office/drawing/2014/main" id="{5868F166-F490-532B-F6C4-DAD160DBEB1F}"/>
                </a:ext>
              </a:extLst>
            </p:cNvPr>
            <p:cNvSpPr/>
            <p:nvPr/>
          </p:nvSpPr>
          <p:spPr bwMode="auto">
            <a:xfrm>
              <a:off x="9941248" y="2610870"/>
              <a:ext cx="230598" cy="230598"/>
            </a:xfrm>
            <a:prstGeom prst="ellipse">
              <a:avLst/>
            </a:prstGeom>
            <a:grpFill/>
            <a:ln w="127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9" name="사각형: 잘린 위쪽 모서리 108">
              <a:extLst>
                <a:ext uri="{FF2B5EF4-FFF2-40B4-BE49-F238E27FC236}">
                  <a16:creationId xmlns:a16="http://schemas.microsoft.com/office/drawing/2014/main" id="{4B6ABD90-78F1-E0A2-7271-2D059652E03A}"/>
                </a:ext>
              </a:extLst>
            </p:cNvPr>
            <p:cNvSpPr/>
            <p:nvPr/>
          </p:nvSpPr>
          <p:spPr bwMode="auto">
            <a:xfrm>
              <a:off x="9800292" y="2877007"/>
              <a:ext cx="516532" cy="430001"/>
            </a:xfrm>
            <a:prstGeom prst="snip2SameRect">
              <a:avLst>
                <a:gd name="adj1" fmla="val 33206"/>
                <a:gd name="adj2" fmla="val 0"/>
              </a:avLst>
            </a:prstGeom>
            <a:grpFill/>
            <a:ln w="127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sp>
        <p:nvSpPr>
          <p:cNvPr id="119" name="말풍선: 타원형 118">
            <a:extLst>
              <a:ext uri="{FF2B5EF4-FFF2-40B4-BE49-F238E27FC236}">
                <a16:creationId xmlns:a16="http://schemas.microsoft.com/office/drawing/2014/main" id="{6861FAA0-7DA8-F6E8-06F5-ADB30CD60B0E}"/>
              </a:ext>
            </a:extLst>
          </p:cNvPr>
          <p:cNvSpPr/>
          <p:nvPr/>
        </p:nvSpPr>
        <p:spPr bwMode="auto">
          <a:xfrm>
            <a:off x="10093791" y="1705893"/>
            <a:ext cx="1791233" cy="1274868"/>
          </a:xfrm>
          <a:prstGeom prst="wedgeEllipseCallout">
            <a:avLst>
              <a:gd name="adj1" fmla="val -58076"/>
              <a:gd name="adj2" fmla="val 49327"/>
            </a:avLst>
          </a:prstGeom>
          <a:solidFill>
            <a:srgbClr val="FFC000"/>
          </a:solidFill>
          <a:ln w="12700" cap="flat" cmpd="sng" algn="ctr">
            <a:solidFill>
              <a:schemeClr val="tx1"/>
            </a:solidFill>
            <a:prstDash val="solid"/>
            <a:round/>
            <a:headEnd type="none" w="sm" len="sm"/>
            <a:tailEnd type="none" w="sm" len="sm"/>
          </a:ln>
          <a:effectLst/>
        </p:spPr>
        <p:txBody>
          <a:bodyPr vert="horz" wrap="square" lIns="0" tIns="0" rIns="0" bIns="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I want to start IMMW (XR/VR) app and I’m inside the IMMW coverage</a:t>
            </a:r>
            <a:endParaRPr kumimoji="0" lang="ko-KR" altLang="en-US" sz="1200" b="1" i="0" u="none" strike="noStrike" cap="none" normalizeH="0" baseline="0" dirty="0">
              <a:ln>
                <a:noFill/>
              </a:ln>
              <a:solidFill>
                <a:schemeClr val="tx1"/>
              </a:solidFill>
              <a:effectLst/>
              <a:latin typeface="Times New Roman" pitchFamily="18" charset="0"/>
            </a:endParaRPr>
          </a:p>
        </p:txBody>
      </p:sp>
      <p:sp>
        <p:nvSpPr>
          <p:cNvPr id="121" name="말풍선: 타원형 120">
            <a:extLst>
              <a:ext uri="{FF2B5EF4-FFF2-40B4-BE49-F238E27FC236}">
                <a16:creationId xmlns:a16="http://schemas.microsoft.com/office/drawing/2014/main" id="{2DC1C139-05A5-9D4D-E47D-B86905BAC5D8}"/>
              </a:ext>
            </a:extLst>
          </p:cNvPr>
          <p:cNvSpPr/>
          <p:nvPr/>
        </p:nvSpPr>
        <p:spPr bwMode="auto">
          <a:xfrm>
            <a:off x="7455359" y="3607253"/>
            <a:ext cx="1748656" cy="924099"/>
          </a:xfrm>
          <a:prstGeom prst="wedgeEllipseCallout">
            <a:avLst>
              <a:gd name="adj1" fmla="val 7072"/>
              <a:gd name="adj2" fmla="val 72738"/>
            </a:avLst>
          </a:prstGeom>
          <a:solidFill>
            <a:srgbClr val="FFC000"/>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I’m in sub-7 coverage but not </a:t>
            </a:r>
            <a:r>
              <a:rPr lang="en-US" altLang="ko-KR" sz="1200" b="1" dirty="0">
                <a:latin typeface="Times New Roman" pitchFamily="18" charset="0"/>
              </a:rPr>
              <a:t>IMMW</a:t>
            </a:r>
            <a:r>
              <a:rPr lang="ko-KR" altLang="en-US" sz="1200" b="1" dirty="0">
                <a:latin typeface="Times New Roman" pitchFamily="18" charset="0"/>
              </a:rPr>
              <a:t> </a:t>
            </a:r>
            <a:r>
              <a:rPr kumimoji="0" lang="en-US" altLang="ko-KR" sz="1200" b="1" i="0" u="none" strike="noStrike" cap="none" normalizeH="0" baseline="0" dirty="0">
                <a:ln>
                  <a:noFill/>
                </a:ln>
                <a:solidFill>
                  <a:schemeClr val="tx1"/>
                </a:solidFill>
                <a:effectLst/>
                <a:latin typeface="Times New Roman" pitchFamily="18" charset="0"/>
              </a:rPr>
              <a:t>coverage. </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Let’s move to IMMW zone.</a:t>
            </a:r>
            <a:endParaRPr kumimoji="0" lang="ko-KR" altLang="en-US" sz="1200" b="1" i="0" u="none" strike="noStrike" cap="none" normalizeH="0" baseline="0" dirty="0">
              <a:ln>
                <a:noFill/>
              </a:ln>
              <a:solidFill>
                <a:schemeClr val="tx1"/>
              </a:solidFill>
              <a:effectLst/>
              <a:latin typeface="Times New Roman" pitchFamily="18" charset="0"/>
            </a:endParaRPr>
          </a:p>
        </p:txBody>
      </p:sp>
      <p:sp>
        <p:nvSpPr>
          <p:cNvPr id="122" name="말풍선: 타원형 121">
            <a:extLst>
              <a:ext uri="{FF2B5EF4-FFF2-40B4-BE49-F238E27FC236}">
                <a16:creationId xmlns:a16="http://schemas.microsoft.com/office/drawing/2014/main" id="{F0B7254A-127C-235F-BB25-3344D14637DE}"/>
              </a:ext>
            </a:extLst>
          </p:cNvPr>
          <p:cNvSpPr/>
          <p:nvPr/>
        </p:nvSpPr>
        <p:spPr bwMode="auto">
          <a:xfrm>
            <a:off x="10236704" y="4338294"/>
            <a:ext cx="1644238" cy="1129785"/>
          </a:xfrm>
          <a:prstGeom prst="wedgeEllipseCallout">
            <a:avLst>
              <a:gd name="adj1" fmla="val -69308"/>
              <a:gd name="adj2" fmla="val 17856"/>
            </a:avLst>
          </a:prstGeom>
          <a:solidFill>
            <a:srgbClr val="FFC000"/>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a:ln>
                  <a:noFill/>
                </a:ln>
                <a:solidFill>
                  <a:schemeClr val="tx1"/>
                </a:solidFill>
                <a:effectLst/>
                <a:latin typeface="Times New Roman" pitchFamily="18" charset="0"/>
              </a:rPr>
              <a:t>I’m now in IMMW coverage. </a:t>
            </a:r>
            <a:r>
              <a:rPr lang="en-US" altLang="ko-KR" sz="1200" b="1" dirty="0">
                <a:latin typeface="Times New Roman" pitchFamily="18" charset="0"/>
              </a:rPr>
              <a:t>I can enjoy IMMW app</a:t>
            </a:r>
            <a:endParaRPr kumimoji="0" lang="ko-KR" altLang="en-US" sz="1200" b="1" i="0" u="none" strike="noStrike" cap="none" normalizeH="0" baseline="0" dirty="0">
              <a:ln>
                <a:noFill/>
              </a:ln>
              <a:solidFill>
                <a:schemeClr val="tx1"/>
              </a:solidFill>
              <a:effectLst/>
              <a:latin typeface="Times New Roman" pitchFamily="18" charset="0"/>
            </a:endParaRPr>
          </a:p>
        </p:txBody>
      </p:sp>
      <p:sp>
        <p:nvSpPr>
          <p:cNvPr id="17" name="화살표: 오른쪽 16">
            <a:extLst>
              <a:ext uri="{FF2B5EF4-FFF2-40B4-BE49-F238E27FC236}">
                <a16:creationId xmlns:a16="http://schemas.microsoft.com/office/drawing/2014/main" id="{964745FB-5099-43F6-0E0D-D8084CBA8A83}"/>
              </a:ext>
            </a:extLst>
          </p:cNvPr>
          <p:cNvSpPr/>
          <p:nvPr/>
        </p:nvSpPr>
        <p:spPr bwMode="auto">
          <a:xfrm>
            <a:off x="8733394" y="5225142"/>
            <a:ext cx="483701" cy="152851"/>
          </a:xfrm>
          <a:prstGeom prst="rightArrow">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11375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1565E80-8FBA-42EC-DAE7-8DF0E9B4142E}"/>
              </a:ext>
            </a:extLst>
          </p:cNvPr>
          <p:cNvSpPr>
            <a:spLocks noGrp="1"/>
          </p:cNvSpPr>
          <p:nvPr>
            <p:ph type="title"/>
          </p:nvPr>
        </p:nvSpPr>
        <p:spPr/>
        <p:txBody>
          <a:bodyPr/>
          <a:lstStyle/>
          <a:p>
            <a:r>
              <a:rPr lang="en-US" altLang="ko-KR" dirty="0"/>
              <a:t>IMMW STA’s (simple) state machine</a:t>
            </a:r>
            <a:endParaRPr lang="ko-KR" altLang="en-US" dirty="0"/>
          </a:p>
        </p:txBody>
      </p:sp>
      <p:sp>
        <p:nvSpPr>
          <p:cNvPr id="4" name="슬라이드 번호 개체 틀 3">
            <a:extLst>
              <a:ext uri="{FF2B5EF4-FFF2-40B4-BE49-F238E27FC236}">
                <a16:creationId xmlns:a16="http://schemas.microsoft.com/office/drawing/2014/main" id="{45BA0E27-2833-4D36-807D-207D7BD6C1A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
        <p:nvSpPr>
          <p:cNvPr id="5" name="바닥글 개체 틀 4">
            <a:extLst>
              <a:ext uri="{FF2B5EF4-FFF2-40B4-BE49-F238E27FC236}">
                <a16:creationId xmlns:a16="http://schemas.microsoft.com/office/drawing/2014/main" id="{CD36C3A4-C670-BB85-395E-3DD02041EB89}"/>
              </a:ext>
            </a:extLst>
          </p:cNvPr>
          <p:cNvSpPr>
            <a:spLocks noGrp="1"/>
          </p:cNvSpPr>
          <p:nvPr>
            <p:ph type="ftr" sz="quarter" idx="3"/>
          </p:nvPr>
        </p:nvSpPr>
        <p:spPr/>
        <p:txBody>
          <a:bodyPr/>
          <a:lstStyle/>
          <a:p>
            <a:pPr>
              <a:defRPr/>
            </a:pPr>
            <a:r>
              <a:rPr lang="en-US" altLang="ko-KR"/>
              <a:t>Jonghoe Koo, Samsung Electronics</a:t>
            </a:r>
            <a:endParaRPr lang="en-US" altLang="ko-KR" dirty="0"/>
          </a:p>
        </p:txBody>
      </p:sp>
      <p:grpSp>
        <p:nvGrpSpPr>
          <p:cNvPr id="7" name="그룹 6">
            <a:extLst>
              <a:ext uri="{FF2B5EF4-FFF2-40B4-BE49-F238E27FC236}">
                <a16:creationId xmlns:a16="http://schemas.microsoft.com/office/drawing/2014/main" id="{219FA357-39B9-5C63-8341-B803EEE24932}"/>
              </a:ext>
            </a:extLst>
          </p:cNvPr>
          <p:cNvGrpSpPr/>
          <p:nvPr/>
        </p:nvGrpSpPr>
        <p:grpSpPr>
          <a:xfrm>
            <a:off x="8458993" y="1979614"/>
            <a:ext cx="922160" cy="551134"/>
            <a:chOff x="7213557" y="1186252"/>
            <a:chExt cx="922160" cy="551134"/>
          </a:xfrm>
        </p:grpSpPr>
        <p:sp>
          <p:nvSpPr>
            <p:cNvPr id="8" name="직사각형 7">
              <a:extLst>
                <a:ext uri="{FF2B5EF4-FFF2-40B4-BE49-F238E27FC236}">
                  <a16:creationId xmlns:a16="http://schemas.microsoft.com/office/drawing/2014/main" id="{68BF7C62-E640-F572-4030-842E4F6C9C60}"/>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 name="직사각형 8">
              <a:extLst>
                <a:ext uri="{FF2B5EF4-FFF2-40B4-BE49-F238E27FC236}">
                  <a16:creationId xmlns:a16="http://schemas.microsoft.com/office/drawing/2014/main" id="{25FDD6A7-711D-134B-AF33-368C60726674}"/>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0" name="모서리가 둥근 직사각형 16">
              <a:extLst>
                <a:ext uri="{FF2B5EF4-FFF2-40B4-BE49-F238E27FC236}">
                  <a16:creationId xmlns:a16="http://schemas.microsoft.com/office/drawing/2014/main" id="{D29D5646-B29D-AAC6-0097-16DD92A5826C}"/>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11" name="그룹 10">
              <a:extLst>
                <a:ext uri="{FF2B5EF4-FFF2-40B4-BE49-F238E27FC236}">
                  <a16:creationId xmlns:a16="http://schemas.microsoft.com/office/drawing/2014/main" id="{67862FDB-5A5B-F875-2443-77D11F9478CA}"/>
                </a:ext>
              </a:extLst>
            </p:cNvPr>
            <p:cNvGrpSpPr/>
            <p:nvPr/>
          </p:nvGrpSpPr>
          <p:grpSpPr>
            <a:xfrm>
              <a:off x="7213557" y="1293669"/>
              <a:ext cx="584564" cy="230832"/>
              <a:chOff x="8361097" y="2058361"/>
              <a:chExt cx="584564" cy="230832"/>
            </a:xfrm>
          </p:grpSpPr>
          <p:sp>
            <p:nvSpPr>
              <p:cNvPr id="15" name="직사각형 14">
                <a:extLst>
                  <a:ext uri="{FF2B5EF4-FFF2-40B4-BE49-F238E27FC236}">
                    <a16:creationId xmlns:a16="http://schemas.microsoft.com/office/drawing/2014/main" id="{D6192042-66B7-2117-8642-A79DDEEAB179}"/>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6" name="TextBox 15">
                <a:extLst>
                  <a:ext uri="{FF2B5EF4-FFF2-40B4-BE49-F238E27FC236}">
                    <a16:creationId xmlns:a16="http://schemas.microsoft.com/office/drawing/2014/main" id="{F16BEDEF-BF40-7CC7-388D-6932CF97E86A}"/>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12" name="그룹 11">
              <a:extLst>
                <a:ext uri="{FF2B5EF4-FFF2-40B4-BE49-F238E27FC236}">
                  <a16:creationId xmlns:a16="http://schemas.microsoft.com/office/drawing/2014/main" id="{94FBDC4F-D124-D6FF-A53B-0C8FFB69EC3F}"/>
                </a:ext>
              </a:extLst>
            </p:cNvPr>
            <p:cNvGrpSpPr/>
            <p:nvPr/>
          </p:nvGrpSpPr>
          <p:grpSpPr>
            <a:xfrm>
              <a:off x="7648708" y="1291945"/>
              <a:ext cx="487009" cy="230832"/>
              <a:chOff x="8360255" y="2047451"/>
              <a:chExt cx="487009" cy="230832"/>
            </a:xfrm>
          </p:grpSpPr>
          <p:sp>
            <p:nvSpPr>
              <p:cNvPr id="13" name="직사각형 12">
                <a:extLst>
                  <a:ext uri="{FF2B5EF4-FFF2-40B4-BE49-F238E27FC236}">
                    <a16:creationId xmlns:a16="http://schemas.microsoft.com/office/drawing/2014/main" id="{182B8E76-8EA1-7D3B-0235-C5EE664D7BA2}"/>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14" name="TextBox 13">
                <a:extLst>
                  <a:ext uri="{FF2B5EF4-FFF2-40B4-BE49-F238E27FC236}">
                    <a16:creationId xmlns:a16="http://schemas.microsoft.com/office/drawing/2014/main" id="{030D15FF-3F56-2463-96EF-DC770ED4CE5A}"/>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7" name="직사각형 16">
            <a:extLst>
              <a:ext uri="{FF2B5EF4-FFF2-40B4-BE49-F238E27FC236}">
                <a16:creationId xmlns:a16="http://schemas.microsoft.com/office/drawing/2014/main" id="{9C545B77-8D96-0FE5-D276-0F54925A41FE}"/>
              </a:ext>
            </a:extLst>
          </p:cNvPr>
          <p:cNvSpPr/>
          <p:nvPr/>
        </p:nvSpPr>
        <p:spPr>
          <a:xfrm>
            <a:off x="9187313" y="2318519"/>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18" name="직선 연결선 17">
            <a:extLst>
              <a:ext uri="{FF2B5EF4-FFF2-40B4-BE49-F238E27FC236}">
                <a16:creationId xmlns:a16="http://schemas.microsoft.com/office/drawing/2014/main" id="{EF6FC97F-6185-4F6E-F575-5089F380DC65}"/>
              </a:ext>
            </a:extLst>
          </p:cNvPr>
          <p:cNvCxnSpPr>
            <a:cxnSpLocks/>
          </p:cNvCxnSpPr>
          <p:nvPr/>
        </p:nvCxnSpPr>
        <p:spPr bwMode="auto">
          <a:xfrm flipH="1">
            <a:off x="8221352" y="2305197"/>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19" name="직선 연결선 18">
            <a:extLst>
              <a:ext uri="{FF2B5EF4-FFF2-40B4-BE49-F238E27FC236}">
                <a16:creationId xmlns:a16="http://schemas.microsoft.com/office/drawing/2014/main" id="{293C7998-85AB-A547-FD2F-3BDCF7F3DFB3}"/>
              </a:ext>
            </a:extLst>
          </p:cNvPr>
          <p:cNvCxnSpPr>
            <a:cxnSpLocks/>
            <a:stCxn id="16" idx="2"/>
          </p:cNvCxnSpPr>
          <p:nvPr/>
        </p:nvCxnSpPr>
        <p:spPr bwMode="auto">
          <a:xfrm>
            <a:off x="8751275" y="2317863"/>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20" name="타원 19">
            <a:extLst>
              <a:ext uri="{FF2B5EF4-FFF2-40B4-BE49-F238E27FC236}">
                <a16:creationId xmlns:a16="http://schemas.microsoft.com/office/drawing/2014/main" id="{170E2E4C-F4ED-9C7D-8165-78FD32FE2B7B}"/>
              </a:ext>
            </a:extLst>
          </p:cNvPr>
          <p:cNvSpPr/>
          <p:nvPr/>
        </p:nvSpPr>
        <p:spPr bwMode="auto">
          <a:xfrm>
            <a:off x="8235064" y="3390829"/>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21" name="직선 연결선 20">
            <a:extLst>
              <a:ext uri="{FF2B5EF4-FFF2-40B4-BE49-F238E27FC236}">
                <a16:creationId xmlns:a16="http://schemas.microsoft.com/office/drawing/2014/main" id="{3155EECC-D1D7-00CF-0950-8EB518FF9C33}"/>
              </a:ext>
            </a:extLst>
          </p:cNvPr>
          <p:cNvCxnSpPr>
            <a:cxnSpLocks/>
            <a:stCxn id="14" idx="2"/>
            <a:endCxn id="23" idx="2"/>
          </p:cNvCxnSpPr>
          <p:nvPr/>
        </p:nvCxnSpPr>
        <p:spPr bwMode="auto">
          <a:xfrm flipH="1">
            <a:off x="7112404" y="2316139"/>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22" name="직선 연결선 21">
            <a:extLst>
              <a:ext uri="{FF2B5EF4-FFF2-40B4-BE49-F238E27FC236}">
                <a16:creationId xmlns:a16="http://schemas.microsoft.com/office/drawing/2014/main" id="{DBC95FFC-42DD-E040-8DF9-050AC49C484E}"/>
              </a:ext>
            </a:extLst>
          </p:cNvPr>
          <p:cNvCxnSpPr>
            <a:cxnSpLocks/>
            <a:stCxn id="14" idx="2"/>
            <a:endCxn id="23" idx="6"/>
          </p:cNvCxnSpPr>
          <p:nvPr/>
        </p:nvCxnSpPr>
        <p:spPr bwMode="auto">
          <a:xfrm>
            <a:off x="9137649" y="2316139"/>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23" name="타원 22">
            <a:extLst>
              <a:ext uri="{FF2B5EF4-FFF2-40B4-BE49-F238E27FC236}">
                <a16:creationId xmlns:a16="http://schemas.microsoft.com/office/drawing/2014/main" id="{CDCE8A9B-53AC-4D7E-4630-8AF4EF8BCDB6}"/>
              </a:ext>
            </a:extLst>
          </p:cNvPr>
          <p:cNvSpPr/>
          <p:nvPr/>
        </p:nvSpPr>
        <p:spPr bwMode="auto">
          <a:xfrm>
            <a:off x="7112404" y="3497389"/>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24" name="그룹 23">
            <a:extLst>
              <a:ext uri="{FF2B5EF4-FFF2-40B4-BE49-F238E27FC236}">
                <a16:creationId xmlns:a16="http://schemas.microsoft.com/office/drawing/2014/main" id="{E13AA985-B622-8117-B08B-6A49E7A16CA8}"/>
              </a:ext>
            </a:extLst>
          </p:cNvPr>
          <p:cNvGrpSpPr/>
          <p:nvPr/>
        </p:nvGrpSpPr>
        <p:grpSpPr>
          <a:xfrm>
            <a:off x="7253528" y="2856768"/>
            <a:ext cx="516532" cy="696138"/>
            <a:chOff x="9800292" y="2610870"/>
            <a:chExt cx="516532" cy="696138"/>
          </a:xfrm>
        </p:grpSpPr>
        <p:sp>
          <p:nvSpPr>
            <p:cNvPr id="25" name="타원 24">
              <a:extLst>
                <a:ext uri="{FF2B5EF4-FFF2-40B4-BE49-F238E27FC236}">
                  <a16:creationId xmlns:a16="http://schemas.microsoft.com/office/drawing/2014/main" id="{657AB0BE-2A54-0841-724B-E76952A13DC9}"/>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사각형: 잘린 위쪽 모서리 25">
              <a:extLst>
                <a:ext uri="{FF2B5EF4-FFF2-40B4-BE49-F238E27FC236}">
                  <a16:creationId xmlns:a16="http://schemas.microsoft.com/office/drawing/2014/main" id="{06D5EF7D-C409-6717-E6E2-64C6876A3B1E}"/>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30" name="직선 화살표 연결선 29">
            <a:extLst>
              <a:ext uri="{FF2B5EF4-FFF2-40B4-BE49-F238E27FC236}">
                <a16:creationId xmlns:a16="http://schemas.microsoft.com/office/drawing/2014/main" id="{0F0AFCA7-3846-AB74-DF63-1F48F0F06BCC}"/>
              </a:ext>
            </a:extLst>
          </p:cNvPr>
          <p:cNvCxnSpPr/>
          <p:nvPr/>
        </p:nvCxnSpPr>
        <p:spPr bwMode="auto">
          <a:xfrm flipH="1">
            <a:off x="7702598" y="2530748"/>
            <a:ext cx="1484715" cy="362925"/>
          </a:xfrm>
          <a:prstGeom prst="straightConnector1">
            <a:avLst/>
          </a:prstGeom>
          <a:solidFill>
            <a:schemeClr val="accent1"/>
          </a:solidFill>
          <a:ln w="28575" cap="flat" cmpd="sng" algn="ctr">
            <a:solidFill>
              <a:schemeClr val="accent2"/>
            </a:solidFill>
            <a:prstDash val="solid"/>
            <a:round/>
            <a:headEnd type="none" w="sm" len="sm"/>
            <a:tailEnd type="triangle"/>
          </a:ln>
          <a:effectLst/>
        </p:spPr>
      </p:cxnSp>
      <p:sp>
        <p:nvSpPr>
          <p:cNvPr id="32" name="TextBox 31">
            <a:extLst>
              <a:ext uri="{FF2B5EF4-FFF2-40B4-BE49-F238E27FC236}">
                <a16:creationId xmlns:a16="http://schemas.microsoft.com/office/drawing/2014/main" id="{155FAB85-00E6-7524-6D77-A026F2747A86}"/>
              </a:ext>
            </a:extLst>
          </p:cNvPr>
          <p:cNvSpPr txBox="1"/>
          <p:nvPr/>
        </p:nvSpPr>
        <p:spPr>
          <a:xfrm>
            <a:off x="7014883" y="2359090"/>
            <a:ext cx="1614640" cy="307777"/>
          </a:xfrm>
          <a:prstGeom prst="rect">
            <a:avLst/>
          </a:prstGeom>
          <a:noFill/>
        </p:spPr>
        <p:txBody>
          <a:bodyPr wrap="square" rtlCol="0">
            <a:spAutoFit/>
          </a:bodyPr>
          <a:lstStyle/>
          <a:p>
            <a:r>
              <a:rPr lang="en-US" altLang="ko-KR" sz="1400" dirty="0">
                <a:solidFill>
                  <a:schemeClr val="accent2"/>
                </a:solidFill>
              </a:rPr>
              <a:t>Sub-7 GHz beacon</a:t>
            </a:r>
            <a:endParaRPr lang="ko-KR" altLang="en-US" sz="1400" dirty="0">
              <a:solidFill>
                <a:schemeClr val="accent2"/>
              </a:solidFill>
            </a:endParaRPr>
          </a:p>
        </p:txBody>
      </p:sp>
      <p:cxnSp>
        <p:nvCxnSpPr>
          <p:cNvPr id="34" name="직선 화살표 연결선 33">
            <a:extLst>
              <a:ext uri="{FF2B5EF4-FFF2-40B4-BE49-F238E27FC236}">
                <a16:creationId xmlns:a16="http://schemas.microsoft.com/office/drawing/2014/main" id="{7DA49907-6713-85DF-1FF0-FF407F159324}"/>
              </a:ext>
            </a:extLst>
          </p:cNvPr>
          <p:cNvCxnSpPr>
            <a:cxnSpLocks/>
          </p:cNvCxnSpPr>
          <p:nvPr/>
        </p:nvCxnSpPr>
        <p:spPr bwMode="auto">
          <a:xfrm flipV="1">
            <a:off x="7719174" y="2615463"/>
            <a:ext cx="1513858" cy="412441"/>
          </a:xfrm>
          <a:prstGeom prst="straightConnector1">
            <a:avLst/>
          </a:prstGeom>
          <a:solidFill>
            <a:schemeClr val="accent1"/>
          </a:solidFill>
          <a:ln w="28575" cap="flat" cmpd="sng" algn="ctr">
            <a:solidFill>
              <a:schemeClr val="accent2"/>
            </a:solidFill>
            <a:prstDash val="solid"/>
            <a:round/>
            <a:headEnd type="triangle"/>
            <a:tailEnd type="triangle"/>
          </a:ln>
          <a:effectLst/>
        </p:spPr>
      </p:cxnSp>
      <p:sp>
        <p:nvSpPr>
          <p:cNvPr id="36" name="TextBox 35">
            <a:extLst>
              <a:ext uri="{FF2B5EF4-FFF2-40B4-BE49-F238E27FC236}">
                <a16:creationId xmlns:a16="http://schemas.microsoft.com/office/drawing/2014/main" id="{FFC448D1-AD02-75DA-4D43-605CDB78BE9A}"/>
              </a:ext>
            </a:extLst>
          </p:cNvPr>
          <p:cNvSpPr txBox="1"/>
          <p:nvPr/>
        </p:nvSpPr>
        <p:spPr>
          <a:xfrm>
            <a:off x="8035687" y="2893673"/>
            <a:ext cx="2279482" cy="307777"/>
          </a:xfrm>
          <a:prstGeom prst="rect">
            <a:avLst/>
          </a:prstGeom>
          <a:noFill/>
        </p:spPr>
        <p:txBody>
          <a:bodyPr wrap="square" rtlCol="0">
            <a:spAutoFit/>
          </a:bodyPr>
          <a:lstStyle/>
          <a:p>
            <a:r>
              <a:rPr lang="en-US" altLang="ko-KR" sz="1400" dirty="0">
                <a:solidFill>
                  <a:schemeClr val="accent2"/>
                </a:solidFill>
              </a:rPr>
              <a:t>Sub-7 GHz link association</a:t>
            </a:r>
            <a:endParaRPr lang="ko-KR" altLang="en-US" sz="1400" dirty="0">
              <a:solidFill>
                <a:schemeClr val="accent2"/>
              </a:solidFill>
            </a:endParaRPr>
          </a:p>
        </p:txBody>
      </p:sp>
      <p:grpSp>
        <p:nvGrpSpPr>
          <p:cNvPr id="37" name="그룹 36">
            <a:extLst>
              <a:ext uri="{FF2B5EF4-FFF2-40B4-BE49-F238E27FC236}">
                <a16:creationId xmlns:a16="http://schemas.microsoft.com/office/drawing/2014/main" id="{FFB6E39C-B2D0-139C-3C28-CB9E76AB2C55}"/>
              </a:ext>
            </a:extLst>
          </p:cNvPr>
          <p:cNvGrpSpPr/>
          <p:nvPr/>
        </p:nvGrpSpPr>
        <p:grpSpPr>
          <a:xfrm>
            <a:off x="8498053" y="3853469"/>
            <a:ext cx="922160" cy="551134"/>
            <a:chOff x="7213557" y="1186252"/>
            <a:chExt cx="922160" cy="551134"/>
          </a:xfrm>
        </p:grpSpPr>
        <p:sp>
          <p:nvSpPr>
            <p:cNvPr id="38" name="직사각형 37">
              <a:extLst>
                <a:ext uri="{FF2B5EF4-FFF2-40B4-BE49-F238E27FC236}">
                  <a16:creationId xmlns:a16="http://schemas.microsoft.com/office/drawing/2014/main" id="{C9F70198-8759-CDCC-E636-1C013329ED50}"/>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39" name="직사각형 38">
              <a:extLst>
                <a:ext uri="{FF2B5EF4-FFF2-40B4-BE49-F238E27FC236}">
                  <a16:creationId xmlns:a16="http://schemas.microsoft.com/office/drawing/2014/main" id="{54E9DBAA-DDC5-61E4-024D-531179FEE99E}"/>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40" name="모서리가 둥근 직사각형 16">
              <a:extLst>
                <a:ext uri="{FF2B5EF4-FFF2-40B4-BE49-F238E27FC236}">
                  <a16:creationId xmlns:a16="http://schemas.microsoft.com/office/drawing/2014/main" id="{EB228576-53DF-E617-01C8-576983DAC57B}"/>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41" name="그룹 40">
              <a:extLst>
                <a:ext uri="{FF2B5EF4-FFF2-40B4-BE49-F238E27FC236}">
                  <a16:creationId xmlns:a16="http://schemas.microsoft.com/office/drawing/2014/main" id="{E68107FA-D8D5-B62D-85D7-7CDB8870BA6C}"/>
                </a:ext>
              </a:extLst>
            </p:cNvPr>
            <p:cNvGrpSpPr/>
            <p:nvPr/>
          </p:nvGrpSpPr>
          <p:grpSpPr>
            <a:xfrm>
              <a:off x="7213557" y="1293669"/>
              <a:ext cx="584564" cy="230832"/>
              <a:chOff x="8361097" y="2058361"/>
              <a:chExt cx="584564" cy="230832"/>
            </a:xfrm>
          </p:grpSpPr>
          <p:sp>
            <p:nvSpPr>
              <p:cNvPr id="45" name="직사각형 44">
                <a:extLst>
                  <a:ext uri="{FF2B5EF4-FFF2-40B4-BE49-F238E27FC236}">
                    <a16:creationId xmlns:a16="http://schemas.microsoft.com/office/drawing/2014/main" id="{057F4DF2-27AD-B4C5-BA32-F1604B9A617B}"/>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46" name="TextBox 45">
                <a:extLst>
                  <a:ext uri="{FF2B5EF4-FFF2-40B4-BE49-F238E27FC236}">
                    <a16:creationId xmlns:a16="http://schemas.microsoft.com/office/drawing/2014/main" id="{4BB8C7AB-E5C5-BFA4-1476-76C0965877D7}"/>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42" name="그룹 41">
              <a:extLst>
                <a:ext uri="{FF2B5EF4-FFF2-40B4-BE49-F238E27FC236}">
                  <a16:creationId xmlns:a16="http://schemas.microsoft.com/office/drawing/2014/main" id="{12ACE172-56A2-9239-9555-EE4E40738345}"/>
                </a:ext>
              </a:extLst>
            </p:cNvPr>
            <p:cNvGrpSpPr/>
            <p:nvPr/>
          </p:nvGrpSpPr>
          <p:grpSpPr>
            <a:xfrm>
              <a:off x="7648708" y="1291945"/>
              <a:ext cx="487009" cy="230832"/>
              <a:chOff x="8360255" y="2047451"/>
              <a:chExt cx="487009" cy="230832"/>
            </a:xfrm>
          </p:grpSpPr>
          <p:sp>
            <p:nvSpPr>
              <p:cNvPr id="43" name="직사각형 42">
                <a:extLst>
                  <a:ext uri="{FF2B5EF4-FFF2-40B4-BE49-F238E27FC236}">
                    <a16:creationId xmlns:a16="http://schemas.microsoft.com/office/drawing/2014/main" id="{CFB62F7F-0712-BEB3-F00B-56DD06590540}"/>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44" name="TextBox 43">
                <a:extLst>
                  <a:ext uri="{FF2B5EF4-FFF2-40B4-BE49-F238E27FC236}">
                    <a16:creationId xmlns:a16="http://schemas.microsoft.com/office/drawing/2014/main" id="{0345EBD0-1494-EE19-2E74-40EA18B698E4}"/>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47" name="직사각형 46">
            <a:extLst>
              <a:ext uri="{FF2B5EF4-FFF2-40B4-BE49-F238E27FC236}">
                <a16:creationId xmlns:a16="http://schemas.microsoft.com/office/drawing/2014/main" id="{453F0B79-17BC-46C1-0C9D-B81383CFD0FF}"/>
              </a:ext>
            </a:extLst>
          </p:cNvPr>
          <p:cNvSpPr/>
          <p:nvPr/>
        </p:nvSpPr>
        <p:spPr>
          <a:xfrm>
            <a:off x="9226373" y="4192374"/>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48" name="직선 연결선 47">
            <a:extLst>
              <a:ext uri="{FF2B5EF4-FFF2-40B4-BE49-F238E27FC236}">
                <a16:creationId xmlns:a16="http://schemas.microsoft.com/office/drawing/2014/main" id="{1AE51101-AC4D-0715-67FF-F5EE503A7847}"/>
              </a:ext>
            </a:extLst>
          </p:cNvPr>
          <p:cNvCxnSpPr>
            <a:cxnSpLocks/>
          </p:cNvCxnSpPr>
          <p:nvPr/>
        </p:nvCxnSpPr>
        <p:spPr bwMode="auto">
          <a:xfrm flipH="1">
            <a:off x="8260412" y="4179052"/>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49" name="직선 연결선 48">
            <a:extLst>
              <a:ext uri="{FF2B5EF4-FFF2-40B4-BE49-F238E27FC236}">
                <a16:creationId xmlns:a16="http://schemas.microsoft.com/office/drawing/2014/main" id="{C6AC6558-9DCB-C5ED-E452-AC394D26164C}"/>
              </a:ext>
            </a:extLst>
          </p:cNvPr>
          <p:cNvCxnSpPr>
            <a:cxnSpLocks/>
            <a:stCxn id="46" idx="2"/>
          </p:cNvCxnSpPr>
          <p:nvPr/>
        </p:nvCxnSpPr>
        <p:spPr bwMode="auto">
          <a:xfrm>
            <a:off x="8790335" y="4191718"/>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50" name="타원 49">
            <a:extLst>
              <a:ext uri="{FF2B5EF4-FFF2-40B4-BE49-F238E27FC236}">
                <a16:creationId xmlns:a16="http://schemas.microsoft.com/office/drawing/2014/main" id="{941739FC-6447-8438-D56E-C56F88127B66}"/>
              </a:ext>
            </a:extLst>
          </p:cNvPr>
          <p:cNvSpPr/>
          <p:nvPr/>
        </p:nvSpPr>
        <p:spPr bwMode="auto">
          <a:xfrm>
            <a:off x="8274124" y="5264684"/>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51" name="직선 연결선 50">
            <a:extLst>
              <a:ext uri="{FF2B5EF4-FFF2-40B4-BE49-F238E27FC236}">
                <a16:creationId xmlns:a16="http://schemas.microsoft.com/office/drawing/2014/main" id="{F53757D0-94FE-37BF-CA23-005672B24C55}"/>
              </a:ext>
            </a:extLst>
          </p:cNvPr>
          <p:cNvCxnSpPr>
            <a:cxnSpLocks/>
            <a:stCxn id="44" idx="2"/>
            <a:endCxn id="53" idx="2"/>
          </p:cNvCxnSpPr>
          <p:nvPr/>
        </p:nvCxnSpPr>
        <p:spPr bwMode="auto">
          <a:xfrm flipH="1">
            <a:off x="7151464" y="4189994"/>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52" name="직선 연결선 51">
            <a:extLst>
              <a:ext uri="{FF2B5EF4-FFF2-40B4-BE49-F238E27FC236}">
                <a16:creationId xmlns:a16="http://schemas.microsoft.com/office/drawing/2014/main" id="{5094465C-B90C-E809-E3D2-B3613B6FA037}"/>
              </a:ext>
            </a:extLst>
          </p:cNvPr>
          <p:cNvCxnSpPr>
            <a:cxnSpLocks/>
            <a:stCxn id="44" idx="2"/>
            <a:endCxn id="53" idx="6"/>
          </p:cNvCxnSpPr>
          <p:nvPr/>
        </p:nvCxnSpPr>
        <p:spPr bwMode="auto">
          <a:xfrm>
            <a:off x="9176709" y="4189994"/>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53" name="타원 52">
            <a:extLst>
              <a:ext uri="{FF2B5EF4-FFF2-40B4-BE49-F238E27FC236}">
                <a16:creationId xmlns:a16="http://schemas.microsoft.com/office/drawing/2014/main" id="{1AB8FD2E-8641-BCF8-0D60-4ABAFB40898D}"/>
              </a:ext>
            </a:extLst>
          </p:cNvPr>
          <p:cNvSpPr/>
          <p:nvPr/>
        </p:nvSpPr>
        <p:spPr bwMode="auto">
          <a:xfrm>
            <a:off x="7151464" y="5371244"/>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nvGrpSpPr>
          <p:cNvPr id="54" name="그룹 53">
            <a:extLst>
              <a:ext uri="{FF2B5EF4-FFF2-40B4-BE49-F238E27FC236}">
                <a16:creationId xmlns:a16="http://schemas.microsoft.com/office/drawing/2014/main" id="{E07A7F91-BFCE-C5EE-817C-A406E986E52D}"/>
              </a:ext>
            </a:extLst>
          </p:cNvPr>
          <p:cNvGrpSpPr/>
          <p:nvPr/>
        </p:nvGrpSpPr>
        <p:grpSpPr>
          <a:xfrm>
            <a:off x="8467151" y="4712380"/>
            <a:ext cx="516532" cy="696138"/>
            <a:chOff x="9800292" y="2610870"/>
            <a:chExt cx="516532" cy="696138"/>
          </a:xfrm>
        </p:grpSpPr>
        <p:sp>
          <p:nvSpPr>
            <p:cNvPr id="55" name="타원 54">
              <a:extLst>
                <a:ext uri="{FF2B5EF4-FFF2-40B4-BE49-F238E27FC236}">
                  <a16:creationId xmlns:a16="http://schemas.microsoft.com/office/drawing/2014/main" id="{6B705F4B-5D98-7700-FFA3-DC4D06B5F08C}"/>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56" name="사각형: 잘린 위쪽 모서리 55">
              <a:extLst>
                <a:ext uri="{FF2B5EF4-FFF2-40B4-BE49-F238E27FC236}">
                  <a16:creationId xmlns:a16="http://schemas.microsoft.com/office/drawing/2014/main" id="{3339712C-49C1-6CC6-06EA-BBC96EA23707}"/>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57" name="직선 화살표 연결선 56">
            <a:extLst>
              <a:ext uri="{FF2B5EF4-FFF2-40B4-BE49-F238E27FC236}">
                <a16:creationId xmlns:a16="http://schemas.microsoft.com/office/drawing/2014/main" id="{7071E72B-519D-D827-38BD-26FE94844A43}"/>
              </a:ext>
            </a:extLst>
          </p:cNvPr>
          <p:cNvCxnSpPr>
            <a:cxnSpLocks/>
            <a:endCxn id="55" idx="7"/>
          </p:cNvCxnSpPr>
          <p:nvPr/>
        </p:nvCxnSpPr>
        <p:spPr bwMode="auto">
          <a:xfrm flipH="1">
            <a:off x="8804935" y="4404603"/>
            <a:ext cx="421438" cy="341547"/>
          </a:xfrm>
          <a:prstGeom prst="straightConnector1">
            <a:avLst/>
          </a:prstGeom>
          <a:solidFill>
            <a:schemeClr val="accent1"/>
          </a:solidFill>
          <a:ln w="28575" cap="flat" cmpd="sng" algn="ctr">
            <a:solidFill>
              <a:schemeClr val="accent2"/>
            </a:solidFill>
            <a:prstDash val="solid"/>
            <a:round/>
            <a:headEnd type="none" w="sm" len="sm"/>
            <a:tailEnd type="triangle"/>
          </a:ln>
          <a:effectLst/>
        </p:spPr>
      </p:cxnSp>
      <p:sp>
        <p:nvSpPr>
          <p:cNvPr id="58" name="TextBox 57">
            <a:extLst>
              <a:ext uri="{FF2B5EF4-FFF2-40B4-BE49-F238E27FC236}">
                <a16:creationId xmlns:a16="http://schemas.microsoft.com/office/drawing/2014/main" id="{46C79FCD-61CC-F960-CCDB-A8C2D3EA2E62}"/>
              </a:ext>
            </a:extLst>
          </p:cNvPr>
          <p:cNvSpPr txBox="1"/>
          <p:nvPr/>
        </p:nvSpPr>
        <p:spPr>
          <a:xfrm>
            <a:off x="9131015" y="4409935"/>
            <a:ext cx="1614640" cy="307777"/>
          </a:xfrm>
          <a:prstGeom prst="rect">
            <a:avLst/>
          </a:prstGeom>
          <a:noFill/>
        </p:spPr>
        <p:txBody>
          <a:bodyPr wrap="square" rtlCol="0">
            <a:spAutoFit/>
          </a:bodyPr>
          <a:lstStyle/>
          <a:p>
            <a:r>
              <a:rPr lang="en-US" altLang="ko-KR" sz="1400" dirty="0">
                <a:solidFill>
                  <a:schemeClr val="accent2"/>
                </a:solidFill>
              </a:rPr>
              <a:t>Sub-7 GHz beacon</a:t>
            </a:r>
            <a:endParaRPr lang="ko-KR" altLang="en-US" sz="1400" dirty="0">
              <a:solidFill>
                <a:schemeClr val="accent2"/>
              </a:solidFill>
            </a:endParaRPr>
          </a:p>
        </p:txBody>
      </p:sp>
      <p:cxnSp>
        <p:nvCxnSpPr>
          <p:cNvPr id="63" name="직선 연결선 62">
            <a:extLst>
              <a:ext uri="{FF2B5EF4-FFF2-40B4-BE49-F238E27FC236}">
                <a16:creationId xmlns:a16="http://schemas.microsoft.com/office/drawing/2014/main" id="{96321A04-96D2-7F54-92DC-806F1E52A9DE}"/>
              </a:ext>
            </a:extLst>
          </p:cNvPr>
          <p:cNvCxnSpPr>
            <a:cxnSpLocks/>
            <a:endCxn id="55" idx="0"/>
          </p:cNvCxnSpPr>
          <p:nvPr/>
        </p:nvCxnSpPr>
        <p:spPr bwMode="auto">
          <a:xfrm flipH="1">
            <a:off x="8723406" y="4370635"/>
            <a:ext cx="44865" cy="341745"/>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sp>
        <p:nvSpPr>
          <p:cNvPr id="66" name="TextBox 65">
            <a:extLst>
              <a:ext uri="{FF2B5EF4-FFF2-40B4-BE49-F238E27FC236}">
                <a16:creationId xmlns:a16="http://schemas.microsoft.com/office/drawing/2014/main" id="{4FF809D9-EC71-C57D-8E8F-13137937D45F}"/>
              </a:ext>
            </a:extLst>
          </p:cNvPr>
          <p:cNvSpPr txBox="1"/>
          <p:nvPr/>
        </p:nvSpPr>
        <p:spPr>
          <a:xfrm>
            <a:off x="6648289" y="4326428"/>
            <a:ext cx="2279482" cy="523220"/>
          </a:xfrm>
          <a:prstGeom prst="rect">
            <a:avLst/>
          </a:prstGeom>
          <a:noFill/>
        </p:spPr>
        <p:txBody>
          <a:bodyPr wrap="square" rtlCol="0">
            <a:spAutoFit/>
          </a:bodyPr>
          <a:lstStyle/>
          <a:p>
            <a:r>
              <a:rPr lang="en-US" altLang="ko-KR" sz="1400" dirty="0" err="1">
                <a:solidFill>
                  <a:srgbClr val="C00000"/>
                </a:solidFill>
              </a:rPr>
              <a:t>mmWave</a:t>
            </a:r>
            <a:r>
              <a:rPr lang="en-US" altLang="ko-KR" sz="1400" dirty="0">
                <a:solidFill>
                  <a:srgbClr val="C00000"/>
                </a:solidFill>
              </a:rPr>
              <a:t> link association </a:t>
            </a:r>
          </a:p>
          <a:p>
            <a:r>
              <a:rPr lang="en-US" altLang="ko-KR" sz="1400" dirty="0">
                <a:solidFill>
                  <a:srgbClr val="C00000"/>
                </a:solidFill>
              </a:rPr>
              <a:t>(or adding </a:t>
            </a:r>
            <a:r>
              <a:rPr lang="en-US" altLang="ko-KR" sz="1400" dirty="0" err="1">
                <a:solidFill>
                  <a:srgbClr val="C00000"/>
                </a:solidFill>
              </a:rPr>
              <a:t>mmWave</a:t>
            </a:r>
            <a:r>
              <a:rPr lang="en-US" altLang="ko-KR" sz="1400" dirty="0">
                <a:solidFill>
                  <a:srgbClr val="C00000"/>
                </a:solidFill>
              </a:rPr>
              <a:t> link)</a:t>
            </a:r>
            <a:endParaRPr lang="ko-KR" altLang="en-US" sz="1400" dirty="0">
              <a:solidFill>
                <a:srgbClr val="C00000"/>
              </a:solidFill>
            </a:endParaRPr>
          </a:p>
        </p:txBody>
      </p:sp>
      <p:sp>
        <p:nvSpPr>
          <p:cNvPr id="67" name="사각형: 둥근 모서리 66">
            <a:extLst>
              <a:ext uri="{FF2B5EF4-FFF2-40B4-BE49-F238E27FC236}">
                <a16:creationId xmlns:a16="http://schemas.microsoft.com/office/drawing/2014/main" id="{90FC5A95-DA81-308E-FC0D-3B8110ECC14D}"/>
              </a:ext>
            </a:extLst>
          </p:cNvPr>
          <p:cNvSpPr/>
          <p:nvPr/>
        </p:nvSpPr>
        <p:spPr bwMode="auto">
          <a:xfrm>
            <a:off x="1539804" y="1712997"/>
            <a:ext cx="1898248" cy="592157"/>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tx1"/>
                </a:solidFill>
                <a:effectLst/>
                <a:latin typeface="Times New Roman" pitchFamily="18" charset="0"/>
              </a:rPr>
              <a:t>Unassociated</a:t>
            </a:r>
            <a:endParaRPr kumimoji="0" lang="ko-KR" altLang="en-US" sz="1600" b="0" i="0" u="none" strike="noStrike" cap="none" normalizeH="0" baseline="0" dirty="0">
              <a:ln>
                <a:noFill/>
              </a:ln>
              <a:solidFill>
                <a:schemeClr val="tx1"/>
              </a:solidFill>
              <a:effectLst/>
              <a:latin typeface="Times New Roman" pitchFamily="18" charset="0"/>
            </a:endParaRPr>
          </a:p>
        </p:txBody>
      </p:sp>
      <p:sp>
        <p:nvSpPr>
          <p:cNvPr id="68" name="사각형: 둥근 모서리 67">
            <a:extLst>
              <a:ext uri="{FF2B5EF4-FFF2-40B4-BE49-F238E27FC236}">
                <a16:creationId xmlns:a16="http://schemas.microsoft.com/office/drawing/2014/main" id="{5B5063B6-03F4-D266-5D05-03F88B31DBAB}"/>
              </a:ext>
            </a:extLst>
          </p:cNvPr>
          <p:cNvSpPr/>
          <p:nvPr/>
        </p:nvSpPr>
        <p:spPr bwMode="auto">
          <a:xfrm>
            <a:off x="1539804" y="3465876"/>
            <a:ext cx="1898248" cy="592157"/>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accent2"/>
                </a:solidFill>
                <a:effectLst/>
                <a:latin typeface="Times New Roman" pitchFamily="18" charset="0"/>
              </a:rPr>
              <a:t>sub-7 GHz link </a:t>
            </a:r>
            <a:r>
              <a:rPr kumimoji="0" lang="en-US" altLang="ko-KR" sz="1600" b="0" i="0" u="none" strike="noStrike" cap="none" normalizeH="0" baseline="0" dirty="0">
                <a:ln>
                  <a:noFill/>
                </a:ln>
                <a:solidFill>
                  <a:schemeClr val="tx1"/>
                </a:solidFill>
                <a:effectLst/>
                <a:latin typeface="Times New Roman" pitchFamily="18" charset="0"/>
              </a:rPr>
              <a:t>associated </a:t>
            </a:r>
            <a:endParaRPr kumimoji="0" lang="ko-KR" altLang="en-US" sz="1600" b="0" i="0" u="none" strike="noStrike" cap="none" normalizeH="0" baseline="0" dirty="0">
              <a:ln>
                <a:noFill/>
              </a:ln>
              <a:solidFill>
                <a:schemeClr val="tx1"/>
              </a:solidFill>
              <a:effectLst/>
              <a:latin typeface="Times New Roman" pitchFamily="18" charset="0"/>
            </a:endParaRPr>
          </a:p>
        </p:txBody>
      </p:sp>
      <p:sp>
        <p:nvSpPr>
          <p:cNvPr id="69" name="사각형: 둥근 모서리 68">
            <a:extLst>
              <a:ext uri="{FF2B5EF4-FFF2-40B4-BE49-F238E27FC236}">
                <a16:creationId xmlns:a16="http://schemas.microsoft.com/office/drawing/2014/main" id="{CADB7DFD-ED5D-712D-4470-89AF42DFDFBE}"/>
              </a:ext>
            </a:extLst>
          </p:cNvPr>
          <p:cNvSpPr/>
          <p:nvPr/>
        </p:nvSpPr>
        <p:spPr bwMode="auto">
          <a:xfrm>
            <a:off x="1539804" y="4896868"/>
            <a:ext cx="1898248" cy="848383"/>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a:ln>
                  <a:noFill/>
                </a:ln>
                <a:solidFill>
                  <a:schemeClr val="accent2"/>
                </a:solidFill>
                <a:effectLst/>
                <a:latin typeface="Times New Roman" pitchFamily="18" charset="0"/>
              </a:rPr>
              <a:t>sub-7 GHz link </a:t>
            </a:r>
            <a:r>
              <a:rPr kumimoji="0" lang="en-US" altLang="ko-KR" sz="1600" b="0" i="0" u="none" strike="noStrike" cap="none" normalizeH="0" baseline="0" dirty="0">
                <a:ln>
                  <a:noFill/>
                </a:ln>
                <a:solidFill>
                  <a:schemeClr val="tx1"/>
                </a:solidFill>
                <a:effectLst/>
                <a:latin typeface="Times New Roman" pitchFamily="18" charset="0"/>
              </a:rPr>
              <a:t>&amp; </a:t>
            </a:r>
            <a:r>
              <a:rPr kumimoji="0" lang="en-US" altLang="ko-KR" sz="1600" b="0" i="0" u="none" strike="noStrike" cap="none" normalizeH="0" baseline="0" dirty="0" err="1">
                <a:ln>
                  <a:noFill/>
                </a:ln>
                <a:solidFill>
                  <a:srgbClr val="C00000"/>
                </a:solidFill>
                <a:effectLst/>
                <a:latin typeface="Times New Roman" pitchFamily="18" charset="0"/>
              </a:rPr>
              <a:t>mmWave</a:t>
            </a:r>
            <a:r>
              <a:rPr kumimoji="0" lang="en-US" altLang="ko-KR" sz="1600" b="0" i="0" u="none" strike="noStrike" cap="none" normalizeH="0" baseline="0" dirty="0">
                <a:ln>
                  <a:noFill/>
                </a:ln>
                <a:solidFill>
                  <a:srgbClr val="C00000"/>
                </a:solidFill>
                <a:effectLst/>
                <a:latin typeface="Times New Roman" pitchFamily="18" charset="0"/>
              </a:rPr>
              <a:t> link </a:t>
            </a:r>
            <a:r>
              <a:rPr kumimoji="0" lang="en-US" altLang="ko-KR" sz="1600" b="0" i="0" u="none" strike="noStrike" cap="none" normalizeH="0" baseline="0" dirty="0">
                <a:ln>
                  <a:noFill/>
                </a:ln>
                <a:solidFill>
                  <a:schemeClr val="tx1"/>
                </a:solidFill>
                <a:effectLst/>
                <a:latin typeface="Times New Roman" pitchFamily="18" charset="0"/>
              </a:rPr>
              <a:t>associated </a:t>
            </a:r>
            <a:endParaRPr kumimoji="0" lang="ko-KR" altLang="en-US" sz="1600" b="0" i="0" u="none" strike="noStrike" cap="none" normalizeH="0" baseline="0" dirty="0">
              <a:ln>
                <a:noFill/>
              </a:ln>
              <a:solidFill>
                <a:schemeClr val="tx1"/>
              </a:solidFill>
              <a:effectLst/>
              <a:latin typeface="Times New Roman" pitchFamily="18" charset="0"/>
            </a:endParaRPr>
          </a:p>
        </p:txBody>
      </p:sp>
      <p:cxnSp>
        <p:nvCxnSpPr>
          <p:cNvPr id="71" name="직선 화살표 연결선 70">
            <a:extLst>
              <a:ext uri="{FF2B5EF4-FFF2-40B4-BE49-F238E27FC236}">
                <a16:creationId xmlns:a16="http://schemas.microsoft.com/office/drawing/2014/main" id="{3EDEFA07-76ED-09B4-2ABE-A4257C4CF010}"/>
              </a:ext>
            </a:extLst>
          </p:cNvPr>
          <p:cNvCxnSpPr>
            <a:stCxn id="68" idx="2"/>
            <a:endCxn id="69" idx="0"/>
          </p:cNvCxnSpPr>
          <p:nvPr/>
        </p:nvCxnSpPr>
        <p:spPr bwMode="auto">
          <a:xfrm>
            <a:off x="2488928" y="4058033"/>
            <a:ext cx="0" cy="838835"/>
          </a:xfrm>
          <a:prstGeom prst="straightConnector1">
            <a:avLst/>
          </a:prstGeom>
          <a:solidFill>
            <a:schemeClr val="accent1"/>
          </a:solidFill>
          <a:ln w="28575" cap="flat" cmpd="sng" algn="ctr">
            <a:solidFill>
              <a:srgbClr val="C00000"/>
            </a:solidFill>
            <a:prstDash val="solid"/>
            <a:round/>
            <a:headEnd type="none" w="sm" len="sm"/>
            <a:tailEnd type="triangle"/>
          </a:ln>
          <a:effectLst/>
        </p:spPr>
      </p:cxnSp>
      <p:sp>
        <p:nvSpPr>
          <p:cNvPr id="72" name="TextBox 71">
            <a:extLst>
              <a:ext uri="{FF2B5EF4-FFF2-40B4-BE49-F238E27FC236}">
                <a16:creationId xmlns:a16="http://schemas.microsoft.com/office/drawing/2014/main" id="{2EB2CFF6-D224-64E4-13DE-F47D120506AD}"/>
              </a:ext>
            </a:extLst>
          </p:cNvPr>
          <p:cNvSpPr txBox="1"/>
          <p:nvPr/>
        </p:nvSpPr>
        <p:spPr>
          <a:xfrm>
            <a:off x="1569832" y="4110984"/>
            <a:ext cx="1874570" cy="738664"/>
          </a:xfrm>
          <a:prstGeom prst="rect">
            <a:avLst/>
          </a:prstGeom>
          <a:noFill/>
        </p:spPr>
        <p:txBody>
          <a:bodyPr wrap="square" rtlCol="0">
            <a:spAutoFit/>
          </a:bodyPr>
          <a:lstStyle/>
          <a:p>
            <a:pPr algn="ctr"/>
            <a:r>
              <a:rPr lang="en-US" altLang="ko-KR" sz="1400" dirty="0">
                <a:solidFill>
                  <a:srgbClr val="C00000"/>
                </a:solidFill>
              </a:rPr>
              <a:t>Adding </a:t>
            </a:r>
            <a:r>
              <a:rPr lang="en-US" altLang="ko-KR" sz="1400" dirty="0" err="1">
                <a:solidFill>
                  <a:srgbClr val="C00000"/>
                </a:solidFill>
              </a:rPr>
              <a:t>mmWave</a:t>
            </a:r>
            <a:r>
              <a:rPr lang="en-US" altLang="ko-KR" sz="1400" dirty="0">
                <a:solidFill>
                  <a:srgbClr val="C00000"/>
                </a:solidFill>
              </a:rPr>
              <a:t> link</a:t>
            </a:r>
          </a:p>
          <a:p>
            <a:pPr algn="ctr"/>
            <a:r>
              <a:rPr lang="en-US" altLang="ko-KR" sz="1400" dirty="0">
                <a:solidFill>
                  <a:srgbClr val="C00000"/>
                </a:solidFill>
              </a:rPr>
              <a:t>( ML (re)setup, </a:t>
            </a:r>
          </a:p>
          <a:p>
            <a:pPr algn="ctr"/>
            <a:r>
              <a:rPr lang="en-US" altLang="ko-KR" sz="1400" dirty="0">
                <a:solidFill>
                  <a:srgbClr val="C00000"/>
                </a:solidFill>
              </a:rPr>
              <a:t>ML reconfiguration)</a:t>
            </a:r>
            <a:endParaRPr lang="ko-KR" altLang="en-US" sz="1400" dirty="0">
              <a:solidFill>
                <a:srgbClr val="C00000"/>
              </a:solidFill>
            </a:endParaRPr>
          </a:p>
        </p:txBody>
      </p:sp>
      <p:sp>
        <p:nvSpPr>
          <p:cNvPr id="74" name="TextBox 73">
            <a:extLst>
              <a:ext uri="{FF2B5EF4-FFF2-40B4-BE49-F238E27FC236}">
                <a16:creationId xmlns:a16="http://schemas.microsoft.com/office/drawing/2014/main" id="{F75C45D1-39D1-9851-59FD-11D009510C9C}"/>
              </a:ext>
            </a:extLst>
          </p:cNvPr>
          <p:cNvSpPr txBox="1"/>
          <p:nvPr/>
        </p:nvSpPr>
        <p:spPr>
          <a:xfrm>
            <a:off x="1402873" y="2407394"/>
            <a:ext cx="2068406" cy="523220"/>
          </a:xfrm>
          <a:prstGeom prst="rect">
            <a:avLst/>
          </a:prstGeom>
          <a:noFill/>
        </p:spPr>
        <p:txBody>
          <a:bodyPr wrap="square" rtlCol="0">
            <a:spAutoFit/>
          </a:bodyPr>
          <a:lstStyle/>
          <a:p>
            <a:pPr algn="ctr"/>
            <a:r>
              <a:rPr lang="en-US" altLang="ko-KR" sz="1400" dirty="0"/>
              <a:t>Setup sub-7 GHz link </a:t>
            </a:r>
          </a:p>
          <a:p>
            <a:pPr algn="ctr"/>
            <a:r>
              <a:rPr lang="en-US" altLang="ko-KR" sz="1400" dirty="0"/>
              <a:t>( ML setup)</a:t>
            </a:r>
            <a:endParaRPr lang="ko-KR" altLang="en-US" sz="1400" dirty="0"/>
          </a:p>
        </p:txBody>
      </p:sp>
      <p:cxnSp>
        <p:nvCxnSpPr>
          <p:cNvPr id="76" name="직선 화살표 연결선 75">
            <a:extLst>
              <a:ext uri="{FF2B5EF4-FFF2-40B4-BE49-F238E27FC236}">
                <a16:creationId xmlns:a16="http://schemas.microsoft.com/office/drawing/2014/main" id="{6A9BBF4B-9856-4BBF-E36B-48F5BA7F31F5}"/>
              </a:ext>
            </a:extLst>
          </p:cNvPr>
          <p:cNvCxnSpPr>
            <a:cxnSpLocks/>
            <a:stCxn id="67" idx="2"/>
            <a:endCxn id="68" idx="0"/>
          </p:cNvCxnSpPr>
          <p:nvPr/>
        </p:nvCxnSpPr>
        <p:spPr bwMode="auto">
          <a:xfrm>
            <a:off x="2488928" y="2305154"/>
            <a:ext cx="0" cy="116072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1" name="연결선: 꺾임 80">
            <a:extLst>
              <a:ext uri="{FF2B5EF4-FFF2-40B4-BE49-F238E27FC236}">
                <a16:creationId xmlns:a16="http://schemas.microsoft.com/office/drawing/2014/main" id="{6B559A37-74B7-9EF0-A813-002973CF764F}"/>
              </a:ext>
            </a:extLst>
          </p:cNvPr>
          <p:cNvCxnSpPr>
            <a:cxnSpLocks/>
            <a:stCxn id="69" idx="3"/>
            <a:endCxn id="68" idx="3"/>
          </p:cNvCxnSpPr>
          <p:nvPr/>
        </p:nvCxnSpPr>
        <p:spPr bwMode="auto">
          <a:xfrm flipV="1">
            <a:off x="3438052" y="3761955"/>
            <a:ext cx="12700" cy="1559105"/>
          </a:xfrm>
          <a:prstGeom prst="bentConnector3">
            <a:avLst>
              <a:gd name="adj1" fmla="val 4297961"/>
            </a:avLst>
          </a:prstGeom>
          <a:solidFill>
            <a:schemeClr val="accent1"/>
          </a:solidFill>
          <a:ln w="28575" cap="flat" cmpd="sng" algn="ctr">
            <a:solidFill>
              <a:srgbClr val="C00000"/>
            </a:solidFill>
            <a:prstDash val="solid"/>
            <a:round/>
            <a:headEnd type="none" w="sm" len="sm"/>
            <a:tailEnd type="triangle"/>
          </a:ln>
          <a:effectLst/>
        </p:spPr>
      </p:cxnSp>
      <p:cxnSp>
        <p:nvCxnSpPr>
          <p:cNvPr id="83" name="연결선: 꺾임 82">
            <a:extLst>
              <a:ext uri="{FF2B5EF4-FFF2-40B4-BE49-F238E27FC236}">
                <a16:creationId xmlns:a16="http://schemas.microsoft.com/office/drawing/2014/main" id="{DF2793CC-4923-C26B-C632-C7EBDBFC023B}"/>
              </a:ext>
            </a:extLst>
          </p:cNvPr>
          <p:cNvCxnSpPr>
            <a:stCxn id="69" idx="3"/>
            <a:endCxn id="67" idx="3"/>
          </p:cNvCxnSpPr>
          <p:nvPr/>
        </p:nvCxnSpPr>
        <p:spPr bwMode="auto">
          <a:xfrm flipV="1">
            <a:off x="3438052" y="2009076"/>
            <a:ext cx="12700" cy="3311984"/>
          </a:xfrm>
          <a:prstGeom prst="bentConnector3">
            <a:avLst>
              <a:gd name="adj1" fmla="val 2608165"/>
            </a:avLst>
          </a:prstGeom>
          <a:solidFill>
            <a:schemeClr val="accent1"/>
          </a:solidFill>
          <a:ln w="28575" cap="flat" cmpd="sng" algn="ctr">
            <a:solidFill>
              <a:schemeClr val="tx1"/>
            </a:solidFill>
            <a:prstDash val="solid"/>
            <a:round/>
            <a:headEnd type="none" w="sm" len="sm"/>
            <a:tailEnd type="triangle"/>
          </a:ln>
          <a:effectLst/>
        </p:spPr>
      </p:cxnSp>
      <p:sp>
        <p:nvSpPr>
          <p:cNvPr id="88" name="TextBox 87">
            <a:extLst>
              <a:ext uri="{FF2B5EF4-FFF2-40B4-BE49-F238E27FC236}">
                <a16:creationId xmlns:a16="http://schemas.microsoft.com/office/drawing/2014/main" id="{4E9AEFFF-F5F1-18A3-2C49-7EB6C878C066}"/>
              </a:ext>
            </a:extLst>
          </p:cNvPr>
          <p:cNvSpPr txBox="1"/>
          <p:nvPr/>
        </p:nvSpPr>
        <p:spPr>
          <a:xfrm>
            <a:off x="3953131" y="4126008"/>
            <a:ext cx="2565350" cy="830997"/>
          </a:xfrm>
          <a:prstGeom prst="rect">
            <a:avLst/>
          </a:prstGeom>
          <a:noFill/>
        </p:spPr>
        <p:txBody>
          <a:bodyPr wrap="square" rtlCol="0">
            <a:spAutoFit/>
          </a:bodyPr>
          <a:lstStyle/>
          <a:p>
            <a:pPr algn="ctr"/>
            <a:r>
              <a:rPr lang="en-US" altLang="ko-KR" sz="1600" dirty="0">
                <a:solidFill>
                  <a:srgbClr val="C00000"/>
                </a:solidFill>
              </a:rPr>
              <a:t>deleting </a:t>
            </a:r>
            <a:r>
              <a:rPr lang="en-US" altLang="ko-KR" sz="1600" dirty="0" err="1">
                <a:solidFill>
                  <a:srgbClr val="C00000"/>
                </a:solidFill>
              </a:rPr>
              <a:t>mmWave</a:t>
            </a:r>
            <a:r>
              <a:rPr lang="en-US" altLang="ko-KR" sz="1600" dirty="0">
                <a:solidFill>
                  <a:srgbClr val="C00000"/>
                </a:solidFill>
              </a:rPr>
              <a:t> link</a:t>
            </a:r>
          </a:p>
          <a:p>
            <a:pPr algn="ctr"/>
            <a:r>
              <a:rPr lang="en-US" altLang="ko-KR" sz="1600" dirty="0">
                <a:solidFill>
                  <a:srgbClr val="C00000"/>
                </a:solidFill>
              </a:rPr>
              <a:t>( ML (re)setup, </a:t>
            </a:r>
          </a:p>
          <a:p>
            <a:pPr algn="ctr"/>
            <a:r>
              <a:rPr lang="en-US" altLang="ko-KR" sz="1600" dirty="0">
                <a:solidFill>
                  <a:srgbClr val="C00000"/>
                </a:solidFill>
              </a:rPr>
              <a:t>ML reconfiguration)</a:t>
            </a:r>
            <a:endParaRPr lang="ko-KR" altLang="en-US" sz="1600" dirty="0">
              <a:solidFill>
                <a:srgbClr val="C00000"/>
              </a:solidFill>
            </a:endParaRPr>
          </a:p>
        </p:txBody>
      </p:sp>
      <p:sp>
        <p:nvSpPr>
          <p:cNvPr id="89" name="TextBox 88">
            <a:extLst>
              <a:ext uri="{FF2B5EF4-FFF2-40B4-BE49-F238E27FC236}">
                <a16:creationId xmlns:a16="http://schemas.microsoft.com/office/drawing/2014/main" id="{F7DFD340-AAD0-E6EC-90A3-CBE82A5A1C04}"/>
              </a:ext>
            </a:extLst>
          </p:cNvPr>
          <p:cNvSpPr txBox="1"/>
          <p:nvPr/>
        </p:nvSpPr>
        <p:spPr>
          <a:xfrm>
            <a:off x="3686795" y="2716238"/>
            <a:ext cx="1939047" cy="338554"/>
          </a:xfrm>
          <a:prstGeom prst="rect">
            <a:avLst/>
          </a:prstGeom>
          <a:noFill/>
        </p:spPr>
        <p:txBody>
          <a:bodyPr wrap="square" rtlCol="0">
            <a:spAutoFit/>
          </a:bodyPr>
          <a:lstStyle/>
          <a:p>
            <a:pPr algn="ctr"/>
            <a:r>
              <a:rPr lang="en-US" altLang="ko-KR" sz="1600" dirty="0"/>
              <a:t>disassociation</a:t>
            </a:r>
            <a:endParaRPr lang="ko-KR" altLang="en-US" sz="1600" dirty="0"/>
          </a:p>
        </p:txBody>
      </p:sp>
      <p:cxnSp>
        <p:nvCxnSpPr>
          <p:cNvPr id="91" name="연결선: 꺾임 90">
            <a:extLst>
              <a:ext uri="{FF2B5EF4-FFF2-40B4-BE49-F238E27FC236}">
                <a16:creationId xmlns:a16="http://schemas.microsoft.com/office/drawing/2014/main" id="{8CEE106B-B0D0-2611-E84F-D6128EABB875}"/>
              </a:ext>
            </a:extLst>
          </p:cNvPr>
          <p:cNvCxnSpPr>
            <a:cxnSpLocks/>
            <a:stCxn id="68" idx="3"/>
            <a:endCxn id="67" idx="3"/>
          </p:cNvCxnSpPr>
          <p:nvPr/>
        </p:nvCxnSpPr>
        <p:spPr bwMode="auto">
          <a:xfrm flipV="1">
            <a:off x="3438052" y="2009076"/>
            <a:ext cx="12700" cy="1752879"/>
          </a:xfrm>
          <a:prstGeom prst="bentConnector3">
            <a:avLst>
              <a:gd name="adj1" fmla="val 2608165"/>
            </a:avLst>
          </a:prstGeom>
          <a:solidFill>
            <a:schemeClr val="accent1"/>
          </a:solidFill>
          <a:ln w="28575" cap="flat" cmpd="sng" algn="ctr">
            <a:solidFill>
              <a:schemeClr val="tx1"/>
            </a:solidFill>
            <a:prstDash val="solid"/>
            <a:round/>
            <a:headEnd type="none" w="sm" len="sm"/>
            <a:tailEnd type="triangle"/>
          </a:ln>
          <a:effectLst/>
        </p:spPr>
      </p:cxnSp>
      <p:cxnSp>
        <p:nvCxnSpPr>
          <p:cNvPr id="100" name="연결선: 꺾임 99">
            <a:extLst>
              <a:ext uri="{FF2B5EF4-FFF2-40B4-BE49-F238E27FC236}">
                <a16:creationId xmlns:a16="http://schemas.microsoft.com/office/drawing/2014/main" id="{750B0A1D-88F4-99FA-C4FE-DFE8FAB5AED2}"/>
              </a:ext>
            </a:extLst>
          </p:cNvPr>
          <p:cNvCxnSpPr>
            <a:stCxn id="67" idx="1"/>
            <a:endCxn id="69" idx="1"/>
          </p:cNvCxnSpPr>
          <p:nvPr/>
        </p:nvCxnSpPr>
        <p:spPr bwMode="auto">
          <a:xfrm rot="10800000" flipV="1">
            <a:off x="1539804" y="2009076"/>
            <a:ext cx="12700" cy="3311984"/>
          </a:xfrm>
          <a:prstGeom prst="bentConnector3">
            <a:avLst>
              <a:gd name="adj1" fmla="val 8559189"/>
            </a:avLst>
          </a:prstGeom>
          <a:solidFill>
            <a:schemeClr val="accent1"/>
          </a:solidFill>
          <a:ln w="12700" cap="flat" cmpd="sng" algn="ctr">
            <a:solidFill>
              <a:schemeClr val="tx1"/>
            </a:solidFill>
            <a:prstDash val="solid"/>
            <a:round/>
            <a:headEnd type="none" w="sm" len="sm"/>
            <a:tailEnd type="triangle"/>
          </a:ln>
          <a:effectLst/>
        </p:spPr>
      </p:cxnSp>
      <p:sp>
        <p:nvSpPr>
          <p:cNvPr id="102" name="TextBox 101">
            <a:extLst>
              <a:ext uri="{FF2B5EF4-FFF2-40B4-BE49-F238E27FC236}">
                <a16:creationId xmlns:a16="http://schemas.microsoft.com/office/drawing/2014/main" id="{589EEECB-D445-9657-5164-86B35B22F6B9}"/>
              </a:ext>
            </a:extLst>
          </p:cNvPr>
          <p:cNvSpPr txBox="1"/>
          <p:nvPr/>
        </p:nvSpPr>
        <p:spPr>
          <a:xfrm>
            <a:off x="-33911" y="2652165"/>
            <a:ext cx="1791564" cy="738664"/>
          </a:xfrm>
          <a:prstGeom prst="rect">
            <a:avLst/>
          </a:prstGeom>
          <a:noFill/>
        </p:spPr>
        <p:txBody>
          <a:bodyPr wrap="square" rtlCol="0">
            <a:spAutoFit/>
          </a:bodyPr>
          <a:lstStyle/>
          <a:p>
            <a:pPr algn="ctr"/>
            <a:r>
              <a:rPr lang="en-US" altLang="ko-KR" sz="1400" dirty="0"/>
              <a:t>Setup sub-7 GHz link </a:t>
            </a:r>
          </a:p>
          <a:p>
            <a:pPr algn="ctr"/>
            <a:r>
              <a:rPr lang="en-US" altLang="ko-KR" sz="1400" dirty="0"/>
              <a:t>and </a:t>
            </a:r>
            <a:r>
              <a:rPr lang="en-US" altLang="ko-KR" sz="1400" dirty="0" err="1"/>
              <a:t>mmWave</a:t>
            </a:r>
            <a:r>
              <a:rPr lang="en-US" altLang="ko-KR" sz="1400" dirty="0"/>
              <a:t> link </a:t>
            </a:r>
          </a:p>
          <a:p>
            <a:pPr algn="ctr"/>
            <a:r>
              <a:rPr lang="en-US" altLang="ko-KR" sz="1400" dirty="0"/>
              <a:t>( ML setup)</a:t>
            </a:r>
            <a:endParaRPr lang="ko-KR" altLang="en-US" sz="1400" dirty="0"/>
          </a:p>
        </p:txBody>
      </p:sp>
    </p:spTree>
    <p:extLst>
      <p:ext uri="{BB962C8B-B14F-4D97-AF65-F5344CB8AC3E}">
        <p14:creationId xmlns:p14="http://schemas.microsoft.com/office/powerpoint/2010/main" val="2027405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CE3D3EB-343D-FAD6-5912-F5E9F2F26793}"/>
              </a:ext>
            </a:extLst>
          </p:cNvPr>
          <p:cNvSpPr>
            <a:spLocks noGrp="1"/>
          </p:cNvSpPr>
          <p:nvPr>
            <p:ph type="title"/>
          </p:nvPr>
        </p:nvSpPr>
        <p:spPr/>
        <p:txBody>
          <a:bodyPr/>
          <a:lstStyle/>
          <a:p>
            <a:r>
              <a:rPr lang="en-US" altLang="ko-KR" dirty="0"/>
              <a:t>Practical consideration</a:t>
            </a:r>
            <a:endParaRPr lang="ko-KR" altLang="en-US" dirty="0"/>
          </a:p>
        </p:txBody>
      </p:sp>
      <p:sp>
        <p:nvSpPr>
          <p:cNvPr id="3" name="내용 개체 틀 2">
            <a:extLst>
              <a:ext uri="{FF2B5EF4-FFF2-40B4-BE49-F238E27FC236}">
                <a16:creationId xmlns:a16="http://schemas.microsoft.com/office/drawing/2014/main" id="{B31E7593-7609-2EB9-B50F-AE101BD32462}"/>
              </a:ext>
            </a:extLst>
          </p:cNvPr>
          <p:cNvSpPr>
            <a:spLocks noGrp="1"/>
          </p:cNvSpPr>
          <p:nvPr>
            <p:ph idx="1"/>
          </p:nvPr>
        </p:nvSpPr>
        <p:spPr>
          <a:xfrm>
            <a:off x="914400" y="1600200"/>
            <a:ext cx="10363200" cy="3121163"/>
          </a:xfrm>
        </p:spPr>
        <p:txBody>
          <a:bodyPr>
            <a:normAutofit fontScale="92500" lnSpcReduction="20000"/>
          </a:bodyPr>
          <a:lstStyle/>
          <a:p>
            <a:pPr>
              <a:lnSpc>
                <a:spcPct val="130000"/>
              </a:lnSpc>
            </a:pPr>
            <a:r>
              <a:rPr lang="en-US" altLang="ko-KR" sz="1800" dirty="0"/>
              <a:t>The consumer device avoids using the </a:t>
            </a:r>
            <a:r>
              <a:rPr lang="en-US" altLang="ko-KR" sz="1800" dirty="0" err="1"/>
              <a:t>mmWave</a:t>
            </a:r>
            <a:r>
              <a:rPr lang="en-US" altLang="ko-KR" sz="1800" dirty="0"/>
              <a:t> link and wasting battery power unless an active application requires a QoS level that sub-7 GHz links cannot support but the </a:t>
            </a:r>
            <a:r>
              <a:rPr lang="en-US" altLang="ko-KR" sz="1800" dirty="0" err="1"/>
              <a:t>mmWave</a:t>
            </a:r>
            <a:r>
              <a:rPr lang="en-US" altLang="ko-KR" sz="1800" dirty="0"/>
              <a:t> link can.</a:t>
            </a:r>
          </a:p>
          <a:p>
            <a:pPr lvl="1">
              <a:lnSpc>
                <a:spcPct val="130000"/>
              </a:lnSpc>
            </a:pPr>
            <a:r>
              <a:rPr lang="en-US" altLang="ko-KR" sz="1600" dirty="0"/>
              <a:t>Users will not tolerate even a 1nJ of energy wasted unless the </a:t>
            </a:r>
            <a:r>
              <a:rPr lang="en-US" altLang="ko-KR" sz="1600" dirty="0" err="1"/>
              <a:t>mmWave</a:t>
            </a:r>
            <a:r>
              <a:rPr lang="en-US" altLang="ko-KR" sz="1600" dirty="0"/>
              <a:t> link is absolutely necessary.</a:t>
            </a:r>
          </a:p>
          <a:p>
            <a:pPr>
              <a:lnSpc>
                <a:spcPct val="130000"/>
              </a:lnSpc>
            </a:pPr>
            <a:r>
              <a:rPr lang="en-US" altLang="ko-KR" sz="1800" dirty="0"/>
              <a:t>For a single IMMW AP, there might be a few IMMW STA associated with the IMMW AP in its </a:t>
            </a:r>
            <a:r>
              <a:rPr lang="en-US" altLang="ko-KR" sz="1800" dirty="0" err="1"/>
              <a:t>mmWave</a:t>
            </a:r>
            <a:r>
              <a:rPr lang="en-US" altLang="ko-KR" sz="1800" dirty="0"/>
              <a:t> link coverage.</a:t>
            </a:r>
          </a:p>
          <a:p>
            <a:pPr lvl="1">
              <a:lnSpc>
                <a:spcPct val="130000"/>
              </a:lnSpc>
            </a:pPr>
            <a:r>
              <a:rPr lang="en-US" altLang="ko-KR" sz="1600" dirty="0"/>
              <a:t>There are also less rationale to allow for the IMMW STAs associated with the same IMMW AP to heavily compete for channel access for their own applications. Instead, the IMMW STAs may tend to enjoy the same applications with the same IMMW AP</a:t>
            </a:r>
          </a:p>
          <a:p>
            <a:pPr lvl="1">
              <a:lnSpc>
                <a:spcPct val="130000"/>
              </a:lnSpc>
            </a:pPr>
            <a:r>
              <a:rPr lang="en-US" altLang="ko-KR" sz="1600" dirty="0"/>
              <a:t>Does an operator deploying the IMMW AP expect that an unexpected number of terminals will connect to the same IMMW AP and compete for channel access of the </a:t>
            </a:r>
            <a:r>
              <a:rPr lang="en-US" altLang="ko-KR" sz="1600" dirty="0" err="1"/>
              <a:t>mmWave</a:t>
            </a:r>
            <a:r>
              <a:rPr lang="en-US" altLang="ko-KR" sz="1600" dirty="0"/>
              <a:t> link? If so, for what?</a:t>
            </a:r>
            <a:endParaRPr lang="ko-KR" altLang="en-US" sz="1600" dirty="0"/>
          </a:p>
        </p:txBody>
      </p:sp>
      <p:sp>
        <p:nvSpPr>
          <p:cNvPr id="4" name="슬라이드 번호 개체 틀 3">
            <a:extLst>
              <a:ext uri="{FF2B5EF4-FFF2-40B4-BE49-F238E27FC236}">
                <a16:creationId xmlns:a16="http://schemas.microsoft.com/office/drawing/2014/main" id="{766DB0A2-9242-C9A1-15B2-803EEADDF5CB}"/>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
        <p:nvSpPr>
          <p:cNvPr id="5" name="바닥글 개체 틀 4">
            <a:extLst>
              <a:ext uri="{FF2B5EF4-FFF2-40B4-BE49-F238E27FC236}">
                <a16:creationId xmlns:a16="http://schemas.microsoft.com/office/drawing/2014/main" id="{63C971E7-29EB-4FAB-0F9A-EE4EC0D20612}"/>
              </a:ext>
            </a:extLst>
          </p:cNvPr>
          <p:cNvSpPr>
            <a:spLocks noGrp="1"/>
          </p:cNvSpPr>
          <p:nvPr>
            <p:ph type="ftr" sz="quarter" idx="3"/>
          </p:nvPr>
        </p:nvSpPr>
        <p:spPr/>
        <p:txBody>
          <a:bodyPr/>
          <a:lstStyle/>
          <a:p>
            <a:pPr>
              <a:defRPr/>
            </a:pPr>
            <a:r>
              <a:rPr lang="en-US" altLang="ko-KR"/>
              <a:t>Jonghoe Koo, Samsung Electronics</a:t>
            </a:r>
            <a:endParaRPr lang="en-US" altLang="ko-KR" dirty="0"/>
          </a:p>
        </p:txBody>
      </p:sp>
      <p:grpSp>
        <p:nvGrpSpPr>
          <p:cNvPr id="6" name="그룹 5">
            <a:extLst>
              <a:ext uri="{FF2B5EF4-FFF2-40B4-BE49-F238E27FC236}">
                <a16:creationId xmlns:a16="http://schemas.microsoft.com/office/drawing/2014/main" id="{EABD5FF1-3833-8BE8-7348-B82990B4464F}"/>
              </a:ext>
            </a:extLst>
          </p:cNvPr>
          <p:cNvGrpSpPr/>
          <p:nvPr/>
        </p:nvGrpSpPr>
        <p:grpSpPr>
          <a:xfrm>
            <a:off x="4215004" y="4626810"/>
            <a:ext cx="922160" cy="551134"/>
            <a:chOff x="7213557" y="1186252"/>
            <a:chExt cx="922160" cy="551134"/>
          </a:xfrm>
        </p:grpSpPr>
        <p:sp>
          <p:nvSpPr>
            <p:cNvPr id="7" name="직사각형 6">
              <a:extLst>
                <a:ext uri="{FF2B5EF4-FFF2-40B4-BE49-F238E27FC236}">
                  <a16:creationId xmlns:a16="http://schemas.microsoft.com/office/drawing/2014/main" id="{B357BB52-034C-33D7-E0BC-4D77E6ED3BA8}"/>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8" name="직사각형 7">
              <a:extLst>
                <a:ext uri="{FF2B5EF4-FFF2-40B4-BE49-F238E27FC236}">
                  <a16:creationId xmlns:a16="http://schemas.microsoft.com/office/drawing/2014/main" id="{6718BF74-D400-BADC-6CCB-5053FD1E54C8}"/>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9" name="모서리가 둥근 직사각형 16">
              <a:extLst>
                <a:ext uri="{FF2B5EF4-FFF2-40B4-BE49-F238E27FC236}">
                  <a16:creationId xmlns:a16="http://schemas.microsoft.com/office/drawing/2014/main" id="{C3F932FE-8526-EA97-6764-601DD3986384}"/>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10" name="그룹 9">
              <a:extLst>
                <a:ext uri="{FF2B5EF4-FFF2-40B4-BE49-F238E27FC236}">
                  <a16:creationId xmlns:a16="http://schemas.microsoft.com/office/drawing/2014/main" id="{3F98C06C-2546-06EF-EBA4-BA70F9471EAD}"/>
                </a:ext>
              </a:extLst>
            </p:cNvPr>
            <p:cNvGrpSpPr/>
            <p:nvPr/>
          </p:nvGrpSpPr>
          <p:grpSpPr>
            <a:xfrm>
              <a:off x="7213557" y="1293669"/>
              <a:ext cx="584564" cy="230832"/>
              <a:chOff x="8361097" y="2058361"/>
              <a:chExt cx="584564" cy="230832"/>
            </a:xfrm>
          </p:grpSpPr>
          <p:sp>
            <p:nvSpPr>
              <p:cNvPr id="14" name="직사각형 13">
                <a:extLst>
                  <a:ext uri="{FF2B5EF4-FFF2-40B4-BE49-F238E27FC236}">
                    <a16:creationId xmlns:a16="http://schemas.microsoft.com/office/drawing/2014/main" id="{E1B8179A-F389-74B2-9DFC-2AC72F6D9C05}"/>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15" name="TextBox 14">
                <a:extLst>
                  <a:ext uri="{FF2B5EF4-FFF2-40B4-BE49-F238E27FC236}">
                    <a16:creationId xmlns:a16="http://schemas.microsoft.com/office/drawing/2014/main" id="{CCA30DD0-2F85-AE3A-534B-1F9967ECC86F}"/>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11" name="그룹 10">
              <a:extLst>
                <a:ext uri="{FF2B5EF4-FFF2-40B4-BE49-F238E27FC236}">
                  <a16:creationId xmlns:a16="http://schemas.microsoft.com/office/drawing/2014/main" id="{1AF5AFEF-D992-E0A0-DA68-18CF1E59E29F}"/>
                </a:ext>
              </a:extLst>
            </p:cNvPr>
            <p:cNvGrpSpPr/>
            <p:nvPr/>
          </p:nvGrpSpPr>
          <p:grpSpPr>
            <a:xfrm>
              <a:off x="7648708" y="1291945"/>
              <a:ext cx="487009" cy="230832"/>
              <a:chOff x="8360255" y="2047451"/>
              <a:chExt cx="487009" cy="230832"/>
            </a:xfrm>
          </p:grpSpPr>
          <p:sp>
            <p:nvSpPr>
              <p:cNvPr id="12" name="직사각형 11">
                <a:extLst>
                  <a:ext uri="{FF2B5EF4-FFF2-40B4-BE49-F238E27FC236}">
                    <a16:creationId xmlns:a16="http://schemas.microsoft.com/office/drawing/2014/main" id="{7D293262-E480-F160-1876-E11A7174ADE0}"/>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13" name="TextBox 12">
                <a:extLst>
                  <a:ext uri="{FF2B5EF4-FFF2-40B4-BE49-F238E27FC236}">
                    <a16:creationId xmlns:a16="http://schemas.microsoft.com/office/drawing/2014/main" id="{D87909D0-CFF2-45FF-5A12-9C92A48D59B0}"/>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16" name="직사각형 15">
            <a:extLst>
              <a:ext uri="{FF2B5EF4-FFF2-40B4-BE49-F238E27FC236}">
                <a16:creationId xmlns:a16="http://schemas.microsoft.com/office/drawing/2014/main" id="{31D88A1C-E996-0982-B324-029F7B1C100C}"/>
              </a:ext>
            </a:extLst>
          </p:cNvPr>
          <p:cNvSpPr/>
          <p:nvPr/>
        </p:nvSpPr>
        <p:spPr>
          <a:xfrm>
            <a:off x="4943324" y="4965715"/>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17" name="그룹 16">
            <a:extLst>
              <a:ext uri="{FF2B5EF4-FFF2-40B4-BE49-F238E27FC236}">
                <a16:creationId xmlns:a16="http://schemas.microsoft.com/office/drawing/2014/main" id="{724DCE2B-8904-A05F-42BF-9CB2EF0D1222}"/>
              </a:ext>
            </a:extLst>
          </p:cNvPr>
          <p:cNvGrpSpPr/>
          <p:nvPr/>
        </p:nvGrpSpPr>
        <p:grpSpPr>
          <a:xfrm>
            <a:off x="5667087" y="4615868"/>
            <a:ext cx="922160" cy="551134"/>
            <a:chOff x="7213557" y="1186252"/>
            <a:chExt cx="922160" cy="551134"/>
          </a:xfrm>
        </p:grpSpPr>
        <p:sp>
          <p:nvSpPr>
            <p:cNvPr id="18" name="직사각형 17">
              <a:extLst>
                <a:ext uri="{FF2B5EF4-FFF2-40B4-BE49-F238E27FC236}">
                  <a16:creationId xmlns:a16="http://schemas.microsoft.com/office/drawing/2014/main" id="{B0D4EF34-F434-9BBD-9049-43EEAA98DF76}"/>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19" name="직사각형 18">
              <a:extLst>
                <a:ext uri="{FF2B5EF4-FFF2-40B4-BE49-F238E27FC236}">
                  <a16:creationId xmlns:a16="http://schemas.microsoft.com/office/drawing/2014/main" id="{D6B9F17F-A1CC-E6E6-7E7F-03FC473C4EFA}"/>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20" name="모서리가 둥근 직사각형 16">
              <a:extLst>
                <a:ext uri="{FF2B5EF4-FFF2-40B4-BE49-F238E27FC236}">
                  <a16:creationId xmlns:a16="http://schemas.microsoft.com/office/drawing/2014/main" id="{EC29D2B9-88A8-134D-8F8A-D871380A1661}"/>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21" name="그룹 20">
              <a:extLst>
                <a:ext uri="{FF2B5EF4-FFF2-40B4-BE49-F238E27FC236}">
                  <a16:creationId xmlns:a16="http://schemas.microsoft.com/office/drawing/2014/main" id="{33F7380D-028F-8169-C336-43AD2DC6B9DE}"/>
                </a:ext>
              </a:extLst>
            </p:cNvPr>
            <p:cNvGrpSpPr/>
            <p:nvPr/>
          </p:nvGrpSpPr>
          <p:grpSpPr>
            <a:xfrm>
              <a:off x="7213557" y="1293669"/>
              <a:ext cx="584564" cy="230832"/>
              <a:chOff x="8361097" y="2058361"/>
              <a:chExt cx="584564" cy="230832"/>
            </a:xfrm>
          </p:grpSpPr>
          <p:sp>
            <p:nvSpPr>
              <p:cNvPr id="25" name="직사각형 24">
                <a:extLst>
                  <a:ext uri="{FF2B5EF4-FFF2-40B4-BE49-F238E27FC236}">
                    <a16:creationId xmlns:a16="http://schemas.microsoft.com/office/drawing/2014/main" id="{A3199441-AD30-1C00-0DB5-638868C93B87}"/>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26" name="TextBox 25">
                <a:extLst>
                  <a:ext uri="{FF2B5EF4-FFF2-40B4-BE49-F238E27FC236}">
                    <a16:creationId xmlns:a16="http://schemas.microsoft.com/office/drawing/2014/main" id="{2F617C01-3109-CEBD-5CE6-CC7ED418BA16}"/>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22" name="그룹 21">
              <a:extLst>
                <a:ext uri="{FF2B5EF4-FFF2-40B4-BE49-F238E27FC236}">
                  <a16:creationId xmlns:a16="http://schemas.microsoft.com/office/drawing/2014/main" id="{045558B0-EAD1-1DF1-7B82-52BB844940B6}"/>
                </a:ext>
              </a:extLst>
            </p:cNvPr>
            <p:cNvGrpSpPr/>
            <p:nvPr/>
          </p:nvGrpSpPr>
          <p:grpSpPr>
            <a:xfrm>
              <a:off x="7648708" y="1291945"/>
              <a:ext cx="487009" cy="230832"/>
              <a:chOff x="8360255" y="2047451"/>
              <a:chExt cx="487009" cy="230832"/>
            </a:xfrm>
          </p:grpSpPr>
          <p:sp>
            <p:nvSpPr>
              <p:cNvPr id="23" name="직사각형 22">
                <a:extLst>
                  <a:ext uri="{FF2B5EF4-FFF2-40B4-BE49-F238E27FC236}">
                    <a16:creationId xmlns:a16="http://schemas.microsoft.com/office/drawing/2014/main" id="{F5AB8688-CFBA-379E-5D6E-87386FBC104A}"/>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24" name="TextBox 23">
                <a:extLst>
                  <a:ext uri="{FF2B5EF4-FFF2-40B4-BE49-F238E27FC236}">
                    <a16:creationId xmlns:a16="http://schemas.microsoft.com/office/drawing/2014/main" id="{04AFE3F4-51DF-CB30-D888-E7A4FB98F354}"/>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27" name="직사각형 26">
            <a:extLst>
              <a:ext uri="{FF2B5EF4-FFF2-40B4-BE49-F238E27FC236}">
                <a16:creationId xmlns:a16="http://schemas.microsoft.com/office/drawing/2014/main" id="{7595C5B1-03E3-C058-7B9C-C656408BE337}"/>
              </a:ext>
            </a:extLst>
          </p:cNvPr>
          <p:cNvSpPr/>
          <p:nvPr/>
        </p:nvSpPr>
        <p:spPr>
          <a:xfrm>
            <a:off x="6395407" y="4954773"/>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28" name="그룹 27">
            <a:extLst>
              <a:ext uri="{FF2B5EF4-FFF2-40B4-BE49-F238E27FC236}">
                <a16:creationId xmlns:a16="http://schemas.microsoft.com/office/drawing/2014/main" id="{34F17CAE-F579-1F16-C76F-492B6CDFC745}"/>
              </a:ext>
            </a:extLst>
          </p:cNvPr>
          <p:cNvGrpSpPr/>
          <p:nvPr/>
        </p:nvGrpSpPr>
        <p:grpSpPr>
          <a:xfrm>
            <a:off x="7055528" y="4615868"/>
            <a:ext cx="922160" cy="551134"/>
            <a:chOff x="7213557" y="1186252"/>
            <a:chExt cx="922160" cy="551134"/>
          </a:xfrm>
        </p:grpSpPr>
        <p:sp>
          <p:nvSpPr>
            <p:cNvPr id="29" name="직사각형 28">
              <a:extLst>
                <a:ext uri="{FF2B5EF4-FFF2-40B4-BE49-F238E27FC236}">
                  <a16:creationId xmlns:a16="http://schemas.microsoft.com/office/drawing/2014/main" id="{D686C759-655A-5560-FA15-7936E3E2C0B9}"/>
                </a:ext>
              </a:extLst>
            </p:cNvPr>
            <p:cNvSpPr/>
            <p:nvPr/>
          </p:nvSpPr>
          <p:spPr>
            <a:xfrm>
              <a:off x="7818648"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30" name="직사각형 29">
              <a:extLst>
                <a:ext uri="{FF2B5EF4-FFF2-40B4-BE49-F238E27FC236}">
                  <a16:creationId xmlns:a16="http://schemas.microsoft.com/office/drawing/2014/main" id="{65E9FFC6-5516-D8BF-88D9-B5C2673C6673}"/>
                </a:ext>
              </a:extLst>
            </p:cNvPr>
            <p:cNvSpPr/>
            <p:nvPr/>
          </p:nvSpPr>
          <p:spPr>
            <a:xfrm>
              <a:off x="7459233" y="1525157"/>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sp>
          <p:nvSpPr>
            <p:cNvPr id="31" name="모서리가 둥근 직사각형 16">
              <a:extLst>
                <a:ext uri="{FF2B5EF4-FFF2-40B4-BE49-F238E27FC236}">
                  <a16:creationId xmlns:a16="http://schemas.microsoft.com/office/drawing/2014/main" id="{5E08C3D8-1835-2EF2-B97B-8E9F656BF420}"/>
                </a:ext>
              </a:extLst>
            </p:cNvPr>
            <p:cNvSpPr/>
            <p:nvPr/>
          </p:nvSpPr>
          <p:spPr>
            <a:xfrm>
              <a:off x="7235638" y="1186252"/>
              <a:ext cx="878840" cy="3389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grpSp>
          <p:nvGrpSpPr>
            <p:cNvPr id="32" name="그룹 31">
              <a:extLst>
                <a:ext uri="{FF2B5EF4-FFF2-40B4-BE49-F238E27FC236}">
                  <a16:creationId xmlns:a16="http://schemas.microsoft.com/office/drawing/2014/main" id="{C3A78B19-3135-C58A-C60E-886F46D691CF}"/>
                </a:ext>
              </a:extLst>
            </p:cNvPr>
            <p:cNvGrpSpPr/>
            <p:nvPr/>
          </p:nvGrpSpPr>
          <p:grpSpPr>
            <a:xfrm>
              <a:off x="7213557" y="1293669"/>
              <a:ext cx="584564" cy="230832"/>
              <a:chOff x="8361097" y="2058361"/>
              <a:chExt cx="584564" cy="230832"/>
            </a:xfrm>
          </p:grpSpPr>
          <p:sp>
            <p:nvSpPr>
              <p:cNvPr id="36" name="직사각형 35">
                <a:extLst>
                  <a:ext uri="{FF2B5EF4-FFF2-40B4-BE49-F238E27FC236}">
                    <a16:creationId xmlns:a16="http://schemas.microsoft.com/office/drawing/2014/main" id="{821A02CC-E6B0-27F9-AF92-04F25C27435F}"/>
                  </a:ext>
                </a:extLst>
              </p:cNvPr>
              <p:cNvSpPr/>
              <p:nvPr/>
            </p:nvSpPr>
            <p:spPr>
              <a:xfrm>
                <a:off x="8433435" y="2092214"/>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C00000"/>
                  </a:solidFill>
                </a:endParaRPr>
              </a:p>
            </p:txBody>
          </p:sp>
          <p:sp>
            <p:nvSpPr>
              <p:cNvPr id="37" name="TextBox 36">
                <a:extLst>
                  <a:ext uri="{FF2B5EF4-FFF2-40B4-BE49-F238E27FC236}">
                    <a16:creationId xmlns:a16="http://schemas.microsoft.com/office/drawing/2014/main" id="{370A2831-A3D5-DF77-FC9C-1C513C819040}"/>
                  </a:ext>
                </a:extLst>
              </p:cNvPr>
              <p:cNvSpPr txBox="1"/>
              <p:nvPr/>
            </p:nvSpPr>
            <p:spPr>
              <a:xfrm>
                <a:off x="8361097" y="2058361"/>
                <a:ext cx="584564" cy="230832"/>
              </a:xfrm>
              <a:prstGeom prst="rect">
                <a:avLst/>
              </a:prstGeom>
              <a:noFill/>
            </p:spPr>
            <p:txBody>
              <a:bodyPr wrap="square" rtlCol="0">
                <a:spAutoFit/>
              </a:bodyPr>
              <a:lstStyle/>
              <a:p>
                <a:r>
                  <a:rPr lang="en-US" sz="900" dirty="0">
                    <a:solidFill>
                      <a:srgbClr val="C00000"/>
                    </a:solidFill>
                  </a:rPr>
                  <a:t>IMMW</a:t>
                </a:r>
              </a:p>
            </p:txBody>
          </p:sp>
        </p:grpSp>
        <p:grpSp>
          <p:nvGrpSpPr>
            <p:cNvPr id="33" name="그룹 32">
              <a:extLst>
                <a:ext uri="{FF2B5EF4-FFF2-40B4-BE49-F238E27FC236}">
                  <a16:creationId xmlns:a16="http://schemas.microsoft.com/office/drawing/2014/main" id="{5DAB93F0-CFDA-313B-7528-EDD76BD121E0}"/>
                </a:ext>
              </a:extLst>
            </p:cNvPr>
            <p:cNvGrpSpPr/>
            <p:nvPr/>
          </p:nvGrpSpPr>
          <p:grpSpPr>
            <a:xfrm>
              <a:off x="7648708" y="1291945"/>
              <a:ext cx="487009" cy="230832"/>
              <a:chOff x="8360255" y="2047451"/>
              <a:chExt cx="487009" cy="230832"/>
            </a:xfrm>
          </p:grpSpPr>
          <p:sp>
            <p:nvSpPr>
              <p:cNvPr id="34" name="직사각형 33">
                <a:extLst>
                  <a:ext uri="{FF2B5EF4-FFF2-40B4-BE49-F238E27FC236}">
                    <a16:creationId xmlns:a16="http://schemas.microsoft.com/office/drawing/2014/main" id="{BB04D277-3909-F422-0012-A2321A8ACAE5}"/>
                  </a:ext>
                </a:extLst>
              </p:cNvPr>
              <p:cNvSpPr/>
              <p:nvPr/>
            </p:nvSpPr>
            <p:spPr>
              <a:xfrm>
                <a:off x="8417070" y="2080771"/>
                <a:ext cx="373380" cy="1676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500" dirty="0">
                  <a:solidFill>
                    <a:srgbClr val="0000FF"/>
                  </a:solidFill>
                </a:endParaRPr>
              </a:p>
            </p:txBody>
          </p:sp>
          <p:sp>
            <p:nvSpPr>
              <p:cNvPr id="35" name="TextBox 34">
                <a:extLst>
                  <a:ext uri="{FF2B5EF4-FFF2-40B4-BE49-F238E27FC236}">
                    <a16:creationId xmlns:a16="http://schemas.microsoft.com/office/drawing/2014/main" id="{C9E83C8F-5C0E-0148-9D34-1B59A2C83503}"/>
                  </a:ext>
                </a:extLst>
              </p:cNvPr>
              <p:cNvSpPr txBox="1"/>
              <p:nvPr/>
            </p:nvSpPr>
            <p:spPr>
              <a:xfrm>
                <a:off x="8360255" y="2047451"/>
                <a:ext cx="487009" cy="230832"/>
              </a:xfrm>
              <a:prstGeom prst="rect">
                <a:avLst/>
              </a:prstGeom>
              <a:noFill/>
            </p:spPr>
            <p:txBody>
              <a:bodyPr wrap="square" rtlCol="0">
                <a:spAutoFit/>
              </a:bodyPr>
              <a:lstStyle/>
              <a:p>
                <a:pPr algn="ctr"/>
                <a:r>
                  <a:rPr lang="en-US" sz="900" dirty="0">
                    <a:solidFill>
                      <a:srgbClr val="0000FF"/>
                    </a:solidFill>
                  </a:rPr>
                  <a:t>sub-7</a:t>
                </a:r>
              </a:p>
            </p:txBody>
          </p:sp>
        </p:grpSp>
      </p:grpSp>
      <p:sp>
        <p:nvSpPr>
          <p:cNvPr id="38" name="직사각형 37">
            <a:extLst>
              <a:ext uri="{FF2B5EF4-FFF2-40B4-BE49-F238E27FC236}">
                <a16:creationId xmlns:a16="http://schemas.microsoft.com/office/drawing/2014/main" id="{567B1EB4-E6A6-6811-73CA-598C2E9C8275}"/>
              </a:ext>
            </a:extLst>
          </p:cNvPr>
          <p:cNvSpPr/>
          <p:nvPr/>
        </p:nvSpPr>
        <p:spPr>
          <a:xfrm>
            <a:off x="7783848" y="4954773"/>
            <a:ext cx="45719" cy="2122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solidFill>
                <a:srgbClr val="C00000"/>
              </a:solidFill>
            </a:endParaRPr>
          </a:p>
        </p:txBody>
      </p:sp>
      <p:cxnSp>
        <p:nvCxnSpPr>
          <p:cNvPr id="39" name="직선 연결선 38">
            <a:extLst>
              <a:ext uri="{FF2B5EF4-FFF2-40B4-BE49-F238E27FC236}">
                <a16:creationId xmlns:a16="http://schemas.microsoft.com/office/drawing/2014/main" id="{927467E9-53BF-E2DA-4614-F0F33839FC17}"/>
              </a:ext>
            </a:extLst>
          </p:cNvPr>
          <p:cNvCxnSpPr>
            <a:cxnSpLocks/>
          </p:cNvCxnSpPr>
          <p:nvPr/>
        </p:nvCxnSpPr>
        <p:spPr bwMode="auto">
          <a:xfrm flipH="1">
            <a:off x="3977363" y="4952393"/>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40" name="직선 연결선 39">
            <a:extLst>
              <a:ext uri="{FF2B5EF4-FFF2-40B4-BE49-F238E27FC236}">
                <a16:creationId xmlns:a16="http://schemas.microsoft.com/office/drawing/2014/main" id="{5824DAA1-0E6B-9B81-C4BC-FB995FF04EE9}"/>
              </a:ext>
            </a:extLst>
          </p:cNvPr>
          <p:cNvCxnSpPr>
            <a:cxnSpLocks/>
            <a:stCxn id="15" idx="2"/>
          </p:cNvCxnSpPr>
          <p:nvPr/>
        </p:nvCxnSpPr>
        <p:spPr bwMode="auto">
          <a:xfrm>
            <a:off x="4507286" y="4965059"/>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41" name="타원 40">
            <a:extLst>
              <a:ext uri="{FF2B5EF4-FFF2-40B4-BE49-F238E27FC236}">
                <a16:creationId xmlns:a16="http://schemas.microsoft.com/office/drawing/2014/main" id="{DC1178E5-8BF3-F6A0-651C-6505482A51DF}"/>
              </a:ext>
            </a:extLst>
          </p:cNvPr>
          <p:cNvSpPr/>
          <p:nvPr/>
        </p:nvSpPr>
        <p:spPr bwMode="auto">
          <a:xfrm>
            <a:off x="3991075" y="6038025"/>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42" name="직선 연결선 41">
            <a:extLst>
              <a:ext uri="{FF2B5EF4-FFF2-40B4-BE49-F238E27FC236}">
                <a16:creationId xmlns:a16="http://schemas.microsoft.com/office/drawing/2014/main" id="{857266B1-D627-DAAC-7D8E-C8269CA03284}"/>
              </a:ext>
            </a:extLst>
          </p:cNvPr>
          <p:cNvCxnSpPr>
            <a:cxnSpLocks/>
          </p:cNvCxnSpPr>
          <p:nvPr/>
        </p:nvCxnSpPr>
        <p:spPr bwMode="auto">
          <a:xfrm flipH="1">
            <a:off x="5419118" y="4952393"/>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43" name="직선 연결선 42">
            <a:extLst>
              <a:ext uri="{FF2B5EF4-FFF2-40B4-BE49-F238E27FC236}">
                <a16:creationId xmlns:a16="http://schemas.microsoft.com/office/drawing/2014/main" id="{2530B27B-5C8D-1FE4-B16C-C7ED08D84E3D}"/>
              </a:ext>
            </a:extLst>
          </p:cNvPr>
          <p:cNvCxnSpPr>
            <a:cxnSpLocks/>
          </p:cNvCxnSpPr>
          <p:nvPr/>
        </p:nvCxnSpPr>
        <p:spPr bwMode="auto">
          <a:xfrm>
            <a:off x="5949041" y="4965059"/>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44" name="타원 43">
            <a:extLst>
              <a:ext uri="{FF2B5EF4-FFF2-40B4-BE49-F238E27FC236}">
                <a16:creationId xmlns:a16="http://schemas.microsoft.com/office/drawing/2014/main" id="{72E71494-B06F-260A-4A73-38AD06A7C943}"/>
              </a:ext>
            </a:extLst>
          </p:cNvPr>
          <p:cNvSpPr/>
          <p:nvPr/>
        </p:nvSpPr>
        <p:spPr bwMode="auto">
          <a:xfrm>
            <a:off x="5432830" y="6038025"/>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45" name="직선 연결선 44">
            <a:extLst>
              <a:ext uri="{FF2B5EF4-FFF2-40B4-BE49-F238E27FC236}">
                <a16:creationId xmlns:a16="http://schemas.microsoft.com/office/drawing/2014/main" id="{A0A46136-7274-F900-73B8-CFC92D2EBFC3}"/>
              </a:ext>
            </a:extLst>
          </p:cNvPr>
          <p:cNvCxnSpPr>
            <a:cxnSpLocks/>
          </p:cNvCxnSpPr>
          <p:nvPr/>
        </p:nvCxnSpPr>
        <p:spPr bwMode="auto">
          <a:xfrm flipH="1">
            <a:off x="6810593" y="4957900"/>
            <a:ext cx="493193" cy="1176952"/>
          </a:xfrm>
          <a:prstGeom prst="line">
            <a:avLst/>
          </a:prstGeom>
          <a:solidFill>
            <a:schemeClr val="accent1"/>
          </a:solidFill>
          <a:ln w="12700" cap="flat" cmpd="sng" algn="ctr">
            <a:solidFill>
              <a:srgbClr val="C00000"/>
            </a:solidFill>
            <a:prstDash val="sysDot"/>
            <a:round/>
            <a:headEnd type="none" w="sm" len="sm"/>
            <a:tailEnd type="none" w="sm" len="sm"/>
          </a:ln>
          <a:effectLst/>
        </p:spPr>
      </p:cxnSp>
      <p:cxnSp>
        <p:nvCxnSpPr>
          <p:cNvPr id="46" name="직선 연결선 45">
            <a:extLst>
              <a:ext uri="{FF2B5EF4-FFF2-40B4-BE49-F238E27FC236}">
                <a16:creationId xmlns:a16="http://schemas.microsoft.com/office/drawing/2014/main" id="{66D0CF4A-B30E-3F1D-8FE4-E67821245753}"/>
              </a:ext>
            </a:extLst>
          </p:cNvPr>
          <p:cNvCxnSpPr>
            <a:cxnSpLocks/>
          </p:cNvCxnSpPr>
          <p:nvPr/>
        </p:nvCxnSpPr>
        <p:spPr bwMode="auto">
          <a:xfrm>
            <a:off x="7340516" y="4970566"/>
            <a:ext cx="640206" cy="1164286"/>
          </a:xfrm>
          <a:prstGeom prst="line">
            <a:avLst/>
          </a:prstGeom>
          <a:solidFill>
            <a:schemeClr val="accent1"/>
          </a:solidFill>
          <a:ln w="12700" cap="flat" cmpd="sng" algn="ctr">
            <a:solidFill>
              <a:srgbClr val="C00000"/>
            </a:solidFill>
            <a:prstDash val="sysDot"/>
            <a:round/>
            <a:headEnd type="none" w="sm" len="sm"/>
            <a:tailEnd type="none" w="sm" len="sm"/>
          </a:ln>
          <a:effectLst/>
        </p:spPr>
      </p:cxnSp>
      <p:sp>
        <p:nvSpPr>
          <p:cNvPr id="47" name="타원 46">
            <a:extLst>
              <a:ext uri="{FF2B5EF4-FFF2-40B4-BE49-F238E27FC236}">
                <a16:creationId xmlns:a16="http://schemas.microsoft.com/office/drawing/2014/main" id="{6AE2A6D3-BC2B-EA83-DA8F-403AB9E93DDE}"/>
              </a:ext>
            </a:extLst>
          </p:cNvPr>
          <p:cNvSpPr/>
          <p:nvPr/>
        </p:nvSpPr>
        <p:spPr bwMode="auto">
          <a:xfrm>
            <a:off x="6824305" y="6043532"/>
            <a:ext cx="1138562" cy="144780"/>
          </a:xfrm>
          <a:prstGeom prst="ellipse">
            <a:avLst/>
          </a:prstGeom>
          <a:solidFill>
            <a:srgbClr val="C00000">
              <a:alpha val="30000"/>
            </a:srgbClr>
          </a:solidFill>
          <a:ln w="1270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48" name="직선 연결선 47">
            <a:extLst>
              <a:ext uri="{FF2B5EF4-FFF2-40B4-BE49-F238E27FC236}">
                <a16:creationId xmlns:a16="http://schemas.microsoft.com/office/drawing/2014/main" id="{83A55FE7-BF29-1AAC-4A06-86E2D091148D}"/>
              </a:ext>
            </a:extLst>
          </p:cNvPr>
          <p:cNvCxnSpPr>
            <a:cxnSpLocks/>
            <a:stCxn id="13" idx="2"/>
            <a:endCxn id="50" idx="2"/>
          </p:cNvCxnSpPr>
          <p:nvPr/>
        </p:nvCxnSpPr>
        <p:spPr bwMode="auto">
          <a:xfrm flipH="1">
            <a:off x="2868415" y="4963335"/>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49" name="직선 연결선 48">
            <a:extLst>
              <a:ext uri="{FF2B5EF4-FFF2-40B4-BE49-F238E27FC236}">
                <a16:creationId xmlns:a16="http://schemas.microsoft.com/office/drawing/2014/main" id="{B97C444E-5BE7-4A20-3B3F-573B8FBD3161}"/>
              </a:ext>
            </a:extLst>
          </p:cNvPr>
          <p:cNvCxnSpPr>
            <a:cxnSpLocks/>
            <a:stCxn id="13" idx="2"/>
            <a:endCxn id="50" idx="6"/>
          </p:cNvCxnSpPr>
          <p:nvPr/>
        </p:nvCxnSpPr>
        <p:spPr bwMode="auto">
          <a:xfrm>
            <a:off x="4893660" y="4963335"/>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50" name="타원 49">
            <a:extLst>
              <a:ext uri="{FF2B5EF4-FFF2-40B4-BE49-F238E27FC236}">
                <a16:creationId xmlns:a16="http://schemas.microsoft.com/office/drawing/2014/main" id="{201051E4-562D-C22B-C5BB-800553212688}"/>
              </a:ext>
            </a:extLst>
          </p:cNvPr>
          <p:cNvSpPr/>
          <p:nvPr/>
        </p:nvSpPr>
        <p:spPr bwMode="auto">
          <a:xfrm>
            <a:off x="2868415" y="6144585"/>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cxnSp>
        <p:nvCxnSpPr>
          <p:cNvPr id="51" name="직선 연결선 50">
            <a:extLst>
              <a:ext uri="{FF2B5EF4-FFF2-40B4-BE49-F238E27FC236}">
                <a16:creationId xmlns:a16="http://schemas.microsoft.com/office/drawing/2014/main" id="{D2B3EF69-EE22-0CA0-33E7-F99235307B25}"/>
              </a:ext>
            </a:extLst>
          </p:cNvPr>
          <p:cNvCxnSpPr>
            <a:cxnSpLocks/>
            <a:endCxn id="53" idx="2"/>
          </p:cNvCxnSpPr>
          <p:nvPr/>
        </p:nvCxnSpPr>
        <p:spPr bwMode="auto">
          <a:xfrm flipH="1">
            <a:off x="4370279" y="4990950"/>
            <a:ext cx="202524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cxnSp>
        <p:nvCxnSpPr>
          <p:cNvPr id="52" name="직선 연결선 51">
            <a:extLst>
              <a:ext uri="{FF2B5EF4-FFF2-40B4-BE49-F238E27FC236}">
                <a16:creationId xmlns:a16="http://schemas.microsoft.com/office/drawing/2014/main" id="{E323432C-6DE8-990B-66B9-1A256E300E2C}"/>
              </a:ext>
            </a:extLst>
          </p:cNvPr>
          <p:cNvCxnSpPr>
            <a:cxnSpLocks/>
            <a:endCxn id="53" idx="6"/>
          </p:cNvCxnSpPr>
          <p:nvPr/>
        </p:nvCxnSpPr>
        <p:spPr bwMode="auto">
          <a:xfrm>
            <a:off x="6395524" y="4990950"/>
            <a:ext cx="1799995" cy="1273583"/>
          </a:xfrm>
          <a:prstGeom prst="line">
            <a:avLst/>
          </a:prstGeom>
          <a:solidFill>
            <a:schemeClr val="accent1"/>
          </a:solidFill>
          <a:ln w="12700" cap="flat" cmpd="sng" algn="ctr">
            <a:solidFill>
              <a:schemeClr val="accent2"/>
            </a:solidFill>
            <a:prstDash val="sysDot"/>
            <a:round/>
            <a:headEnd type="none" w="sm" len="sm"/>
            <a:tailEnd type="none" w="sm" len="sm"/>
          </a:ln>
          <a:effectLst/>
        </p:spPr>
      </p:cxnSp>
      <p:sp>
        <p:nvSpPr>
          <p:cNvPr id="53" name="타원 52">
            <a:extLst>
              <a:ext uri="{FF2B5EF4-FFF2-40B4-BE49-F238E27FC236}">
                <a16:creationId xmlns:a16="http://schemas.microsoft.com/office/drawing/2014/main" id="{ABAA0043-7927-36C9-0542-98561D6B82A0}"/>
              </a:ext>
            </a:extLst>
          </p:cNvPr>
          <p:cNvSpPr/>
          <p:nvPr/>
        </p:nvSpPr>
        <p:spPr bwMode="auto">
          <a:xfrm>
            <a:off x="4370279" y="6172200"/>
            <a:ext cx="3825240" cy="184666"/>
          </a:xfrm>
          <a:prstGeom prst="ellipse">
            <a:avLst/>
          </a:prstGeom>
          <a:solidFill>
            <a:schemeClr val="accent2">
              <a:alpha val="20000"/>
            </a:schemeClr>
          </a:solidFill>
          <a:ln w="12700" cap="flat" cmpd="sng" algn="ctr">
            <a:solidFill>
              <a:schemeClr val="accent2"/>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pic>
        <p:nvPicPr>
          <p:cNvPr id="54" name="그림 53">
            <a:extLst>
              <a:ext uri="{FF2B5EF4-FFF2-40B4-BE49-F238E27FC236}">
                <a16:creationId xmlns:a16="http://schemas.microsoft.com/office/drawing/2014/main" id="{C7C051CB-B7EA-E69A-C816-E11854BCCCE5}"/>
              </a:ext>
            </a:extLst>
          </p:cNvPr>
          <p:cNvPicPr>
            <a:picLocks noChangeAspect="1"/>
          </p:cNvPicPr>
          <p:nvPr/>
        </p:nvPicPr>
        <p:blipFill>
          <a:blip r:embed="rId2"/>
          <a:srcRect r="-1469"/>
          <a:stretch>
            <a:fillRect/>
          </a:stretch>
        </p:blipFill>
        <p:spPr>
          <a:xfrm>
            <a:off x="5737164" y="4952490"/>
            <a:ext cx="3903417" cy="1377815"/>
          </a:xfrm>
          <a:prstGeom prst="rect">
            <a:avLst/>
          </a:prstGeom>
        </p:spPr>
      </p:pic>
      <p:grpSp>
        <p:nvGrpSpPr>
          <p:cNvPr id="55" name="그룹 54">
            <a:extLst>
              <a:ext uri="{FF2B5EF4-FFF2-40B4-BE49-F238E27FC236}">
                <a16:creationId xmlns:a16="http://schemas.microsoft.com/office/drawing/2014/main" id="{07771A99-ADF3-C078-CAAA-7DC3EBD676EE}"/>
              </a:ext>
            </a:extLst>
          </p:cNvPr>
          <p:cNvGrpSpPr/>
          <p:nvPr/>
        </p:nvGrpSpPr>
        <p:grpSpPr>
          <a:xfrm>
            <a:off x="4402950" y="5582586"/>
            <a:ext cx="396511" cy="534384"/>
            <a:chOff x="9800292" y="2610870"/>
            <a:chExt cx="516532" cy="696138"/>
          </a:xfrm>
        </p:grpSpPr>
        <p:sp>
          <p:nvSpPr>
            <p:cNvPr id="56" name="타원 55">
              <a:extLst>
                <a:ext uri="{FF2B5EF4-FFF2-40B4-BE49-F238E27FC236}">
                  <a16:creationId xmlns:a16="http://schemas.microsoft.com/office/drawing/2014/main" id="{848BBD13-E5A5-B6E5-58F3-FDDBA36E8786}"/>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57" name="사각형: 잘린 위쪽 모서리 56">
              <a:extLst>
                <a:ext uri="{FF2B5EF4-FFF2-40B4-BE49-F238E27FC236}">
                  <a16:creationId xmlns:a16="http://schemas.microsoft.com/office/drawing/2014/main" id="{ABEDF524-1B0E-DFF3-6435-9A21D6F873A1}"/>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58" name="그룹 57">
            <a:extLst>
              <a:ext uri="{FF2B5EF4-FFF2-40B4-BE49-F238E27FC236}">
                <a16:creationId xmlns:a16="http://schemas.microsoft.com/office/drawing/2014/main" id="{C34289F0-A603-9409-5D91-52596A1A297D}"/>
              </a:ext>
            </a:extLst>
          </p:cNvPr>
          <p:cNvGrpSpPr/>
          <p:nvPr/>
        </p:nvGrpSpPr>
        <p:grpSpPr>
          <a:xfrm>
            <a:off x="5886675" y="5648588"/>
            <a:ext cx="344537" cy="464338"/>
            <a:chOff x="9800292" y="2610870"/>
            <a:chExt cx="516532" cy="696138"/>
          </a:xfrm>
        </p:grpSpPr>
        <p:sp>
          <p:nvSpPr>
            <p:cNvPr id="59" name="타원 58">
              <a:extLst>
                <a:ext uri="{FF2B5EF4-FFF2-40B4-BE49-F238E27FC236}">
                  <a16:creationId xmlns:a16="http://schemas.microsoft.com/office/drawing/2014/main" id="{4834E0E9-4391-9417-8511-FD4712B598F4}"/>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60" name="사각형: 잘린 위쪽 모서리 59">
              <a:extLst>
                <a:ext uri="{FF2B5EF4-FFF2-40B4-BE49-F238E27FC236}">
                  <a16:creationId xmlns:a16="http://schemas.microsoft.com/office/drawing/2014/main" id="{94DF7CF7-7EBA-4DDA-70E1-A0C3D15FEBEF}"/>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61" name="그룹 60">
            <a:extLst>
              <a:ext uri="{FF2B5EF4-FFF2-40B4-BE49-F238E27FC236}">
                <a16:creationId xmlns:a16="http://schemas.microsoft.com/office/drawing/2014/main" id="{D2018073-1F77-5A20-1E72-044C17BFC9D7}"/>
              </a:ext>
            </a:extLst>
          </p:cNvPr>
          <p:cNvGrpSpPr/>
          <p:nvPr/>
        </p:nvGrpSpPr>
        <p:grpSpPr>
          <a:xfrm>
            <a:off x="6857645" y="5787658"/>
            <a:ext cx="281627" cy="379553"/>
            <a:chOff x="9800292" y="2610870"/>
            <a:chExt cx="516532" cy="696138"/>
          </a:xfrm>
        </p:grpSpPr>
        <p:sp>
          <p:nvSpPr>
            <p:cNvPr id="62" name="타원 61">
              <a:extLst>
                <a:ext uri="{FF2B5EF4-FFF2-40B4-BE49-F238E27FC236}">
                  <a16:creationId xmlns:a16="http://schemas.microsoft.com/office/drawing/2014/main" id="{262A3A49-6641-86E3-9AAB-F78823B04B92}"/>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63" name="사각형: 잘린 위쪽 모서리 62">
              <a:extLst>
                <a:ext uri="{FF2B5EF4-FFF2-40B4-BE49-F238E27FC236}">
                  <a16:creationId xmlns:a16="http://schemas.microsoft.com/office/drawing/2014/main" id="{5E6D47A9-C33B-D7EA-FD76-2A5A355EF86B}"/>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cxnSp>
        <p:nvCxnSpPr>
          <p:cNvPr id="64" name="직선 연결선 63">
            <a:extLst>
              <a:ext uri="{FF2B5EF4-FFF2-40B4-BE49-F238E27FC236}">
                <a16:creationId xmlns:a16="http://schemas.microsoft.com/office/drawing/2014/main" id="{3A01C17F-6699-FD81-AFC7-E0E2F055F367}"/>
              </a:ext>
            </a:extLst>
          </p:cNvPr>
          <p:cNvCxnSpPr>
            <a:cxnSpLocks/>
            <a:stCxn id="8" idx="2"/>
            <a:endCxn id="56" idx="0"/>
          </p:cNvCxnSpPr>
          <p:nvPr/>
        </p:nvCxnSpPr>
        <p:spPr bwMode="auto">
          <a:xfrm>
            <a:off x="4483540" y="5177944"/>
            <a:ext cx="116122" cy="404642"/>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65" name="직선 연결선 64">
            <a:extLst>
              <a:ext uri="{FF2B5EF4-FFF2-40B4-BE49-F238E27FC236}">
                <a16:creationId xmlns:a16="http://schemas.microsoft.com/office/drawing/2014/main" id="{8B111A62-4F5F-6B85-FA9C-D66C0A844213}"/>
              </a:ext>
            </a:extLst>
          </p:cNvPr>
          <p:cNvCxnSpPr>
            <a:cxnSpLocks/>
          </p:cNvCxnSpPr>
          <p:nvPr/>
        </p:nvCxnSpPr>
        <p:spPr bwMode="auto">
          <a:xfrm>
            <a:off x="5953691" y="5165775"/>
            <a:ext cx="92818" cy="423409"/>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66" name="직선 연결선 65">
            <a:extLst>
              <a:ext uri="{FF2B5EF4-FFF2-40B4-BE49-F238E27FC236}">
                <a16:creationId xmlns:a16="http://schemas.microsoft.com/office/drawing/2014/main" id="{E3020FFE-4E09-4A41-8A89-A015AA4333DB}"/>
              </a:ext>
            </a:extLst>
          </p:cNvPr>
          <p:cNvCxnSpPr>
            <a:cxnSpLocks/>
          </p:cNvCxnSpPr>
          <p:nvPr/>
        </p:nvCxnSpPr>
        <p:spPr bwMode="auto">
          <a:xfrm flipH="1">
            <a:off x="7177975" y="5172094"/>
            <a:ext cx="140241" cy="357140"/>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grpSp>
        <p:nvGrpSpPr>
          <p:cNvPr id="68" name="그룹 67">
            <a:extLst>
              <a:ext uri="{FF2B5EF4-FFF2-40B4-BE49-F238E27FC236}">
                <a16:creationId xmlns:a16="http://schemas.microsoft.com/office/drawing/2014/main" id="{EDFCB119-ECC9-73CE-BEB4-BC7D9D807152}"/>
              </a:ext>
            </a:extLst>
          </p:cNvPr>
          <p:cNvGrpSpPr/>
          <p:nvPr/>
        </p:nvGrpSpPr>
        <p:grpSpPr>
          <a:xfrm>
            <a:off x="7002527" y="5543973"/>
            <a:ext cx="281627" cy="379553"/>
            <a:chOff x="9800292" y="2610870"/>
            <a:chExt cx="516532" cy="696138"/>
          </a:xfrm>
        </p:grpSpPr>
        <p:sp>
          <p:nvSpPr>
            <p:cNvPr id="69" name="타원 68">
              <a:extLst>
                <a:ext uri="{FF2B5EF4-FFF2-40B4-BE49-F238E27FC236}">
                  <a16:creationId xmlns:a16="http://schemas.microsoft.com/office/drawing/2014/main" id="{21ED40B4-DD66-7139-AF96-D9E081BD3063}"/>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70" name="사각형: 잘린 위쪽 모서리 69">
              <a:extLst>
                <a:ext uri="{FF2B5EF4-FFF2-40B4-BE49-F238E27FC236}">
                  <a16:creationId xmlns:a16="http://schemas.microsoft.com/office/drawing/2014/main" id="{8EAE3297-EF6C-E4F8-E1B4-3BFA86D3FE98}"/>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71" name="그룹 70">
            <a:extLst>
              <a:ext uri="{FF2B5EF4-FFF2-40B4-BE49-F238E27FC236}">
                <a16:creationId xmlns:a16="http://schemas.microsoft.com/office/drawing/2014/main" id="{C3015343-D419-AA09-5859-1B99FA908273}"/>
              </a:ext>
            </a:extLst>
          </p:cNvPr>
          <p:cNvGrpSpPr/>
          <p:nvPr/>
        </p:nvGrpSpPr>
        <p:grpSpPr>
          <a:xfrm>
            <a:off x="7209052" y="5810780"/>
            <a:ext cx="281627" cy="379553"/>
            <a:chOff x="9800292" y="2610870"/>
            <a:chExt cx="516532" cy="696138"/>
          </a:xfrm>
        </p:grpSpPr>
        <p:sp>
          <p:nvSpPr>
            <p:cNvPr id="72" name="타원 71">
              <a:extLst>
                <a:ext uri="{FF2B5EF4-FFF2-40B4-BE49-F238E27FC236}">
                  <a16:creationId xmlns:a16="http://schemas.microsoft.com/office/drawing/2014/main" id="{EB267E11-122A-9878-31ED-15B111922C3F}"/>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73" name="사각형: 잘린 위쪽 모서리 72">
              <a:extLst>
                <a:ext uri="{FF2B5EF4-FFF2-40B4-BE49-F238E27FC236}">
                  <a16:creationId xmlns:a16="http://schemas.microsoft.com/office/drawing/2014/main" id="{9FFEE7D9-EA66-13C2-B761-49450693D93C}"/>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74" name="그룹 73">
            <a:extLst>
              <a:ext uri="{FF2B5EF4-FFF2-40B4-BE49-F238E27FC236}">
                <a16:creationId xmlns:a16="http://schemas.microsoft.com/office/drawing/2014/main" id="{944BBE2B-B843-D8B8-9882-E9CB5B9EEDF9}"/>
              </a:ext>
            </a:extLst>
          </p:cNvPr>
          <p:cNvGrpSpPr/>
          <p:nvPr/>
        </p:nvGrpSpPr>
        <p:grpSpPr>
          <a:xfrm>
            <a:off x="7397861" y="5566533"/>
            <a:ext cx="281627" cy="379553"/>
            <a:chOff x="9800292" y="2610870"/>
            <a:chExt cx="516532" cy="696138"/>
          </a:xfrm>
        </p:grpSpPr>
        <p:sp>
          <p:nvSpPr>
            <p:cNvPr id="75" name="타원 74">
              <a:extLst>
                <a:ext uri="{FF2B5EF4-FFF2-40B4-BE49-F238E27FC236}">
                  <a16:creationId xmlns:a16="http://schemas.microsoft.com/office/drawing/2014/main" id="{588877F2-612F-5F99-D152-AD55E6DF53F1}"/>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76" name="사각형: 잘린 위쪽 모서리 75">
              <a:extLst>
                <a:ext uri="{FF2B5EF4-FFF2-40B4-BE49-F238E27FC236}">
                  <a16:creationId xmlns:a16="http://schemas.microsoft.com/office/drawing/2014/main" id="{941444BD-F705-36BB-0049-EBF07A4921CF}"/>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grpSp>
        <p:nvGrpSpPr>
          <p:cNvPr id="77" name="그룹 76">
            <a:extLst>
              <a:ext uri="{FF2B5EF4-FFF2-40B4-BE49-F238E27FC236}">
                <a16:creationId xmlns:a16="http://schemas.microsoft.com/office/drawing/2014/main" id="{CC8CD4CF-48F7-F061-7F1D-E6EA1A6A1A50}"/>
              </a:ext>
            </a:extLst>
          </p:cNvPr>
          <p:cNvGrpSpPr/>
          <p:nvPr/>
        </p:nvGrpSpPr>
        <p:grpSpPr>
          <a:xfrm>
            <a:off x="7628958" y="5757320"/>
            <a:ext cx="281627" cy="379553"/>
            <a:chOff x="9800292" y="2610870"/>
            <a:chExt cx="516532" cy="696138"/>
          </a:xfrm>
        </p:grpSpPr>
        <p:sp>
          <p:nvSpPr>
            <p:cNvPr id="78" name="타원 77">
              <a:extLst>
                <a:ext uri="{FF2B5EF4-FFF2-40B4-BE49-F238E27FC236}">
                  <a16:creationId xmlns:a16="http://schemas.microsoft.com/office/drawing/2014/main" id="{11420F83-F07C-BD80-1E74-E6D87D23BCE1}"/>
                </a:ext>
              </a:extLst>
            </p:cNvPr>
            <p:cNvSpPr/>
            <p:nvPr/>
          </p:nvSpPr>
          <p:spPr bwMode="auto">
            <a:xfrm>
              <a:off x="9941248" y="2610870"/>
              <a:ext cx="230598" cy="230598"/>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79" name="사각형: 잘린 위쪽 모서리 78">
              <a:extLst>
                <a:ext uri="{FF2B5EF4-FFF2-40B4-BE49-F238E27FC236}">
                  <a16:creationId xmlns:a16="http://schemas.microsoft.com/office/drawing/2014/main" id="{B572ED07-C9DF-C1CB-8E53-0659CAD6BACA}"/>
                </a:ext>
              </a:extLst>
            </p:cNvPr>
            <p:cNvSpPr/>
            <p:nvPr/>
          </p:nvSpPr>
          <p:spPr bwMode="auto">
            <a:xfrm>
              <a:off x="9800292" y="2877007"/>
              <a:ext cx="516532" cy="430001"/>
            </a:xfrm>
            <a:prstGeom prst="snip2SameRect">
              <a:avLst>
                <a:gd name="adj1" fmla="val 33206"/>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sp>
        <p:nvSpPr>
          <p:cNvPr id="80" name="TextBox 79">
            <a:extLst>
              <a:ext uri="{FF2B5EF4-FFF2-40B4-BE49-F238E27FC236}">
                <a16:creationId xmlns:a16="http://schemas.microsoft.com/office/drawing/2014/main" id="{225F6DDE-045E-2E34-68A6-74F97BA989A6}"/>
              </a:ext>
            </a:extLst>
          </p:cNvPr>
          <p:cNvSpPr txBox="1"/>
          <p:nvPr/>
        </p:nvSpPr>
        <p:spPr>
          <a:xfrm>
            <a:off x="7794506" y="5249869"/>
            <a:ext cx="461336" cy="523220"/>
          </a:xfrm>
          <a:prstGeom prst="rect">
            <a:avLst/>
          </a:prstGeom>
          <a:noFill/>
        </p:spPr>
        <p:txBody>
          <a:bodyPr wrap="square" rtlCol="0">
            <a:spAutoFit/>
          </a:bodyPr>
          <a:lstStyle/>
          <a:p>
            <a:r>
              <a:rPr lang="en-US" altLang="ko-KR" sz="2800" b="1" dirty="0">
                <a:solidFill>
                  <a:srgbClr val="C00000"/>
                </a:solidFill>
                <a:highlight>
                  <a:srgbClr val="FFFF00"/>
                </a:highlight>
              </a:rPr>
              <a:t>??</a:t>
            </a:r>
            <a:endParaRPr lang="ko-KR" altLang="en-US" b="1" dirty="0">
              <a:solidFill>
                <a:srgbClr val="C00000"/>
              </a:solidFill>
              <a:highlight>
                <a:srgbClr val="FFFF00"/>
              </a:highlight>
            </a:endParaRPr>
          </a:p>
        </p:txBody>
      </p:sp>
      <p:cxnSp>
        <p:nvCxnSpPr>
          <p:cNvPr id="82" name="직선 연결선 81">
            <a:extLst>
              <a:ext uri="{FF2B5EF4-FFF2-40B4-BE49-F238E27FC236}">
                <a16:creationId xmlns:a16="http://schemas.microsoft.com/office/drawing/2014/main" id="{AEA57A3D-17A4-850D-0CE0-56B343753F6E}"/>
              </a:ext>
            </a:extLst>
          </p:cNvPr>
          <p:cNvCxnSpPr>
            <a:cxnSpLocks/>
            <a:endCxn id="75" idx="0"/>
          </p:cNvCxnSpPr>
          <p:nvPr/>
        </p:nvCxnSpPr>
        <p:spPr bwMode="auto">
          <a:xfrm>
            <a:off x="7342361" y="5153983"/>
            <a:ext cx="195217" cy="412550"/>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83" name="직선 연결선 82">
            <a:extLst>
              <a:ext uri="{FF2B5EF4-FFF2-40B4-BE49-F238E27FC236}">
                <a16:creationId xmlns:a16="http://schemas.microsoft.com/office/drawing/2014/main" id="{4CA9BDC7-EFDE-4EB5-DB96-720127C7F478}"/>
              </a:ext>
            </a:extLst>
          </p:cNvPr>
          <p:cNvCxnSpPr>
            <a:cxnSpLocks/>
            <a:endCxn id="70" idx="1"/>
          </p:cNvCxnSpPr>
          <p:nvPr/>
        </p:nvCxnSpPr>
        <p:spPr bwMode="auto">
          <a:xfrm flipH="1">
            <a:off x="7143341" y="5184376"/>
            <a:ext cx="187658" cy="739150"/>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84" name="직선 연결선 83">
            <a:extLst>
              <a:ext uri="{FF2B5EF4-FFF2-40B4-BE49-F238E27FC236}">
                <a16:creationId xmlns:a16="http://schemas.microsoft.com/office/drawing/2014/main" id="{5FA72BF5-8FE8-731B-8713-E75E3CC371B6}"/>
              </a:ext>
            </a:extLst>
          </p:cNvPr>
          <p:cNvCxnSpPr>
            <a:cxnSpLocks/>
            <a:endCxn id="76" idx="2"/>
          </p:cNvCxnSpPr>
          <p:nvPr/>
        </p:nvCxnSpPr>
        <p:spPr bwMode="auto">
          <a:xfrm>
            <a:off x="7345011" y="5200237"/>
            <a:ext cx="52850" cy="628625"/>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85" name="직선 연결선 84">
            <a:extLst>
              <a:ext uri="{FF2B5EF4-FFF2-40B4-BE49-F238E27FC236}">
                <a16:creationId xmlns:a16="http://schemas.microsoft.com/office/drawing/2014/main" id="{88397E72-EB42-0FC4-687F-1B99F37C0D76}"/>
              </a:ext>
            </a:extLst>
          </p:cNvPr>
          <p:cNvCxnSpPr>
            <a:cxnSpLocks/>
            <a:endCxn id="78" idx="5"/>
          </p:cNvCxnSpPr>
          <p:nvPr/>
        </p:nvCxnSpPr>
        <p:spPr bwMode="auto">
          <a:xfrm>
            <a:off x="7348769" y="5216035"/>
            <a:ext cx="464358" cy="648601"/>
          </a:xfrm>
          <a:prstGeom prst="line">
            <a:avLst/>
          </a:prstGeom>
          <a:solidFill>
            <a:schemeClr val="accent1"/>
          </a:solidFill>
          <a:ln w="38100" cap="flat" cmpd="sng" algn="ctr">
            <a:solidFill>
              <a:srgbClr val="C00000"/>
            </a:solidFill>
            <a:prstDash val="solid"/>
            <a:round/>
            <a:headEnd type="triangle" w="med" len="med"/>
            <a:tailEnd type="triangle" w="med" len="med"/>
          </a:ln>
          <a:effectLst/>
        </p:spPr>
      </p:cxnSp>
      <p:cxnSp>
        <p:nvCxnSpPr>
          <p:cNvPr id="95" name="직선 연결선 94">
            <a:extLst>
              <a:ext uri="{FF2B5EF4-FFF2-40B4-BE49-F238E27FC236}">
                <a16:creationId xmlns:a16="http://schemas.microsoft.com/office/drawing/2014/main" id="{CB1E32D5-EB34-3D12-3D09-2597BE966B25}"/>
              </a:ext>
            </a:extLst>
          </p:cNvPr>
          <p:cNvCxnSpPr>
            <a:cxnSpLocks/>
            <a:stCxn id="16" idx="2"/>
            <a:endCxn id="56" idx="7"/>
          </p:cNvCxnSpPr>
          <p:nvPr/>
        </p:nvCxnSpPr>
        <p:spPr bwMode="auto">
          <a:xfrm flipH="1">
            <a:off x="4662247" y="5177944"/>
            <a:ext cx="303937" cy="430565"/>
          </a:xfrm>
          <a:prstGeom prst="line">
            <a:avLst/>
          </a:prstGeom>
          <a:solidFill>
            <a:schemeClr val="accent1"/>
          </a:solidFill>
          <a:ln w="38100" cap="flat" cmpd="sng" algn="ctr">
            <a:solidFill>
              <a:schemeClr val="accent2"/>
            </a:solidFill>
            <a:prstDash val="solid"/>
            <a:round/>
            <a:headEnd type="triangle" w="med" len="med"/>
            <a:tailEnd type="triangle" w="med" len="med"/>
          </a:ln>
          <a:effectLst/>
        </p:spPr>
      </p:cxnSp>
      <p:cxnSp>
        <p:nvCxnSpPr>
          <p:cNvPr id="98" name="직선 연결선 97">
            <a:extLst>
              <a:ext uri="{FF2B5EF4-FFF2-40B4-BE49-F238E27FC236}">
                <a16:creationId xmlns:a16="http://schemas.microsoft.com/office/drawing/2014/main" id="{46249C18-CA1F-8ED8-E76D-D1076FB36FFE}"/>
              </a:ext>
            </a:extLst>
          </p:cNvPr>
          <p:cNvCxnSpPr>
            <a:cxnSpLocks/>
          </p:cNvCxnSpPr>
          <p:nvPr/>
        </p:nvCxnSpPr>
        <p:spPr bwMode="auto">
          <a:xfrm flipH="1">
            <a:off x="6105193" y="5186364"/>
            <a:ext cx="303937" cy="430565"/>
          </a:xfrm>
          <a:prstGeom prst="line">
            <a:avLst/>
          </a:prstGeom>
          <a:solidFill>
            <a:schemeClr val="accent1"/>
          </a:solidFill>
          <a:ln w="38100" cap="flat" cmpd="sng" algn="ctr">
            <a:solidFill>
              <a:schemeClr val="accent2"/>
            </a:solidFill>
            <a:prstDash val="solid"/>
            <a:round/>
            <a:headEnd type="triangle" w="med" len="med"/>
            <a:tailEnd type="triangle" w="med" len="med"/>
          </a:ln>
          <a:effectLst/>
        </p:spPr>
      </p:cxnSp>
      <p:cxnSp>
        <p:nvCxnSpPr>
          <p:cNvPr id="99" name="직선 연결선 98">
            <a:extLst>
              <a:ext uri="{FF2B5EF4-FFF2-40B4-BE49-F238E27FC236}">
                <a16:creationId xmlns:a16="http://schemas.microsoft.com/office/drawing/2014/main" id="{F118C7BF-4780-F7CD-5D34-6C37938F9B8F}"/>
              </a:ext>
            </a:extLst>
          </p:cNvPr>
          <p:cNvCxnSpPr>
            <a:cxnSpLocks/>
          </p:cNvCxnSpPr>
          <p:nvPr/>
        </p:nvCxnSpPr>
        <p:spPr bwMode="auto">
          <a:xfrm flipH="1">
            <a:off x="7204674" y="5180924"/>
            <a:ext cx="489191" cy="352140"/>
          </a:xfrm>
          <a:prstGeom prst="line">
            <a:avLst/>
          </a:prstGeom>
          <a:solidFill>
            <a:schemeClr val="accent1"/>
          </a:solidFill>
          <a:ln w="38100" cap="flat" cmpd="sng" algn="ctr">
            <a:solidFill>
              <a:schemeClr val="accent2"/>
            </a:solidFill>
            <a:prstDash val="solid"/>
            <a:round/>
            <a:headEnd type="triangle" w="med" len="med"/>
            <a:tailEnd type="triangle" w="med" len="med"/>
          </a:ln>
          <a:effectLst/>
        </p:spPr>
      </p:cxnSp>
      <p:cxnSp>
        <p:nvCxnSpPr>
          <p:cNvPr id="101" name="직선 연결선 100">
            <a:extLst>
              <a:ext uri="{FF2B5EF4-FFF2-40B4-BE49-F238E27FC236}">
                <a16:creationId xmlns:a16="http://schemas.microsoft.com/office/drawing/2014/main" id="{E65EA174-BA2D-B53B-7BC3-616464B420C5}"/>
              </a:ext>
            </a:extLst>
          </p:cNvPr>
          <p:cNvCxnSpPr>
            <a:cxnSpLocks/>
          </p:cNvCxnSpPr>
          <p:nvPr/>
        </p:nvCxnSpPr>
        <p:spPr bwMode="auto">
          <a:xfrm flipH="1">
            <a:off x="7556628" y="5187386"/>
            <a:ext cx="234807" cy="332992"/>
          </a:xfrm>
          <a:prstGeom prst="line">
            <a:avLst/>
          </a:prstGeom>
          <a:solidFill>
            <a:schemeClr val="accent1"/>
          </a:solidFill>
          <a:ln w="38100" cap="flat" cmpd="sng" algn="ctr">
            <a:solidFill>
              <a:schemeClr val="accent2"/>
            </a:solidFill>
            <a:prstDash val="solid"/>
            <a:round/>
            <a:headEnd type="triangle" w="med" len="med"/>
            <a:tailEnd type="triangle" w="med" len="med"/>
          </a:ln>
          <a:effectLst/>
        </p:spPr>
      </p:cxnSp>
      <p:cxnSp>
        <p:nvCxnSpPr>
          <p:cNvPr id="104" name="직선 연결선 103">
            <a:extLst>
              <a:ext uri="{FF2B5EF4-FFF2-40B4-BE49-F238E27FC236}">
                <a16:creationId xmlns:a16="http://schemas.microsoft.com/office/drawing/2014/main" id="{56D5A713-CC7A-EF93-C4AB-C18B480C362A}"/>
              </a:ext>
            </a:extLst>
          </p:cNvPr>
          <p:cNvCxnSpPr>
            <a:cxnSpLocks/>
            <a:endCxn id="70" idx="2"/>
          </p:cNvCxnSpPr>
          <p:nvPr/>
        </p:nvCxnSpPr>
        <p:spPr bwMode="auto">
          <a:xfrm flipH="1">
            <a:off x="7002527" y="5216035"/>
            <a:ext cx="774955" cy="590267"/>
          </a:xfrm>
          <a:prstGeom prst="line">
            <a:avLst/>
          </a:prstGeom>
          <a:solidFill>
            <a:schemeClr val="accent1"/>
          </a:solidFill>
          <a:ln w="38100" cap="flat" cmpd="sng" algn="ctr">
            <a:solidFill>
              <a:schemeClr val="accent2"/>
            </a:solidFill>
            <a:prstDash val="solid"/>
            <a:round/>
            <a:headEnd type="triangle" w="med" len="med"/>
            <a:tailEnd type="triangle" w="med" len="med"/>
          </a:ln>
          <a:effectLst/>
        </p:spPr>
      </p:cxnSp>
      <p:cxnSp>
        <p:nvCxnSpPr>
          <p:cNvPr id="107" name="직선 연결선 106">
            <a:extLst>
              <a:ext uri="{FF2B5EF4-FFF2-40B4-BE49-F238E27FC236}">
                <a16:creationId xmlns:a16="http://schemas.microsoft.com/office/drawing/2014/main" id="{DE0209A9-38BC-E3AE-492B-2D51C353A6B3}"/>
              </a:ext>
            </a:extLst>
          </p:cNvPr>
          <p:cNvCxnSpPr>
            <a:cxnSpLocks/>
            <a:endCxn id="72" idx="7"/>
          </p:cNvCxnSpPr>
          <p:nvPr/>
        </p:nvCxnSpPr>
        <p:spPr bwMode="auto">
          <a:xfrm flipH="1">
            <a:off x="7393221" y="5149531"/>
            <a:ext cx="412591" cy="679661"/>
          </a:xfrm>
          <a:prstGeom prst="line">
            <a:avLst/>
          </a:prstGeom>
          <a:solidFill>
            <a:schemeClr val="accent1"/>
          </a:solidFill>
          <a:ln w="38100" cap="flat" cmpd="sng" algn="ctr">
            <a:solidFill>
              <a:schemeClr val="accent2"/>
            </a:solidFill>
            <a:prstDash val="solid"/>
            <a:round/>
            <a:headEnd type="triangle" w="med" len="med"/>
            <a:tailEnd type="triangle" w="med" len="med"/>
          </a:ln>
          <a:effectLst/>
        </p:spPr>
      </p:cxnSp>
      <p:cxnSp>
        <p:nvCxnSpPr>
          <p:cNvPr id="110" name="직선 연결선 109">
            <a:extLst>
              <a:ext uri="{FF2B5EF4-FFF2-40B4-BE49-F238E27FC236}">
                <a16:creationId xmlns:a16="http://schemas.microsoft.com/office/drawing/2014/main" id="{354A8933-375B-6D08-A2B7-B1C3587868C5}"/>
              </a:ext>
            </a:extLst>
          </p:cNvPr>
          <p:cNvCxnSpPr>
            <a:cxnSpLocks/>
            <a:endCxn id="78" idx="0"/>
          </p:cNvCxnSpPr>
          <p:nvPr/>
        </p:nvCxnSpPr>
        <p:spPr bwMode="auto">
          <a:xfrm flipH="1">
            <a:off x="7768675" y="5158749"/>
            <a:ext cx="59234" cy="598571"/>
          </a:xfrm>
          <a:prstGeom prst="line">
            <a:avLst/>
          </a:prstGeom>
          <a:solidFill>
            <a:schemeClr val="accent1"/>
          </a:solidFill>
          <a:ln w="38100" cap="flat" cmpd="sng" algn="ctr">
            <a:solidFill>
              <a:schemeClr val="accent2"/>
            </a:solidFill>
            <a:prstDash val="solid"/>
            <a:round/>
            <a:headEnd type="triangle" w="med" len="med"/>
            <a:tailEnd type="triangle" w="med" len="med"/>
          </a:ln>
          <a:effectLst/>
        </p:spPr>
      </p:cxnSp>
    </p:spTree>
    <p:extLst>
      <p:ext uri="{BB962C8B-B14F-4D97-AF65-F5344CB8AC3E}">
        <p14:creationId xmlns:p14="http://schemas.microsoft.com/office/powerpoint/2010/main" val="1386183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A09A12E-5E3B-9BBA-AC09-DE500422AB95}"/>
              </a:ext>
            </a:extLst>
          </p:cNvPr>
          <p:cNvSpPr>
            <a:spLocks noGrp="1"/>
          </p:cNvSpPr>
          <p:nvPr>
            <p:ph type="title"/>
          </p:nvPr>
        </p:nvSpPr>
        <p:spPr/>
        <p:txBody>
          <a:bodyPr/>
          <a:lstStyle/>
          <a:p>
            <a:r>
              <a:rPr lang="en-US" altLang="ko-KR" dirty="0"/>
              <a:t>Beacon discussion</a:t>
            </a:r>
            <a:endParaRPr lang="ko-KR" altLang="en-US" dirty="0"/>
          </a:p>
        </p:txBody>
      </p:sp>
      <p:sp>
        <p:nvSpPr>
          <p:cNvPr id="3" name="내용 개체 틀 2">
            <a:extLst>
              <a:ext uri="{FF2B5EF4-FFF2-40B4-BE49-F238E27FC236}">
                <a16:creationId xmlns:a16="http://schemas.microsoft.com/office/drawing/2014/main" id="{690E0616-872E-D875-8BFB-5B1ED0D59178}"/>
              </a:ext>
            </a:extLst>
          </p:cNvPr>
          <p:cNvSpPr>
            <a:spLocks noGrp="1"/>
          </p:cNvSpPr>
          <p:nvPr>
            <p:ph idx="1"/>
          </p:nvPr>
        </p:nvSpPr>
        <p:spPr/>
        <p:txBody>
          <a:bodyPr>
            <a:normAutofit fontScale="92500" lnSpcReduction="10000"/>
          </a:bodyPr>
          <a:lstStyle/>
          <a:p>
            <a:pPr>
              <a:lnSpc>
                <a:spcPct val="150000"/>
              </a:lnSpc>
            </a:pPr>
            <a:r>
              <a:rPr lang="en-US" altLang="ko-KR" dirty="0"/>
              <a:t>There have been discussed to transmit Beacons in the </a:t>
            </a:r>
            <a:r>
              <a:rPr lang="en-US" altLang="ko-KR" dirty="0" err="1"/>
              <a:t>mmWave</a:t>
            </a:r>
            <a:r>
              <a:rPr lang="en-US" altLang="ko-KR" dirty="0"/>
              <a:t> link [8,9]</a:t>
            </a:r>
          </a:p>
          <a:p>
            <a:pPr>
              <a:lnSpc>
                <a:spcPct val="150000"/>
              </a:lnSpc>
            </a:pPr>
            <a:r>
              <a:rPr lang="en-US" altLang="ko-KR" dirty="0"/>
              <a:t>If there is no device nearby that plans to utilize </a:t>
            </a:r>
            <a:r>
              <a:rPr lang="en-US" altLang="ko-KR" dirty="0" err="1"/>
              <a:t>mmWave</a:t>
            </a:r>
            <a:r>
              <a:rPr lang="en-US" altLang="ko-KR" dirty="0"/>
              <a:t> link, the IMMW AP MLD does not have to transmit any frames (including a Beacon frame if defined) on the </a:t>
            </a:r>
            <a:r>
              <a:rPr lang="en-US" altLang="ko-KR" dirty="0" err="1"/>
              <a:t>mmWave</a:t>
            </a:r>
            <a:r>
              <a:rPr lang="en-US" altLang="ko-KR" dirty="0"/>
              <a:t> link</a:t>
            </a:r>
          </a:p>
          <a:p>
            <a:pPr lvl="1">
              <a:lnSpc>
                <a:spcPct val="150000"/>
              </a:lnSpc>
            </a:pPr>
            <a:r>
              <a:rPr lang="en-US" altLang="ko-KR" dirty="0"/>
              <a:t>If Beacons transmitted via the </a:t>
            </a:r>
            <a:r>
              <a:rPr lang="en-US" altLang="ko-KR" dirty="0" err="1"/>
              <a:t>mmWave</a:t>
            </a:r>
            <a:r>
              <a:rPr lang="en-US" altLang="ko-KR" dirty="0"/>
              <a:t> link are directionally transmitted in several sectors, it’s more large overhead than omnidirectional transmission</a:t>
            </a:r>
          </a:p>
          <a:p>
            <a:pPr lvl="1">
              <a:lnSpc>
                <a:spcPct val="150000"/>
              </a:lnSpc>
            </a:pPr>
            <a:r>
              <a:rPr lang="en-US" altLang="ko-KR" dirty="0"/>
              <a:t>IMMW AP MLD still transmits Beacons via one of its sub-7 GHz links</a:t>
            </a:r>
          </a:p>
          <a:p>
            <a:pPr lvl="2">
              <a:lnSpc>
                <a:spcPct val="150000"/>
              </a:lnSpc>
            </a:pPr>
            <a:r>
              <a:rPr lang="en-US" altLang="ko-KR" dirty="0"/>
              <a:t>This Beacon may contain the </a:t>
            </a:r>
            <a:r>
              <a:rPr lang="en-US" altLang="ko-KR" dirty="0" err="1"/>
              <a:t>mmWave</a:t>
            </a:r>
            <a:r>
              <a:rPr lang="en-US" altLang="ko-KR" dirty="0"/>
              <a:t> link information in its Basic Multi-Link element so that any device receiving this Beacon is aware of the AP’s </a:t>
            </a:r>
            <a:r>
              <a:rPr lang="en-US" altLang="ko-KR" dirty="0" err="1"/>
              <a:t>mmWave</a:t>
            </a:r>
            <a:r>
              <a:rPr lang="en-US" altLang="ko-KR" dirty="0"/>
              <a:t> link capability</a:t>
            </a:r>
          </a:p>
          <a:p>
            <a:pPr>
              <a:lnSpc>
                <a:spcPct val="150000"/>
              </a:lnSpc>
            </a:pPr>
            <a:endParaRPr lang="ko-KR" altLang="en-US" dirty="0"/>
          </a:p>
        </p:txBody>
      </p:sp>
      <p:sp>
        <p:nvSpPr>
          <p:cNvPr id="4" name="슬라이드 번호 개체 틀 3">
            <a:extLst>
              <a:ext uri="{FF2B5EF4-FFF2-40B4-BE49-F238E27FC236}">
                <a16:creationId xmlns:a16="http://schemas.microsoft.com/office/drawing/2014/main" id="{E7D5587C-00BD-4C12-A191-4288D3FC581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
        <p:nvSpPr>
          <p:cNvPr id="5" name="바닥글 개체 틀 4">
            <a:extLst>
              <a:ext uri="{FF2B5EF4-FFF2-40B4-BE49-F238E27FC236}">
                <a16:creationId xmlns:a16="http://schemas.microsoft.com/office/drawing/2014/main" id="{963C72DC-101C-F821-F7E6-612369476918}"/>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911946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E588364-6794-24E2-40B3-D50B5BD46F2A}"/>
              </a:ext>
            </a:extLst>
          </p:cNvPr>
          <p:cNvSpPr>
            <a:spLocks noGrp="1"/>
          </p:cNvSpPr>
          <p:nvPr>
            <p:ph type="title"/>
          </p:nvPr>
        </p:nvSpPr>
        <p:spPr/>
        <p:txBody>
          <a:bodyPr/>
          <a:lstStyle/>
          <a:p>
            <a:r>
              <a:rPr lang="en-US" altLang="ko-KR" dirty="0" err="1"/>
              <a:t>mmWave</a:t>
            </a:r>
            <a:r>
              <a:rPr lang="en-US" altLang="ko-KR" dirty="0"/>
              <a:t> link’s non-standalone feature discussion</a:t>
            </a:r>
            <a:endParaRPr lang="ko-KR" altLang="en-US" dirty="0"/>
          </a:p>
        </p:txBody>
      </p:sp>
      <p:sp>
        <p:nvSpPr>
          <p:cNvPr id="3" name="내용 개체 틀 2">
            <a:extLst>
              <a:ext uri="{FF2B5EF4-FFF2-40B4-BE49-F238E27FC236}">
                <a16:creationId xmlns:a16="http://schemas.microsoft.com/office/drawing/2014/main" id="{901A2E4C-2E64-EFF0-BB2E-7FBA2F55BE9E}"/>
              </a:ext>
            </a:extLst>
          </p:cNvPr>
          <p:cNvSpPr>
            <a:spLocks noGrp="1"/>
          </p:cNvSpPr>
          <p:nvPr>
            <p:ph idx="1"/>
          </p:nvPr>
        </p:nvSpPr>
        <p:spPr/>
        <p:txBody>
          <a:bodyPr>
            <a:normAutofit fontScale="92500" lnSpcReduction="20000"/>
          </a:bodyPr>
          <a:lstStyle/>
          <a:p>
            <a:pPr>
              <a:lnSpc>
                <a:spcPct val="150000"/>
              </a:lnSpc>
            </a:pPr>
            <a:r>
              <a:rPr lang="en-US" altLang="ko-KR" dirty="0" err="1"/>
              <a:t>TGbq</a:t>
            </a:r>
            <a:r>
              <a:rPr lang="en-US" altLang="ko-KR" dirty="0"/>
              <a:t> should define the scope of </a:t>
            </a:r>
            <a:r>
              <a:rPr lang="en-US" altLang="ko-KR" dirty="0" err="1"/>
              <a:t>mmWave</a:t>
            </a:r>
            <a:r>
              <a:rPr lang="en-US" altLang="ko-KR" dirty="0"/>
              <a:t> link’s non-standalone characteristics</a:t>
            </a:r>
          </a:p>
          <a:p>
            <a:pPr>
              <a:lnSpc>
                <a:spcPct val="150000"/>
              </a:lnSpc>
            </a:pPr>
            <a:r>
              <a:rPr lang="en-US" altLang="ko-KR" dirty="0"/>
              <a:t>Starting with the easiest one, </a:t>
            </a:r>
            <a:r>
              <a:rPr lang="en-US" altLang="ko-KR" dirty="0" err="1"/>
              <a:t>mmWave</a:t>
            </a:r>
            <a:r>
              <a:rPr lang="en-US" altLang="ko-KR" dirty="0"/>
              <a:t> link shall not be the only one link enabled in the IMMW AP MLD or IMMW non-AP MLD</a:t>
            </a:r>
          </a:p>
          <a:p>
            <a:pPr>
              <a:lnSpc>
                <a:spcPct val="150000"/>
              </a:lnSpc>
            </a:pPr>
            <a:r>
              <a:rPr lang="en-US" altLang="ko-KR" dirty="0"/>
              <a:t>Then what’s the next? There are options in terms of discovery and association procedures as follows:</a:t>
            </a:r>
          </a:p>
          <a:p>
            <a:pPr lvl="1">
              <a:lnSpc>
                <a:spcPct val="150000"/>
              </a:lnSpc>
            </a:pPr>
            <a:r>
              <a:rPr lang="en-US" altLang="ko-KR" dirty="0"/>
              <a:t>IMMW non-AP MLD shall not send multi-link Probe Request frame on the </a:t>
            </a:r>
            <a:r>
              <a:rPr lang="en-US" altLang="ko-KR" dirty="0" err="1"/>
              <a:t>mmWave</a:t>
            </a:r>
            <a:r>
              <a:rPr lang="en-US" altLang="ko-KR" dirty="0"/>
              <a:t> link</a:t>
            </a:r>
          </a:p>
          <a:p>
            <a:pPr lvl="1">
              <a:lnSpc>
                <a:spcPct val="150000"/>
              </a:lnSpc>
            </a:pPr>
            <a:r>
              <a:rPr lang="en-US" altLang="ko-KR" dirty="0"/>
              <a:t>IMMW non-AP MLD shall not send (re)association request frame on the </a:t>
            </a:r>
            <a:r>
              <a:rPr lang="en-US" altLang="ko-KR" dirty="0" err="1"/>
              <a:t>mmWave</a:t>
            </a:r>
            <a:r>
              <a:rPr lang="en-US" altLang="ko-KR" dirty="0"/>
              <a:t> link</a:t>
            </a:r>
          </a:p>
          <a:p>
            <a:pPr lvl="1">
              <a:lnSpc>
                <a:spcPct val="150000"/>
              </a:lnSpc>
            </a:pPr>
            <a:r>
              <a:rPr lang="en-US" altLang="ko-KR" dirty="0"/>
              <a:t>IMMW non-AP MLD shall perform the ML (re)setup or ML reconfiguration procedure via a sub-7 GHz link in order to add/enable the </a:t>
            </a:r>
            <a:r>
              <a:rPr lang="en-US" altLang="ko-KR" dirty="0" err="1"/>
              <a:t>mmWave</a:t>
            </a:r>
            <a:r>
              <a:rPr lang="en-US" altLang="ko-KR" dirty="0"/>
              <a:t> link</a:t>
            </a:r>
          </a:p>
          <a:p>
            <a:pPr>
              <a:lnSpc>
                <a:spcPct val="150000"/>
              </a:lnSpc>
            </a:pPr>
            <a:endParaRPr lang="ko-KR" altLang="en-US" dirty="0"/>
          </a:p>
        </p:txBody>
      </p:sp>
      <p:sp>
        <p:nvSpPr>
          <p:cNvPr id="4" name="슬라이드 번호 개체 틀 3">
            <a:extLst>
              <a:ext uri="{FF2B5EF4-FFF2-40B4-BE49-F238E27FC236}">
                <a16:creationId xmlns:a16="http://schemas.microsoft.com/office/drawing/2014/main" id="{25DF3E5E-905D-8120-559A-756BBB52A03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
        <p:nvSpPr>
          <p:cNvPr id="5" name="바닥글 개체 틀 4">
            <a:extLst>
              <a:ext uri="{FF2B5EF4-FFF2-40B4-BE49-F238E27FC236}">
                <a16:creationId xmlns:a16="http://schemas.microsoft.com/office/drawing/2014/main" id="{51E32007-C84F-388A-C8D4-E4928D8E0062}"/>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956908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A9E9B17-8D1C-63FD-49BC-3677C6BC919D}"/>
              </a:ext>
            </a:extLst>
          </p:cNvPr>
          <p:cNvSpPr>
            <a:spLocks noGrp="1"/>
          </p:cNvSpPr>
          <p:nvPr>
            <p:ph type="title"/>
          </p:nvPr>
        </p:nvSpPr>
        <p:spPr/>
        <p:txBody>
          <a:bodyPr/>
          <a:lstStyle/>
          <a:p>
            <a:r>
              <a:rPr lang="en-US" altLang="ko-KR" dirty="0"/>
              <a:t>Conclusion</a:t>
            </a:r>
            <a:endParaRPr lang="ko-KR" altLang="en-US" dirty="0"/>
          </a:p>
        </p:txBody>
      </p:sp>
      <p:sp>
        <p:nvSpPr>
          <p:cNvPr id="3" name="내용 개체 틀 2">
            <a:extLst>
              <a:ext uri="{FF2B5EF4-FFF2-40B4-BE49-F238E27FC236}">
                <a16:creationId xmlns:a16="http://schemas.microsoft.com/office/drawing/2014/main" id="{E72274FE-BA8C-5313-39A2-FCE03786C089}"/>
              </a:ext>
            </a:extLst>
          </p:cNvPr>
          <p:cNvSpPr>
            <a:spLocks noGrp="1"/>
          </p:cNvSpPr>
          <p:nvPr>
            <p:ph idx="1"/>
          </p:nvPr>
        </p:nvSpPr>
        <p:spPr/>
        <p:txBody>
          <a:bodyPr/>
          <a:lstStyle/>
          <a:p>
            <a:r>
              <a:rPr lang="en-US" altLang="ko-KR" dirty="0"/>
              <a:t>A simple state machine of the IMMW STA is introduced based on two  scenarios triggering for </a:t>
            </a:r>
            <a:r>
              <a:rPr lang="en-US" altLang="ko-KR" dirty="0" err="1"/>
              <a:t>mmWave</a:t>
            </a:r>
            <a:r>
              <a:rPr lang="en-US" altLang="ko-KR" dirty="0"/>
              <a:t> link activation on consumer mobile device</a:t>
            </a:r>
          </a:p>
          <a:p>
            <a:endParaRPr lang="en-US" altLang="ko-KR" dirty="0"/>
          </a:p>
          <a:p>
            <a:r>
              <a:rPr lang="en-US" altLang="ko-KR" dirty="0"/>
              <a:t>There should be some operational restriction to AP MLD and non-AP MLD in consideration of non-standalone characteristics of the </a:t>
            </a:r>
            <a:r>
              <a:rPr lang="en-US" altLang="ko-KR" dirty="0" err="1"/>
              <a:t>mmWave</a:t>
            </a:r>
            <a:r>
              <a:rPr lang="en-US" altLang="ko-KR" dirty="0"/>
              <a:t> link</a:t>
            </a:r>
          </a:p>
          <a:p>
            <a:pPr lvl="1"/>
            <a:r>
              <a:rPr lang="en-US" altLang="ko-KR" dirty="0"/>
              <a:t>ML discovery/(re)setup/reconfiguration only via sub-7 GHz link</a:t>
            </a:r>
          </a:p>
          <a:p>
            <a:pPr lvl="1"/>
            <a:r>
              <a:rPr lang="en-US" altLang="ko-KR" dirty="0" err="1"/>
              <a:t>mmWave</a:t>
            </a:r>
            <a:r>
              <a:rPr lang="en-US" altLang="ko-KR" dirty="0"/>
              <a:t> link shall not be the only one setup link</a:t>
            </a:r>
          </a:p>
          <a:p>
            <a:pPr marL="457188" lvl="1" indent="0">
              <a:buNone/>
            </a:pPr>
            <a:endParaRPr lang="en-US" altLang="ko-KR" dirty="0"/>
          </a:p>
          <a:p>
            <a:pPr lvl="1"/>
            <a:endParaRPr lang="ko-KR" altLang="en-US" dirty="0"/>
          </a:p>
        </p:txBody>
      </p:sp>
      <p:sp>
        <p:nvSpPr>
          <p:cNvPr id="4" name="슬라이드 번호 개체 틀 3">
            <a:extLst>
              <a:ext uri="{FF2B5EF4-FFF2-40B4-BE49-F238E27FC236}">
                <a16:creationId xmlns:a16="http://schemas.microsoft.com/office/drawing/2014/main" id="{948B0DE4-8A1D-9F6C-094A-20FDE00334FB}"/>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5" name="바닥글 개체 틀 4">
            <a:extLst>
              <a:ext uri="{FF2B5EF4-FFF2-40B4-BE49-F238E27FC236}">
                <a16:creationId xmlns:a16="http://schemas.microsoft.com/office/drawing/2014/main" id="{37A7AEBB-8EAB-3C6B-4706-6FD9D4226C2D}"/>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37388443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124900</TotalTime>
  <Words>2463</Words>
  <Application>Microsoft Office PowerPoint</Application>
  <PresentationFormat>와이드스크린</PresentationFormat>
  <Paragraphs>233</Paragraphs>
  <Slides>17</Slides>
  <Notes>1</Notes>
  <HiddenSlides>0</HiddenSlides>
  <MMClips>0</MMClips>
  <ScaleCrop>false</ScaleCrop>
  <HeadingPairs>
    <vt:vector size="8" baseType="variant">
      <vt:variant>
        <vt:lpstr>사용한 글꼴</vt:lpstr>
      </vt:variant>
      <vt:variant>
        <vt:i4>5</vt:i4>
      </vt:variant>
      <vt:variant>
        <vt:lpstr>테마</vt:lpstr>
      </vt:variant>
      <vt:variant>
        <vt:i4>1</vt:i4>
      </vt:variant>
      <vt:variant>
        <vt:lpstr>포함된 OLE 서버</vt:lpstr>
      </vt:variant>
      <vt:variant>
        <vt:i4>1</vt:i4>
      </vt:variant>
      <vt:variant>
        <vt:lpstr>슬라이드 제목</vt:lpstr>
      </vt:variant>
      <vt:variant>
        <vt:i4>17</vt:i4>
      </vt:variant>
    </vt:vector>
  </HeadingPairs>
  <TitlesOfParts>
    <vt:vector size="24" baseType="lpstr">
      <vt:lpstr>굴림</vt:lpstr>
      <vt:lpstr>맑은 고딕</vt:lpstr>
      <vt:lpstr>Arial</vt:lpstr>
      <vt:lpstr>Times New Roman</vt:lpstr>
      <vt:lpstr>Wingdings</vt:lpstr>
      <vt:lpstr>802-11-Submission</vt:lpstr>
      <vt:lpstr>Document</vt:lpstr>
      <vt:lpstr>On-demand IMMW Activation</vt:lpstr>
      <vt:lpstr>Introduction </vt:lpstr>
      <vt:lpstr>Introduction</vt:lpstr>
      <vt:lpstr>Scenarios to utilize mmWave link</vt:lpstr>
      <vt:lpstr>IMMW STA’s (simple) state machine</vt:lpstr>
      <vt:lpstr>Practical consideration</vt:lpstr>
      <vt:lpstr>Beacon discussion</vt:lpstr>
      <vt:lpstr>mmWave link’s non-standalone feature discussion</vt:lpstr>
      <vt:lpstr>Conclusion</vt:lpstr>
      <vt:lpstr>Reference</vt:lpstr>
      <vt:lpstr>SP1 </vt:lpstr>
      <vt:lpstr>SP2</vt:lpstr>
      <vt:lpstr>SP3</vt:lpstr>
      <vt:lpstr>SP4</vt:lpstr>
      <vt:lpstr>SP5</vt:lpstr>
      <vt:lpstr>SP6</vt:lpstr>
      <vt:lpstr>SP7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On-demand IMMW link activation</dc:title>
  <dc:creator>Jonghoe Koo</dc:creator>
  <cp:keywords>25/1193r0</cp:keywords>
  <cp:lastModifiedBy>Jonghoe Koo</cp:lastModifiedBy>
  <cp:revision>919</cp:revision>
  <dcterms:created xsi:type="dcterms:W3CDTF">2024-02-21T05:50:27Z</dcterms:created>
  <dcterms:modified xsi:type="dcterms:W3CDTF">2025-07-29T17:32:52Z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FLCMData">
    <vt:lpwstr>6DB3CF5D69794B6B58AB7ADBE9EFA8472F84C42318000E5BE827C5A7E5E5E46243036C0C349B057BFC6432497BEDC298E3590440373986A3EA2F06241F8EE8E3</vt:lpwstr>
  </property>
</Properties>
</file>