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0" r:id="rId2"/>
    <p:sldId id="1236" r:id="rId3"/>
    <p:sldId id="2147473617" r:id="rId4"/>
    <p:sldId id="2147473611" r:id="rId5"/>
    <p:sldId id="2147473615" r:id="rId6"/>
    <p:sldId id="2147473613" r:id="rId7"/>
    <p:sldId id="1244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B050"/>
    <a:srgbClr val="459706"/>
    <a:srgbClr val="FDEBD2"/>
    <a:srgbClr val="E1F5D1"/>
    <a:srgbClr val="FFEFFF"/>
    <a:srgbClr val="000000"/>
    <a:srgbClr val="6FA58E"/>
    <a:srgbClr val="FFE7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23" autoAdjust="0"/>
    <p:restoredTop sz="91774" autoAdjust="0"/>
  </p:normalViewPr>
  <p:slideViewPr>
    <p:cSldViewPr>
      <p:cViewPr varScale="1">
        <p:scale>
          <a:sx n="104" d="100"/>
          <a:sy n="104" d="100"/>
        </p:scale>
        <p:origin x="334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579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3547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430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282FEBE-F045-4E6F-BAFE-CCAD18F7EB8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3BE2D10-872A-479D-BDC2-D41B2602AFF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>
            <a:extLst>
              <a:ext uri="{FF2B5EF4-FFF2-40B4-BE49-F238E27FC236}">
                <a16:creationId xmlns:a16="http://schemas.microsoft.com/office/drawing/2014/main" id="{23020402-6900-9ED8-025F-A7D7AC3A8DF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96913" y="333395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July 2025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802.11-25/1192r0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77083"/>
            <a:ext cx="8915400" cy="81950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COSR </a:t>
            </a:r>
            <a:r>
              <a:rPr lang="en-US" sz="2800" dirty="0"/>
              <a:t>Information Exchange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995425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2025-07-28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342607"/>
              </p:ext>
            </p:extLst>
          </p:nvPr>
        </p:nvGraphicFramePr>
        <p:xfrm>
          <a:off x="1066800" y="3200400"/>
          <a:ext cx="7391400" cy="284339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You-Wei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Mediatek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You-Wei.Chen@mediatek.com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Kaiying Lu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657446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Eric Pc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5184172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Hsin-chun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3102797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Julia Feng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8291872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CCBD4D1-F213-4D7D-8598-D55538C567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99317" y="6475413"/>
            <a:ext cx="18446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2A07B-256D-0D02-F094-378E33656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EAE84-DE31-D322-9E67-1D90A3936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8229600" cy="4572000"/>
          </a:xfrm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The basic frame exchange for COSR was discussed in [1], and in this contribtuion we will discuss the information carried within those frames.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altLang="zh-TW" sz="1600" dirty="0">
              <a:ea typeface="+mn-ea"/>
              <a:cs typeface="+mn-cs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altLang="zh-TW" sz="1600" dirty="0">
              <a:ea typeface="+mn-ea"/>
              <a:cs typeface="+mn-cs"/>
            </a:endParaRP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7889AD-2B38-BFA0-874B-F9FC2FEC3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E82714-AC09-26B8-2558-C80002AC9D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42863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2A0F4-5E15-691E-1426-6B4A7AF37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Recap: Frame exchange for COBF/COSR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2A7CD4-04F3-F356-319E-43367CD56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65383"/>
            <a:ext cx="7772400" cy="4530617"/>
          </a:xfrm>
        </p:spPr>
        <p:txBody>
          <a:bodyPr/>
          <a:lstStyle/>
          <a:p>
            <a:r>
              <a:rPr lang="en-US" sz="1600" dirty="0"/>
              <a:t>It is desirable to have a common framework for both COBF and COSR. </a:t>
            </a:r>
          </a:p>
          <a:p>
            <a:pPr lvl="1"/>
            <a:r>
              <a:rPr lang="en-US" sz="1400" dirty="0"/>
              <a:t>To simply the standard design.</a:t>
            </a:r>
          </a:p>
          <a:p>
            <a:r>
              <a:rPr lang="en-US" sz="1600" dirty="0"/>
              <a:t>Prefer to exchange </a:t>
            </a:r>
            <a:r>
              <a:rPr lang="en-US" sz="1600" b="1" dirty="0"/>
              <a:t>necessary info </a:t>
            </a:r>
            <a:r>
              <a:rPr lang="en-US" sz="1600" dirty="0"/>
              <a:t>for performing COBF/COSR. </a:t>
            </a:r>
          </a:p>
          <a:p>
            <a:pPr lvl="1"/>
            <a:r>
              <a:rPr lang="en-US" sz="1400" dirty="0"/>
              <a:t>To simply the carried info</a:t>
            </a:r>
          </a:p>
          <a:p>
            <a:r>
              <a:rPr lang="en-US" sz="1600" dirty="0"/>
              <a:t>Prefer to confirm and carry</a:t>
            </a:r>
            <a:r>
              <a:rPr lang="en-US" sz="1600" b="1" dirty="0"/>
              <a:t> self-contained info </a:t>
            </a:r>
            <a:r>
              <a:rPr lang="en-US" sz="1600" dirty="0"/>
              <a:t>for COBF/COSR PPDU transmission.</a:t>
            </a:r>
          </a:p>
          <a:p>
            <a:pPr lvl="1"/>
            <a:r>
              <a:rPr lang="en-US" sz="1400" dirty="0"/>
              <a:t>To simply the implementation. </a:t>
            </a:r>
            <a:endParaRPr lang="en-US" sz="1600" dirty="0"/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9493E5-38BF-B1D8-DF84-D0A2E2C92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AD08DA-A461-4FEC-F97C-AC9FA46D02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919434D-D89D-449D-F843-D1F83A6EBEFA}"/>
              </a:ext>
            </a:extLst>
          </p:cNvPr>
          <p:cNvSpPr txBox="1"/>
          <p:nvPr/>
        </p:nvSpPr>
        <p:spPr>
          <a:xfrm>
            <a:off x="914400" y="4258092"/>
            <a:ext cx="14910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latin typeface="Arial Narrow" panose="020B0606020202030204" pitchFamily="34" charset="0"/>
              </a:rPr>
              <a:t>Sharing AP STA</a:t>
            </a:r>
          </a:p>
          <a:p>
            <a:pPr algn="ctr"/>
            <a:r>
              <a:rPr lang="en-US" altLang="zh-TW" sz="1000" b="1" dirty="0">
                <a:latin typeface="Arial Narrow" panose="020B0606020202030204" pitchFamily="34" charset="0"/>
              </a:rPr>
              <a:t>AP1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C5CE2E8-9687-14FA-7510-581C983624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6951" y="4253977"/>
            <a:ext cx="361801" cy="361801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16F0ADE1-4EC0-7A80-3308-286260729990}"/>
              </a:ext>
            </a:extLst>
          </p:cNvPr>
          <p:cNvSpPr txBox="1"/>
          <p:nvPr/>
        </p:nvSpPr>
        <p:spPr>
          <a:xfrm>
            <a:off x="901168" y="4709705"/>
            <a:ext cx="14910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latin typeface="Arial Narrow" panose="020B0606020202030204" pitchFamily="34" charset="0"/>
              </a:rPr>
              <a:t>Shared AP STA</a:t>
            </a:r>
          </a:p>
          <a:p>
            <a:pPr algn="ctr"/>
            <a:r>
              <a:rPr lang="en-US" altLang="zh-TW" sz="1000" b="1" dirty="0">
                <a:latin typeface="Arial Narrow" panose="020B0606020202030204" pitchFamily="34" charset="0"/>
              </a:rPr>
              <a:t>AP2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ED1C9D14-1F9E-C367-9BD3-AC59C8B82DB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193357" y="4709705"/>
            <a:ext cx="361801" cy="361801"/>
          </a:xfrm>
          <a:prstGeom prst="rect">
            <a:avLst/>
          </a:prstGeom>
        </p:spPr>
      </p:pic>
      <p:grpSp>
        <p:nvGrpSpPr>
          <p:cNvPr id="28" name="Group 27">
            <a:extLst>
              <a:ext uri="{FF2B5EF4-FFF2-40B4-BE49-F238E27FC236}">
                <a16:creationId xmlns:a16="http://schemas.microsoft.com/office/drawing/2014/main" id="{A327AE46-8FCD-2EA2-F377-0C79D1B0C8E3}"/>
              </a:ext>
            </a:extLst>
          </p:cNvPr>
          <p:cNvGrpSpPr/>
          <p:nvPr/>
        </p:nvGrpSpPr>
        <p:grpSpPr>
          <a:xfrm>
            <a:off x="4230187" y="4293134"/>
            <a:ext cx="1491025" cy="266821"/>
            <a:chOff x="5104687" y="3891120"/>
            <a:chExt cx="1491025" cy="266821"/>
          </a:xfrm>
        </p:grpSpPr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FA57D477-615F-D47E-A956-9D2DA7085FCB}"/>
                </a:ext>
              </a:extLst>
            </p:cNvPr>
            <p:cNvSpPr/>
            <p:nvPr/>
          </p:nvSpPr>
          <p:spPr>
            <a:xfrm>
              <a:off x="5270742" y="3891120"/>
              <a:ext cx="1117598" cy="266821"/>
            </a:xfrm>
            <a:prstGeom prst="roundRect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D4DD1E67-B060-093C-1F42-4CFDA5612651}"/>
                </a:ext>
              </a:extLst>
            </p:cNvPr>
            <p:cNvSpPr txBox="1"/>
            <p:nvPr/>
          </p:nvSpPr>
          <p:spPr>
            <a:xfrm>
              <a:off x="5104687" y="3905727"/>
              <a:ext cx="1491025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COBF/COSR PPDU</a:t>
              </a: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4DD65354-3B3F-FAB8-4349-D4BC46F19DB4}"/>
              </a:ext>
            </a:extLst>
          </p:cNvPr>
          <p:cNvSpPr txBox="1"/>
          <p:nvPr/>
        </p:nvSpPr>
        <p:spPr>
          <a:xfrm>
            <a:off x="1775713" y="3658186"/>
            <a:ext cx="297015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>
              <a:spcBef>
                <a:spcPts val="600"/>
              </a:spcBef>
            </a:pPr>
            <a:r>
              <a:rPr lang="en-US" sz="1000" b="1" dirty="0">
                <a:solidFill>
                  <a:srgbClr val="FF9900"/>
                </a:solidFill>
                <a:latin typeface="Arial Narrow" panose="020B0606020202030204" pitchFamily="34" charset="0"/>
              </a:rPr>
              <a:t>Exchange </a:t>
            </a:r>
            <a:r>
              <a:rPr lang="en-US" sz="1000" b="1" u="sng" dirty="0">
                <a:solidFill>
                  <a:srgbClr val="FF9900"/>
                </a:solidFill>
                <a:latin typeface="Arial Narrow" panose="020B0606020202030204" pitchFamily="34" charset="0"/>
              </a:rPr>
              <a:t>necessary</a:t>
            </a:r>
            <a:r>
              <a:rPr lang="en-US" sz="1000" b="1" dirty="0">
                <a:solidFill>
                  <a:srgbClr val="FF9900"/>
                </a:solidFill>
                <a:latin typeface="Arial Narrow" panose="020B0606020202030204" pitchFamily="34" charset="0"/>
              </a:rPr>
              <a:t> Info for performing </a:t>
            </a:r>
            <a:r>
              <a:rPr lang="en-US" sz="1000" b="1" dirty="0" err="1">
                <a:solidFill>
                  <a:srgbClr val="FF9900"/>
                </a:solidFill>
                <a:latin typeface="Arial Narrow" panose="020B0606020202030204" pitchFamily="34" charset="0"/>
              </a:rPr>
              <a:t>CoBF</a:t>
            </a:r>
            <a:r>
              <a:rPr lang="en-US" sz="1000" b="1" dirty="0">
                <a:solidFill>
                  <a:srgbClr val="FF9900"/>
                </a:solidFill>
                <a:latin typeface="Arial Narrow" panose="020B0606020202030204" pitchFamily="34" charset="0"/>
              </a:rPr>
              <a:t>/</a:t>
            </a:r>
            <a:r>
              <a:rPr lang="en-US" sz="1000" b="1" dirty="0" err="1">
                <a:solidFill>
                  <a:srgbClr val="FF9900"/>
                </a:solidFill>
                <a:latin typeface="Arial Narrow" panose="020B0606020202030204" pitchFamily="34" charset="0"/>
              </a:rPr>
              <a:t>CoSR</a:t>
            </a:r>
            <a:r>
              <a:rPr lang="en-US" sz="1000" b="1" dirty="0">
                <a:solidFill>
                  <a:srgbClr val="FF9900"/>
                </a:solidFill>
                <a:latin typeface="Arial Narrow" panose="020B0606020202030204" pitchFamily="34" charset="0"/>
              </a:rPr>
              <a:t> PPDU transmission. 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1DBA0695-7206-E5FB-621E-E97BD0B88641}"/>
              </a:ext>
            </a:extLst>
          </p:cNvPr>
          <p:cNvGrpSpPr/>
          <p:nvPr/>
        </p:nvGrpSpPr>
        <p:grpSpPr>
          <a:xfrm>
            <a:off x="2571346" y="4304250"/>
            <a:ext cx="533410" cy="255778"/>
            <a:chOff x="2627427" y="3786600"/>
            <a:chExt cx="533410" cy="255778"/>
          </a:xfrm>
        </p:grpSpPr>
        <p:sp>
          <p:nvSpPr>
            <p:cNvPr id="39" name="Rectangle: Rounded Corners 38">
              <a:extLst>
                <a:ext uri="{FF2B5EF4-FFF2-40B4-BE49-F238E27FC236}">
                  <a16:creationId xmlns:a16="http://schemas.microsoft.com/office/drawing/2014/main" id="{A70C2E67-6330-311C-87B1-E52C93A46B1A}"/>
                </a:ext>
              </a:extLst>
            </p:cNvPr>
            <p:cNvSpPr/>
            <p:nvPr/>
          </p:nvSpPr>
          <p:spPr>
            <a:xfrm>
              <a:off x="2640502" y="3786600"/>
              <a:ext cx="516729" cy="255181"/>
            </a:xfrm>
            <a:prstGeom prst="roundRect">
              <a:avLst/>
            </a:prstGeom>
            <a:ln w="19050">
              <a:solidFill>
                <a:srgbClr val="FF9900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EB3840CF-D4C5-68D4-A8FE-102714F878F0}"/>
                </a:ext>
              </a:extLst>
            </p:cNvPr>
            <p:cNvSpPr txBox="1"/>
            <p:nvPr/>
          </p:nvSpPr>
          <p:spPr>
            <a:xfrm>
              <a:off x="2627427" y="3796157"/>
              <a:ext cx="533410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Invite</a:t>
              </a:r>
            </a:p>
          </p:txBody>
        </p:sp>
      </p:grp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9986DBE1-2F48-F5AA-E1D6-07382BC610E1}"/>
              </a:ext>
            </a:extLst>
          </p:cNvPr>
          <p:cNvCxnSpPr>
            <a:cxnSpLocks/>
          </p:cNvCxnSpPr>
          <p:nvPr/>
        </p:nvCxnSpPr>
        <p:spPr bwMode="auto">
          <a:xfrm flipH="1">
            <a:off x="2849852" y="4056934"/>
            <a:ext cx="93818" cy="203199"/>
          </a:xfrm>
          <a:prstGeom prst="straightConnector1">
            <a:avLst/>
          </a:prstGeom>
          <a:ln>
            <a:solidFill>
              <a:srgbClr val="FF9900"/>
            </a:solidFill>
            <a:headEnd type="none" w="sm" len="sm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DCE269FA-8E07-4433-C914-5AB50E62273C}"/>
              </a:ext>
            </a:extLst>
          </p:cNvPr>
          <p:cNvSpPr txBox="1"/>
          <p:nvPr/>
        </p:nvSpPr>
        <p:spPr>
          <a:xfrm>
            <a:off x="4067128" y="5791140"/>
            <a:ext cx="280338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>
              <a:spcBef>
                <a:spcPts val="600"/>
              </a:spcBef>
            </a:pPr>
            <a:r>
              <a:rPr lang="en-US" sz="1000" b="1" dirty="0">
                <a:solidFill>
                  <a:srgbClr val="00B050"/>
                </a:solidFill>
                <a:latin typeface="Arial Narrow" panose="020B0606020202030204" pitchFamily="34" charset="0"/>
              </a:rPr>
              <a:t>Confirmed COBF/COSR transmission and provided the confirmed info (self-contain).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7CA020E-626A-3BB1-E147-59F4FE79FB3E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090412" y="4658202"/>
            <a:ext cx="367435" cy="1148814"/>
          </a:xfrm>
          <a:prstGeom prst="straightConnector1">
            <a:avLst/>
          </a:prstGeom>
          <a:ln>
            <a:solidFill>
              <a:srgbClr val="00B050"/>
            </a:solidFill>
            <a:headEnd type="none" w="sm" len="sm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7827FAFF-1960-764D-A68A-1E02128EC0A9}"/>
              </a:ext>
            </a:extLst>
          </p:cNvPr>
          <p:cNvSpPr txBox="1"/>
          <p:nvPr/>
        </p:nvSpPr>
        <p:spPr>
          <a:xfrm>
            <a:off x="1269620" y="5560795"/>
            <a:ext cx="152860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dirty="0">
                <a:latin typeface="Arial Narrow" panose="020B0606020202030204" pitchFamily="34" charset="0"/>
              </a:rPr>
              <a:t>non-AP STA2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6105CCF-0D94-A8C5-1593-FB4B9729BBF9}"/>
              </a:ext>
            </a:extLst>
          </p:cNvPr>
          <p:cNvSpPr txBox="1"/>
          <p:nvPr/>
        </p:nvSpPr>
        <p:spPr>
          <a:xfrm>
            <a:off x="1269620" y="5207585"/>
            <a:ext cx="152860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dirty="0">
                <a:latin typeface="Arial Narrow" panose="020B0606020202030204" pitchFamily="34" charset="0"/>
              </a:rPr>
              <a:t>non-AP STA1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E9BC8ACF-E5C1-CDC4-F958-F67632A533DE}"/>
              </a:ext>
            </a:extLst>
          </p:cNvPr>
          <p:cNvGrpSpPr/>
          <p:nvPr/>
        </p:nvGrpSpPr>
        <p:grpSpPr>
          <a:xfrm>
            <a:off x="2552847" y="4569409"/>
            <a:ext cx="3314553" cy="1106130"/>
            <a:chOff x="1670728" y="4877443"/>
            <a:chExt cx="6817078" cy="1106130"/>
          </a:xfrm>
        </p:grpSpPr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56ADC0CC-4599-C5D1-4868-69F6B6AB2DF1}"/>
                </a:ext>
              </a:extLst>
            </p:cNvPr>
            <p:cNvCxnSpPr/>
            <p:nvPr/>
          </p:nvCxnSpPr>
          <p:spPr>
            <a:xfrm>
              <a:off x="1670728" y="4877443"/>
              <a:ext cx="6781799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E4B8951E-C52C-D941-871B-68EA1BEE9289}"/>
                </a:ext>
              </a:extLst>
            </p:cNvPr>
            <p:cNvCxnSpPr/>
            <p:nvPr/>
          </p:nvCxnSpPr>
          <p:spPr>
            <a:xfrm>
              <a:off x="1687613" y="5248109"/>
              <a:ext cx="6781799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9EB5E9C0-C47D-BC1A-67B2-1D94D4EB40EE}"/>
                </a:ext>
              </a:extLst>
            </p:cNvPr>
            <p:cNvCxnSpPr/>
            <p:nvPr/>
          </p:nvCxnSpPr>
          <p:spPr>
            <a:xfrm>
              <a:off x="1689122" y="5612907"/>
              <a:ext cx="6781799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8445F74B-0FE0-4001-C3E2-92661D94DE63}"/>
                </a:ext>
              </a:extLst>
            </p:cNvPr>
            <p:cNvCxnSpPr/>
            <p:nvPr/>
          </p:nvCxnSpPr>
          <p:spPr>
            <a:xfrm>
              <a:off x="1706007" y="5983573"/>
              <a:ext cx="6781799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53" name="Picture 52">
            <a:extLst>
              <a:ext uri="{FF2B5EF4-FFF2-40B4-BE49-F238E27FC236}">
                <a16:creationId xmlns:a16="http://schemas.microsoft.com/office/drawing/2014/main" id="{C615EE6C-3332-3608-74EB-88723F8CC9B6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321116" y="5560505"/>
            <a:ext cx="130371" cy="230067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EFD9038D-3BF0-CC79-9254-714FE1462E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3464" y="5225240"/>
            <a:ext cx="130734" cy="230708"/>
          </a:xfrm>
          <a:prstGeom prst="rect">
            <a:avLst/>
          </a:prstGeom>
        </p:spPr>
      </p:pic>
      <p:grpSp>
        <p:nvGrpSpPr>
          <p:cNvPr id="73" name="Group 72">
            <a:extLst>
              <a:ext uri="{FF2B5EF4-FFF2-40B4-BE49-F238E27FC236}">
                <a16:creationId xmlns:a16="http://schemas.microsoft.com/office/drawing/2014/main" id="{B46F03DC-087C-B725-799A-35B6EAE74290}"/>
              </a:ext>
            </a:extLst>
          </p:cNvPr>
          <p:cNvGrpSpPr/>
          <p:nvPr/>
        </p:nvGrpSpPr>
        <p:grpSpPr>
          <a:xfrm>
            <a:off x="3110773" y="4682940"/>
            <a:ext cx="706097" cy="255181"/>
            <a:chOff x="1920002" y="4798414"/>
            <a:chExt cx="706097" cy="255181"/>
          </a:xfrm>
        </p:grpSpPr>
        <p:sp>
          <p:nvSpPr>
            <p:cNvPr id="74" name="Rectangle: Rounded Corners 73">
              <a:extLst>
                <a:ext uri="{FF2B5EF4-FFF2-40B4-BE49-F238E27FC236}">
                  <a16:creationId xmlns:a16="http://schemas.microsoft.com/office/drawing/2014/main" id="{82F24A26-ACEC-FC94-4565-C12480EB670D}"/>
                </a:ext>
              </a:extLst>
            </p:cNvPr>
            <p:cNvSpPr/>
            <p:nvPr/>
          </p:nvSpPr>
          <p:spPr>
            <a:xfrm>
              <a:off x="2015039" y="4798414"/>
              <a:ext cx="516729" cy="255181"/>
            </a:xfrm>
            <a:prstGeom prst="roundRect">
              <a:avLst/>
            </a:prstGeom>
            <a:ln w="19050">
              <a:solidFill>
                <a:srgbClr val="FF9900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77D672B9-F5A7-F4B6-F84B-1273D16743EF}"/>
                </a:ext>
              </a:extLst>
            </p:cNvPr>
            <p:cNvSpPr txBox="1"/>
            <p:nvPr/>
          </p:nvSpPr>
          <p:spPr>
            <a:xfrm>
              <a:off x="1920002" y="4803007"/>
              <a:ext cx="706097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Response</a:t>
              </a:r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09A11A69-43AC-FFFA-3BFB-861DFE476482}"/>
              </a:ext>
            </a:extLst>
          </p:cNvPr>
          <p:cNvGrpSpPr/>
          <p:nvPr/>
        </p:nvGrpSpPr>
        <p:grpSpPr>
          <a:xfrm>
            <a:off x="3738531" y="4303819"/>
            <a:ext cx="576490" cy="255181"/>
            <a:chOff x="2602867" y="3786600"/>
            <a:chExt cx="576490" cy="255181"/>
          </a:xfrm>
        </p:grpSpPr>
        <p:sp>
          <p:nvSpPr>
            <p:cNvPr id="88" name="Rectangle: Rounded Corners 87">
              <a:extLst>
                <a:ext uri="{FF2B5EF4-FFF2-40B4-BE49-F238E27FC236}">
                  <a16:creationId xmlns:a16="http://schemas.microsoft.com/office/drawing/2014/main" id="{AE2367F7-027C-D056-BAB3-A4C89443D907}"/>
                </a:ext>
              </a:extLst>
            </p:cNvPr>
            <p:cNvSpPr/>
            <p:nvPr/>
          </p:nvSpPr>
          <p:spPr>
            <a:xfrm>
              <a:off x="2640502" y="3786600"/>
              <a:ext cx="516729" cy="255181"/>
            </a:xfrm>
            <a:prstGeom prst="roundRect">
              <a:avLst/>
            </a:prstGeom>
            <a:ln w="19050">
              <a:solidFill>
                <a:srgbClr val="00B050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9712C105-C7DD-D2E5-3DEA-729E4623F977}"/>
                </a:ext>
              </a:extLst>
            </p:cNvPr>
            <p:cNvSpPr txBox="1"/>
            <p:nvPr/>
          </p:nvSpPr>
          <p:spPr>
            <a:xfrm>
              <a:off x="2602867" y="3795560"/>
              <a:ext cx="576490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Sync</a:t>
              </a:r>
            </a:p>
          </p:txBody>
        </p:sp>
      </p:grp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1055B917-1BE9-E501-29EF-803E2E0AE4F2}"/>
              </a:ext>
            </a:extLst>
          </p:cNvPr>
          <p:cNvCxnSpPr>
            <a:cxnSpLocks/>
            <a:stCxn id="34" idx="2"/>
            <a:endCxn id="75" idx="0"/>
          </p:cNvCxnSpPr>
          <p:nvPr/>
        </p:nvCxnSpPr>
        <p:spPr bwMode="auto">
          <a:xfrm>
            <a:off x="3260792" y="4058296"/>
            <a:ext cx="203030" cy="629237"/>
          </a:xfrm>
          <a:prstGeom prst="straightConnector1">
            <a:avLst/>
          </a:prstGeom>
          <a:ln>
            <a:solidFill>
              <a:srgbClr val="FF9900"/>
            </a:solidFill>
            <a:headEnd type="none" w="sm" len="sm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2" name="Group 91">
            <a:extLst>
              <a:ext uri="{FF2B5EF4-FFF2-40B4-BE49-F238E27FC236}">
                <a16:creationId xmlns:a16="http://schemas.microsoft.com/office/drawing/2014/main" id="{8BEFE021-46BB-FA57-3193-0499EC16AC6F}"/>
              </a:ext>
            </a:extLst>
          </p:cNvPr>
          <p:cNvGrpSpPr/>
          <p:nvPr/>
        </p:nvGrpSpPr>
        <p:grpSpPr>
          <a:xfrm>
            <a:off x="4236536" y="4666196"/>
            <a:ext cx="1491025" cy="266821"/>
            <a:chOff x="5104687" y="3891120"/>
            <a:chExt cx="1491025" cy="266821"/>
          </a:xfrm>
        </p:grpSpPr>
        <p:sp>
          <p:nvSpPr>
            <p:cNvPr id="93" name="Rectangle: Rounded Corners 92">
              <a:extLst>
                <a:ext uri="{FF2B5EF4-FFF2-40B4-BE49-F238E27FC236}">
                  <a16:creationId xmlns:a16="http://schemas.microsoft.com/office/drawing/2014/main" id="{A905F879-F2A5-7555-E929-BD464C9DAFFB}"/>
                </a:ext>
              </a:extLst>
            </p:cNvPr>
            <p:cNvSpPr/>
            <p:nvPr/>
          </p:nvSpPr>
          <p:spPr>
            <a:xfrm>
              <a:off x="5270742" y="3891120"/>
              <a:ext cx="1117598" cy="266821"/>
            </a:xfrm>
            <a:prstGeom prst="roundRect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73035531-A77A-9D85-3273-56208309E573}"/>
                </a:ext>
              </a:extLst>
            </p:cNvPr>
            <p:cNvSpPr txBox="1"/>
            <p:nvPr/>
          </p:nvSpPr>
          <p:spPr>
            <a:xfrm>
              <a:off x="5104687" y="3905727"/>
              <a:ext cx="1491025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COBF/COSR PPDU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70FDD050-ABB5-FA9B-5534-23DAEF31E863}"/>
              </a:ext>
            </a:extLst>
          </p:cNvPr>
          <p:cNvSpPr txBox="1"/>
          <p:nvPr/>
        </p:nvSpPr>
        <p:spPr>
          <a:xfrm>
            <a:off x="6547580" y="4810530"/>
            <a:ext cx="214808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>
              <a:spcBef>
                <a:spcPts val="600"/>
              </a:spcBef>
            </a:pPr>
            <a:r>
              <a:rPr lang="en-US" sz="1000" b="1" dirty="0">
                <a:solidFill>
                  <a:srgbClr val="0070C0"/>
                </a:solidFill>
                <a:latin typeface="Arial Narrow" panose="020B0606020202030204" pitchFamily="34" charset="0"/>
              </a:rPr>
              <a:t>Detailed frame exchange will be determined in MAC</a:t>
            </a:r>
          </a:p>
        </p:txBody>
      </p:sp>
    </p:spTree>
    <p:extLst>
      <p:ext uri="{BB962C8B-B14F-4D97-AF65-F5344CB8AC3E}">
        <p14:creationId xmlns:p14="http://schemas.microsoft.com/office/powerpoint/2010/main" val="1434317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0E39850-2BC9-3F0A-F864-D69AD4D20836}"/>
              </a:ext>
            </a:extLst>
          </p:cNvPr>
          <p:cNvSpPr txBox="1">
            <a:spLocks/>
          </p:cNvSpPr>
          <p:nvPr/>
        </p:nvSpPr>
        <p:spPr bwMode="auto">
          <a:xfrm>
            <a:off x="457200" y="1524000"/>
            <a:ext cx="8458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1" dirty="0">
                <a:solidFill>
                  <a:srgbClr val="0070C0"/>
                </a:solidFill>
              </a:rPr>
              <a:t>Prefer to have similar structure as COBF and resue defined subfields as much as possible.</a:t>
            </a:r>
          </a:p>
          <a:p>
            <a:pPr lvl="1"/>
            <a:r>
              <a:rPr lang="en-US" sz="1600" dirty="0"/>
              <a:t>Additional subfield from passed motions are highlighted in </a:t>
            </a:r>
            <a:r>
              <a:rPr lang="en-US" sz="1600" b="1" dirty="0">
                <a:solidFill>
                  <a:srgbClr val="0070C0"/>
                </a:solidFill>
              </a:rPr>
              <a:t>blue</a:t>
            </a:r>
            <a:r>
              <a:rPr lang="en-US" sz="1600" dirty="0"/>
              <a:t>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5B1EA2-24E1-5828-8E4B-80F1DE6BC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exchange in Invite/Response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99F8C5-9F68-5E15-141E-8DFA3F1FC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43FBCD-A9AB-3561-C1CB-9E112DB126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graphicFrame>
        <p:nvGraphicFramePr>
          <p:cNvPr id="6" name="Content Placeholder 6">
            <a:extLst>
              <a:ext uri="{FF2B5EF4-FFF2-40B4-BE49-F238E27FC236}">
                <a16:creationId xmlns:a16="http://schemas.microsoft.com/office/drawing/2014/main" id="{D29392E0-5B6E-339D-E461-3CC5E042F3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7547942"/>
              </p:ext>
            </p:extLst>
          </p:nvPr>
        </p:nvGraphicFramePr>
        <p:xfrm>
          <a:off x="304800" y="2814495"/>
          <a:ext cx="8534400" cy="221457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106589125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62509776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487206671"/>
                    </a:ext>
                  </a:extLst>
                </a:gridCol>
              </a:tblGrid>
              <a:tr h="7338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u="none" strike="noStrike" dirty="0">
                          <a:effectLst/>
                          <a:latin typeface="Arial Narrow" panose="020B0606020202030204" pitchFamily="34" charset="0"/>
                        </a:rPr>
                        <a:t>Subfield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144" marR="2144" marT="2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Invite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Response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051777"/>
                  </a:ext>
                </a:extLst>
              </a:tr>
              <a:tr h="703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MAP control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Arial Narrow" panose="020B0606020202030204" pitchFamily="34" charset="0"/>
                      </a:endParaRPr>
                    </a:p>
                  </a:txBody>
                  <a:tcPr marL="2144" marR="2144" marT="2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COSR Invite</a:t>
                      </a:r>
                    </a:p>
                  </a:txBody>
                  <a:tcPr marL="2144" marR="2144" marT="2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COSR Acceptance</a:t>
                      </a:r>
                    </a:p>
                  </a:txBody>
                  <a:tcPr marL="2144" marR="2144" marT="2144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2062547"/>
                  </a:ext>
                </a:extLst>
              </a:tr>
              <a:tr h="703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Minimum Number of Data OFDM Symbols</a:t>
                      </a:r>
                    </a:p>
                  </a:txBody>
                  <a:tcPr marL="2144" marR="2144" marT="2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Yes</a:t>
                      </a:r>
                    </a:p>
                  </a:txBody>
                  <a:tcPr marL="2144" marR="2144" marT="2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144" marR="2144" marT="2144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888627"/>
                  </a:ext>
                </a:extLst>
              </a:tr>
              <a:tr h="7032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Maximum Number of Data OFDM Symbols</a:t>
                      </a:r>
                    </a:p>
                  </a:txBody>
                  <a:tcPr marL="2144" marR="2144" marT="214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Can be the same as the minimum data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sym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or Reserved</a:t>
                      </a:r>
                    </a:p>
                  </a:txBody>
                  <a:tcPr marL="2144" marR="2144" marT="214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144" marR="2144" marT="2144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4156654"/>
                  </a:ext>
                </a:extLst>
              </a:tr>
              <a:tr h="7032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Suggested Number of Data OFDM Symbols</a:t>
                      </a:r>
                    </a:p>
                  </a:txBody>
                  <a:tcPr marL="2144" marR="2144" marT="214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144" marR="2144" marT="214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Sam rule as COBF</a:t>
                      </a:r>
                    </a:p>
                  </a:txBody>
                  <a:tcPr marL="2144" marR="2144" marT="2144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20542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PHY version</a:t>
                      </a:r>
                    </a:p>
                  </a:txBody>
                  <a:tcPr marL="2144" marR="2144" marT="2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Sharing AP PHY version</a:t>
                      </a:r>
                    </a:p>
                  </a:txBody>
                  <a:tcPr marL="2144" marR="2144" marT="2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Shared AP PHY version</a:t>
                      </a:r>
                    </a:p>
                  </a:txBody>
                  <a:tcPr marL="2144" marR="2144" marT="2144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2996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  <a:latin typeface="Arial Narrow" panose="020B0606020202030204" pitchFamily="34" charset="0"/>
                        </a:rPr>
                        <a:t>Bandwidth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144" marR="2144" marT="2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Yes</a:t>
                      </a:r>
                    </a:p>
                  </a:txBody>
                  <a:tcPr marL="2144" marR="2144" marT="2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Yes (Shared AP)</a:t>
                      </a:r>
                    </a:p>
                  </a:txBody>
                  <a:tcPr marL="2144" marR="2144" marT="2144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219462"/>
                  </a:ext>
                </a:extLst>
              </a:tr>
              <a:tr h="703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  <a:latin typeface="Arial Narrow" panose="020B0606020202030204" pitchFamily="34" charset="0"/>
                        </a:rPr>
                        <a:t>Punctured Channel Information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144" marR="2144" marT="2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Yes</a:t>
                      </a:r>
                    </a:p>
                  </a:txBody>
                  <a:tcPr marL="2144" marR="2144" marT="2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Yes (Shared AP)</a:t>
                      </a:r>
                    </a:p>
                  </a:txBody>
                  <a:tcPr marL="2144" marR="2144" marT="2144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45410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nb-NO" sz="1100" u="none" strike="noStrike" dirty="0">
                          <a:effectLst/>
                          <a:latin typeface="Arial Narrow" panose="020B0606020202030204" pitchFamily="34" charset="0"/>
                        </a:rPr>
                        <a:t>GI+LTF Size </a:t>
                      </a:r>
                      <a:endParaRPr lang="nb-NO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144" marR="2144" marT="214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Yes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144" marR="2144" marT="214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144" marR="2144" marT="2144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33530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Number Of LTF Symbols </a:t>
                      </a:r>
                    </a:p>
                  </a:txBody>
                  <a:tcPr marL="2144" marR="2144" marT="214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2144" marR="2144" marT="214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2144" marR="2144" marT="2144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35602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Sharing AP TX power</a:t>
                      </a:r>
                    </a:p>
                  </a:txBody>
                  <a:tcPr marL="2144" marR="2144" marT="214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2144" marR="2144" marT="21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2144" marR="2144" marT="2144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50773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Shared AP TX power limit</a:t>
                      </a:r>
                    </a:p>
                  </a:txBody>
                  <a:tcPr marL="2144" marR="2144" marT="214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2144" marR="2144" marT="21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2144" marR="2144" marT="2144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48972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Shared AP TX power</a:t>
                      </a:r>
                    </a:p>
                  </a:txBody>
                  <a:tcPr marL="2144" marR="2144" marT="214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2144" marR="2144" marT="21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Can only lower than the TX power limit</a:t>
                      </a:r>
                    </a:p>
                  </a:txBody>
                  <a:tcPr marL="2144" marR="2144" marT="2144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2621204"/>
                  </a:ext>
                </a:extLst>
              </a:tr>
            </a:tbl>
          </a:graphicData>
        </a:graphic>
      </p:graphicFrame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150EA8D-AAF2-5646-238F-88BC18906B13}"/>
              </a:ext>
            </a:extLst>
          </p:cNvPr>
          <p:cNvSpPr txBox="1">
            <a:spLocks/>
          </p:cNvSpPr>
          <p:nvPr/>
        </p:nvSpPr>
        <p:spPr bwMode="auto">
          <a:xfrm>
            <a:off x="685800" y="5817393"/>
            <a:ext cx="8229600" cy="342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1" indent="-342900"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600" dirty="0"/>
              <a:t>Additional information may be carried in Invite/Response depends on MAC discussions.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53464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1B038-DCF7-C8A8-8EA1-4BEF58E8B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Packet length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6F6AE6-9F9F-0B3B-0812-58F103CA3F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atinLnBrk="0"/>
            <a:r>
              <a:rPr lang="en-US" sz="1600" b="1" kern="1200" dirty="0">
                <a:solidFill>
                  <a:srgbClr val="0070C0"/>
                </a:solidFill>
              </a:rPr>
              <a:t>It is preferred to reused these subfields defined in COBF to indicate the packet length in COSR transmission</a:t>
            </a:r>
            <a:r>
              <a:rPr lang="en-US" sz="1600" b="1" kern="1200" dirty="0"/>
              <a:t>. </a:t>
            </a:r>
            <a:r>
              <a:rPr lang="en-US" sz="1600" kern="1200" dirty="0"/>
              <a:t>Since Sharing AP can determine its NSS and MCS of the COSR PPDU, we can indicate the exact value in the COSR Invite.</a:t>
            </a:r>
          </a:p>
          <a:p>
            <a:pPr lvl="1"/>
            <a:r>
              <a:rPr lang="en-US" sz="1600" dirty="0"/>
              <a:t>Maximum/Minimum Number of Data OFDM Symbols can be the same. </a:t>
            </a:r>
          </a:p>
          <a:p>
            <a:pPr marR="0" latinLnBrk="0"/>
            <a:endParaRPr lang="en-US" sz="1600" kern="1200" dirty="0"/>
          </a:p>
          <a:p>
            <a:pPr marR="0" latinLnBrk="0"/>
            <a:endParaRPr lang="en-US" sz="1600" kern="1200" dirty="0"/>
          </a:p>
          <a:p>
            <a:pPr marR="0" latinLnBrk="0"/>
            <a:r>
              <a:rPr lang="en-US" sz="1600" kern="1200" dirty="0"/>
              <a:t>Shared AP can indicate the” Suggested Number of Data OFDM Symbols”, which can </a:t>
            </a:r>
            <a:r>
              <a:rPr lang="en-US" sz="1600" dirty="0"/>
              <a:t>only be higher than the value indicated in the COSR Invite.</a:t>
            </a:r>
          </a:p>
          <a:p>
            <a:pPr lvl="1"/>
            <a:r>
              <a:rPr lang="en-US" sz="1600" dirty="0"/>
              <a:t>The request may not be accepted by the sharing AP (same as in COBF).</a:t>
            </a:r>
            <a:endParaRPr lang="en-US" sz="1600" kern="12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1600" kern="1200" dirty="0"/>
              <a:t>Number of LTF symbols and </a:t>
            </a:r>
            <a:r>
              <a:rPr lang="nb-NO" sz="1600" kern="1200" dirty="0"/>
              <a:t>GI+LTF Size are</a:t>
            </a:r>
            <a:r>
              <a:rPr lang="en-US" sz="1600" kern="1200" dirty="0"/>
              <a:t> also indicated in the COSR Invite for PPDU length alignment.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451AD0-0017-C0EE-27A1-9C10B1B9A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40530E-F002-4E09-66E6-47ECA9C015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7471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CCC5B-1807-7E2F-DF0E-2B3636A46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control subfields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D0240-536C-7E3B-F008-6666064027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sz="1600" kern="1200" dirty="0">
                <a:ea typeface="+mn-ea"/>
                <a:cs typeface="+mn-cs"/>
              </a:rPr>
              <a:t>To better help APs to select its STAs and the corresponding MCS:</a:t>
            </a:r>
          </a:p>
          <a:p>
            <a:pPr lvl="1"/>
            <a:r>
              <a:rPr lang="en-US" sz="1600" dirty="0"/>
              <a:t>In the COSR Invite, the sharing AP indicate its TX power and the shared AP TX power limit.</a:t>
            </a:r>
          </a:p>
          <a:p>
            <a:pPr lvl="1"/>
            <a:r>
              <a:rPr lang="en-US" sz="1600" dirty="0"/>
              <a:t>In the COSR Response, the shared AP indicates its desired TX power, which can only be lower than the TX power limit in the COSR Invite.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lvl="1" indent="-342900">
              <a:buChar char="•"/>
            </a:pPr>
            <a:r>
              <a:rPr lang="en-US" sz="1600" kern="1200" dirty="0">
                <a:ea typeface="+mn-ea"/>
                <a:cs typeface="+mn-cs"/>
              </a:rPr>
              <a:t>All the power related subfield can be indicated in units of </a:t>
            </a:r>
            <a:r>
              <a:rPr lang="en-US" sz="1600" b="1" u="sng" kern="1200" dirty="0">
                <a:solidFill>
                  <a:srgbClr val="0070C0"/>
                </a:solidFill>
                <a:ea typeface="+mn-ea"/>
                <a:cs typeface="+mn-cs"/>
              </a:rPr>
              <a:t>dBm/20MHz</a:t>
            </a:r>
            <a:r>
              <a:rPr lang="en-US" sz="1600" kern="1200" dirty="0">
                <a:ea typeface="+mn-ea"/>
                <a:cs typeface="+mn-cs"/>
              </a:rPr>
              <a:t>. (same method in the current Common Info field in a Trigger frame)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C66048-4CDA-E45E-780A-7B61A7AAB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A20EA6-4C33-4BFB-0DF2-CFC149461C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BE4EE24-93B1-36DB-59CB-B6EF2655B6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1507" y="5192459"/>
            <a:ext cx="5967412" cy="90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341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8467D-0542-4A9D-3AF1-03D457455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5B264-E7E3-F496-1AF8-6883D7E1DB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457200" algn="l"/>
              </a:tabLst>
            </a:pPr>
            <a:r>
              <a:rPr lang="en-US" altLang="en-US" sz="1600" dirty="0">
                <a:latin typeface="Times New Roman" panose="02020603050405020304" pitchFamily="18" charset="0"/>
              </a:rPr>
              <a:t>[1] </a:t>
            </a:r>
            <a:r>
              <a:rPr lang="en-US" sz="1600" dirty="0">
                <a:latin typeface="Times New Roman" panose="02020603050405020304" pitchFamily="18" charset="0"/>
              </a:rPr>
              <a:t>COSR </a:t>
            </a:r>
            <a:r>
              <a:rPr lang="en-US" sz="1600" dirty="0" err="1">
                <a:latin typeface="Times New Roman" panose="02020603050405020304" pitchFamily="18" charset="0"/>
              </a:rPr>
              <a:t>Misc</a:t>
            </a:r>
            <a:r>
              <a:rPr lang="en-US" sz="1600" dirty="0">
                <a:latin typeface="Times New Roman" panose="02020603050405020304" pitchFamily="18" charset="0"/>
              </a:rPr>
              <a:t>, 25/869r2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2B883-20D0-C30C-FEC8-26AF7ED01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5F1325-AAF4-D7D7-1E54-B9931299B2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8520747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83bcef13-7cac-433f-ba1d-47a323951816}" enabled="1" method="Privileged" siteId="{a7687ede-7a6b-4ef6-bace-642f677fbe31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179272</TotalTime>
  <Words>650</Words>
  <Application>Microsoft Office PowerPoint</Application>
  <PresentationFormat>On-screen Show (4:3)</PresentationFormat>
  <Paragraphs>123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Arial Narrow</vt:lpstr>
      <vt:lpstr>Times New Roman</vt:lpstr>
      <vt:lpstr>802-11-Submission</vt:lpstr>
      <vt:lpstr>COSR Information Exchange </vt:lpstr>
      <vt:lpstr>Introduction</vt:lpstr>
      <vt:lpstr>Recap: Frame exchange for COBF/COSR</vt:lpstr>
      <vt:lpstr>Information exchange in Invite/Response</vt:lpstr>
      <vt:lpstr>Packet length information</vt:lpstr>
      <vt:lpstr>Power control subfields</vt:lpstr>
      <vt:lpstr>References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You-Wei Chen</cp:lastModifiedBy>
  <cp:revision>1048</cp:revision>
  <cp:lastPrinted>1998-02-10T13:28:06Z</cp:lastPrinted>
  <dcterms:created xsi:type="dcterms:W3CDTF">2007-05-21T21:00:37Z</dcterms:created>
  <dcterms:modified xsi:type="dcterms:W3CDTF">2025-07-18T18:09:56Z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2022-12-02T22:20:35Z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66719768-fd85-486d-b90e-2ba04a10239f</vt:lpwstr>
  </property>
  <property fmtid="{D5CDD505-2E9C-101B-9397-08002B2CF9AE}" pid="9" name="MSIP_Label_83bcef13-7cac-433f-ba1d-47a323951816_ContentBits">
    <vt:lpwstr>0</vt:lpwstr>
  </property>
</Properties>
</file>