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0" r:id="rId2"/>
    <p:sldId id="1236" r:id="rId3"/>
    <p:sldId id="2147473611" r:id="rId4"/>
    <p:sldId id="2147473612" r:id="rId5"/>
    <p:sldId id="2147473614" r:id="rId6"/>
    <p:sldId id="2147473569" r:id="rId7"/>
    <p:sldId id="214747360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00B050"/>
    <a:srgbClr val="459706"/>
    <a:srgbClr val="FDEBD2"/>
    <a:srgbClr val="E1F5D1"/>
    <a:srgbClr val="FFEFFF"/>
    <a:srgbClr val="6FA58E"/>
    <a:srgbClr val="FFE7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1657" autoAdjust="0"/>
  </p:normalViewPr>
  <p:slideViewPr>
    <p:cSldViewPr>
      <p:cViewPr varScale="1">
        <p:scale>
          <a:sx n="104" d="100"/>
          <a:sy n="104" d="100"/>
        </p:scale>
        <p:origin x="339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579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91298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7">
            <a:extLst>
              <a:ext uri="{FF2B5EF4-FFF2-40B4-BE49-F238E27FC236}">
                <a16:creationId xmlns:a16="http://schemas.microsoft.com/office/drawing/2014/main" id="{23020402-6900-9ED8-025F-A7D7AC3A8DF0}"/>
              </a:ext>
            </a:extLst>
          </p:cNvPr>
          <p:cNvSpPr>
            <a:spLocks noChangeArrowheads="1"/>
          </p:cNvSpPr>
          <p:nvPr userDrawn="1"/>
        </p:nvSpPr>
        <p:spPr bwMode="auto">
          <a:xfrm>
            <a:off x="696913" y="333395"/>
            <a:ext cx="942566" cy="276999"/>
          </a:xfrm>
          <a:prstGeom prst="rect">
            <a:avLst/>
          </a:prstGeom>
          <a:noFill/>
          <a:ln w="9525">
            <a:noFill/>
            <a:miter lim="800000"/>
            <a:headEnd/>
            <a:tailEnd/>
          </a:ln>
          <a:effectLst/>
        </p:spPr>
        <p:txBody>
          <a:bodyPr wrap="none" lIns="0" tIns="0" rIns="0" bIns="0" anchor="b">
            <a:spAutoFit/>
          </a:bodyPr>
          <a:lstStyle/>
          <a:p>
            <a:pPr algn="l" rtl="0" eaLnBrk="0" fontAlgn="base" hangingPunct="0">
              <a:spcBef>
                <a:spcPct val="0"/>
              </a:spcBef>
              <a:spcAft>
                <a:spcPct val="0"/>
              </a:spcAft>
              <a:defRPr/>
            </a:pPr>
            <a:r>
              <a:rPr lang="en-US" sz="1800" b="1" kern="1200" dirty="0">
                <a:solidFill>
                  <a:schemeClr val="tx1"/>
                </a:solidFill>
                <a:latin typeface="Times New Roman" pitchFamily="18" charset="0"/>
                <a:ea typeface="+mn-ea"/>
                <a:cs typeface="+mn-cs"/>
              </a:rPr>
              <a:t>July 2025</a:t>
            </a:r>
          </a:p>
        </p:txBody>
      </p:sp>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76832"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802.11-25/1191r0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dirty="0">
                <a:solidFill>
                  <a:schemeClr val="tx1"/>
                </a:solidFill>
              </a:rPr>
              <a:t>COBF </a:t>
            </a:r>
            <a:r>
              <a:rPr lang="en-US" dirty="0" err="1">
                <a:solidFill>
                  <a:schemeClr val="tx1"/>
                </a:solidFill>
              </a:rPr>
              <a:t>Misc</a:t>
            </a: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2025-07-28</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44086778"/>
              </p:ext>
            </p:extLst>
          </p:nvPr>
        </p:nvGraphicFramePr>
        <p:xfrm>
          <a:off x="1066800" y="3200400"/>
          <a:ext cx="7391400" cy="1761828"/>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Eric 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84172"/>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524000"/>
            <a:ext cx="8229600" cy="4572000"/>
          </a:xfrm>
        </p:spPr>
        <p:txBody>
          <a:bodyPr/>
          <a:lstStyle/>
          <a:p>
            <a:pPr marL="342900" lvl="1" indent="-342900">
              <a:buFont typeface="Arial" panose="020B0604020202020204" pitchFamily="34" charset="0"/>
              <a:buChar char="•"/>
            </a:pPr>
            <a:r>
              <a:rPr lang="en-US" sz="1600" dirty="0"/>
              <a:t>In this presentation, we will discuss the following topics:</a:t>
            </a:r>
          </a:p>
          <a:p>
            <a:pPr marL="685800" lvl="2" indent="-342900">
              <a:buFont typeface="+mj-lt"/>
              <a:buAutoNum type="arabicPeriod"/>
            </a:pPr>
            <a:r>
              <a:rPr lang="en-US" dirty="0"/>
              <a:t>SS configuration and NDPA signaling</a:t>
            </a:r>
          </a:p>
          <a:p>
            <a:pPr marL="685800" lvl="2" indent="-342900">
              <a:buFont typeface="+mj-lt"/>
              <a:buAutoNum type="arabicPeriod"/>
            </a:pPr>
            <a:r>
              <a:rPr lang="en-US" dirty="0"/>
              <a:t>unavailable STA in a transmission frame exchange</a:t>
            </a:r>
          </a:p>
          <a:p>
            <a:pPr marL="342900" lvl="1" indent="-342900">
              <a:buFont typeface="Arial" panose="020B0604020202020204" pitchFamily="34" charset="0"/>
              <a:buChar char="•"/>
            </a:pPr>
            <a:endParaRPr lang="en-US" altLang="zh-TW" sz="1600" dirty="0">
              <a:ea typeface="+mn-ea"/>
              <a:cs typeface="+mn-cs"/>
            </a:endParaRPr>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C0DDB-A2DF-952E-B03D-DBB5C7ECFF7C}"/>
              </a:ext>
            </a:extLst>
          </p:cNvPr>
          <p:cNvSpPr>
            <a:spLocks noGrp="1"/>
          </p:cNvSpPr>
          <p:nvPr>
            <p:ph type="title"/>
          </p:nvPr>
        </p:nvSpPr>
        <p:spPr/>
        <p:txBody>
          <a:bodyPr/>
          <a:lstStyle/>
          <a:p>
            <a:r>
              <a:rPr lang="en-US" dirty="0"/>
              <a:t>SS configuration and NDPA signaling</a:t>
            </a:r>
          </a:p>
        </p:txBody>
      </p:sp>
      <p:pic>
        <p:nvPicPr>
          <p:cNvPr id="7" name="Content Placeholder 6">
            <a:extLst>
              <a:ext uri="{FF2B5EF4-FFF2-40B4-BE49-F238E27FC236}">
                <a16:creationId xmlns:a16="http://schemas.microsoft.com/office/drawing/2014/main" id="{629844A7-BF6D-3537-1E5E-1FA6A1C92584}"/>
              </a:ext>
            </a:extLst>
          </p:cNvPr>
          <p:cNvPicPr>
            <a:picLocks noGrp="1" noChangeAspect="1"/>
          </p:cNvPicPr>
          <p:nvPr>
            <p:ph idx="1"/>
          </p:nvPr>
        </p:nvPicPr>
        <p:blipFill>
          <a:blip r:embed="rId2"/>
          <a:stretch>
            <a:fillRect/>
          </a:stretch>
        </p:blipFill>
        <p:spPr>
          <a:xfrm>
            <a:off x="2438400" y="4295775"/>
            <a:ext cx="4572000" cy="1658170"/>
          </a:xfrm>
        </p:spPr>
      </p:pic>
      <p:sp>
        <p:nvSpPr>
          <p:cNvPr id="4" name="Slide Number Placeholder 3">
            <a:extLst>
              <a:ext uri="{FF2B5EF4-FFF2-40B4-BE49-F238E27FC236}">
                <a16:creationId xmlns:a16="http://schemas.microsoft.com/office/drawing/2014/main" id="{70A5EF8E-419B-AE36-26FF-EE4F8451245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BA5554CD-3857-46FA-79F1-EA8831081DF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0" name="Content Placeholder 2">
            <a:extLst>
              <a:ext uri="{FF2B5EF4-FFF2-40B4-BE49-F238E27FC236}">
                <a16:creationId xmlns:a16="http://schemas.microsoft.com/office/drawing/2014/main" id="{B670A57F-37C5-DA41-CE1A-3E2CED0F6043}"/>
              </a:ext>
            </a:extLst>
          </p:cNvPr>
          <p:cNvSpPr txBox="1">
            <a:spLocks/>
          </p:cNvSpPr>
          <p:nvPr/>
        </p:nvSpPr>
        <p:spPr bwMode="auto">
          <a:xfrm>
            <a:off x="685800" y="1447800"/>
            <a:ext cx="7772400" cy="20272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Times New Roman" panose="02020603050405020304" pitchFamily="18" charset="0"/>
              <a:buChar char="•"/>
            </a:pPr>
            <a:r>
              <a:rPr lang="en-US" sz="1600" kern="0" dirty="0"/>
              <a:t>There are some clarification questions about the SS allocation when doing Co-BF joint NDP sounding.</a:t>
            </a:r>
          </a:p>
          <a:p>
            <a:pPr>
              <a:buFont typeface="Times New Roman" panose="02020603050405020304" pitchFamily="18" charset="0"/>
              <a:buChar char="•"/>
            </a:pPr>
            <a:endParaRPr lang="en-US" sz="1600" kern="0" dirty="0"/>
          </a:p>
          <a:p>
            <a:pPr>
              <a:buFont typeface="Times New Roman" panose="02020603050405020304" pitchFamily="18" charset="0"/>
              <a:buChar char="•"/>
            </a:pPr>
            <a:r>
              <a:rPr lang="en-US" sz="1600" kern="0" dirty="0"/>
              <a:t>we proposed to add a clarification sentence in 37.12.3 (Rules for UHR Co-BF sounding protocol sequences) (see next page). This provide </a:t>
            </a:r>
            <a:r>
              <a:rPr lang="en-US" sz="1600" b="1" kern="0" dirty="0">
                <a:solidFill>
                  <a:srgbClr val="0070C0"/>
                </a:solidFill>
              </a:rPr>
              <a:t>no change </a:t>
            </a:r>
            <a:r>
              <a:rPr lang="en-US" sz="1600" kern="0" dirty="0"/>
              <a:t>in current NDPA and signaling desgin in D0.3.</a:t>
            </a:r>
          </a:p>
          <a:p>
            <a:pPr>
              <a:buFont typeface="Times New Roman" panose="02020603050405020304" pitchFamily="18" charset="0"/>
              <a:buChar char="•"/>
            </a:pPr>
            <a:endParaRPr lang="en-US" kern="0" dirty="0"/>
          </a:p>
        </p:txBody>
      </p:sp>
    </p:spTree>
    <p:extLst>
      <p:ext uri="{BB962C8B-B14F-4D97-AF65-F5344CB8AC3E}">
        <p14:creationId xmlns:p14="http://schemas.microsoft.com/office/powerpoint/2010/main" val="149993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C525-91AE-9893-AE9F-E86C1410001E}"/>
              </a:ext>
            </a:extLst>
          </p:cNvPr>
          <p:cNvSpPr>
            <a:spLocks noGrp="1"/>
          </p:cNvSpPr>
          <p:nvPr>
            <p:ph type="title"/>
          </p:nvPr>
        </p:nvSpPr>
        <p:spPr/>
        <p:txBody>
          <a:bodyPr/>
          <a:lstStyle/>
          <a:p>
            <a:r>
              <a:rPr lang="en-US" dirty="0"/>
              <a:t>Proposed text for </a:t>
            </a:r>
            <a:r>
              <a:rPr lang="en-US" sz="2800" kern="0" dirty="0"/>
              <a:t>clarification</a:t>
            </a:r>
            <a:endParaRPr lang="en-US" dirty="0"/>
          </a:p>
        </p:txBody>
      </p:sp>
      <p:sp>
        <p:nvSpPr>
          <p:cNvPr id="3" name="Content Placeholder 2">
            <a:extLst>
              <a:ext uri="{FF2B5EF4-FFF2-40B4-BE49-F238E27FC236}">
                <a16:creationId xmlns:a16="http://schemas.microsoft.com/office/drawing/2014/main" id="{09209CAA-768D-C965-BCBF-4510B7580401}"/>
              </a:ext>
            </a:extLst>
          </p:cNvPr>
          <p:cNvSpPr>
            <a:spLocks noGrp="1"/>
          </p:cNvSpPr>
          <p:nvPr>
            <p:ph idx="1"/>
          </p:nvPr>
        </p:nvSpPr>
        <p:spPr/>
        <p:txBody>
          <a:bodyPr/>
          <a:lstStyle/>
          <a:p>
            <a:pPr marL="0" indent="0" algn="l">
              <a:buNone/>
            </a:pPr>
            <a:r>
              <a:rPr lang="en-US" sz="1800" b="1" kern="0" dirty="0"/>
              <a:t>37.12.3 (Rules for UHR Co-BF sounding protocol sequences)</a:t>
            </a:r>
          </a:p>
          <a:p>
            <a:pPr marL="0" indent="0" algn="l">
              <a:buNone/>
            </a:pPr>
            <a:r>
              <a:rPr lang="en-US" sz="1000" dirty="0"/>
              <a:t>…</a:t>
            </a:r>
          </a:p>
          <a:p>
            <a:pPr marL="0" indent="0" algn="l">
              <a:buNone/>
            </a:pPr>
            <a:endParaRPr lang="en-US" sz="1000" dirty="0"/>
          </a:p>
          <a:p>
            <a:pPr marL="0" indent="0" algn="l">
              <a:buNone/>
            </a:pPr>
            <a:r>
              <a:rPr lang="en-US" sz="1000" b="0" i="0" u="none" strike="noStrike" baseline="0" dirty="0">
                <a:latin typeface="TimesNewRoman"/>
              </a:rPr>
              <a:t>[P128L1] </a:t>
            </a:r>
            <a:r>
              <a:rPr lang="en-US" sz="1000" b="0" i="0" u="none" strike="noStrike" baseline="0" dirty="0">
                <a:solidFill>
                  <a:srgbClr val="218A21"/>
                </a:solidFill>
                <a:latin typeface="TimesNewRoman"/>
              </a:rPr>
              <a:t>(#79)</a:t>
            </a:r>
            <a:r>
              <a:rPr lang="en-US" sz="1000" b="0" i="0" u="none" strike="noStrike" baseline="0" dirty="0">
                <a:solidFill>
                  <a:srgbClr val="000000"/>
                </a:solidFill>
                <a:latin typeface="TimesNewRoman"/>
              </a:rPr>
              <a:t>A UHR Co-BF beamformer that transmits a UHR NDP Announcement frame shall set the AID11 field of the first STA Info field to 2047 and the AID11 field of the second STA Info field to the responding AP identifier (see 9.3.1.19.6 (UHR NDP Announcement frame format)).</a:t>
            </a:r>
          </a:p>
          <a:p>
            <a:pPr marL="0" indent="0" algn="l">
              <a:buNone/>
            </a:pPr>
            <a:endParaRPr lang="en-US" sz="1000" dirty="0">
              <a:solidFill>
                <a:srgbClr val="000000"/>
              </a:solidFill>
              <a:latin typeface="TimesNewRoman"/>
            </a:endParaRPr>
          </a:p>
          <a:p>
            <a:pPr marL="0" indent="0">
              <a:buNone/>
            </a:pPr>
            <a:r>
              <a:rPr lang="en-US" sz="1000" u="sng" dirty="0">
                <a:solidFill>
                  <a:srgbClr val="0070C0"/>
                </a:solidFill>
                <a:latin typeface="TimesNewRoman"/>
              </a:rPr>
              <a:t>In a UHR Co-BF sounding sequence, the Starting Spatial Streams field in the UHR NDP Announcement shall be set to 0 in a UHR Co-BF sequential NDP sounding sequence and set to 1 in a UHR Co-BF joint NDP sounding sequence.</a:t>
            </a:r>
          </a:p>
          <a:p>
            <a:pPr marL="0" indent="0">
              <a:buNone/>
            </a:pPr>
            <a:endParaRPr lang="en-US" sz="1000" u="sng" dirty="0">
              <a:solidFill>
                <a:srgbClr val="0070C0"/>
              </a:solidFill>
              <a:latin typeface="TimesNewRoman"/>
            </a:endParaRPr>
          </a:p>
          <a:p>
            <a:endParaRPr lang="en-US" sz="800" dirty="0"/>
          </a:p>
          <a:p>
            <a:pPr marL="0" indent="0">
              <a:buNone/>
            </a:pPr>
            <a:r>
              <a:rPr lang="en-US" sz="1000" dirty="0">
                <a:latin typeface="TimesNewRoman"/>
              </a:rPr>
              <a:t>[P128L6] A UHR Co-BF beamformer that transmits a UHR (#2983)NDP Announcement frame to one or more UHR Co-BF </a:t>
            </a:r>
            <a:r>
              <a:rPr lang="en-US" sz="1000" dirty="0" err="1">
                <a:latin typeface="TimesNewRoman"/>
              </a:rPr>
              <a:t>beamformees</a:t>
            </a:r>
            <a:r>
              <a:rPr lang="en-US" sz="1000" dirty="0">
                <a:latin typeface="TimesNewRoman"/>
              </a:rPr>
              <a:t> shall set the AID11 field to the 11 LSBs of the AID of each UHR Co-BF </a:t>
            </a:r>
            <a:r>
              <a:rPr lang="en-US" sz="1000" dirty="0" err="1">
                <a:latin typeface="TimesNewRoman"/>
              </a:rPr>
              <a:t>beamformee</a:t>
            </a:r>
            <a:r>
              <a:rPr lang="en-US" sz="1000" dirty="0">
                <a:latin typeface="TimesNewRoman"/>
              </a:rPr>
              <a:t> (#79)starting from the third STA Info field. A UHR (#2983)NDP Announcement frame shall not include multiple STA Info fields that have the same value in the AID11 field.</a:t>
            </a:r>
          </a:p>
          <a:p>
            <a:pPr marL="0" indent="0">
              <a:buNone/>
            </a:pPr>
            <a:endParaRPr lang="en-US" sz="1000" dirty="0">
              <a:latin typeface="TimesNewRoman"/>
            </a:endParaRPr>
          </a:p>
          <a:p>
            <a:pPr marL="0" indent="0">
              <a:buNone/>
            </a:pPr>
            <a:r>
              <a:rPr lang="en-US" sz="1000" dirty="0">
                <a:latin typeface="TimesNewRoman"/>
              </a:rPr>
              <a:t>…</a:t>
            </a:r>
          </a:p>
        </p:txBody>
      </p:sp>
      <p:sp>
        <p:nvSpPr>
          <p:cNvPr id="4" name="Slide Number Placeholder 3">
            <a:extLst>
              <a:ext uri="{FF2B5EF4-FFF2-40B4-BE49-F238E27FC236}">
                <a16:creationId xmlns:a16="http://schemas.microsoft.com/office/drawing/2014/main" id="{47AD7F93-E43A-B981-A461-F16667D84E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FDA3A696-D3A4-9FAB-8D48-FEA59E98628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199379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9511-7604-CE91-ADB4-FBF5FB1C2949}"/>
              </a:ext>
            </a:extLst>
          </p:cNvPr>
          <p:cNvSpPr>
            <a:spLocks noGrp="1"/>
          </p:cNvSpPr>
          <p:nvPr>
            <p:ph type="title"/>
          </p:nvPr>
        </p:nvSpPr>
        <p:spPr/>
        <p:txBody>
          <a:bodyPr/>
          <a:lstStyle/>
          <a:p>
            <a:r>
              <a:rPr lang="en-US" sz="2800" dirty="0"/>
              <a:t>Unavailable STA during ICF/ICR</a:t>
            </a:r>
            <a:endParaRPr lang="en-US" dirty="0"/>
          </a:p>
        </p:txBody>
      </p:sp>
      <p:sp>
        <p:nvSpPr>
          <p:cNvPr id="3" name="Content Placeholder 2">
            <a:extLst>
              <a:ext uri="{FF2B5EF4-FFF2-40B4-BE49-F238E27FC236}">
                <a16:creationId xmlns:a16="http://schemas.microsoft.com/office/drawing/2014/main" id="{BB5ED4BB-A3F3-EEA7-0E25-14BAF734346B}"/>
              </a:ext>
            </a:extLst>
          </p:cNvPr>
          <p:cNvSpPr>
            <a:spLocks noGrp="1"/>
          </p:cNvSpPr>
          <p:nvPr>
            <p:ph idx="1"/>
          </p:nvPr>
        </p:nvSpPr>
        <p:spPr>
          <a:xfrm>
            <a:off x="540154" y="1401893"/>
            <a:ext cx="8063692" cy="4694107"/>
          </a:xfrm>
        </p:spPr>
        <p:txBody>
          <a:bodyPr/>
          <a:lstStyle/>
          <a:p>
            <a:pPr>
              <a:buFont typeface="Times New Roman" panose="02020603050405020304" pitchFamily="18" charset="0"/>
              <a:buChar char="•"/>
            </a:pPr>
            <a:r>
              <a:rPr lang="en-US" sz="1600" kern="0" dirty="0"/>
              <a:t>There are some discussion about if STAs associated with the sharing AP does not response ICF1 during the CBF transmission phase. </a:t>
            </a:r>
          </a:p>
          <a:p>
            <a:pPr>
              <a:buFont typeface="Times New Roman" panose="02020603050405020304" pitchFamily="18" charset="0"/>
              <a:buChar char="•"/>
            </a:pPr>
            <a:endParaRPr lang="en-US" sz="1600" kern="0" dirty="0"/>
          </a:p>
          <a:p>
            <a:pPr>
              <a:buFont typeface="Times New Roman" panose="02020603050405020304" pitchFamily="18" charset="0"/>
              <a:buChar char="•"/>
            </a:pPr>
            <a:r>
              <a:rPr lang="en-US" sz="1600" kern="0" dirty="0"/>
              <a:t>We proposed </a:t>
            </a:r>
            <a:r>
              <a:rPr lang="en-US" sz="1600" b="1" dirty="0">
                <a:solidFill>
                  <a:srgbClr val="0070C0"/>
                </a:solidFill>
                <a:latin typeface="+mj-lt"/>
                <a:ea typeface="DengXian" panose="02010600030101010101" pitchFamily="2" charset="-122"/>
              </a:rPr>
              <a:t>no change </a:t>
            </a:r>
            <a:r>
              <a:rPr lang="en-US" sz="1600" dirty="0">
                <a:latin typeface="+mj-lt"/>
                <a:ea typeface="DengXian" panose="02010600030101010101" pitchFamily="2" charset="-122"/>
              </a:rPr>
              <a:t>to the current frame exchange design in D0.3 and keep the </a:t>
            </a:r>
            <a:r>
              <a:rPr lang="en-US" sz="1600" dirty="0"/>
              <a:t>unavailable </a:t>
            </a:r>
            <a:r>
              <a:rPr lang="en-US" sz="1600" dirty="0">
                <a:latin typeface="+mj-lt"/>
                <a:ea typeface="DengXian" panose="02010600030101010101" pitchFamily="2" charset="-122"/>
              </a:rPr>
              <a:t>STA still in the COBF sync frame. Corresponding parameters keep the same:</a:t>
            </a:r>
          </a:p>
          <a:p>
            <a:pPr lvl="1">
              <a:tabLst>
                <a:tab pos="457200" algn="l"/>
              </a:tabLst>
            </a:pPr>
            <a:r>
              <a:rPr lang="en-US" sz="1400" kern="0" dirty="0" err="1">
                <a:latin typeface="Times New Roman" panose="02020603050405020304" pitchFamily="18" charset="0"/>
              </a:rPr>
              <a:t>Nss</a:t>
            </a:r>
            <a:r>
              <a:rPr lang="en-US" sz="1400" kern="0" dirty="0">
                <a:latin typeface="Times New Roman" panose="02020603050405020304" pitchFamily="18" charset="0"/>
              </a:rPr>
              <a:t> for each user in the Invite/Response frame and the corresponding number of spatial streams for the same user interpreted from the spatial configuration in the Sync frame is consistent, i.e., the spatial stream allocation does not change.</a:t>
            </a:r>
          </a:p>
          <a:p>
            <a:pPr lvl="1">
              <a:tabLst>
                <a:tab pos="457200" algn="l"/>
              </a:tabLst>
            </a:pPr>
            <a:r>
              <a:rPr lang="en-US" sz="1400" kern="0" dirty="0">
                <a:latin typeface="Times New Roman" panose="02020603050405020304" pitchFamily="18" charset="0"/>
              </a:rPr>
              <a:t>The MCS and 2xLDPC bit for each user in the Sync frame should be consistent with these in the Response frame</a:t>
            </a:r>
          </a:p>
          <a:p>
            <a:pPr marL="400050" lvl="1" indent="0">
              <a:spcBef>
                <a:spcPts val="0"/>
              </a:spcBef>
              <a:spcAft>
                <a:spcPts val="0"/>
              </a:spcAft>
              <a:buNone/>
            </a:pPr>
            <a:endParaRPr lang="en-US" sz="1600" dirty="0">
              <a:latin typeface="+mj-lt"/>
              <a:ea typeface="DengXian" panose="02010600030101010101" pitchFamily="2" charset="-122"/>
            </a:endParaRPr>
          </a:p>
          <a:p>
            <a:pPr marL="0" indent="0">
              <a:spcBef>
                <a:spcPts val="0"/>
              </a:spcBef>
              <a:spcAft>
                <a:spcPts val="0"/>
              </a:spcAft>
              <a:buNone/>
            </a:pPr>
            <a:endParaRPr lang="en-US" sz="1800" dirty="0">
              <a:effectLst/>
              <a:latin typeface="Calibri" panose="020F0502020204030204" pitchFamily="34" charset="0"/>
              <a:ea typeface="DengXian" panose="02010600030101010101" pitchFamily="2" charset="-122"/>
            </a:endParaRPr>
          </a:p>
          <a:p>
            <a:pPr marL="0" indent="0">
              <a:spcBef>
                <a:spcPts val="0"/>
              </a:spcBef>
              <a:spcAft>
                <a:spcPts val="0"/>
              </a:spcAft>
              <a:buNone/>
            </a:pPr>
            <a:endParaRPr lang="en-US" sz="1800" dirty="0">
              <a:effectLst/>
              <a:latin typeface="Calibri" panose="020F0502020204030204" pitchFamily="34" charset="0"/>
              <a:ea typeface="DengXian" panose="02010600030101010101" pitchFamily="2" charset="-122"/>
            </a:endParaRPr>
          </a:p>
          <a:p>
            <a:endParaRPr lang="en-US" dirty="0"/>
          </a:p>
        </p:txBody>
      </p:sp>
      <p:sp>
        <p:nvSpPr>
          <p:cNvPr id="4" name="Slide Number Placeholder 3">
            <a:extLst>
              <a:ext uri="{FF2B5EF4-FFF2-40B4-BE49-F238E27FC236}">
                <a16:creationId xmlns:a16="http://schemas.microsoft.com/office/drawing/2014/main" id="{BE53CCBA-D0BF-1C3B-5243-3F7EF29A28A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1C69F684-96BC-EDF3-FDC3-7F986CA1CC2F}"/>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18" name="TextBox 17">
            <a:extLst>
              <a:ext uri="{FF2B5EF4-FFF2-40B4-BE49-F238E27FC236}">
                <a16:creationId xmlns:a16="http://schemas.microsoft.com/office/drawing/2014/main" id="{A01A87B6-5EBC-0D88-DC5C-C45B73CD5D29}"/>
              </a:ext>
            </a:extLst>
          </p:cNvPr>
          <p:cNvSpPr txBox="1"/>
          <p:nvPr/>
        </p:nvSpPr>
        <p:spPr>
          <a:xfrm>
            <a:off x="2106855" y="4438572"/>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STA1, STA2</a:t>
            </a:r>
          </a:p>
        </p:txBody>
      </p:sp>
      <p:grpSp>
        <p:nvGrpSpPr>
          <p:cNvPr id="103" name="Group 102">
            <a:extLst>
              <a:ext uri="{FF2B5EF4-FFF2-40B4-BE49-F238E27FC236}">
                <a16:creationId xmlns:a16="http://schemas.microsoft.com/office/drawing/2014/main" id="{B55B151B-379F-9004-423F-CDFB51458DF7}"/>
              </a:ext>
            </a:extLst>
          </p:cNvPr>
          <p:cNvGrpSpPr/>
          <p:nvPr/>
        </p:nvGrpSpPr>
        <p:grpSpPr>
          <a:xfrm>
            <a:off x="540154" y="4646948"/>
            <a:ext cx="7918046" cy="1618317"/>
            <a:chOff x="540154" y="4295775"/>
            <a:chExt cx="7918046" cy="1618317"/>
          </a:xfrm>
        </p:grpSpPr>
        <p:pic>
          <p:nvPicPr>
            <p:cNvPr id="62" name="Picture 61">
              <a:extLst>
                <a:ext uri="{FF2B5EF4-FFF2-40B4-BE49-F238E27FC236}">
                  <a16:creationId xmlns:a16="http://schemas.microsoft.com/office/drawing/2014/main" id="{633666FF-51B5-3547-87AD-31D8FB8E59CA}"/>
                </a:ext>
              </a:extLst>
            </p:cNvPr>
            <p:cNvPicPr>
              <a:picLocks noChangeAspect="1"/>
            </p:cNvPicPr>
            <p:nvPr/>
          </p:nvPicPr>
          <p:blipFill>
            <a:blip r:embed="rId2"/>
            <a:stretch>
              <a:fillRect/>
            </a:stretch>
          </p:blipFill>
          <p:spPr>
            <a:xfrm>
              <a:off x="1784343" y="4361343"/>
              <a:ext cx="361801" cy="361801"/>
            </a:xfrm>
            <a:prstGeom prst="rect">
              <a:avLst/>
            </a:prstGeom>
          </p:spPr>
        </p:pic>
        <p:pic>
          <p:nvPicPr>
            <p:cNvPr id="63" name="Picture 62">
              <a:extLst>
                <a:ext uri="{FF2B5EF4-FFF2-40B4-BE49-F238E27FC236}">
                  <a16:creationId xmlns:a16="http://schemas.microsoft.com/office/drawing/2014/main" id="{8FF2E8E2-0EEF-833D-73A2-2FD0F058FFEB}"/>
                </a:ext>
              </a:extLst>
            </p:cNvPr>
            <p:cNvPicPr>
              <a:picLocks noChangeAspect="1"/>
            </p:cNvPicPr>
            <p:nvPr/>
          </p:nvPicPr>
          <p:blipFill>
            <a:blip r:embed="rId2">
              <a:duotone>
                <a:schemeClr val="accent3">
                  <a:shade val="45000"/>
                  <a:satMod val="135000"/>
                </a:schemeClr>
                <a:prstClr val="white"/>
              </a:duotone>
            </a:blip>
            <a:stretch>
              <a:fillRect/>
            </a:stretch>
          </p:blipFill>
          <p:spPr>
            <a:xfrm>
              <a:off x="1790749" y="4817071"/>
              <a:ext cx="361801" cy="361801"/>
            </a:xfrm>
            <a:prstGeom prst="rect">
              <a:avLst/>
            </a:prstGeom>
          </p:spPr>
        </p:pic>
        <p:grpSp>
          <p:nvGrpSpPr>
            <p:cNvPr id="64" name="Group 63">
              <a:extLst>
                <a:ext uri="{FF2B5EF4-FFF2-40B4-BE49-F238E27FC236}">
                  <a16:creationId xmlns:a16="http://schemas.microsoft.com/office/drawing/2014/main" id="{0391243B-A535-1EAD-21BE-3F5C46AC9FC4}"/>
                </a:ext>
              </a:extLst>
            </p:cNvPr>
            <p:cNvGrpSpPr/>
            <p:nvPr/>
          </p:nvGrpSpPr>
          <p:grpSpPr>
            <a:xfrm>
              <a:off x="2168738" y="4411616"/>
              <a:ext cx="533410" cy="255778"/>
              <a:chOff x="2627427" y="3786600"/>
              <a:chExt cx="533410" cy="255778"/>
            </a:xfrm>
          </p:grpSpPr>
          <p:sp>
            <p:nvSpPr>
              <p:cNvPr id="65" name="Rectangle: Rounded Corners 64">
                <a:extLst>
                  <a:ext uri="{FF2B5EF4-FFF2-40B4-BE49-F238E27FC236}">
                    <a16:creationId xmlns:a16="http://schemas.microsoft.com/office/drawing/2014/main" id="{F0BA9D4A-CBD9-A1FE-E75F-D46C9693A055}"/>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6" name="TextBox 65">
                <a:extLst>
                  <a:ext uri="{FF2B5EF4-FFF2-40B4-BE49-F238E27FC236}">
                    <a16:creationId xmlns:a16="http://schemas.microsoft.com/office/drawing/2014/main" id="{EC3966E0-8B26-A3B5-5E4B-8FB3470F4E01}"/>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latin typeface="Arial Narrow" panose="020B0606020202030204" pitchFamily="34" charset="0"/>
                  </a:rPr>
                  <a:t>Invite</a:t>
                </a:r>
              </a:p>
            </p:txBody>
          </p:sp>
        </p:grpSp>
        <p:grpSp>
          <p:nvGrpSpPr>
            <p:cNvPr id="67" name="Group 66">
              <a:extLst>
                <a:ext uri="{FF2B5EF4-FFF2-40B4-BE49-F238E27FC236}">
                  <a16:creationId xmlns:a16="http://schemas.microsoft.com/office/drawing/2014/main" id="{9CD39E49-5A9E-B5B6-AA64-578A7325EE56}"/>
                </a:ext>
              </a:extLst>
            </p:cNvPr>
            <p:cNvGrpSpPr/>
            <p:nvPr/>
          </p:nvGrpSpPr>
          <p:grpSpPr>
            <a:xfrm>
              <a:off x="2150239" y="4676775"/>
              <a:ext cx="6307961" cy="1106130"/>
              <a:chOff x="1670728" y="4877443"/>
              <a:chExt cx="6817078" cy="1106130"/>
            </a:xfrm>
          </p:grpSpPr>
          <p:cxnSp>
            <p:nvCxnSpPr>
              <p:cNvPr id="68" name="Straight Arrow Connector 67">
                <a:extLst>
                  <a:ext uri="{FF2B5EF4-FFF2-40B4-BE49-F238E27FC236}">
                    <a16:creationId xmlns:a16="http://schemas.microsoft.com/office/drawing/2014/main" id="{54D1F147-3C76-BED3-E765-9B49E2480173}"/>
                  </a:ext>
                </a:extLst>
              </p:cNvPr>
              <p:cNvCxnSpPr/>
              <p:nvPr/>
            </p:nvCxnSpPr>
            <p:spPr>
              <a:xfrm>
                <a:off x="1670728" y="487744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a:extLst>
                  <a:ext uri="{FF2B5EF4-FFF2-40B4-BE49-F238E27FC236}">
                    <a16:creationId xmlns:a16="http://schemas.microsoft.com/office/drawing/2014/main" id="{17143CC1-D19B-0608-C4F0-3A6400A3B7DF}"/>
                  </a:ext>
                </a:extLst>
              </p:cNvPr>
              <p:cNvCxnSpPr/>
              <p:nvPr/>
            </p:nvCxnSpPr>
            <p:spPr>
              <a:xfrm>
                <a:off x="1687613" y="5248109"/>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a:extLst>
                  <a:ext uri="{FF2B5EF4-FFF2-40B4-BE49-F238E27FC236}">
                    <a16:creationId xmlns:a16="http://schemas.microsoft.com/office/drawing/2014/main" id="{167121A3-345C-F168-A013-D0EBF22A25AB}"/>
                  </a:ext>
                </a:extLst>
              </p:cNvPr>
              <p:cNvCxnSpPr/>
              <p:nvPr/>
            </p:nvCxnSpPr>
            <p:spPr>
              <a:xfrm>
                <a:off x="1689122" y="5612907"/>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381689BD-D47F-5FD6-6125-07C6959E5789}"/>
                  </a:ext>
                </a:extLst>
              </p:cNvPr>
              <p:cNvCxnSpPr/>
              <p:nvPr/>
            </p:nvCxnSpPr>
            <p:spPr>
              <a:xfrm>
                <a:off x="1706007" y="5983573"/>
                <a:ext cx="678179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pic>
          <p:nvPicPr>
            <p:cNvPr id="72" name="Picture 71">
              <a:extLst>
                <a:ext uri="{FF2B5EF4-FFF2-40B4-BE49-F238E27FC236}">
                  <a16:creationId xmlns:a16="http://schemas.microsoft.com/office/drawing/2014/main" id="{5F383393-CC51-2F0E-63AA-8391211E7E4D}"/>
                </a:ext>
              </a:extLst>
            </p:cNvPr>
            <p:cNvPicPr>
              <a:picLocks noChangeAspect="1"/>
            </p:cNvPicPr>
            <p:nvPr/>
          </p:nvPicPr>
          <p:blipFill>
            <a:blip r:embed="rId3">
              <a:duotone>
                <a:schemeClr val="accent3">
                  <a:shade val="45000"/>
                  <a:satMod val="135000"/>
                </a:schemeClr>
                <a:prstClr val="white"/>
              </a:duotone>
            </a:blip>
            <a:stretch>
              <a:fillRect/>
            </a:stretch>
          </p:blipFill>
          <p:spPr>
            <a:xfrm>
              <a:off x="1918508" y="5667871"/>
              <a:ext cx="130371" cy="230067"/>
            </a:xfrm>
            <a:prstGeom prst="rect">
              <a:avLst/>
            </a:prstGeom>
          </p:spPr>
        </p:pic>
        <p:pic>
          <p:nvPicPr>
            <p:cNvPr id="73" name="Picture 72">
              <a:extLst>
                <a:ext uri="{FF2B5EF4-FFF2-40B4-BE49-F238E27FC236}">
                  <a16:creationId xmlns:a16="http://schemas.microsoft.com/office/drawing/2014/main" id="{F7CD1F48-CCED-700D-2CBF-BE8F54AE1D2E}"/>
                </a:ext>
              </a:extLst>
            </p:cNvPr>
            <p:cNvPicPr>
              <a:picLocks noChangeAspect="1"/>
            </p:cNvPicPr>
            <p:nvPr/>
          </p:nvPicPr>
          <p:blipFill>
            <a:blip r:embed="rId3"/>
            <a:stretch>
              <a:fillRect/>
            </a:stretch>
          </p:blipFill>
          <p:spPr>
            <a:xfrm>
              <a:off x="1918508" y="5263026"/>
              <a:ext cx="130734" cy="230708"/>
            </a:xfrm>
            <a:prstGeom prst="rect">
              <a:avLst/>
            </a:prstGeom>
          </p:spPr>
        </p:pic>
        <p:grpSp>
          <p:nvGrpSpPr>
            <p:cNvPr id="74" name="Group 73">
              <a:extLst>
                <a:ext uri="{FF2B5EF4-FFF2-40B4-BE49-F238E27FC236}">
                  <a16:creationId xmlns:a16="http://schemas.microsoft.com/office/drawing/2014/main" id="{8D4F87B7-49F6-C8FC-2DC7-EED58438FE69}"/>
                </a:ext>
              </a:extLst>
            </p:cNvPr>
            <p:cNvGrpSpPr/>
            <p:nvPr/>
          </p:nvGrpSpPr>
          <p:grpSpPr>
            <a:xfrm>
              <a:off x="2660413" y="4790306"/>
              <a:ext cx="808527" cy="255181"/>
              <a:chOff x="1872250" y="4798414"/>
              <a:chExt cx="808527" cy="255181"/>
            </a:xfrm>
          </p:grpSpPr>
          <p:sp>
            <p:nvSpPr>
              <p:cNvPr id="75" name="Rectangle: Rounded Corners 74">
                <a:extLst>
                  <a:ext uri="{FF2B5EF4-FFF2-40B4-BE49-F238E27FC236}">
                    <a16:creationId xmlns:a16="http://schemas.microsoft.com/office/drawing/2014/main" id="{6E0D23F9-88D5-DA32-8618-3D325786C132}"/>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6" name="TextBox 75">
                <a:extLst>
                  <a:ext uri="{FF2B5EF4-FFF2-40B4-BE49-F238E27FC236}">
                    <a16:creationId xmlns:a16="http://schemas.microsoft.com/office/drawing/2014/main" id="{AB278651-7208-4AD8-A084-1F6DB513C9F3}"/>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latin typeface="Arial Narrow" panose="020B0606020202030204" pitchFamily="34" charset="0"/>
                  </a:rPr>
                  <a:t>Response</a:t>
                </a:r>
              </a:p>
            </p:txBody>
          </p:sp>
        </p:grpSp>
        <p:grpSp>
          <p:nvGrpSpPr>
            <p:cNvPr id="77" name="Group 76">
              <a:extLst>
                <a:ext uri="{FF2B5EF4-FFF2-40B4-BE49-F238E27FC236}">
                  <a16:creationId xmlns:a16="http://schemas.microsoft.com/office/drawing/2014/main" id="{0344209B-5941-4D05-7B3A-2016C1DFE92C}"/>
                </a:ext>
              </a:extLst>
            </p:cNvPr>
            <p:cNvGrpSpPr/>
            <p:nvPr/>
          </p:nvGrpSpPr>
          <p:grpSpPr>
            <a:xfrm>
              <a:off x="6710596" y="4407815"/>
              <a:ext cx="1491025" cy="266821"/>
              <a:chOff x="5104687" y="3891120"/>
              <a:chExt cx="1491025" cy="266821"/>
            </a:xfrm>
          </p:grpSpPr>
          <p:sp>
            <p:nvSpPr>
              <p:cNvPr id="78" name="Rectangle: Rounded Corners 77">
                <a:extLst>
                  <a:ext uri="{FF2B5EF4-FFF2-40B4-BE49-F238E27FC236}">
                    <a16:creationId xmlns:a16="http://schemas.microsoft.com/office/drawing/2014/main" id="{ABD857D0-618B-F3E8-C119-9C848F660C42}"/>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9" name="TextBox 78">
                <a:extLst>
                  <a:ext uri="{FF2B5EF4-FFF2-40B4-BE49-F238E27FC236}">
                    <a16:creationId xmlns:a16="http://schemas.microsoft.com/office/drawing/2014/main" id="{810DB47E-1C2F-5F3E-3275-20854A590952}"/>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 PPDU</a:t>
                </a:r>
              </a:p>
            </p:txBody>
          </p:sp>
        </p:grpSp>
        <p:grpSp>
          <p:nvGrpSpPr>
            <p:cNvPr id="80" name="Group 79">
              <a:extLst>
                <a:ext uri="{FF2B5EF4-FFF2-40B4-BE49-F238E27FC236}">
                  <a16:creationId xmlns:a16="http://schemas.microsoft.com/office/drawing/2014/main" id="{DBD4AD3B-531E-563E-5F8E-CB4E10D84154}"/>
                </a:ext>
              </a:extLst>
            </p:cNvPr>
            <p:cNvGrpSpPr/>
            <p:nvPr/>
          </p:nvGrpSpPr>
          <p:grpSpPr>
            <a:xfrm>
              <a:off x="6218940" y="4418500"/>
              <a:ext cx="576490" cy="255181"/>
              <a:chOff x="2602867" y="3786600"/>
              <a:chExt cx="576490" cy="255181"/>
            </a:xfrm>
          </p:grpSpPr>
          <p:sp>
            <p:nvSpPr>
              <p:cNvPr id="81" name="Rectangle: Rounded Corners 80">
                <a:extLst>
                  <a:ext uri="{FF2B5EF4-FFF2-40B4-BE49-F238E27FC236}">
                    <a16:creationId xmlns:a16="http://schemas.microsoft.com/office/drawing/2014/main" id="{2F06F570-103C-6E47-CD05-C335897D3AE9}"/>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7F944B-AA30-158A-3A57-C5ACB8D52671}"/>
                  </a:ext>
                </a:extLst>
              </p:cNvPr>
              <p:cNvSpPr txBox="1"/>
              <p:nvPr/>
            </p:nvSpPr>
            <p:spPr>
              <a:xfrm>
                <a:off x="2602867" y="3795560"/>
                <a:ext cx="576490" cy="246221"/>
              </a:xfrm>
              <a:prstGeom prst="rect">
                <a:avLst/>
              </a:prstGeom>
              <a:noFill/>
            </p:spPr>
            <p:txBody>
              <a:bodyPr wrap="square">
                <a:spAutoFit/>
              </a:bodyPr>
              <a:lstStyle/>
              <a:p>
                <a:pPr algn="ctr"/>
                <a:r>
                  <a:rPr lang="en-US" altLang="zh-TW" sz="1000" b="1" dirty="0">
                    <a:latin typeface="Arial Narrow" panose="020B0606020202030204" pitchFamily="34" charset="0"/>
                  </a:rPr>
                  <a:t>Sync</a:t>
                </a:r>
              </a:p>
            </p:txBody>
          </p:sp>
        </p:grpSp>
        <p:grpSp>
          <p:nvGrpSpPr>
            <p:cNvPr id="83" name="Group 82">
              <a:extLst>
                <a:ext uri="{FF2B5EF4-FFF2-40B4-BE49-F238E27FC236}">
                  <a16:creationId xmlns:a16="http://schemas.microsoft.com/office/drawing/2014/main" id="{6E7F67F5-EBF9-F90B-D854-B8465905FEE7}"/>
                </a:ext>
              </a:extLst>
            </p:cNvPr>
            <p:cNvGrpSpPr/>
            <p:nvPr/>
          </p:nvGrpSpPr>
          <p:grpSpPr>
            <a:xfrm>
              <a:off x="6716945" y="4780877"/>
              <a:ext cx="1491025" cy="266821"/>
              <a:chOff x="5104687" y="3891120"/>
              <a:chExt cx="1491025" cy="266821"/>
            </a:xfrm>
          </p:grpSpPr>
          <p:sp>
            <p:nvSpPr>
              <p:cNvPr id="84" name="Rectangle: Rounded Corners 83">
                <a:extLst>
                  <a:ext uri="{FF2B5EF4-FFF2-40B4-BE49-F238E27FC236}">
                    <a16:creationId xmlns:a16="http://schemas.microsoft.com/office/drawing/2014/main" id="{8D5B0BAE-5EB1-0974-C39D-BECA76660520}"/>
                  </a:ext>
                </a:extLst>
              </p:cNvPr>
              <p:cNvSpPr/>
              <p:nvPr/>
            </p:nvSpPr>
            <p:spPr>
              <a:xfrm>
                <a:off x="5270742" y="3891120"/>
                <a:ext cx="1117598" cy="266821"/>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5" name="TextBox 84">
                <a:extLst>
                  <a:ext uri="{FF2B5EF4-FFF2-40B4-BE49-F238E27FC236}">
                    <a16:creationId xmlns:a16="http://schemas.microsoft.com/office/drawing/2014/main" id="{133510F9-02ED-9F2A-4D49-68AD79D3F798}"/>
                  </a:ext>
                </a:extLst>
              </p:cNvPr>
              <p:cNvSpPr txBox="1"/>
              <p:nvPr/>
            </p:nvSpPr>
            <p:spPr>
              <a:xfrm>
                <a:off x="5104687" y="3905727"/>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COBF PPDU</a:t>
                </a:r>
              </a:p>
            </p:txBody>
          </p:sp>
        </p:grpSp>
        <p:sp>
          <p:nvSpPr>
            <p:cNvPr id="86" name="TextBox 85">
              <a:extLst>
                <a:ext uri="{FF2B5EF4-FFF2-40B4-BE49-F238E27FC236}">
                  <a16:creationId xmlns:a16="http://schemas.microsoft.com/office/drawing/2014/main" id="{8AF86393-8A5A-B393-6D6F-1646103F7FF7}"/>
                </a:ext>
              </a:extLst>
            </p:cNvPr>
            <p:cNvSpPr txBox="1"/>
            <p:nvPr/>
          </p:nvSpPr>
          <p:spPr>
            <a:xfrm>
              <a:off x="553386" y="4365168"/>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Sharing AP STA</a:t>
              </a:r>
            </a:p>
            <a:p>
              <a:pPr algn="ctr"/>
              <a:r>
                <a:rPr lang="en-US" altLang="zh-TW" sz="1000" b="1" dirty="0">
                  <a:latin typeface="Arial Narrow" panose="020B0606020202030204" pitchFamily="34" charset="0"/>
                </a:rPr>
                <a:t>AP1</a:t>
              </a:r>
            </a:p>
          </p:txBody>
        </p:sp>
        <p:sp>
          <p:nvSpPr>
            <p:cNvPr id="87" name="TextBox 86">
              <a:extLst>
                <a:ext uri="{FF2B5EF4-FFF2-40B4-BE49-F238E27FC236}">
                  <a16:creationId xmlns:a16="http://schemas.microsoft.com/office/drawing/2014/main" id="{5AE08774-E7D9-1962-5A0E-7A68DE33A695}"/>
                </a:ext>
              </a:extLst>
            </p:cNvPr>
            <p:cNvSpPr txBox="1"/>
            <p:nvPr/>
          </p:nvSpPr>
          <p:spPr>
            <a:xfrm>
              <a:off x="540154" y="4816781"/>
              <a:ext cx="1491025" cy="400110"/>
            </a:xfrm>
            <a:prstGeom prst="rect">
              <a:avLst/>
            </a:prstGeom>
            <a:noFill/>
          </p:spPr>
          <p:txBody>
            <a:bodyPr wrap="square">
              <a:spAutoFit/>
            </a:bodyPr>
            <a:lstStyle/>
            <a:p>
              <a:pPr algn="ctr"/>
              <a:r>
                <a:rPr lang="en-US" altLang="zh-TW" sz="1000" b="1" dirty="0">
                  <a:latin typeface="Arial Narrow" panose="020B0606020202030204" pitchFamily="34" charset="0"/>
                </a:rPr>
                <a:t>Shared AP STA</a:t>
              </a:r>
            </a:p>
            <a:p>
              <a:pPr algn="ctr"/>
              <a:r>
                <a:rPr lang="en-US" altLang="zh-TW" sz="1000" b="1" dirty="0">
                  <a:latin typeface="Arial Narrow" panose="020B0606020202030204" pitchFamily="34" charset="0"/>
                </a:rPr>
                <a:t>AP2</a:t>
              </a:r>
            </a:p>
          </p:txBody>
        </p:sp>
        <p:sp>
          <p:nvSpPr>
            <p:cNvPr id="88" name="TextBox 87">
              <a:extLst>
                <a:ext uri="{FF2B5EF4-FFF2-40B4-BE49-F238E27FC236}">
                  <a16:creationId xmlns:a16="http://schemas.microsoft.com/office/drawing/2014/main" id="{ACB634FA-1403-B478-7B41-26C5C18D3052}"/>
                </a:ext>
              </a:extLst>
            </p:cNvPr>
            <p:cNvSpPr txBox="1"/>
            <p:nvPr/>
          </p:nvSpPr>
          <p:spPr>
            <a:xfrm>
              <a:off x="908606" y="5667871"/>
              <a:ext cx="1528603" cy="246221"/>
            </a:xfrm>
            <a:prstGeom prst="rect">
              <a:avLst/>
            </a:prstGeom>
            <a:noFill/>
          </p:spPr>
          <p:txBody>
            <a:bodyPr wrap="square">
              <a:spAutoFit/>
            </a:bodyPr>
            <a:lstStyle/>
            <a:p>
              <a:r>
                <a:rPr lang="en-US" sz="1000" b="1" dirty="0">
                  <a:latin typeface="Arial Narrow" panose="020B0606020202030204" pitchFamily="34" charset="0"/>
                </a:rPr>
                <a:t>non-AP STA2</a:t>
              </a:r>
            </a:p>
          </p:txBody>
        </p:sp>
        <p:sp>
          <p:nvSpPr>
            <p:cNvPr id="89" name="TextBox 88">
              <a:extLst>
                <a:ext uri="{FF2B5EF4-FFF2-40B4-BE49-F238E27FC236}">
                  <a16:creationId xmlns:a16="http://schemas.microsoft.com/office/drawing/2014/main" id="{1B17969E-FFB2-E835-5E5A-3F1D467D10FE}"/>
                </a:ext>
              </a:extLst>
            </p:cNvPr>
            <p:cNvSpPr txBox="1"/>
            <p:nvPr/>
          </p:nvSpPr>
          <p:spPr>
            <a:xfrm>
              <a:off x="908606" y="5314661"/>
              <a:ext cx="1528603"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90" name="Group 89">
              <a:extLst>
                <a:ext uri="{FF2B5EF4-FFF2-40B4-BE49-F238E27FC236}">
                  <a16:creationId xmlns:a16="http://schemas.microsoft.com/office/drawing/2014/main" id="{4B1ECFBB-DC80-5982-B696-6188DCF5FA71}"/>
                </a:ext>
              </a:extLst>
            </p:cNvPr>
            <p:cNvGrpSpPr/>
            <p:nvPr/>
          </p:nvGrpSpPr>
          <p:grpSpPr>
            <a:xfrm>
              <a:off x="3500758" y="4411616"/>
              <a:ext cx="533410" cy="255778"/>
              <a:chOff x="2627427" y="3786600"/>
              <a:chExt cx="533410" cy="255778"/>
            </a:xfrm>
          </p:grpSpPr>
          <p:sp>
            <p:nvSpPr>
              <p:cNvPr id="91" name="Rectangle: Rounded Corners 90">
                <a:extLst>
                  <a:ext uri="{FF2B5EF4-FFF2-40B4-BE49-F238E27FC236}">
                    <a16:creationId xmlns:a16="http://schemas.microsoft.com/office/drawing/2014/main" id="{5315A120-CF2C-A3D0-57F3-0105C589E27E}"/>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TextBox 91">
                <a:extLst>
                  <a:ext uri="{FF2B5EF4-FFF2-40B4-BE49-F238E27FC236}">
                    <a16:creationId xmlns:a16="http://schemas.microsoft.com/office/drawing/2014/main" id="{FE7888D4-8F0A-F078-A7CE-7C488241C809}"/>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ICF1</a:t>
                </a:r>
              </a:p>
            </p:txBody>
          </p:sp>
        </p:grpSp>
        <p:grpSp>
          <p:nvGrpSpPr>
            <p:cNvPr id="93" name="Group 92">
              <a:extLst>
                <a:ext uri="{FF2B5EF4-FFF2-40B4-BE49-F238E27FC236}">
                  <a16:creationId xmlns:a16="http://schemas.microsoft.com/office/drawing/2014/main" id="{FF3E4B96-84C2-206E-E6CE-45A5BB9DFEF5}"/>
                </a:ext>
              </a:extLst>
            </p:cNvPr>
            <p:cNvGrpSpPr/>
            <p:nvPr/>
          </p:nvGrpSpPr>
          <p:grpSpPr>
            <a:xfrm>
              <a:off x="4029525" y="5162476"/>
              <a:ext cx="808527" cy="255181"/>
              <a:chOff x="1872250" y="4798414"/>
              <a:chExt cx="808527" cy="255181"/>
            </a:xfrm>
          </p:grpSpPr>
          <p:sp>
            <p:nvSpPr>
              <p:cNvPr id="94" name="Rectangle: Rounded Corners 93">
                <a:extLst>
                  <a:ext uri="{FF2B5EF4-FFF2-40B4-BE49-F238E27FC236}">
                    <a16:creationId xmlns:a16="http://schemas.microsoft.com/office/drawing/2014/main" id="{2774BFC5-BFB5-9DF5-7649-61962ECD76BF}"/>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5" name="TextBox 94">
                <a:extLst>
                  <a:ext uri="{FF2B5EF4-FFF2-40B4-BE49-F238E27FC236}">
                    <a16:creationId xmlns:a16="http://schemas.microsoft.com/office/drawing/2014/main" id="{A57DADB5-F3FB-7F9B-7B4A-4AAE25694780}"/>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ICR1</a:t>
                </a:r>
              </a:p>
            </p:txBody>
          </p:sp>
        </p:grpSp>
        <p:grpSp>
          <p:nvGrpSpPr>
            <p:cNvPr id="96" name="Group 95">
              <a:extLst>
                <a:ext uri="{FF2B5EF4-FFF2-40B4-BE49-F238E27FC236}">
                  <a16:creationId xmlns:a16="http://schemas.microsoft.com/office/drawing/2014/main" id="{5BCD3924-B3F8-F344-0420-35ED079A8FF8}"/>
                </a:ext>
              </a:extLst>
            </p:cNvPr>
            <p:cNvGrpSpPr/>
            <p:nvPr/>
          </p:nvGrpSpPr>
          <p:grpSpPr>
            <a:xfrm>
              <a:off x="4904193" y="4786571"/>
              <a:ext cx="533410" cy="255778"/>
              <a:chOff x="2627427" y="3786600"/>
              <a:chExt cx="533410" cy="255778"/>
            </a:xfrm>
          </p:grpSpPr>
          <p:sp>
            <p:nvSpPr>
              <p:cNvPr id="97" name="Rectangle: Rounded Corners 96">
                <a:extLst>
                  <a:ext uri="{FF2B5EF4-FFF2-40B4-BE49-F238E27FC236}">
                    <a16:creationId xmlns:a16="http://schemas.microsoft.com/office/drawing/2014/main" id="{1F026B8C-3C3E-261B-25EC-51BEC2F4C12C}"/>
                  </a:ext>
                </a:extLst>
              </p:cNvPr>
              <p:cNvSpPr/>
              <p:nvPr/>
            </p:nvSpPr>
            <p:spPr>
              <a:xfrm>
                <a:off x="2640502" y="3786600"/>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 name="TextBox 97">
                <a:extLst>
                  <a:ext uri="{FF2B5EF4-FFF2-40B4-BE49-F238E27FC236}">
                    <a16:creationId xmlns:a16="http://schemas.microsoft.com/office/drawing/2014/main" id="{24FA8292-EDE6-DB8A-3DE5-F280BB76B10F}"/>
                  </a:ext>
                </a:extLst>
              </p:cNvPr>
              <p:cNvSpPr txBox="1"/>
              <p:nvPr/>
            </p:nvSpPr>
            <p:spPr>
              <a:xfrm>
                <a:off x="2627427" y="3796157"/>
                <a:ext cx="533410"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ICF2</a:t>
                </a:r>
              </a:p>
            </p:txBody>
          </p:sp>
        </p:grpSp>
        <p:grpSp>
          <p:nvGrpSpPr>
            <p:cNvPr id="99" name="Group 98">
              <a:extLst>
                <a:ext uri="{FF2B5EF4-FFF2-40B4-BE49-F238E27FC236}">
                  <a16:creationId xmlns:a16="http://schemas.microsoft.com/office/drawing/2014/main" id="{4C4942B5-E5D3-D50A-D3A6-59BAFB7B24B0}"/>
                </a:ext>
              </a:extLst>
            </p:cNvPr>
            <p:cNvGrpSpPr/>
            <p:nvPr/>
          </p:nvGrpSpPr>
          <p:grpSpPr>
            <a:xfrm>
              <a:off x="5453467" y="5527274"/>
              <a:ext cx="808527" cy="255181"/>
              <a:chOff x="1872250" y="4798414"/>
              <a:chExt cx="808527" cy="255181"/>
            </a:xfrm>
          </p:grpSpPr>
          <p:sp>
            <p:nvSpPr>
              <p:cNvPr id="100" name="Rectangle: Rounded Corners 99">
                <a:extLst>
                  <a:ext uri="{FF2B5EF4-FFF2-40B4-BE49-F238E27FC236}">
                    <a16:creationId xmlns:a16="http://schemas.microsoft.com/office/drawing/2014/main" id="{837BE8FE-34B6-315E-847F-FF4CC65CC17C}"/>
                  </a:ext>
                </a:extLst>
              </p:cNvPr>
              <p:cNvSpPr/>
              <p:nvPr/>
            </p:nvSpPr>
            <p:spPr>
              <a:xfrm>
                <a:off x="2015039" y="4798414"/>
                <a:ext cx="516729" cy="255181"/>
              </a:xfrm>
              <a:prstGeom prst="roundRect">
                <a:avLst/>
              </a:prstGeom>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1" name="TextBox 100">
                <a:extLst>
                  <a:ext uri="{FF2B5EF4-FFF2-40B4-BE49-F238E27FC236}">
                    <a16:creationId xmlns:a16="http://schemas.microsoft.com/office/drawing/2014/main" id="{A77443C6-D11E-5041-80A7-BECA588123AF}"/>
                  </a:ext>
                </a:extLst>
              </p:cNvPr>
              <p:cNvSpPr txBox="1"/>
              <p:nvPr/>
            </p:nvSpPr>
            <p:spPr>
              <a:xfrm>
                <a:off x="1872250" y="4806182"/>
                <a:ext cx="808527" cy="246221"/>
              </a:xfrm>
              <a:prstGeom prst="rect">
                <a:avLst/>
              </a:prstGeom>
              <a:noFill/>
            </p:spPr>
            <p:txBody>
              <a:bodyPr wrap="square">
                <a:spAutoFit/>
              </a:bodyPr>
              <a:lstStyle/>
              <a:p>
                <a:pPr algn="ctr"/>
                <a:r>
                  <a:rPr lang="en-US" altLang="zh-TW" sz="1000" b="1" dirty="0">
                    <a:solidFill>
                      <a:srgbClr val="0070C0"/>
                    </a:solidFill>
                    <a:latin typeface="Arial Narrow" panose="020B0606020202030204" pitchFamily="34" charset="0"/>
                  </a:rPr>
                  <a:t>ICR2</a:t>
                </a:r>
              </a:p>
            </p:txBody>
          </p:sp>
        </p:grpSp>
        <p:sp>
          <p:nvSpPr>
            <p:cNvPr id="102" name="Rectangle: Rounded Corners 101">
              <a:extLst>
                <a:ext uri="{FF2B5EF4-FFF2-40B4-BE49-F238E27FC236}">
                  <a16:creationId xmlns:a16="http://schemas.microsoft.com/office/drawing/2014/main" id="{F6AC53DB-8AEB-408E-BDA5-2EF3FCBF4CD7}"/>
                </a:ext>
              </a:extLst>
            </p:cNvPr>
            <p:cNvSpPr/>
            <p:nvPr/>
          </p:nvSpPr>
          <p:spPr bwMode="auto">
            <a:xfrm>
              <a:off x="3420239" y="4295775"/>
              <a:ext cx="2776575" cy="1618315"/>
            </a:xfrm>
            <a:prstGeom prst="roundRect">
              <a:avLst/>
            </a:prstGeom>
            <a:noFill/>
            <a:ln w="12700" cap="flat" cmpd="sng" algn="ctr">
              <a:solidFill>
                <a:srgbClr val="0070C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4" name="TextBox 103">
            <a:extLst>
              <a:ext uri="{FF2B5EF4-FFF2-40B4-BE49-F238E27FC236}">
                <a16:creationId xmlns:a16="http://schemas.microsoft.com/office/drawing/2014/main" id="{D859CAA2-1E3E-BEE6-9142-CCB03C490E31}"/>
              </a:ext>
            </a:extLst>
          </p:cNvPr>
          <p:cNvSpPr txBox="1"/>
          <p:nvPr/>
        </p:nvSpPr>
        <p:spPr>
          <a:xfrm>
            <a:off x="4067192" y="4419578"/>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STA1, STA2</a:t>
            </a:r>
          </a:p>
        </p:txBody>
      </p:sp>
      <p:sp>
        <p:nvSpPr>
          <p:cNvPr id="105" name="TextBox 104">
            <a:extLst>
              <a:ext uri="{FF2B5EF4-FFF2-40B4-BE49-F238E27FC236}">
                <a16:creationId xmlns:a16="http://schemas.microsoft.com/office/drawing/2014/main" id="{27EB05F7-C806-3869-5113-EB2F60F49030}"/>
              </a:ext>
            </a:extLst>
          </p:cNvPr>
          <p:cNvSpPr txBox="1"/>
          <p:nvPr/>
        </p:nvSpPr>
        <p:spPr>
          <a:xfrm>
            <a:off x="6025074" y="4398769"/>
            <a:ext cx="1645554" cy="246221"/>
          </a:xfrm>
          <a:prstGeom prst="rect">
            <a:avLst/>
          </a:prstGeom>
          <a:noFill/>
        </p:spPr>
        <p:txBody>
          <a:bodyPr wrap="square">
            <a:spAutoFit/>
          </a:bodyPr>
          <a:lstStyle/>
          <a:p>
            <a:pPr algn="ctr"/>
            <a:r>
              <a:rPr lang="en-US" altLang="zh-TW" sz="1000" b="1" dirty="0">
                <a:latin typeface="Arial Narrow" panose="020B0606020202030204" pitchFamily="34" charset="0"/>
              </a:rPr>
              <a:t>STA1, STA2, STA3, STA4</a:t>
            </a:r>
          </a:p>
        </p:txBody>
      </p:sp>
      <p:cxnSp>
        <p:nvCxnSpPr>
          <p:cNvPr id="107" name="Straight Arrow Connector 106">
            <a:extLst>
              <a:ext uri="{FF2B5EF4-FFF2-40B4-BE49-F238E27FC236}">
                <a16:creationId xmlns:a16="http://schemas.microsoft.com/office/drawing/2014/main" id="{EC3B6186-6479-94D6-5DD0-B6A7DC4F1E81}"/>
              </a:ext>
            </a:extLst>
          </p:cNvPr>
          <p:cNvCxnSpPr/>
          <p:nvPr/>
        </p:nvCxnSpPr>
        <p:spPr bwMode="auto">
          <a:xfrm flipV="1">
            <a:off x="2592589" y="4644990"/>
            <a:ext cx="67824" cy="675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a:extLst>
              <a:ext uri="{FF2B5EF4-FFF2-40B4-BE49-F238E27FC236}">
                <a16:creationId xmlns:a16="http://schemas.microsoft.com/office/drawing/2014/main" id="{85C5A5BF-B900-0F71-303E-E200EB2AB9ED}"/>
              </a:ext>
            </a:extLst>
          </p:cNvPr>
          <p:cNvCxnSpPr>
            <a:cxnSpLocks/>
          </p:cNvCxnSpPr>
          <p:nvPr/>
        </p:nvCxnSpPr>
        <p:spPr bwMode="auto">
          <a:xfrm flipV="1">
            <a:off x="4497589" y="4651626"/>
            <a:ext cx="76200" cy="83005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112" name="Straight Connector 111">
            <a:extLst>
              <a:ext uri="{FF2B5EF4-FFF2-40B4-BE49-F238E27FC236}">
                <a16:creationId xmlns:a16="http://schemas.microsoft.com/office/drawing/2014/main" id="{27CAF0FC-1C18-5F34-285F-8A3ABC5C2216}"/>
              </a:ext>
            </a:extLst>
          </p:cNvPr>
          <p:cNvCxnSpPr/>
          <p:nvPr/>
        </p:nvCxnSpPr>
        <p:spPr bwMode="auto">
          <a:xfrm>
            <a:off x="4497589" y="4398769"/>
            <a:ext cx="228600" cy="286024"/>
          </a:xfrm>
          <a:prstGeom prst="line">
            <a:avLst/>
          </a:prstGeom>
          <a:ln>
            <a:solidFill>
              <a:srgbClr val="FF0000"/>
            </a:solidFill>
            <a:headEnd type="none" w="sm" len="sm"/>
            <a:tailEnd type="none" w="sm" len="sm"/>
          </a:ln>
        </p:spPr>
        <p:style>
          <a:lnRef idx="1">
            <a:schemeClr val="accent2"/>
          </a:lnRef>
          <a:fillRef idx="0">
            <a:schemeClr val="accent2"/>
          </a:fillRef>
          <a:effectRef idx="0">
            <a:schemeClr val="accent2"/>
          </a:effectRef>
          <a:fontRef idx="minor">
            <a:schemeClr val="tx1"/>
          </a:fontRef>
        </p:style>
      </p:cxnSp>
      <p:cxnSp>
        <p:nvCxnSpPr>
          <p:cNvPr id="113" name="Straight Arrow Connector 112">
            <a:extLst>
              <a:ext uri="{FF2B5EF4-FFF2-40B4-BE49-F238E27FC236}">
                <a16:creationId xmlns:a16="http://schemas.microsoft.com/office/drawing/2014/main" id="{995CAD32-ECAF-42E2-1A34-B771EBC67FEA}"/>
              </a:ext>
            </a:extLst>
          </p:cNvPr>
          <p:cNvCxnSpPr>
            <a:cxnSpLocks/>
          </p:cNvCxnSpPr>
          <p:nvPr/>
        </p:nvCxnSpPr>
        <p:spPr bwMode="auto">
          <a:xfrm flipV="1">
            <a:off x="6637539" y="4577098"/>
            <a:ext cx="82550" cy="1524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 name="TextBox 5">
            <a:extLst>
              <a:ext uri="{FF2B5EF4-FFF2-40B4-BE49-F238E27FC236}">
                <a16:creationId xmlns:a16="http://schemas.microsoft.com/office/drawing/2014/main" id="{5B4A7974-1E71-9B4E-8CA4-4B36656BD3D7}"/>
              </a:ext>
            </a:extLst>
          </p:cNvPr>
          <p:cNvSpPr txBox="1"/>
          <p:nvPr/>
        </p:nvSpPr>
        <p:spPr>
          <a:xfrm>
            <a:off x="2555590" y="5480164"/>
            <a:ext cx="793253" cy="246221"/>
          </a:xfrm>
          <a:prstGeom prst="rect">
            <a:avLst/>
          </a:prstGeom>
          <a:noFill/>
        </p:spPr>
        <p:txBody>
          <a:bodyPr wrap="square">
            <a:spAutoFit/>
          </a:bodyPr>
          <a:lstStyle/>
          <a:p>
            <a:pPr algn="ctr"/>
            <a:r>
              <a:rPr lang="en-US" altLang="zh-TW" sz="1000" b="1" dirty="0">
                <a:latin typeface="Arial Narrow" panose="020B0606020202030204" pitchFamily="34" charset="0"/>
              </a:rPr>
              <a:t>STA3, STA4</a:t>
            </a:r>
          </a:p>
        </p:txBody>
      </p:sp>
      <p:cxnSp>
        <p:nvCxnSpPr>
          <p:cNvPr id="7" name="Straight Arrow Connector 6">
            <a:extLst>
              <a:ext uri="{FF2B5EF4-FFF2-40B4-BE49-F238E27FC236}">
                <a16:creationId xmlns:a16="http://schemas.microsoft.com/office/drawing/2014/main" id="{ED8C0DBE-5854-AEE1-4D7D-186BD84230E0}"/>
              </a:ext>
            </a:extLst>
          </p:cNvPr>
          <p:cNvCxnSpPr>
            <a:cxnSpLocks/>
          </p:cNvCxnSpPr>
          <p:nvPr/>
        </p:nvCxnSpPr>
        <p:spPr bwMode="auto">
          <a:xfrm flipH="1">
            <a:off x="2952217" y="5427297"/>
            <a:ext cx="99409" cy="1007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11430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US" altLang="zh-CN" sz="1800" b="1" dirty="0"/>
              <a:t>Do you agree to include the following text in the most updated 11bn draft in </a:t>
            </a:r>
            <a:r>
              <a:rPr lang="en-US" sz="1800" b="1" kern="0" dirty="0"/>
              <a:t>37.12.3 (Rules for UHR Co-BF sounding protocol sequences)</a:t>
            </a:r>
            <a:r>
              <a:rPr lang="zh-TW" altLang="en-US" sz="1800" b="1" dirty="0"/>
              <a:t> </a:t>
            </a:r>
            <a:r>
              <a:rPr lang="en-US" altLang="zh-TW" sz="1800" b="1" dirty="0"/>
              <a:t>page 128 line 4</a:t>
            </a:r>
            <a:r>
              <a:rPr lang="en-US" altLang="zh-CN" sz="1800" b="1" dirty="0"/>
              <a:t>?</a:t>
            </a:r>
          </a:p>
          <a:p>
            <a:pPr marL="0" indent="0" algn="l">
              <a:buNone/>
            </a:pPr>
            <a:endParaRPr lang="en-US" sz="1600" dirty="0"/>
          </a:p>
          <a:p>
            <a:pPr marL="0" indent="0" algn="l">
              <a:buNone/>
            </a:pPr>
            <a:endParaRPr lang="en-US" sz="1600" dirty="0">
              <a:solidFill>
                <a:srgbClr val="000000"/>
              </a:solidFill>
              <a:latin typeface="TimesNewRoman"/>
            </a:endParaRPr>
          </a:p>
          <a:p>
            <a:pPr marL="0" indent="0">
              <a:buNone/>
            </a:pPr>
            <a:r>
              <a:rPr lang="en-US" sz="1600" u="sng" dirty="0">
                <a:solidFill>
                  <a:srgbClr val="0070C0"/>
                </a:solidFill>
                <a:latin typeface="TimesNewRoman"/>
              </a:rPr>
              <a:t>In a UHR Co-BF sounding sequence, the Starting Spatial Streams field in the UHR NDP Announcement shall be set to 0 in a UHR Co-BF sequential NDP sounding sequence and set to 1 in a UHR Co-BF joint NDP sounding sequence.</a:t>
            </a:r>
          </a:p>
          <a:p>
            <a:endParaRPr lang="en-US" sz="1000" dirty="0"/>
          </a:p>
          <a:p>
            <a:pPr>
              <a:tabLst>
                <a:tab pos="457200" algn="l"/>
              </a:tabLst>
            </a:pPr>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230935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L="0" indent="0">
              <a:buNone/>
              <a:tabLst>
                <a:tab pos="457200" algn="l"/>
              </a:tabLst>
            </a:pPr>
            <a:r>
              <a:rPr lang="en-US" altLang="zh-CN" sz="1800" b="1" dirty="0"/>
              <a:t>Do you agree to include the following into the 11bn SFD?</a:t>
            </a:r>
          </a:p>
          <a:p>
            <a:pPr>
              <a:tabLst>
                <a:tab pos="457200" algn="l"/>
              </a:tabLst>
            </a:pPr>
            <a:r>
              <a:rPr lang="en-GB" sz="1600" dirty="0">
                <a:latin typeface="Times New Roman" panose="02020603050405020304" pitchFamily="18" charset="0"/>
              </a:rPr>
              <a:t>In</a:t>
            </a:r>
            <a:r>
              <a:rPr lang="en-US" sz="1600" dirty="0">
                <a:latin typeface="Times New Roman" panose="02020603050405020304" pitchFamily="18" charset="0"/>
              </a:rPr>
              <a:t> the Co-BF transmission frame exchange, the set of STAs remains the same between Co-BF Invite/Response and Co-BF Sync, regardless of whether any STAs of sharing/shared AP failed to respond to the intervening ICFs.</a:t>
            </a:r>
          </a:p>
          <a:p>
            <a:pPr lvl="1">
              <a:tabLst>
                <a:tab pos="457200" algn="l"/>
              </a:tabLst>
            </a:pPr>
            <a:r>
              <a:rPr lang="en-US" sz="1400" dirty="0" err="1">
                <a:latin typeface="Times New Roman" panose="02020603050405020304" pitchFamily="18" charset="0"/>
              </a:rPr>
              <a:t>Nss</a:t>
            </a:r>
            <a:r>
              <a:rPr lang="en-US" sz="1400" dirty="0">
                <a:latin typeface="Times New Roman" panose="02020603050405020304" pitchFamily="18" charset="0"/>
              </a:rPr>
              <a:t> for each user in the Invite/Response frame and the corresponding number of spatial streams for the same user interpreted from the spatial configuration in the Sync frame is consistent, i.e., the spatial stream allocation does not change.</a:t>
            </a:r>
          </a:p>
          <a:p>
            <a:pPr lvl="1">
              <a:tabLst>
                <a:tab pos="457200" algn="l"/>
              </a:tabLst>
            </a:pPr>
            <a:r>
              <a:rPr lang="en-US" sz="1400" dirty="0">
                <a:latin typeface="Times New Roman" panose="02020603050405020304" pitchFamily="18" charset="0"/>
              </a:rPr>
              <a:t>The MCS and 2xLDPC bit  for each user in the Sync frame should be consistent with these in the Response frame</a:t>
            </a:r>
          </a:p>
          <a:p>
            <a:pPr>
              <a:tabLst>
                <a:tab pos="457200" algn="l"/>
              </a:tabLst>
            </a:pPr>
            <a:endParaRPr lang="en-US" dirty="0">
              <a:latin typeface="Times New Roman" panose="02020603050405020304" pitchFamily="18" charset="0"/>
              <a:cs typeface="+mn-cs"/>
            </a:endParaRPr>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Tree>
    <p:extLst>
      <p:ext uri="{BB962C8B-B14F-4D97-AF65-F5344CB8AC3E}">
        <p14:creationId xmlns:p14="http://schemas.microsoft.com/office/powerpoint/2010/main" val="425667970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181246</TotalTime>
  <Words>744</Words>
  <Application>Microsoft Office PowerPoint</Application>
  <PresentationFormat>On-screen Show (4:3)</PresentationFormat>
  <Paragraphs>92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TimesNewRoman</vt:lpstr>
      <vt:lpstr>Arial</vt:lpstr>
      <vt:lpstr>Arial Narrow</vt:lpstr>
      <vt:lpstr>Calibri</vt:lpstr>
      <vt:lpstr>Times New Roman</vt:lpstr>
      <vt:lpstr>802-11-Submission</vt:lpstr>
      <vt:lpstr>COBF Misc</vt:lpstr>
      <vt:lpstr>Introduction</vt:lpstr>
      <vt:lpstr>SS configuration and NDPA signaling</vt:lpstr>
      <vt:lpstr>Proposed text for clarification</vt:lpstr>
      <vt:lpstr>Unavailable STA during ICF/ICR</vt:lpstr>
      <vt:lpstr>Straw Poll #1</vt:lpstr>
      <vt:lpstr>Straw Poll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1056</cp:revision>
  <cp:lastPrinted>1998-02-10T13:28:06Z</cp:lastPrinted>
  <dcterms:created xsi:type="dcterms:W3CDTF">2007-05-21T21:00:37Z</dcterms:created>
  <dcterms:modified xsi:type="dcterms:W3CDTF">2025-07-18T18:31:24Z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