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81" r:id="rId3"/>
    <p:sldId id="270" r:id="rId4"/>
    <p:sldId id="282" r:id="rId5"/>
    <p:sldId id="278" r:id="rId6"/>
    <p:sldId id="283" r:id="rId7"/>
  </p:sldIdLst>
  <p:sldSz cx="9144000" cy="6858000" type="screen4x3"/>
  <p:notesSz cx="6934200" cy="92805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i+wyN3dPcQGNtjsOeXuquR6v57a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6004A5C-CBC5-4C12-ADC4-98C6133AA3B1}">
  <a:tblStyle styleId="{A6004A5C-CBC5-4C12-ADC4-98C6133AA3B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A2987ACB-9324-47BA-917B-88A973A3CDEC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>
        <p:scale>
          <a:sx n="77" d="100"/>
          <a:sy n="77" d="100"/>
        </p:scale>
        <p:origin x="1618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23" Type="http://schemas.openxmlformats.org/officeDocument/2006/relationships/tableStyles" Target="tableStyles.xml"/><Relationship Id="rId19" Type="http://customschemas.google.com/relationships/presentationmetadata" Target="metadata"/><Relationship Id="rId4" Type="http://schemas.openxmlformats.org/officeDocument/2006/relationships/slide" Target="slides/slide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52525" y="701675"/>
            <a:ext cx="4629150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Google Shape;9;n"/>
          <p:cNvSpPr/>
          <p:nvPr/>
        </p:nvSpPr>
        <p:spPr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10" name="Google Shape;10;n"/>
          <p:cNvCxnSpPr/>
          <p:nvPr/>
        </p:nvCxnSpPr>
        <p:spPr>
          <a:xfrm>
            <a:off x="723900" y="8983663"/>
            <a:ext cx="5486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n"/>
          <p:cNvCxnSpPr/>
          <p:nvPr/>
        </p:nvCxnSpPr>
        <p:spPr>
          <a:xfrm>
            <a:off x="647700" y="296863"/>
            <a:ext cx="56388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:notes"/>
          <p:cNvSpPr txBox="1">
            <a:spLocks noGrp="1"/>
          </p:cNvSpPr>
          <p:nvPr>
            <p:ph type="hdr" idx="2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96" name="Google Shape;96;p1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97" name="Google Shape;97;p1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98" name="Google Shape;98;p1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99" name="Google Shape;99;p1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0" name="Google Shape;100;p1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aa31e5db9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aa31e5db9d_0_0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g2aa31e5db9d_0_0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785436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aa31e5db9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aa31e5db9d_0_0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g2aa31e5db9d_0_0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24895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548910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420680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>
          <a:extLst>
            <a:ext uri="{FF2B5EF4-FFF2-40B4-BE49-F238E27FC236}">
              <a16:creationId xmlns:a16="http://schemas.microsoft.com/office/drawing/2014/main" id="{1ECB019F-8A35-DBFF-4754-627C3C4649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>
            <a:extLst>
              <a:ext uri="{FF2B5EF4-FFF2-40B4-BE49-F238E27FC236}">
                <a16:creationId xmlns:a16="http://schemas.microsoft.com/office/drawing/2014/main" id="{07475D50-A5BA-B3A9-1080-149C473A34F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>
            <a:extLst>
              <a:ext uri="{FF2B5EF4-FFF2-40B4-BE49-F238E27FC236}">
                <a16:creationId xmlns:a16="http://schemas.microsoft.com/office/drawing/2014/main" id="{E7CBCEBC-2E43-1AD7-55F8-0E3B26E9ABF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>
            <a:extLst>
              <a:ext uri="{FF2B5EF4-FFF2-40B4-BE49-F238E27FC236}">
                <a16:creationId xmlns:a16="http://schemas.microsoft.com/office/drawing/2014/main" id="{24050BDF-12FD-3005-9001-ED6D90398B70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18105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8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July 2025</a:t>
            </a:r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July 2025</a:t>
            </a:r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102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 rot="5400000">
            <a:off x="819150" y="552450"/>
            <a:ext cx="54102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July 2025</a:t>
            </a:r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ullet">
  <p:cSld name="Bulle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>
            <a:spLocks noGrp="1"/>
          </p:cNvSpPr>
          <p:nvPr>
            <p:ph type="body" idx="1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09880" algn="l">
              <a:lnSpc>
                <a:spcPct val="95000"/>
              </a:lnSpc>
              <a:spcBef>
                <a:spcPts val="1110"/>
              </a:spcBef>
              <a:spcAft>
                <a:spcPts val="0"/>
              </a:spcAft>
              <a:buClr>
                <a:schemeClr val="dk2"/>
              </a:buClr>
              <a:buSzPts val="1280"/>
              <a:buFont typeface="Noto Sans Symbols"/>
              <a:buChar char="▪"/>
              <a:defRPr sz="16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299719" algn="l">
              <a:lnSpc>
                <a:spcPct val="95000"/>
              </a:lnSpc>
              <a:spcBef>
                <a:spcPts val="450"/>
              </a:spcBef>
              <a:spcAft>
                <a:spcPts val="0"/>
              </a:spcAft>
              <a:buClr>
                <a:schemeClr val="dk2"/>
              </a:buClr>
              <a:buSzPts val="1120"/>
              <a:buFont typeface="Noto Sans Symbols"/>
              <a:buChar char="▪"/>
              <a:defRPr sz="14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lvl="2" indent="-289560" algn="l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960"/>
              <a:buFont typeface="Noto Sans Symbols"/>
              <a:buChar char="▪"/>
              <a:defRPr sz="12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lvl="3" indent="-284480" algn="l">
              <a:spcBef>
                <a:spcPts val="220"/>
              </a:spcBef>
              <a:spcAft>
                <a:spcPts val="0"/>
              </a:spcAft>
              <a:buClr>
                <a:schemeClr val="dk2"/>
              </a:buClr>
              <a:buSzPts val="880"/>
              <a:buFont typeface="Noto Sans Symbols"/>
              <a:buChar char="▪"/>
              <a:defRPr sz="11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lvl="4" indent="-281939" algn="l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840"/>
              <a:buFont typeface="Noto Sans Symbols"/>
              <a:buChar char="▪"/>
              <a:defRPr sz="105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ctrTitle"/>
          </p:nvPr>
        </p:nvSpPr>
        <p:spPr>
          <a:xfrm>
            <a:off x="259742" y="404085"/>
            <a:ext cx="8659976" cy="9717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500" b="0" i="0">
                <a:solidFill>
                  <a:srgbClr val="00A2B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/>
            </a:lvl3pPr>
            <a:lvl4pPr lvl="3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4pPr>
            <a:lvl5pPr lvl="4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5pPr>
            <a:lvl6pPr lvl="5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6pPr>
            <a:lvl7pPr lvl="6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7pPr>
            <a:lvl8pPr lvl="7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8pPr>
            <a:lvl9pPr lvl="8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July 2025</a:t>
            </a:r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July 2025</a:t>
            </a:r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July 2025</a:t>
            </a:r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July 2025</a:t>
            </a:r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July 2025</a:t>
            </a:r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July 2025</a:t>
            </a:r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July 2025</a:t>
            </a:r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July 2025</a:t>
            </a:r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July 2025</a:t>
            </a:r>
            <a:endParaRPr/>
          </a:p>
        </p:txBody>
      </p:sp>
      <p:sp>
        <p:nvSpPr>
          <p:cNvPr id="16" name="Google Shape;16;p7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" name="Google Shape;18;p7"/>
          <p:cNvSpPr/>
          <p:nvPr/>
        </p:nvSpPr>
        <p:spPr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802.11-25/1190r0</a:t>
            </a:r>
            <a:endParaRPr dirty="0"/>
          </a:p>
        </p:txBody>
      </p:sp>
      <p:cxnSp>
        <p:nvCxnSpPr>
          <p:cNvPr id="19" name="Google Shape;19;p7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" name="Google Shape;20;p7"/>
          <p:cNvSpPr/>
          <p:nvPr/>
        </p:nvSpPr>
        <p:spPr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21" name="Google Shape;21;p7"/>
          <p:cNvCxnSpPr/>
          <p:nvPr/>
        </p:nvCxnSpPr>
        <p:spPr>
          <a:xfrm>
            <a:off x="685800" y="6477000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  <p:sp>
        <p:nvSpPr>
          <p:cNvPr id="103" name="Google Shape;103;p1"/>
          <p:cNvSpPr txBox="1">
            <a:spLocks noGrp="1"/>
          </p:cNvSpPr>
          <p:nvPr>
            <p:ph type="title"/>
          </p:nvPr>
        </p:nvSpPr>
        <p:spPr>
          <a:xfrm>
            <a:off x="381000" y="685800"/>
            <a:ext cx="83058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lvl="0"/>
            <a:r>
              <a:rPr lang="en-US" dirty="0"/>
              <a:t>Misc. PHY Topics </a:t>
            </a:r>
            <a:endParaRPr dirty="0"/>
          </a:p>
        </p:txBody>
      </p:sp>
      <p:sp>
        <p:nvSpPr>
          <p:cNvPr id="104" name="Google Shape;104;p1"/>
          <p:cNvSpPr txBox="1">
            <a:spLocks noGrp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2025-07-21</a:t>
            </a:r>
            <a:endParaRPr dirty="0"/>
          </a:p>
        </p:txBody>
      </p:sp>
      <p:sp>
        <p:nvSpPr>
          <p:cNvPr id="105" name="Google Shape;105;p1"/>
          <p:cNvSpPr/>
          <p:nvPr/>
        </p:nvSpPr>
        <p:spPr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" name="Google Shape;106;p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107" name="Google Shape;107;p1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July 2025</a:t>
            </a:r>
            <a:endParaRPr/>
          </a:p>
        </p:txBody>
      </p:sp>
      <p:graphicFrame>
        <p:nvGraphicFramePr>
          <p:cNvPr id="108" name="Google Shape;108;p1"/>
          <p:cNvGraphicFramePr/>
          <p:nvPr>
            <p:extLst>
              <p:ext uri="{D42A27DB-BD31-4B8C-83A1-F6EECF244321}">
                <p14:modId xmlns:p14="http://schemas.microsoft.com/office/powerpoint/2010/main" val="2796441166"/>
              </p:ext>
            </p:extLst>
          </p:nvPr>
        </p:nvGraphicFramePr>
        <p:xfrm>
          <a:off x="685800" y="2824688"/>
          <a:ext cx="7772425" cy="2427800"/>
        </p:xfrm>
        <a:graphic>
          <a:graphicData uri="http://schemas.openxmlformats.org/drawingml/2006/table">
            <a:tbl>
              <a:tblPr>
                <a:noFill/>
                <a:tableStyleId>{A6004A5C-CBC5-4C12-ADC4-98C6133AA3B1}</a:tableStyleId>
              </a:tblPr>
              <a:tblGrid>
                <a:gridCol w="1801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Ron Porat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Broadcom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ron.porat@broadcom.com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Srinath Puducheri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Broadcom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Karim Toussi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Broadcom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r>
                        <a:rPr lang="en-US" sz="12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Dignus</a:t>
                      </a: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-Jan </a:t>
                      </a:r>
                      <a:r>
                        <a:rPr lang="en-US" sz="12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Moelker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Broadcom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a31e5db9d_0_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719328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lvl="0"/>
            <a:r>
              <a:rPr lang="en-US" sz="2800" dirty="0"/>
              <a:t>Topic 1 – </a:t>
            </a:r>
            <a:r>
              <a:rPr lang="en-US" sz="2800" dirty="0" err="1"/>
              <a:t>Nltf</a:t>
            </a:r>
            <a:r>
              <a:rPr lang="en-US" sz="2800" dirty="0"/>
              <a:t> in DL OFDMA+MU-MIMO</a:t>
            </a:r>
            <a:endParaRPr sz="2800" dirty="0"/>
          </a:p>
        </p:txBody>
      </p:sp>
      <p:sp>
        <p:nvSpPr>
          <p:cNvPr id="128" name="Google Shape;128;g2aa31e5db9d_0_0"/>
          <p:cNvSpPr txBox="1">
            <a:spLocks noGrp="1"/>
          </p:cNvSpPr>
          <p:nvPr>
            <p:ph type="body" idx="1"/>
          </p:nvPr>
        </p:nvSpPr>
        <p:spPr>
          <a:xfrm>
            <a:off x="685799" y="1405128"/>
            <a:ext cx="8102065" cy="4748784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600" b="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Currently in D0.3 (page 290):</a:t>
            </a:r>
            <a:endParaRPr lang="en-US" sz="18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1600" b="0" dirty="0"/>
              <a:t>In order to improve the MIMO channel estimation for the reception of </a:t>
            </a:r>
            <a:r>
              <a:rPr lang="en-US" sz="1600" b="0" dirty="0">
                <a:highlight>
                  <a:srgbClr val="FFFF00"/>
                </a:highlight>
              </a:rPr>
              <a:t>non-OFDMA</a:t>
            </a:r>
            <a:r>
              <a:rPr lang="en-US" sz="1600" b="0" dirty="0"/>
              <a:t> UHR MU PPDU or UHR sounding NDP, the number of UHR-LTFs may be larger than the initial number of UHR-LTFs determined by the total number of spatial streams. If additional UHR-LTFs are used, then the total number of UHR-LTFs (which is signaled separately from </a:t>
            </a:r>
            <a:r>
              <a:rPr lang="en-US" sz="1600" b="0" dirty="0" err="1"/>
              <a:t>Nss</a:t>
            </a:r>
            <a:r>
              <a:rPr lang="en-US" sz="1600" b="0" dirty="0"/>
              <a:t>) shall be no more than twice the initial number of UHR-LTFs determined by the number of spatial streams as shown in Table 38-39 (Initial number of UHRLTFs required for different number of spatial streams), </a:t>
            </a:r>
            <a:r>
              <a:rPr lang="en-US" sz="1600" b="0" dirty="0">
                <a:highlight>
                  <a:srgbClr val="FFFF00"/>
                </a:highlight>
              </a:rPr>
              <a:t>and</a:t>
            </a:r>
            <a:r>
              <a:rPr lang="en-US" sz="1600" dirty="0">
                <a:highlight>
                  <a:srgbClr val="FFFF00"/>
                </a:highlight>
              </a:rPr>
              <a:t> </a:t>
            </a:r>
            <a:r>
              <a:rPr lang="en-US" sz="1600" b="0" dirty="0">
                <a:highlight>
                  <a:srgbClr val="FFFF00"/>
                </a:highlight>
              </a:rPr>
              <a:t>chosen from the set {2 4 8}</a:t>
            </a:r>
            <a:r>
              <a:rPr lang="en-US" sz="1600" b="0" dirty="0"/>
              <a:t>. Supporting additional UHR-LTFs is optional for the receiver.</a:t>
            </a:r>
          </a:p>
          <a:p>
            <a:pPr lvl="1"/>
            <a:endParaRPr lang="en-US" sz="1600" dirty="0">
              <a:solidFill>
                <a:srgbClr val="FF0000"/>
              </a:solidFill>
            </a:endParaRPr>
          </a:p>
          <a:p>
            <a:r>
              <a:rPr lang="en-US" sz="1800" b="0" dirty="0">
                <a:solidFill>
                  <a:schemeClr val="tx1"/>
                </a:solidFill>
              </a:rPr>
              <a:t>It makes sense to us to expand this limitation of using the set {2,4,8} to any MU PPDU carrying MU-MIMO in one of the RU (partial BW MU-MIMO)</a:t>
            </a:r>
          </a:p>
          <a:p>
            <a:pPr marL="139700" lvl="0" indent="0">
              <a:spcBef>
                <a:spcPts val="1000"/>
              </a:spcBef>
              <a:buSzPts val="1400"/>
              <a:buNone/>
            </a:pPr>
            <a:endParaRPr lang="en-US" sz="1800" b="0" dirty="0"/>
          </a:p>
          <a:p>
            <a:pPr marL="139700" lvl="0" indent="0">
              <a:spcBef>
                <a:spcPts val="1000"/>
              </a:spcBef>
              <a:buSzPts val="1400"/>
              <a:buNone/>
            </a:pPr>
            <a:r>
              <a:rPr lang="en-US" sz="1800" b="0" dirty="0"/>
              <a:t> </a:t>
            </a:r>
          </a:p>
          <a:p>
            <a:pPr lvl="0" indent="-317500">
              <a:spcBef>
                <a:spcPts val="1000"/>
              </a:spcBef>
              <a:buSzPts val="1400"/>
            </a:pPr>
            <a:endParaRPr lang="en-US" sz="1800" b="0" dirty="0"/>
          </a:p>
          <a:p>
            <a:pPr lvl="0" indent="-317500">
              <a:spcBef>
                <a:spcPts val="1000"/>
              </a:spcBef>
              <a:buSzPts val="1400"/>
            </a:pPr>
            <a:endParaRPr lang="en-US" sz="1600" dirty="0"/>
          </a:p>
        </p:txBody>
      </p:sp>
      <p:sp>
        <p:nvSpPr>
          <p:cNvPr id="129" name="Google Shape;129;g2aa31e5db9d_0_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30" name="Google Shape;130;g2aa31e5db9d_0_0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July 2025</a:t>
            </a:r>
            <a:endParaRPr/>
          </a:p>
        </p:txBody>
      </p:sp>
      <p:sp>
        <p:nvSpPr>
          <p:cNvPr id="131" name="Google Shape;131;g2aa31e5db9d_0_0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46960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a31e5db9d_0_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719328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lvl="0"/>
            <a:r>
              <a:rPr lang="en-US" sz="2800" dirty="0"/>
              <a:t>Topic 2 – COSR padding</a:t>
            </a:r>
            <a:endParaRPr sz="2800" dirty="0"/>
          </a:p>
        </p:txBody>
      </p:sp>
      <p:sp>
        <p:nvSpPr>
          <p:cNvPr id="128" name="Google Shape;128;g2aa31e5db9d_0_0"/>
          <p:cNvSpPr txBox="1">
            <a:spLocks noGrp="1"/>
          </p:cNvSpPr>
          <p:nvPr>
            <p:ph type="body" idx="1"/>
          </p:nvPr>
        </p:nvSpPr>
        <p:spPr>
          <a:xfrm>
            <a:off x="685799" y="1405127"/>
            <a:ext cx="8102065" cy="4852549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0" indent="0">
              <a:buSzPts val="1000"/>
              <a:buNone/>
              <a:tabLst>
                <a:tab pos="45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Currently in D0.3 (page 312):</a:t>
            </a:r>
            <a:endParaRPr lang="en-US" sz="1800" b="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b="0" dirty="0"/>
              <a:t>For a </a:t>
            </a:r>
            <a:r>
              <a:rPr lang="en-US" sz="1600" b="0" dirty="0">
                <a:highlight>
                  <a:srgbClr val="FFFF00"/>
                </a:highlight>
              </a:rPr>
              <a:t>UHR MU PPDU </a:t>
            </a:r>
            <a:r>
              <a:rPr lang="en-US" sz="1600" b="0" dirty="0"/>
              <a:t>with the Co-BF or Co-SR transmission, the nominal packet padding value shall be equal to 20 </a:t>
            </a:r>
            <a:r>
              <a:rPr lang="en-US" sz="1600" b="0" dirty="0" err="1"/>
              <a:t>μs</a:t>
            </a:r>
            <a:r>
              <a:rPr lang="en-US" sz="1600" b="0" dirty="0"/>
              <a:t>, and the pre-FEC padding factor α shall be equal to 4. This leads to a fixed value equal to </a:t>
            </a:r>
            <a:r>
              <a:rPr lang="el-GR" sz="1600" b="0" dirty="0"/>
              <a:t>20 μ</a:t>
            </a:r>
            <a:r>
              <a:rPr lang="en-US" sz="1600" b="0" dirty="0"/>
              <a:t>s.</a:t>
            </a:r>
          </a:p>
          <a:p>
            <a:pPr marL="800100" lvl="1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altLang="en-US" sz="1600" dirty="0">
              <a:solidFill>
                <a:schemeClr val="tx1"/>
              </a:solidFill>
            </a:endParaRPr>
          </a:p>
          <a:p>
            <a:pPr marL="0" indent="0">
              <a:buSzPts val="1000"/>
              <a:buNone/>
              <a:tabLst>
                <a:tab pos="457200" algn="l"/>
              </a:tabLst>
            </a:pPr>
            <a:r>
              <a:rPr lang="en-US" altLang="en-US" sz="1800" b="0" dirty="0">
                <a:solidFill>
                  <a:schemeClr val="tx1"/>
                </a:solidFill>
              </a:rPr>
              <a:t>However Co-SR is not limited to UHR (can use EHT). It makes sense to extend this to Co-SR in general to unify the design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000" b="0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000" b="0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000" b="0" dirty="0">
              <a:solidFill>
                <a:schemeClr val="tx1"/>
              </a:solidFill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Currently in the SFD:</a:t>
            </a:r>
          </a:p>
          <a:p>
            <a:pPr marL="457200" lvl="1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</a:tabLst>
            </a:pPr>
            <a:r>
              <a:rPr lang="en-US" altLang="en-US" sz="1600" b="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Use fixed values for the following fields in the Co</a:t>
            </a:r>
            <a:r>
              <a:rPr lang="en-US" altLang="en-US" sz="1600" b="0" u="sng" dirty="0">
                <a:solidFill>
                  <a:srgbClr val="00808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-</a:t>
            </a:r>
            <a:r>
              <a:rPr lang="en-US" altLang="en-US" sz="1600" b="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BF transmission</a:t>
            </a:r>
            <a:endParaRPr lang="en-US" altLang="en-US" sz="1600" b="0" dirty="0">
              <a:solidFill>
                <a:schemeClr val="tx1"/>
              </a:solidFill>
            </a:endParaRPr>
          </a:p>
          <a:p>
            <a:pPr marL="914400" lvl="2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</a:tabLst>
            </a:pPr>
            <a:r>
              <a:rPr lang="en-US" alt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UHR-SIG MCS is fixed to MCS0</a:t>
            </a:r>
            <a:endParaRPr lang="en-US" altLang="en-US" sz="1600" dirty="0">
              <a:solidFill>
                <a:schemeClr val="tx1"/>
              </a:solidFill>
            </a:endParaRPr>
          </a:p>
          <a:p>
            <a:pPr marL="914400" lvl="2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</a:tabLst>
            </a:pPr>
            <a:r>
              <a:rPr lang="en-US" alt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Spatial Reuse is fixed to ‘PSR_AND_NON_SRG_OBSS_PD_PROHIBITED’</a:t>
            </a:r>
            <a:endParaRPr lang="en-US" altLang="en-US" sz="1600" dirty="0">
              <a:solidFill>
                <a:schemeClr val="tx1"/>
              </a:solidFill>
            </a:endParaRPr>
          </a:p>
          <a:p>
            <a:pPr marL="914400" lvl="2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</a:tabLst>
            </a:pPr>
            <a:r>
              <a:rPr lang="en-US" alt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</a:t>
            </a:r>
            <a:r>
              <a:rPr lang="en-US" altLang="en-US" sz="1600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LDPC Extra Symbol Segment is fixed to 1</a:t>
            </a:r>
            <a:endParaRPr lang="en-US" altLang="en-US" sz="160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marL="914400" lvl="2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</a:tabLst>
            </a:pPr>
            <a:r>
              <a:rPr lang="en-US" alt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PE </a:t>
            </a:r>
            <a:r>
              <a:rPr lang="en-US" altLang="en-US" sz="1600" dirty="0" err="1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Disambiguity</a:t>
            </a:r>
            <a:r>
              <a:rPr lang="en-US" alt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is fixed to 1</a:t>
            </a:r>
          </a:p>
          <a:p>
            <a:pPr marL="457200" lvl="1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</a:tabLst>
            </a:pPr>
            <a:r>
              <a:rPr lang="en-GB" sz="1600" dirty="0"/>
              <a:t>[Motion #433, [264] and [393, 326, 322, 323]]</a:t>
            </a:r>
            <a:endParaRPr lang="en-US" sz="1600" b="1" dirty="0"/>
          </a:p>
          <a:p>
            <a:pPr marL="457200" lvl="1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914400" algn="l"/>
              </a:tabLst>
            </a:pPr>
            <a:endParaRPr lang="en-US" sz="1600" b="1" dirty="0"/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914400" algn="l"/>
              </a:tabLst>
            </a:pPr>
            <a:r>
              <a:rPr lang="en-US" sz="1800" b="0" dirty="0"/>
              <a:t>It makes sense to extend “</a:t>
            </a:r>
            <a:r>
              <a:rPr lang="en-US" altLang="en-US" sz="1800" b="0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LDPC Extra Symbol Segment is fixed to 1” to Co-SR to align with Co-BF design</a:t>
            </a:r>
            <a:endParaRPr lang="en-US" sz="1800" b="0" dirty="0"/>
          </a:p>
          <a:p>
            <a:pPr marL="139700" lvl="0" indent="0">
              <a:spcBef>
                <a:spcPts val="1000"/>
              </a:spcBef>
              <a:buSzPts val="1400"/>
              <a:buNone/>
            </a:pPr>
            <a:endParaRPr lang="en-US" sz="1800" b="0" dirty="0"/>
          </a:p>
          <a:p>
            <a:pPr marL="139700" lvl="0" indent="0">
              <a:spcBef>
                <a:spcPts val="1000"/>
              </a:spcBef>
              <a:buSzPts val="1400"/>
              <a:buNone/>
            </a:pPr>
            <a:r>
              <a:rPr lang="en-US" sz="1800" b="0" dirty="0"/>
              <a:t> </a:t>
            </a:r>
          </a:p>
          <a:p>
            <a:pPr lvl="0" indent="-317500">
              <a:spcBef>
                <a:spcPts val="1000"/>
              </a:spcBef>
              <a:buSzPts val="1400"/>
            </a:pPr>
            <a:endParaRPr lang="en-US" sz="1800" b="0" dirty="0"/>
          </a:p>
          <a:p>
            <a:pPr lvl="0" indent="-317500">
              <a:spcBef>
                <a:spcPts val="1000"/>
              </a:spcBef>
              <a:buSzPts val="1400"/>
            </a:pPr>
            <a:endParaRPr lang="en-US" sz="1600" dirty="0"/>
          </a:p>
        </p:txBody>
      </p:sp>
      <p:sp>
        <p:nvSpPr>
          <p:cNvPr id="129" name="Google Shape;129;g2aa31e5db9d_0_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30" name="Google Shape;130;g2aa31e5db9d_0_0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July 2025</a:t>
            </a:r>
            <a:endParaRPr/>
          </a:p>
        </p:txBody>
      </p:sp>
      <p:sp>
        <p:nvSpPr>
          <p:cNvPr id="131" name="Google Shape;131;g2aa31e5db9d_0_0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ABE966C-9B2E-7960-10A4-399D87CFC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69460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103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SP#1</a:t>
            </a:r>
            <a:endParaRPr dirty="0"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indent="0">
              <a:spcBef>
                <a:spcPts val="1000"/>
              </a:spcBef>
              <a:buNone/>
            </a:pPr>
            <a:r>
              <a:rPr lang="en-US" sz="1800" b="0" dirty="0">
                <a:latin typeface="Times New Roman" panose="02020603050405020304" pitchFamily="18" charset="0"/>
                <a:ea typeface="Calibri" panose="020F0502020204030204" pitchFamily="34" charset="0"/>
              </a:rPr>
              <a:t>Do you agree to include the following into the 11bn SFD: The number of LTF is limited to the set {2,4,8} for any MU PPDU carrying MU-MIMO in at least one RU or MRU</a:t>
            </a:r>
            <a:endParaRPr lang="en-US" sz="1800" b="0"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July 2025</a:t>
            </a:r>
            <a:endParaRPr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903236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SP#2</a:t>
            </a:r>
            <a:endParaRPr dirty="0"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80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sz="1800" b="0"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July 2025</a:t>
            </a:r>
            <a:endParaRPr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  <p:sp>
        <p:nvSpPr>
          <p:cNvPr id="7" name="Google Shape;169;g2aa31e5db9d_0_19"/>
          <p:cNvSpPr txBox="1">
            <a:spLocks/>
          </p:cNvSpPr>
          <p:nvPr/>
        </p:nvSpPr>
        <p:spPr>
          <a:xfrm>
            <a:off x="838200" y="2124456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z="1800" b="0" dirty="0">
                <a:latin typeface="Times New Roman" panose="02020603050405020304" pitchFamily="18" charset="0"/>
                <a:ea typeface="Calibri" panose="020F0502020204030204" pitchFamily="34" charset="0"/>
              </a:rPr>
              <a:t>Do you agree to include the following into the 11bn SFD: </a:t>
            </a:r>
          </a:p>
          <a:p>
            <a:pPr lvl="1"/>
            <a:r>
              <a:rPr lang="en-US" sz="1800" b="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altLang="en-US" sz="1600" b="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LDPC Extra Symbol Segment is fixed to 1” </a:t>
            </a:r>
            <a:r>
              <a:rPr lang="en-US" altLang="en-US" sz="1800" b="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all </a:t>
            </a:r>
            <a:r>
              <a:rPr lang="en-US" altLang="en-US" sz="1800" b="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CoSR</a:t>
            </a:r>
            <a:r>
              <a:rPr lang="en-US" altLang="en-US" sz="1800" b="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modes transmissions that use LDPC</a:t>
            </a:r>
          </a:p>
          <a:p>
            <a:pPr marL="457200" lvl="1" indent="0">
              <a:buNone/>
              <a:tabLst>
                <a:tab pos="914400" algn="l"/>
              </a:tabLst>
            </a:pP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  <a:tabLst>
                <a:tab pos="914400" algn="l"/>
              </a:tabLst>
            </a:pPr>
            <a:endParaRPr lang="en-US" sz="1800" b="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buFont typeface="Symbol" panose="05050102010706020507" pitchFamily="18" charset="2"/>
              <a:buChar char=""/>
              <a:tabLst>
                <a:tab pos="914400" algn="l"/>
              </a:tabLst>
            </a:pPr>
            <a:endParaRPr lang="en-US" sz="1800" b="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40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>
          <a:extLst>
            <a:ext uri="{FF2B5EF4-FFF2-40B4-BE49-F238E27FC236}">
              <a16:creationId xmlns:a16="http://schemas.microsoft.com/office/drawing/2014/main" id="{EBA8D7B6-8D42-40B0-0634-B976E3645B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>
            <a:extLst>
              <a:ext uri="{FF2B5EF4-FFF2-40B4-BE49-F238E27FC236}">
                <a16:creationId xmlns:a16="http://schemas.microsoft.com/office/drawing/2014/main" id="{0735EC34-F73B-77AA-4F40-43D4B06BFFE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SP#3</a:t>
            </a:r>
            <a:endParaRPr dirty="0"/>
          </a:p>
        </p:txBody>
      </p:sp>
      <p:sp>
        <p:nvSpPr>
          <p:cNvPr id="169" name="Google Shape;169;g2aa31e5db9d_0_19">
            <a:extLst>
              <a:ext uri="{FF2B5EF4-FFF2-40B4-BE49-F238E27FC236}">
                <a16:creationId xmlns:a16="http://schemas.microsoft.com/office/drawing/2014/main" id="{3CB2A99B-AD53-626D-0BD4-8D53C1E75AC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indent="0">
              <a:spcBef>
                <a:spcPts val="1000"/>
              </a:spcBef>
              <a:buNone/>
            </a:pPr>
            <a:r>
              <a:rPr lang="en-US" sz="1800" b="0" dirty="0">
                <a:latin typeface="Times New Roman" panose="02020603050405020304" pitchFamily="18" charset="0"/>
                <a:ea typeface="Calibri" panose="020F0502020204030204" pitchFamily="34" charset="0"/>
              </a:rPr>
              <a:t>Do you agree to modify the text in D0.3 as follows (changes highlighted in yellow):</a:t>
            </a:r>
          </a:p>
          <a:p>
            <a:pPr indent="0">
              <a:spcBef>
                <a:spcPts val="1000"/>
              </a:spcBef>
              <a:buNone/>
            </a:pPr>
            <a:endParaRPr lang="en-US" sz="1800" b="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800100" lvl="1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dirty="0"/>
              <a:t>For a </a:t>
            </a:r>
            <a:r>
              <a:rPr lang="en-US" sz="1600" strike="sngStrike" dirty="0">
                <a:highlight>
                  <a:srgbClr val="FFFF00"/>
                </a:highlight>
              </a:rPr>
              <a:t>UHR MU</a:t>
            </a:r>
            <a:r>
              <a:rPr lang="en-US" sz="1600" strike="sngStrike" dirty="0"/>
              <a:t> </a:t>
            </a:r>
            <a:r>
              <a:rPr lang="en-US" sz="1600" dirty="0"/>
              <a:t>PPDU with the Co-BF or </a:t>
            </a:r>
            <a:r>
              <a:rPr lang="en-US" sz="1600" dirty="0">
                <a:highlight>
                  <a:srgbClr val="FFFF00"/>
                </a:highlight>
              </a:rPr>
              <a:t>any mode of </a:t>
            </a:r>
            <a:r>
              <a:rPr lang="en-US" sz="1600" dirty="0"/>
              <a:t>Co-SR transmission, the nominal packet padding value shall be equal to 20 </a:t>
            </a:r>
            <a:r>
              <a:rPr lang="en-US" sz="1600" dirty="0" err="1"/>
              <a:t>μs</a:t>
            </a:r>
            <a:r>
              <a:rPr lang="en-US" sz="1600" dirty="0"/>
              <a:t>, and the pre-FEC padding factor α shall be equal to 4. This leads to a fixed value equal to </a:t>
            </a:r>
            <a:r>
              <a:rPr lang="el-GR" sz="1600" dirty="0"/>
              <a:t>20 μ</a:t>
            </a:r>
            <a:r>
              <a:rPr lang="en-US" sz="1600" dirty="0"/>
              <a:t>s.</a:t>
            </a:r>
          </a:p>
        </p:txBody>
      </p:sp>
      <p:sp>
        <p:nvSpPr>
          <p:cNvPr id="170" name="Google Shape;170;g2aa31e5db9d_0_19">
            <a:extLst>
              <a:ext uri="{FF2B5EF4-FFF2-40B4-BE49-F238E27FC236}">
                <a16:creationId xmlns:a16="http://schemas.microsoft.com/office/drawing/2014/main" id="{FB198BF0-867F-3D41-D8BB-CDECB7A871D7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171" name="Google Shape;171;g2aa31e5db9d_0_19">
            <a:extLst>
              <a:ext uri="{FF2B5EF4-FFF2-40B4-BE49-F238E27FC236}">
                <a16:creationId xmlns:a16="http://schemas.microsoft.com/office/drawing/2014/main" id="{C93345CC-3EF1-5A20-6285-29078FCFFE2A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July 2025</a:t>
            </a:r>
            <a:endParaRPr/>
          </a:p>
        </p:txBody>
      </p:sp>
      <p:sp>
        <p:nvSpPr>
          <p:cNvPr id="172" name="Google Shape;172;g2aa31e5db9d_0_19">
            <a:extLst>
              <a:ext uri="{FF2B5EF4-FFF2-40B4-BE49-F238E27FC236}">
                <a16:creationId xmlns:a16="http://schemas.microsoft.com/office/drawing/2014/main" id="{7788C87A-D95D-E990-7100-15630B775843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56112519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76339</TotalTime>
  <Words>639</Words>
  <Application>Microsoft Office PowerPoint</Application>
  <PresentationFormat>On-screen Show (4:3)</PresentationFormat>
  <Paragraphs>107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Noto Sans Symbols</vt:lpstr>
      <vt:lpstr>Symbol</vt:lpstr>
      <vt:lpstr>Times New Roman</vt:lpstr>
      <vt:lpstr>802-11-Submission</vt:lpstr>
      <vt:lpstr>Misc. PHY Topics </vt:lpstr>
      <vt:lpstr>Topic 1 – Nltf in DL OFDMA+MU-MIMO</vt:lpstr>
      <vt:lpstr>Topic 2 – COSR padding</vt:lpstr>
      <vt:lpstr>SP#1</vt:lpstr>
      <vt:lpstr>SP#2</vt:lpstr>
      <vt:lpstr>SP#3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Sounding Sequence for C-BF</dc:title>
  <dc:creator>ron.porat@broadcom.com</dc:creator>
  <cp:lastModifiedBy>Ron Porat</cp:lastModifiedBy>
  <cp:revision>161</cp:revision>
  <dcterms:created xsi:type="dcterms:W3CDTF">2007-05-21T21:00:37Z</dcterms:created>
  <dcterms:modified xsi:type="dcterms:W3CDTF">2025-07-21T19:15:53Z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