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83" r:id="rId2"/>
    <p:sldId id="284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92" r:id="rId11"/>
  </p:sldIdLst>
  <p:sldSz cx="9144000" cy="6858000" type="screen4x3"/>
  <p:notesSz cx="9309100" cy="7023100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  <p15:guide id="3" orient="horz" pos="2212">
          <p15:clr>
            <a:srgbClr val="A4A3A4"/>
          </p15:clr>
        </p15:guide>
        <p15:guide id="4" pos="293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08000"/>
    <a:srgbClr val="009900"/>
    <a:srgbClr val="9900FF"/>
    <a:srgbClr val="FF00FF"/>
    <a:srgbClr val="0066FF"/>
    <a:srgbClr val="E1E1E1"/>
    <a:srgbClr val="CC00FF"/>
    <a:srgbClr val="006600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50" autoAdjust="0"/>
    <p:restoredTop sz="95034" autoAdjust="0"/>
  </p:normalViewPr>
  <p:slideViewPr>
    <p:cSldViewPr>
      <p:cViewPr varScale="1">
        <p:scale>
          <a:sx n="114" d="100"/>
          <a:sy n="114" d="100"/>
        </p:scale>
        <p:origin x="1629" y="6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754" y="-108"/>
      </p:cViewPr>
      <p:guideLst>
        <p:guide orient="horz" pos="2144"/>
        <p:guide pos="3131"/>
        <p:guide orient="horz" pos="2212"/>
        <p:guide pos="293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179508" y="79369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33735" y="79369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831325" y="6797077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290844" y="6797077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9D68F29A-2A8F-4CE4-9C95-E32B956C45C1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930762" y="293176"/>
            <a:ext cx="74475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30761" y="6797077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930762" y="6788888"/>
            <a:ext cx="765276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9255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8980" y="20407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77235" y="20407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05125" y="530225"/>
            <a:ext cx="3498850" cy="26257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40024" y="3336301"/>
            <a:ext cx="6829052" cy="316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322081" y="6800352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497339" y="680035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56A4E747-0965-469B-B28B-55B02AB0B5B0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972393" y="6800352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972393" y="6798715"/>
            <a:ext cx="736431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871288" y="224386"/>
            <a:ext cx="7566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35778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99931" y="6800352"/>
            <a:ext cx="41517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/>
              <a:t>Page </a:t>
            </a:r>
            <a:fld id="{BE3C6F66-609F-4E52-9182-10CA20887C34}" type="slidenum">
              <a:rPr lang="en-US" altLang="ko-KR"/>
              <a:pPr>
                <a:spcBef>
                  <a:spcPct val="0"/>
                </a:spcBef>
              </a:pPr>
              <a:t>1</a:t>
            </a:fld>
            <a:endParaRPr lang="en-US" altLang="ko-KR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28547332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ko-KR" smtClean="0"/>
              <a:t>Page </a:t>
            </a:r>
            <a:fld id="{56A4E747-0965-469B-B28B-55B02AB0B5B0}" type="slidenum">
              <a:rPr lang="en-US" altLang="ko-KR" smtClean="0"/>
              <a:pPr/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01549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 2025</a:t>
            </a: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Junghoon Suh, et. al, Huawei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C28A0236-B5DF-490A-A892-6F233A4F337A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06313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2750" cy="276999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zh-CN" smtClean="0"/>
              <a:t>Jul 2025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Junghoon Suh, et. al, Huawei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E792CD62-9AAA-4B66-A216-7F1F565D5B47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69411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Jul 2025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34134" y="6475413"/>
            <a:ext cx="18097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Junghoon Suh, et. al,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r>
              <a:rPr lang="en-US" altLang="ko-KR"/>
              <a:t>Slide </a:t>
            </a:r>
            <a:fld id="{CE1EFD5B-DAAE-4F28-8ABE-8E333BF19C9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258987" y="381000"/>
            <a:ext cx="2185983" cy="215444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802.11-25/1188r0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420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Jul 2025</a:t>
            </a:r>
            <a:endParaRPr lang="en-US" altLang="ko-KR" dirty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B32CC73A-E011-458C-B5ED-8C393FEEF80B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838200"/>
          </a:xfrm>
        </p:spPr>
        <p:txBody>
          <a:bodyPr/>
          <a:lstStyle/>
          <a:p>
            <a:r>
              <a:rPr lang="en-US" altLang="zh-CN" dirty="0"/>
              <a:t>HT Control field of CoBF DL PPDU for 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 smtClean="0"/>
              <a:t>TB-</a:t>
            </a:r>
            <a:r>
              <a:rPr lang="en-US" altLang="zh-CN" dirty="0" err="1" smtClean="0"/>
              <a:t>Ack</a:t>
            </a:r>
            <a:r>
              <a:rPr lang="en-US" altLang="zh-CN" dirty="0" smtClean="0"/>
              <a:t> </a:t>
            </a:r>
            <a:r>
              <a:rPr lang="en-US" altLang="zh-CN" dirty="0"/>
              <a:t>Scheduling</a:t>
            </a:r>
            <a:endParaRPr lang="en-US" altLang="ko-KR" dirty="0">
              <a:ea typeface="Gulim" panose="020B0600000101010101" pitchFamily="34" charset="-127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581628" y="1628955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Gulim" panose="020B0600000101010101" pitchFamily="34" charset="-127"/>
              </a:rPr>
              <a:t>Date:</a:t>
            </a:r>
            <a:r>
              <a:rPr lang="en-US" altLang="ko-KR" sz="2000" b="0" dirty="0">
                <a:ea typeface="Gulim" panose="020B0600000101010101" pitchFamily="34" charset="-127"/>
              </a:rPr>
              <a:t> </a:t>
            </a:r>
            <a:r>
              <a:rPr lang="en-US" altLang="ko-KR" sz="2000" b="0" dirty="0" smtClean="0">
                <a:ea typeface="Gulim" panose="020B0600000101010101" pitchFamily="34" charset="-127"/>
              </a:rPr>
              <a:t>2025-07-21</a:t>
            </a:r>
            <a:endParaRPr lang="en-US" altLang="ko-KR" sz="2000" b="0" dirty="0">
              <a:ea typeface="Gulim" panose="020B0600000101010101" pitchFamily="34" charset="-127"/>
            </a:endParaRPr>
          </a:p>
        </p:txBody>
      </p:sp>
      <p:sp>
        <p:nvSpPr>
          <p:cNvPr id="4103" name="Rectangle 12"/>
          <p:cNvSpPr>
            <a:spLocks noChangeArrowheads="1"/>
          </p:cNvSpPr>
          <p:nvPr/>
        </p:nvSpPr>
        <p:spPr bwMode="auto">
          <a:xfrm>
            <a:off x="457120" y="211491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1581129"/>
              </p:ext>
            </p:extLst>
          </p:nvPr>
        </p:nvGraphicFramePr>
        <p:xfrm>
          <a:off x="762000" y="2700991"/>
          <a:ext cx="7620000" cy="3254336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6304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41042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6386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5037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Junghoon Suh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8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Huawei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8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Ottawa, ON Canada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junghoon.suh@huawei.com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280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Mahmoud Hasabelnaby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86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Yan Xin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CN" sz="1100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108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Osama AboulMagd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100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108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Abdalla Hussein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100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8673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altLang="zh-CN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7389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9312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Junghoon Suh, et. al, Huawei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447800"/>
            <a:ext cx="8991600" cy="4648200"/>
          </a:xfrm>
        </p:spPr>
        <p:txBody>
          <a:bodyPr/>
          <a:lstStyle/>
          <a:p>
            <a:r>
              <a:rPr lang="it-IT" altLang="zh-CN" dirty="0" smtClean="0"/>
              <a:t>[1] J</a:t>
            </a:r>
            <a:r>
              <a:rPr lang="it-IT" altLang="zh-CN" dirty="0"/>
              <a:t>. Suh, et. al., “</a:t>
            </a:r>
            <a:r>
              <a:rPr lang="it-IT" altLang="zh-CN" dirty="0" smtClean="0"/>
              <a:t>11-25/903r0 </a:t>
            </a:r>
            <a:r>
              <a:rPr lang="en-US" altLang="zh-CN" dirty="0"/>
              <a:t>Concurrent </a:t>
            </a:r>
            <a:r>
              <a:rPr lang="en-US" altLang="zh-CN" dirty="0" err="1"/>
              <a:t>Ack</a:t>
            </a:r>
            <a:r>
              <a:rPr lang="en-US" altLang="zh-CN" dirty="0"/>
              <a:t> to CoBF PPDU</a:t>
            </a:r>
            <a:r>
              <a:rPr lang="it-IT" altLang="zh-CN" dirty="0" smtClean="0"/>
              <a:t>”</a:t>
            </a:r>
          </a:p>
          <a:p>
            <a:r>
              <a:rPr lang="it-IT" altLang="zh-CN" dirty="0" smtClean="0"/>
              <a:t>[2] G. Tsodik, et. al., </a:t>
            </a:r>
            <a:r>
              <a:rPr lang="it-IT" altLang="zh-CN" dirty="0"/>
              <a:t>“</a:t>
            </a:r>
            <a:r>
              <a:rPr lang="it-IT" altLang="zh-CN" dirty="0" smtClean="0"/>
              <a:t>11-25/704r0 </a:t>
            </a:r>
            <a:r>
              <a:rPr lang="en-US" altLang="zh-CN" dirty="0" smtClean="0"/>
              <a:t>Simultaneous CoBF </a:t>
            </a:r>
            <a:r>
              <a:rPr lang="en-US" altLang="zh-CN" dirty="0" err="1" smtClean="0"/>
              <a:t>Ack</a:t>
            </a:r>
            <a:r>
              <a:rPr lang="en-US" altLang="zh-CN" dirty="0" smtClean="0"/>
              <a:t> Transmission</a:t>
            </a:r>
            <a:r>
              <a:rPr lang="it-IT" altLang="zh-CN" dirty="0" smtClean="0"/>
              <a:t>”</a:t>
            </a:r>
            <a:endParaRPr lang="it-IT" altLang="zh-CN" dirty="0"/>
          </a:p>
          <a:p>
            <a:endParaRPr lang="it-IT" altLang="zh-CN" dirty="0"/>
          </a:p>
          <a:p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Jul 2025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10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781884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altLang="zh-CN" dirty="0" smtClean="0"/>
              <a:t>TB-</a:t>
            </a:r>
            <a:r>
              <a:rPr lang="en-US" altLang="zh-CN" dirty="0" err="1" smtClean="0"/>
              <a:t>Ack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181600"/>
          </a:xfrm>
        </p:spPr>
        <p:txBody>
          <a:bodyPr/>
          <a:lstStyle/>
          <a:p>
            <a:r>
              <a:rPr lang="en-US" altLang="zh-CN" sz="1800" b="0" dirty="0"/>
              <a:t>For the CoBF DL PPDU, the STAs scheduled with the Sharing and Shared APs may send their </a:t>
            </a:r>
            <a:r>
              <a:rPr lang="en-US" altLang="zh-CN" sz="1800" b="0" dirty="0" err="1"/>
              <a:t>Acks</a:t>
            </a:r>
            <a:r>
              <a:rPr lang="en-US" altLang="zh-CN" sz="1800" b="0" dirty="0"/>
              <a:t> concurrently </a:t>
            </a:r>
            <a:r>
              <a:rPr lang="en-US" altLang="zh-CN" sz="1800" b="0" dirty="0" smtClean="0"/>
              <a:t>in </a:t>
            </a:r>
            <a:r>
              <a:rPr lang="en-US" altLang="zh-CN" sz="1800" b="0" dirty="0"/>
              <a:t>TB </a:t>
            </a:r>
            <a:r>
              <a:rPr lang="en-US" altLang="zh-CN" sz="1800" b="0" dirty="0" smtClean="0"/>
              <a:t>PPDUs </a:t>
            </a:r>
            <a:r>
              <a:rPr lang="en-US" altLang="zh-CN" sz="1800" b="0" dirty="0"/>
              <a:t>[</a:t>
            </a:r>
            <a:r>
              <a:rPr lang="en-US" altLang="zh-CN" sz="1800" b="0" dirty="0" smtClean="0"/>
              <a:t>1,2] </a:t>
            </a:r>
            <a:r>
              <a:rPr lang="en-US" altLang="zh-CN" sz="1800" b="0" dirty="0" smtClean="0"/>
              <a:t>which is called a TB-</a:t>
            </a:r>
            <a:r>
              <a:rPr lang="en-US" altLang="zh-CN" sz="1800" b="0" dirty="0" err="1" smtClean="0"/>
              <a:t>Ack</a:t>
            </a:r>
            <a:endParaRPr lang="en-US" altLang="zh-CN" sz="1800" b="0" dirty="0" smtClean="0"/>
          </a:p>
          <a:p>
            <a:endParaRPr lang="en-US" altLang="zh-CN" sz="1800" b="0" dirty="0"/>
          </a:p>
          <a:p>
            <a:endParaRPr lang="en-US" altLang="zh-CN" sz="1800" b="0" dirty="0" smtClean="0"/>
          </a:p>
          <a:p>
            <a:endParaRPr lang="en-US" altLang="zh-CN" sz="1800" b="0" dirty="0"/>
          </a:p>
          <a:p>
            <a:endParaRPr lang="en-US" altLang="zh-CN" sz="1800" b="0" dirty="0" smtClean="0"/>
          </a:p>
          <a:p>
            <a:endParaRPr lang="en-US" altLang="zh-CN" sz="1800" b="0" dirty="0"/>
          </a:p>
          <a:p>
            <a:endParaRPr lang="en-US" altLang="zh-CN" sz="1800" b="0" dirty="0" smtClean="0"/>
          </a:p>
          <a:p>
            <a:endParaRPr lang="en-US" altLang="zh-CN" sz="1800" b="0" dirty="0"/>
          </a:p>
          <a:p>
            <a:endParaRPr lang="en-US" altLang="zh-CN" sz="1800" b="0" dirty="0" smtClean="0"/>
          </a:p>
          <a:p>
            <a:endParaRPr lang="en-US" altLang="zh-CN" sz="1800" b="0" dirty="0"/>
          </a:p>
          <a:p>
            <a:endParaRPr lang="en-US" altLang="zh-CN" sz="1800" b="0" dirty="0" smtClean="0"/>
          </a:p>
          <a:p>
            <a:endParaRPr lang="en-US" altLang="zh-CN" sz="1800" b="0" dirty="0"/>
          </a:p>
          <a:p>
            <a:r>
              <a:rPr lang="en-US" altLang="zh-CN" sz="1800" b="0" dirty="0" smtClean="0"/>
              <a:t>There are two issues to make TB-</a:t>
            </a:r>
            <a:r>
              <a:rPr lang="en-US" altLang="zh-CN" sz="1800" b="0" dirty="0" err="1" smtClean="0"/>
              <a:t>Ack</a:t>
            </a:r>
            <a:r>
              <a:rPr lang="en-US" altLang="zh-CN" sz="1800" b="0" dirty="0" smtClean="0"/>
              <a:t> to happen</a:t>
            </a:r>
          </a:p>
          <a:p>
            <a:pPr lvl="1"/>
            <a:r>
              <a:rPr lang="en-US" altLang="zh-CN" sz="1400" dirty="0" smtClean="0"/>
              <a:t>Indication of Scheduling Information for the TB-</a:t>
            </a:r>
            <a:r>
              <a:rPr lang="en-US" altLang="zh-CN" sz="1400" dirty="0" err="1" smtClean="0"/>
              <a:t>Ack</a:t>
            </a:r>
            <a:endParaRPr lang="en-US" altLang="zh-CN" sz="1400" dirty="0" smtClean="0"/>
          </a:p>
          <a:p>
            <a:pPr lvl="1"/>
            <a:r>
              <a:rPr lang="en-US" altLang="zh-CN" sz="1400" b="0" dirty="0" smtClean="0"/>
              <a:t>The length of TB-</a:t>
            </a:r>
            <a:r>
              <a:rPr lang="en-US" altLang="zh-CN" sz="1400" b="0" dirty="0" err="1" smtClean="0"/>
              <a:t>Ack</a:t>
            </a:r>
            <a:r>
              <a:rPr lang="en-US" altLang="zh-CN" sz="1400" b="0" dirty="0" smtClean="0"/>
              <a:t> needs to be aligned</a:t>
            </a:r>
            <a:endParaRPr lang="en-US" altLang="zh-CN" sz="1400" b="0" dirty="0"/>
          </a:p>
          <a:p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Jul 2025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2</a:t>
            </a:fld>
            <a:endParaRPr lang="en-US" altLang="ko-KR"/>
          </a:p>
        </p:txBody>
      </p:sp>
      <p:grpSp>
        <p:nvGrpSpPr>
          <p:cNvPr id="6" name="Group 5"/>
          <p:cNvGrpSpPr/>
          <p:nvPr/>
        </p:nvGrpSpPr>
        <p:grpSpPr>
          <a:xfrm>
            <a:off x="87176" y="1905000"/>
            <a:ext cx="8968042" cy="3412976"/>
            <a:chOff x="87176" y="2479317"/>
            <a:chExt cx="8968042" cy="3412976"/>
          </a:xfrm>
        </p:grpSpPr>
        <p:cxnSp>
          <p:nvCxnSpPr>
            <p:cNvPr id="7" name="Straight Connector 6"/>
            <p:cNvCxnSpPr/>
            <p:nvPr/>
          </p:nvCxnSpPr>
          <p:spPr bwMode="auto">
            <a:xfrm>
              <a:off x="901818" y="3530093"/>
              <a:ext cx="81534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" name="Straight Connector 7"/>
            <p:cNvCxnSpPr/>
            <p:nvPr/>
          </p:nvCxnSpPr>
          <p:spPr bwMode="auto">
            <a:xfrm>
              <a:off x="901818" y="4292093"/>
              <a:ext cx="81534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" name="Straight Connector 8"/>
            <p:cNvCxnSpPr/>
            <p:nvPr/>
          </p:nvCxnSpPr>
          <p:spPr bwMode="auto">
            <a:xfrm>
              <a:off x="901818" y="5892293"/>
              <a:ext cx="81534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0" name="Straight Connector 9"/>
            <p:cNvCxnSpPr/>
            <p:nvPr/>
          </p:nvCxnSpPr>
          <p:spPr bwMode="auto">
            <a:xfrm>
              <a:off x="901818" y="5054093"/>
              <a:ext cx="81534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1" name="TextBox 10"/>
            <p:cNvSpPr txBox="1"/>
            <p:nvPr/>
          </p:nvSpPr>
          <p:spPr>
            <a:xfrm>
              <a:off x="166524" y="2992227"/>
              <a:ext cx="70243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dirty="0"/>
                <a:t>Sharing </a:t>
              </a:r>
            </a:p>
            <a:p>
              <a:pPr algn="ctr"/>
              <a:r>
                <a:rPr lang="en-US" altLang="zh-CN" dirty="0"/>
                <a:t>AP1 </a:t>
              </a:r>
              <a:endParaRPr lang="zh-CN" alt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92172" y="3720079"/>
              <a:ext cx="65114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dirty="0"/>
                <a:t>Shared </a:t>
              </a:r>
            </a:p>
            <a:p>
              <a:pPr algn="ctr"/>
              <a:r>
                <a:rPr lang="en-US" altLang="zh-CN" dirty="0"/>
                <a:t>AP 2</a:t>
              </a:r>
              <a:endParaRPr lang="zh-CN" alt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7176" y="4335649"/>
              <a:ext cx="86113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dirty="0"/>
                <a:t>STAs </a:t>
              </a:r>
            </a:p>
            <a:p>
              <a:pPr algn="ctr"/>
              <a:r>
                <a:rPr lang="en-US" altLang="zh-CN" dirty="0"/>
                <a:t>Associated</a:t>
              </a:r>
            </a:p>
            <a:p>
              <a:pPr algn="ctr"/>
              <a:r>
                <a:rPr lang="en-US" altLang="zh-CN" dirty="0"/>
                <a:t>With AP1 </a:t>
              </a:r>
              <a:endParaRPr lang="zh-CN" alt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12063" y="5122118"/>
              <a:ext cx="86113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dirty="0"/>
                <a:t>STAs </a:t>
              </a:r>
            </a:p>
            <a:p>
              <a:pPr algn="ctr"/>
              <a:r>
                <a:rPr lang="en-US" altLang="zh-CN" dirty="0"/>
                <a:t>Associated</a:t>
              </a:r>
            </a:p>
            <a:p>
              <a:pPr algn="ctr"/>
              <a:r>
                <a:rPr lang="en-US" altLang="zh-CN" dirty="0"/>
                <a:t>With AP2 </a:t>
              </a:r>
              <a:endParaRPr lang="zh-CN" altLang="en-US" dirty="0"/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973196" y="3133714"/>
              <a:ext cx="462022" cy="380999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901818" y="3129983"/>
              <a:ext cx="57098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000" dirty="0"/>
                <a:t>ICF</a:t>
              </a:r>
            </a:p>
            <a:p>
              <a:pPr algn="ctr"/>
              <a:r>
                <a:rPr lang="en-US" altLang="zh-CN" sz="1000" dirty="0"/>
                <a:t>(Invite)</a:t>
              </a:r>
              <a:endParaRPr lang="zh-CN" altLang="en-US" sz="1000" dirty="0"/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1600121" y="3892703"/>
              <a:ext cx="597097" cy="380999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511418" y="3883595"/>
              <a:ext cx="76335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000" dirty="0"/>
                <a:t>ICR</a:t>
              </a:r>
            </a:p>
            <a:p>
              <a:pPr algn="ctr"/>
              <a:r>
                <a:rPr lang="en-US" altLang="zh-CN" sz="1000" dirty="0"/>
                <a:t>(Response)</a:t>
              </a:r>
              <a:endParaRPr lang="zh-CN" altLang="en-US" sz="1000" dirty="0"/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2349618" y="3120928"/>
              <a:ext cx="304800" cy="380999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298582" y="3176894"/>
              <a:ext cx="42351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dirty="0"/>
                <a:t>ICF</a:t>
              </a: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2883018" y="4652124"/>
              <a:ext cx="304800" cy="380999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822871" y="4708090"/>
              <a:ext cx="44114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dirty="0"/>
                <a:t>ICR</a:t>
              </a: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3340218" y="3894318"/>
              <a:ext cx="304800" cy="380999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280929" y="3950284"/>
              <a:ext cx="42351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dirty="0"/>
                <a:t>ICF</a:t>
              </a: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3873618" y="5494518"/>
              <a:ext cx="304800" cy="380999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814194" y="5550484"/>
              <a:ext cx="44114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dirty="0"/>
                <a:t>ICR</a:t>
              </a: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4330818" y="3133781"/>
              <a:ext cx="762000" cy="380999"/>
            </a:xfrm>
            <a:prstGeom prst="rect">
              <a:avLst/>
            </a:prstGeom>
            <a:solidFill>
              <a:srgbClr val="FF0000">
                <a:alpha val="50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352768" y="3109013"/>
              <a:ext cx="74411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800" dirty="0" smtClean="0"/>
                <a:t>CoBF </a:t>
              </a:r>
              <a:endParaRPr lang="en-US" altLang="zh-CN" sz="800" dirty="0"/>
            </a:p>
            <a:p>
              <a:pPr algn="ctr"/>
              <a:r>
                <a:rPr lang="en-US" altLang="zh-CN" sz="800" dirty="0"/>
                <a:t>Trigger </a:t>
              </a:r>
            </a:p>
            <a:p>
              <a:pPr algn="ctr"/>
              <a:r>
                <a:rPr lang="en-US" altLang="zh-CN" sz="800" dirty="0"/>
                <a:t>Frame (Sync)</a:t>
              </a:r>
              <a:endParaRPr lang="zh-CN" altLang="en-US" sz="800" dirty="0"/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5295568" y="3125393"/>
              <a:ext cx="1778450" cy="380999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245383" y="3109013"/>
              <a:ext cx="175243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000" dirty="0" smtClean="0"/>
                <a:t>CoBF </a:t>
              </a:r>
              <a:endParaRPr lang="en-US" altLang="zh-CN" sz="1000" dirty="0"/>
            </a:p>
            <a:p>
              <a:pPr algn="ctr"/>
              <a:r>
                <a:rPr lang="en-US" altLang="zh-CN" sz="1000" dirty="0"/>
                <a:t>DL PPDU</a:t>
              </a:r>
              <a:endParaRPr lang="zh-CN" altLang="en-US" sz="1000" dirty="0"/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5295403" y="3895781"/>
              <a:ext cx="1778450" cy="380999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245218" y="3879401"/>
              <a:ext cx="175243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000" dirty="0" smtClean="0"/>
                <a:t>CoBF </a:t>
              </a:r>
              <a:endParaRPr lang="en-US" altLang="zh-CN" sz="1000" dirty="0"/>
            </a:p>
            <a:p>
              <a:pPr algn="ctr"/>
              <a:r>
                <a:rPr lang="en-US" altLang="zh-CN" sz="1000" dirty="0"/>
                <a:t>DL PPDU</a:t>
              </a:r>
              <a:endParaRPr lang="zh-CN" altLang="en-US" sz="1000" dirty="0"/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7373996" y="4645989"/>
              <a:ext cx="462022" cy="380999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7293373" y="4714896"/>
              <a:ext cx="60625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000" dirty="0" smtClean="0"/>
                <a:t>TB-</a:t>
              </a:r>
              <a:r>
                <a:rPr lang="en-US" altLang="zh-CN" sz="1000" dirty="0" err="1" smtClean="0"/>
                <a:t>Ack</a:t>
              </a:r>
              <a:endParaRPr lang="zh-CN" altLang="en-US" sz="1000" dirty="0"/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7373996" y="5475554"/>
              <a:ext cx="462022" cy="380999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7303124" y="5553096"/>
              <a:ext cx="60625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000" dirty="0" smtClean="0"/>
                <a:t>TB-</a:t>
              </a:r>
              <a:r>
                <a:rPr lang="en-US" altLang="zh-CN" sz="1000" dirty="0" err="1" smtClean="0"/>
                <a:t>Ack</a:t>
              </a:r>
              <a:endParaRPr lang="zh-CN" altLang="en-US" sz="1000" dirty="0"/>
            </a:p>
          </p:txBody>
        </p:sp>
        <p:cxnSp>
          <p:nvCxnSpPr>
            <p:cNvPr id="37" name="Straight Arrow Connector 36"/>
            <p:cNvCxnSpPr/>
            <p:nvPr/>
          </p:nvCxnSpPr>
          <p:spPr bwMode="auto">
            <a:xfrm>
              <a:off x="973196" y="2768093"/>
              <a:ext cx="7091422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sm" len="sm"/>
              <a:tailEnd type="triangle"/>
            </a:ln>
            <a:effectLst/>
          </p:spPr>
        </p:cxnSp>
        <p:sp>
          <p:nvSpPr>
            <p:cNvPr id="38" name="TextBox 37"/>
            <p:cNvSpPr txBox="1"/>
            <p:nvPr/>
          </p:nvSpPr>
          <p:spPr>
            <a:xfrm>
              <a:off x="4056489" y="2479317"/>
              <a:ext cx="75373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600" b="1" dirty="0"/>
                <a:t>TXOP</a:t>
              </a:r>
              <a:endParaRPr lang="zh-CN" altLang="en-US" sz="1600" b="1" dirty="0"/>
            </a:p>
          </p:txBody>
        </p:sp>
      </p:grpSp>
      <p:sp>
        <p:nvSpPr>
          <p:cNvPr id="39" name="Footer Placeholder 3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449141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305713"/>
          </a:xfrm>
        </p:spPr>
        <p:txBody>
          <a:bodyPr/>
          <a:lstStyle/>
          <a:p>
            <a:r>
              <a:rPr lang="en-US" altLang="zh-CN" dirty="0" smtClean="0"/>
              <a:t>Scheduling of TB-</a:t>
            </a:r>
            <a:r>
              <a:rPr lang="en-US" altLang="zh-CN" dirty="0" err="1" smtClean="0"/>
              <a:t>Ack</a:t>
            </a:r>
            <a:r>
              <a:rPr lang="en-US" altLang="zh-CN" dirty="0" smtClean="0"/>
              <a:t> [1]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3810000"/>
            <a:ext cx="8991600" cy="2743200"/>
          </a:xfrm>
        </p:spPr>
        <p:txBody>
          <a:bodyPr/>
          <a:lstStyle/>
          <a:p>
            <a:r>
              <a:rPr lang="en-US" altLang="zh-CN" sz="1600" b="0" dirty="0" smtClean="0"/>
              <a:t>The Scheduling Information of TB-</a:t>
            </a:r>
            <a:r>
              <a:rPr lang="en-US" altLang="zh-CN" sz="1600" b="0" dirty="0" err="1" smtClean="0"/>
              <a:t>Ack</a:t>
            </a:r>
            <a:r>
              <a:rPr lang="en-US" altLang="zh-CN" sz="1600" b="0" dirty="0" smtClean="0"/>
              <a:t> can be piggy-backed in a CoBF DL PPDU</a:t>
            </a:r>
          </a:p>
          <a:p>
            <a:pPr lvl="1"/>
            <a:r>
              <a:rPr lang="en-US" altLang="zh-CN" sz="1200" dirty="0" smtClean="0"/>
              <a:t>Scheme 1: Piggy-backed in an MU-BAR Trigger Frame format</a:t>
            </a:r>
          </a:p>
          <a:p>
            <a:pPr lvl="1"/>
            <a:r>
              <a:rPr lang="en-US" altLang="zh-CN" sz="1200" b="1" dirty="0" smtClean="0">
                <a:solidFill>
                  <a:srgbClr val="0000FF"/>
                </a:solidFill>
              </a:rPr>
              <a:t>Scheme 2: Piggy-backed in a new Scheduling format </a:t>
            </a:r>
          </a:p>
          <a:p>
            <a:r>
              <a:rPr lang="en-US" altLang="zh-CN" sz="1600" b="0" dirty="0" smtClean="0"/>
              <a:t>BW of TB-</a:t>
            </a:r>
            <a:r>
              <a:rPr lang="en-US" altLang="zh-CN" sz="1600" b="0" dirty="0" err="1" smtClean="0"/>
              <a:t>Ack</a:t>
            </a:r>
            <a:r>
              <a:rPr lang="en-US" altLang="zh-CN" sz="1600" b="0" dirty="0" smtClean="0"/>
              <a:t> can be pre-defined in two options above</a:t>
            </a:r>
          </a:p>
          <a:p>
            <a:pPr lvl="1"/>
            <a:r>
              <a:rPr lang="en-US" altLang="zh-CN" sz="1200" dirty="0" smtClean="0"/>
              <a:t>The other parameters such as </a:t>
            </a:r>
            <a:r>
              <a:rPr lang="en-US" altLang="zh-CN" sz="1200" dirty="0" smtClean="0">
                <a:solidFill>
                  <a:srgbClr val="C00000"/>
                </a:solidFill>
              </a:rPr>
              <a:t>RU, MCS, Nss</a:t>
            </a:r>
            <a:r>
              <a:rPr lang="en-US" altLang="zh-CN" sz="1200" dirty="0">
                <a:solidFill>
                  <a:srgbClr val="C00000"/>
                </a:solidFill>
              </a:rPr>
              <a:t> and N_LTF, GI and LTF / Coding </a:t>
            </a:r>
            <a:r>
              <a:rPr lang="en-US" altLang="zh-CN" sz="1200" dirty="0" smtClean="0">
                <a:solidFill>
                  <a:srgbClr val="C00000"/>
                </a:solidFill>
              </a:rPr>
              <a:t>type </a:t>
            </a:r>
            <a:r>
              <a:rPr lang="en-US" altLang="zh-CN" sz="1200" dirty="0" smtClean="0"/>
              <a:t>also need to be pre-defined to have the length of TB-</a:t>
            </a:r>
            <a:r>
              <a:rPr lang="en-US" altLang="zh-CN" sz="1200" dirty="0" err="1" smtClean="0"/>
              <a:t>Ack</a:t>
            </a:r>
            <a:r>
              <a:rPr lang="en-US" altLang="zh-CN" sz="1200" dirty="0" smtClean="0"/>
              <a:t> aligned</a:t>
            </a:r>
          </a:p>
          <a:p>
            <a:r>
              <a:rPr lang="en-US" altLang="zh-CN" sz="1600" b="0" dirty="0" smtClean="0"/>
              <a:t>Three parameters which cannot be pre-defined</a:t>
            </a:r>
          </a:p>
          <a:p>
            <a:pPr lvl="1"/>
            <a:r>
              <a:rPr lang="en-US" altLang="zh-CN" sz="1200" dirty="0" smtClean="0">
                <a:solidFill>
                  <a:srgbClr val="0070C0"/>
                </a:solidFill>
              </a:rPr>
              <a:t>AP TX Power, Length of TB-</a:t>
            </a:r>
            <a:r>
              <a:rPr lang="en-US" altLang="zh-CN" sz="1200" dirty="0" err="1" smtClean="0">
                <a:solidFill>
                  <a:srgbClr val="0070C0"/>
                </a:solidFill>
              </a:rPr>
              <a:t>Ack</a:t>
            </a:r>
            <a:r>
              <a:rPr lang="en-US" altLang="zh-CN" sz="1200" dirty="0" smtClean="0">
                <a:solidFill>
                  <a:srgbClr val="0070C0"/>
                </a:solidFill>
              </a:rPr>
              <a:t> and UL Target RX Power</a:t>
            </a:r>
          </a:p>
          <a:p>
            <a:r>
              <a:rPr lang="en-US" altLang="zh-CN" sz="1400" dirty="0">
                <a:solidFill>
                  <a:srgbClr val="0000FF"/>
                </a:solidFill>
              </a:rPr>
              <a:t>One of the schemes to piggyback the TB-</a:t>
            </a:r>
            <a:r>
              <a:rPr lang="en-US" altLang="zh-CN" sz="1400" dirty="0" err="1">
                <a:solidFill>
                  <a:srgbClr val="0000FF"/>
                </a:solidFill>
              </a:rPr>
              <a:t>Ack</a:t>
            </a:r>
            <a:r>
              <a:rPr lang="en-US" altLang="zh-CN" sz="1400" dirty="0">
                <a:solidFill>
                  <a:srgbClr val="0000FF"/>
                </a:solidFill>
              </a:rPr>
              <a:t> Scheduling information is to introduce a new format, and we propose to use the HT Control field in the MAC header of CoBF DL PPDU to indicate those three parameters, Length of TB-</a:t>
            </a:r>
            <a:r>
              <a:rPr lang="en-US" altLang="zh-CN" sz="1400" dirty="0" err="1">
                <a:solidFill>
                  <a:srgbClr val="0000FF"/>
                </a:solidFill>
              </a:rPr>
              <a:t>Ack</a:t>
            </a:r>
            <a:r>
              <a:rPr lang="en-US" altLang="zh-CN" sz="1400" dirty="0">
                <a:solidFill>
                  <a:srgbClr val="0000FF"/>
                </a:solidFill>
              </a:rPr>
              <a:t>, AP TX Power and the UL Target RX Power </a:t>
            </a:r>
          </a:p>
          <a:p>
            <a:endParaRPr lang="zh-CN" altLang="en-US" sz="1600" b="0" dirty="0">
              <a:solidFill>
                <a:srgbClr val="0070C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Jul 2025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3</a:t>
            </a:fld>
            <a:endParaRPr lang="en-US" altLang="ko-KR"/>
          </a:p>
        </p:txBody>
      </p:sp>
      <p:sp>
        <p:nvSpPr>
          <p:cNvPr id="6" name="Rectangle 5"/>
          <p:cNvSpPr/>
          <p:nvPr/>
        </p:nvSpPr>
        <p:spPr bwMode="auto">
          <a:xfrm>
            <a:off x="2826044" y="1066800"/>
            <a:ext cx="5562601" cy="52572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44846" y="1168390"/>
            <a:ext cx="16773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 smtClean="0">
                <a:solidFill>
                  <a:srgbClr val="0000FF"/>
                </a:solidFill>
              </a:rPr>
              <a:t>CoBF DL PPDU</a:t>
            </a:r>
            <a:r>
              <a:rPr lang="en-US" altLang="zh-CN" sz="1600" b="1" dirty="0" smtClean="0"/>
              <a:t>:</a:t>
            </a:r>
            <a:endParaRPr lang="zh-CN" altLang="en-US" sz="1600" b="1" dirty="0"/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3588045" y="1072551"/>
            <a:ext cx="0" cy="52572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4350046" y="1170801"/>
            <a:ext cx="4764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Data</a:t>
            </a:r>
            <a:endParaRPr lang="zh-CN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014318" y="1080939"/>
            <a:ext cx="15263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Scheme 1: MU-BAR</a:t>
            </a:r>
            <a:endParaRPr lang="zh-CN" alt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514015" y="1332774"/>
            <a:ext cx="31999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>
                <a:solidFill>
                  <a:srgbClr val="0000FF"/>
                </a:solidFill>
              </a:rPr>
              <a:t>Scheme 2: New Simplified Scheduling Format</a:t>
            </a:r>
            <a:endParaRPr lang="zh-CN" altLang="en-US" b="1" dirty="0">
              <a:solidFill>
                <a:srgbClr val="0000FF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 bwMode="auto">
          <a:xfrm>
            <a:off x="5569245" y="1072551"/>
            <a:ext cx="0" cy="52572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152400" y="1868270"/>
            <a:ext cx="25972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600" b="1" dirty="0" smtClean="0"/>
              <a:t>TB-</a:t>
            </a:r>
            <a:r>
              <a:rPr lang="en-US" altLang="zh-CN" sz="1600" b="1" dirty="0" err="1" smtClean="0"/>
              <a:t>Ack</a:t>
            </a:r>
            <a:r>
              <a:rPr lang="en-US" altLang="zh-CN" sz="1600" b="1" dirty="0" smtClean="0"/>
              <a:t> Option 1</a:t>
            </a:r>
          </a:p>
          <a:p>
            <a:pPr algn="ctr"/>
            <a:r>
              <a:rPr lang="en-US" altLang="zh-CN" sz="1600" b="1" dirty="0" smtClean="0"/>
              <a:t>(</a:t>
            </a:r>
            <a:r>
              <a:rPr lang="en-US" altLang="zh-CN" sz="1600" b="1" dirty="0" smtClean="0">
                <a:solidFill>
                  <a:srgbClr val="C00000"/>
                </a:solidFill>
              </a:rPr>
              <a:t>Same BW </a:t>
            </a:r>
            <a:r>
              <a:rPr lang="en-US" altLang="zh-CN" sz="1600" b="1" dirty="0" smtClean="0"/>
              <a:t>across TB-</a:t>
            </a:r>
            <a:r>
              <a:rPr lang="en-US" altLang="zh-CN" sz="1600" b="1" dirty="0" err="1" smtClean="0"/>
              <a:t>Ack</a:t>
            </a:r>
            <a:r>
              <a:rPr lang="en-US" altLang="zh-CN" sz="1600" b="1" dirty="0" smtClean="0"/>
              <a:t>):</a:t>
            </a:r>
            <a:endParaRPr lang="zh-CN" altLang="en-US" sz="1600" b="1" dirty="0"/>
          </a:p>
        </p:txBody>
      </p:sp>
      <p:grpSp>
        <p:nvGrpSpPr>
          <p:cNvPr id="40" name="Group 39"/>
          <p:cNvGrpSpPr/>
          <p:nvPr/>
        </p:nvGrpSpPr>
        <p:grpSpPr>
          <a:xfrm>
            <a:off x="2826044" y="1828800"/>
            <a:ext cx="6048619" cy="802517"/>
            <a:chOff x="2826044" y="2057400"/>
            <a:chExt cx="6048619" cy="802517"/>
          </a:xfrm>
        </p:grpSpPr>
        <p:grpSp>
          <p:nvGrpSpPr>
            <p:cNvPr id="35" name="Group 34"/>
            <p:cNvGrpSpPr/>
            <p:nvPr/>
          </p:nvGrpSpPr>
          <p:grpSpPr>
            <a:xfrm>
              <a:off x="2826044" y="2072045"/>
              <a:ext cx="3124200" cy="787872"/>
              <a:chOff x="2826044" y="2072045"/>
              <a:chExt cx="3124200" cy="787872"/>
            </a:xfrm>
          </p:grpSpPr>
          <p:sp>
            <p:nvSpPr>
              <p:cNvPr id="14" name="Rectangle 13"/>
              <p:cNvSpPr/>
              <p:nvPr/>
            </p:nvSpPr>
            <p:spPr bwMode="auto">
              <a:xfrm>
                <a:off x="2826044" y="2072045"/>
                <a:ext cx="3124200" cy="304800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5" name="Rectangle 14"/>
              <p:cNvSpPr/>
              <p:nvPr/>
            </p:nvSpPr>
            <p:spPr bwMode="auto">
              <a:xfrm>
                <a:off x="2826044" y="2549169"/>
                <a:ext cx="3124200" cy="304800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16" name="Straight Connector 15"/>
              <p:cNvCxnSpPr/>
              <p:nvPr/>
            </p:nvCxnSpPr>
            <p:spPr bwMode="auto">
              <a:xfrm>
                <a:off x="3588045" y="2072045"/>
                <a:ext cx="0" cy="3048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7" name="Straight Connector 16"/>
              <p:cNvCxnSpPr/>
              <p:nvPr/>
            </p:nvCxnSpPr>
            <p:spPr bwMode="auto">
              <a:xfrm>
                <a:off x="3588046" y="2555117"/>
                <a:ext cx="0" cy="3048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18" name="TextBox 17"/>
              <p:cNvSpPr txBox="1"/>
              <p:nvPr/>
            </p:nvSpPr>
            <p:spPr>
              <a:xfrm>
                <a:off x="2826044" y="2076622"/>
                <a:ext cx="76815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 smtClean="0"/>
                  <a:t>Preamble</a:t>
                </a:r>
                <a:endParaRPr lang="zh-CN" altLang="en-US" dirty="0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2826046" y="2557046"/>
                <a:ext cx="76815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 smtClean="0"/>
                  <a:t>Preamble</a:t>
                </a:r>
                <a:endParaRPr lang="zh-CN" altLang="en-US" dirty="0"/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4275434" y="2076622"/>
                <a:ext cx="101341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 err="1" smtClean="0"/>
                  <a:t>Ack</a:t>
                </a:r>
                <a:r>
                  <a:rPr lang="en-US" altLang="zh-CN" dirty="0" smtClean="0"/>
                  <a:t> in RU-A</a:t>
                </a:r>
                <a:endParaRPr lang="zh-CN" altLang="en-US" dirty="0"/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4273846" y="2557046"/>
                <a:ext cx="100540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 err="1" smtClean="0"/>
                  <a:t>Ack</a:t>
                </a:r>
                <a:r>
                  <a:rPr lang="en-US" altLang="zh-CN" dirty="0" smtClean="0"/>
                  <a:t> in RU-B</a:t>
                </a:r>
                <a:endParaRPr lang="zh-CN" altLang="en-US" dirty="0"/>
              </a:p>
            </p:txBody>
          </p:sp>
        </p:grpSp>
        <p:sp>
          <p:nvSpPr>
            <p:cNvPr id="22" name="TextBox 21"/>
            <p:cNvSpPr txBox="1"/>
            <p:nvPr/>
          </p:nvSpPr>
          <p:spPr>
            <a:xfrm>
              <a:off x="6026639" y="2057400"/>
              <a:ext cx="28480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TB-</a:t>
              </a:r>
              <a:r>
                <a:rPr lang="en-US" altLang="zh-CN" dirty="0" err="1" smtClean="0"/>
                <a:t>Ack</a:t>
              </a:r>
              <a:r>
                <a:rPr lang="en-US" altLang="zh-CN" dirty="0" smtClean="0"/>
                <a:t> sent by STAs scheduled with AP 1</a:t>
              </a:r>
              <a:endParaRPr lang="zh-CN" altLang="en-US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026639" y="2553607"/>
              <a:ext cx="28480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TB-</a:t>
              </a:r>
              <a:r>
                <a:rPr lang="en-US" altLang="zh-CN" dirty="0" err="1" smtClean="0"/>
                <a:t>Ack</a:t>
              </a:r>
              <a:r>
                <a:rPr lang="en-US" altLang="zh-CN" dirty="0" smtClean="0"/>
                <a:t> sent by STAs scheduled with AP 2</a:t>
              </a:r>
              <a:endParaRPr lang="zh-CN" altLang="en-US" dirty="0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577900" y="2896855"/>
            <a:ext cx="174624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600" b="1" dirty="0" smtClean="0"/>
              <a:t>TB-</a:t>
            </a:r>
            <a:r>
              <a:rPr lang="en-US" altLang="zh-CN" sz="1600" b="1" dirty="0" err="1" smtClean="0"/>
              <a:t>Ack</a:t>
            </a:r>
            <a:r>
              <a:rPr lang="en-US" altLang="zh-CN" sz="1600" b="1" dirty="0" smtClean="0"/>
              <a:t> Option 2</a:t>
            </a:r>
          </a:p>
          <a:p>
            <a:pPr algn="ctr"/>
            <a:r>
              <a:rPr lang="en-US" altLang="zh-CN" sz="1600" b="1" dirty="0" smtClean="0"/>
              <a:t>(</a:t>
            </a:r>
            <a:r>
              <a:rPr lang="en-US" altLang="zh-CN" sz="1600" b="1" dirty="0" smtClean="0">
                <a:solidFill>
                  <a:srgbClr val="C00000"/>
                </a:solidFill>
              </a:rPr>
              <a:t>Half the BW </a:t>
            </a:r>
            <a:r>
              <a:rPr lang="en-US" altLang="zh-CN" sz="1600" b="1" dirty="0" smtClean="0"/>
              <a:t>of </a:t>
            </a:r>
          </a:p>
          <a:p>
            <a:pPr algn="ctr"/>
            <a:r>
              <a:rPr lang="en-US" altLang="zh-CN" sz="1600" b="1" dirty="0" smtClean="0"/>
              <a:t>CoBF DL PPDU):</a:t>
            </a:r>
            <a:endParaRPr lang="zh-CN" altLang="en-US" sz="1600" b="1" dirty="0"/>
          </a:p>
        </p:txBody>
      </p:sp>
      <p:grpSp>
        <p:nvGrpSpPr>
          <p:cNvPr id="41" name="Group 40"/>
          <p:cNvGrpSpPr/>
          <p:nvPr/>
        </p:nvGrpSpPr>
        <p:grpSpPr>
          <a:xfrm>
            <a:off x="2779204" y="2931283"/>
            <a:ext cx="6102105" cy="802517"/>
            <a:chOff x="2779204" y="3159883"/>
            <a:chExt cx="6102105" cy="802517"/>
          </a:xfrm>
        </p:grpSpPr>
        <p:grpSp>
          <p:nvGrpSpPr>
            <p:cNvPr id="39" name="Group 38"/>
            <p:cNvGrpSpPr/>
            <p:nvPr/>
          </p:nvGrpSpPr>
          <p:grpSpPr>
            <a:xfrm>
              <a:off x="2779204" y="3174528"/>
              <a:ext cx="3177686" cy="787872"/>
              <a:chOff x="2779204" y="3174528"/>
              <a:chExt cx="3177686" cy="787872"/>
            </a:xfrm>
          </p:grpSpPr>
          <p:sp>
            <p:nvSpPr>
              <p:cNvPr id="25" name="Rectangle 24"/>
              <p:cNvSpPr/>
              <p:nvPr/>
            </p:nvSpPr>
            <p:spPr bwMode="auto">
              <a:xfrm>
                <a:off x="2832690" y="3174528"/>
                <a:ext cx="3124200" cy="304800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6" name="Rectangle 25"/>
              <p:cNvSpPr/>
              <p:nvPr/>
            </p:nvSpPr>
            <p:spPr bwMode="auto">
              <a:xfrm>
                <a:off x="2832690" y="3651652"/>
                <a:ext cx="3124200" cy="304800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27" name="Straight Connector 26"/>
              <p:cNvCxnSpPr/>
              <p:nvPr/>
            </p:nvCxnSpPr>
            <p:spPr bwMode="auto">
              <a:xfrm>
                <a:off x="3594691" y="3174528"/>
                <a:ext cx="0" cy="3048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8" name="Straight Connector 27"/>
              <p:cNvCxnSpPr/>
              <p:nvPr/>
            </p:nvCxnSpPr>
            <p:spPr bwMode="auto">
              <a:xfrm>
                <a:off x="3594692" y="3657600"/>
                <a:ext cx="0" cy="3048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29" name="TextBox 28"/>
              <p:cNvSpPr txBox="1"/>
              <p:nvPr/>
            </p:nvSpPr>
            <p:spPr>
              <a:xfrm>
                <a:off x="2779204" y="3179105"/>
                <a:ext cx="88357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 smtClean="0"/>
                  <a:t>Preamble 1</a:t>
                </a:r>
                <a:endParaRPr lang="zh-CN" altLang="en-US" dirty="0"/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2786558" y="3659529"/>
                <a:ext cx="88357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 smtClean="0"/>
                  <a:t>Preamble 2</a:t>
                </a:r>
                <a:endParaRPr lang="zh-CN" altLang="en-US" dirty="0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4282080" y="3179105"/>
                <a:ext cx="109196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 err="1" smtClean="0"/>
                  <a:t>Ack</a:t>
                </a:r>
                <a:r>
                  <a:rPr lang="en-US" altLang="zh-CN" dirty="0" smtClean="0"/>
                  <a:t> in Band-1</a:t>
                </a:r>
                <a:endParaRPr lang="zh-CN" altLang="en-US" dirty="0"/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4280492" y="3659529"/>
                <a:ext cx="109196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 err="1" smtClean="0"/>
                  <a:t>Ack</a:t>
                </a:r>
                <a:r>
                  <a:rPr lang="en-US" altLang="zh-CN" dirty="0" smtClean="0"/>
                  <a:t> in Band-2</a:t>
                </a:r>
                <a:endParaRPr lang="zh-CN" altLang="en-US" dirty="0"/>
              </a:p>
            </p:txBody>
          </p:sp>
        </p:grpSp>
        <p:sp>
          <p:nvSpPr>
            <p:cNvPr id="33" name="TextBox 32"/>
            <p:cNvSpPr txBox="1"/>
            <p:nvPr/>
          </p:nvSpPr>
          <p:spPr>
            <a:xfrm>
              <a:off x="6033285" y="3159883"/>
              <a:ext cx="28480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TB-</a:t>
              </a:r>
              <a:r>
                <a:rPr lang="en-US" altLang="zh-CN" dirty="0" err="1" smtClean="0"/>
                <a:t>Ack</a:t>
              </a:r>
              <a:r>
                <a:rPr lang="en-US" altLang="zh-CN" dirty="0" smtClean="0"/>
                <a:t> sent by STAs scheduled with AP 1</a:t>
              </a:r>
              <a:endParaRPr lang="zh-CN" altLang="en-US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033285" y="3656090"/>
              <a:ext cx="28480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TB-</a:t>
              </a:r>
              <a:r>
                <a:rPr lang="en-US" altLang="zh-CN" dirty="0" err="1" smtClean="0"/>
                <a:t>Ack</a:t>
              </a:r>
              <a:r>
                <a:rPr lang="en-US" altLang="zh-CN" dirty="0" smtClean="0"/>
                <a:t> sent by STAs scheduled with AP 2</a:t>
              </a:r>
              <a:endParaRPr lang="zh-CN" altLang="en-US" dirty="0"/>
            </a:p>
          </p:txBody>
        </p:sp>
      </p:grpSp>
      <p:cxnSp>
        <p:nvCxnSpPr>
          <p:cNvPr id="36" name="Straight Arrow Connector 35"/>
          <p:cNvCxnSpPr/>
          <p:nvPr/>
        </p:nvCxnSpPr>
        <p:spPr bwMode="auto">
          <a:xfrm>
            <a:off x="381000" y="1735824"/>
            <a:ext cx="8382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/>
          </a:ln>
          <a:effectLst/>
        </p:spPr>
      </p:cxnSp>
      <p:cxnSp>
        <p:nvCxnSpPr>
          <p:cNvPr id="37" name="Straight Arrow Connector 36"/>
          <p:cNvCxnSpPr/>
          <p:nvPr/>
        </p:nvCxnSpPr>
        <p:spPr bwMode="auto">
          <a:xfrm>
            <a:off x="381000" y="2802624"/>
            <a:ext cx="8382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2819400" y="1192152"/>
            <a:ext cx="7681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Preamble</a:t>
            </a:r>
            <a:endParaRPr lang="zh-CN" altLang="en-US" dirty="0"/>
          </a:p>
        </p:txBody>
      </p:sp>
      <p:sp>
        <p:nvSpPr>
          <p:cNvPr id="42" name="Footer Placeholder 4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76955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533400"/>
          </a:xfrm>
        </p:spPr>
        <p:txBody>
          <a:bodyPr/>
          <a:lstStyle/>
          <a:p>
            <a:r>
              <a:rPr lang="en-US" altLang="zh-CN" dirty="0" smtClean="0"/>
              <a:t>CoBF DL PPDU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2819400"/>
            <a:ext cx="8991600" cy="3352800"/>
          </a:xfrm>
        </p:spPr>
        <p:txBody>
          <a:bodyPr/>
          <a:lstStyle/>
          <a:p>
            <a:r>
              <a:rPr lang="en-US" altLang="zh-CN" sz="1600" b="0" dirty="0"/>
              <a:t>The </a:t>
            </a:r>
            <a:r>
              <a:rPr lang="en-US" altLang="zh-CN" sz="1600" dirty="0"/>
              <a:t>HT Control </a:t>
            </a:r>
            <a:r>
              <a:rPr lang="en-US" altLang="zh-CN" sz="1600" b="0" dirty="0"/>
              <a:t>field </a:t>
            </a:r>
            <a:r>
              <a:rPr lang="en-US" altLang="zh-CN" sz="1600" b="0" dirty="0" smtClean="0"/>
              <a:t>is </a:t>
            </a:r>
            <a:r>
              <a:rPr lang="en-US" altLang="zh-CN" sz="1600" b="0" dirty="0"/>
              <a:t>present in </a:t>
            </a:r>
            <a:r>
              <a:rPr lang="en-US" altLang="zh-CN" sz="1600" b="0" dirty="0" smtClean="0"/>
              <a:t>Data</a:t>
            </a:r>
            <a:r>
              <a:rPr lang="en-US" altLang="zh-CN" sz="1600" b="0" dirty="0"/>
              <a:t>, </a:t>
            </a:r>
            <a:r>
              <a:rPr lang="en-US" altLang="zh-CN" sz="1600" b="0" dirty="0" smtClean="0"/>
              <a:t>or Management </a:t>
            </a:r>
            <a:r>
              <a:rPr lang="en-US" altLang="zh-CN" sz="1600" b="0" dirty="0"/>
              <a:t>frames as determined by the </a:t>
            </a:r>
            <a:r>
              <a:rPr lang="en-US" altLang="zh-CN" sz="1600" dirty="0"/>
              <a:t>+HTC </a:t>
            </a:r>
            <a:r>
              <a:rPr lang="en-US" altLang="zh-CN" sz="1600" b="0" dirty="0"/>
              <a:t>subfield of the </a:t>
            </a:r>
            <a:r>
              <a:rPr lang="en-US" altLang="zh-CN" sz="1600" dirty="0"/>
              <a:t>Frame Control </a:t>
            </a:r>
            <a:r>
              <a:rPr lang="en-US" altLang="zh-CN" sz="1600" b="0" dirty="0"/>
              <a:t>field</a:t>
            </a:r>
          </a:p>
          <a:p>
            <a:r>
              <a:rPr lang="en-US" altLang="zh-CN" sz="1600" b="0" dirty="0"/>
              <a:t>The format of the </a:t>
            </a:r>
            <a:r>
              <a:rPr lang="en-US" altLang="zh-CN" sz="1600" dirty="0"/>
              <a:t>HT Control </a:t>
            </a:r>
            <a:r>
              <a:rPr lang="en-US" altLang="zh-CN" sz="1600" b="0" dirty="0"/>
              <a:t>field </a:t>
            </a:r>
            <a:r>
              <a:rPr lang="en-US" altLang="zh-CN" sz="1600" b="0" dirty="0" smtClean="0"/>
              <a:t>is </a:t>
            </a:r>
            <a:r>
              <a:rPr lang="en-US" altLang="zh-CN" sz="1600" b="0" dirty="0"/>
              <a:t>defined as </a:t>
            </a:r>
            <a:r>
              <a:rPr lang="en-US" altLang="zh-CN" sz="1600" b="0" dirty="0" smtClean="0"/>
              <a:t>follows</a:t>
            </a:r>
          </a:p>
          <a:p>
            <a:endParaRPr lang="en-US" altLang="zh-CN" sz="1600" b="0" dirty="0"/>
          </a:p>
          <a:p>
            <a:endParaRPr lang="en-US" altLang="zh-CN" sz="1600" b="0" dirty="0" smtClean="0"/>
          </a:p>
          <a:p>
            <a:endParaRPr lang="en-US" altLang="zh-CN" sz="1600" b="0" dirty="0"/>
          </a:p>
          <a:p>
            <a:endParaRPr lang="en-US" altLang="zh-CN" sz="1600" b="0" dirty="0" smtClean="0"/>
          </a:p>
          <a:p>
            <a:endParaRPr lang="en-US" altLang="zh-CN" sz="1600" b="0" dirty="0"/>
          </a:p>
          <a:p>
            <a:endParaRPr lang="en-US" altLang="zh-CN" sz="1600" b="0" dirty="0" smtClean="0"/>
          </a:p>
          <a:p>
            <a:r>
              <a:rPr lang="en-US" altLang="zh-CN" sz="1600" b="0" dirty="0" smtClean="0"/>
              <a:t>Beginning from HE, the A-Control field carries 13 different modes of control fields including the Link Adaptation (LA) and the remaining 3 modes of control fields are Reserved for future indications</a:t>
            </a:r>
            <a:endParaRPr lang="en-US" altLang="zh-CN" sz="1600" b="0" dirty="0"/>
          </a:p>
          <a:p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Jul 2025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4</a:t>
            </a:fld>
            <a:endParaRPr lang="en-US" altLang="ko-KR"/>
          </a:p>
        </p:txBody>
      </p:sp>
      <p:grpSp>
        <p:nvGrpSpPr>
          <p:cNvPr id="49" name="Group 48"/>
          <p:cNvGrpSpPr/>
          <p:nvPr/>
        </p:nvGrpSpPr>
        <p:grpSpPr>
          <a:xfrm>
            <a:off x="152400" y="1121597"/>
            <a:ext cx="8839200" cy="1545403"/>
            <a:chOff x="152400" y="1045397"/>
            <a:chExt cx="8839200" cy="1545403"/>
          </a:xfrm>
        </p:grpSpPr>
        <p:grpSp>
          <p:nvGrpSpPr>
            <p:cNvPr id="22" name="Group 21"/>
            <p:cNvGrpSpPr/>
            <p:nvPr/>
          </p:nvGrpSpPr>
          <p:grpSpPr>
            <a:xfrm>
              <a:off x="152400" y="1320029"/>
              <a:ext cx="8839200" cy="688974"/>
              <a:chOff x="152400" y="1216026"/>
              <a:chExt cx="8839200" cy="461961"/>
            </a:xfrm>
          </p:grpSpPr>
          <p:sp>
            <p:nvSpPr>
              <p:cNvPr id="6" name="Rectangle 5"/>
              <p:cNvSpPr/>
              <p:nvPr/>
            </p:nvSpPr>
            <p:spPr bwMode="auto">
              <a:xfrm>
                <a:off x="152400" y="1219200"/>
                <a:ext cx="8839200" cy="457200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8" name="Straight Connector 7"/>
              <p:cNvCxnSpPr/>
              <p:nvPr/>
            </p:nvCxnSpPr>
            <p:spPr bwMode="auto">
              <a:xfrm>
                <a:off x="1524000" y="1217613"/>
                <a:ext cx="0" cy="458787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9" name="Straight Connector 8"/>
              <p:cNvCxnSpPr/>
              <p:nvPr/>
            </p:nvCxnSpPr>
            <p:spPr bwMode="auto">
              <a:xfrm>
                <a:off x="2133600" y="1219200"/>
                <a:ext cx="0" cy="458787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0" name="Straight Connector 9"/>
              <p:cNvCxnSpPr/>
              <p:nvPr/>
            </p:nvCxnSpPr>
            <p:spPr bwMode="auto">
              <a:xfrm>
                <a:off x="8305800" y="1219200"/>
                <a:ext cx="0" cy="458787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1" name="Straight Connector 10"/>
              <p:cNvCxnSpPr/>
              <p:nvPr/>
            </p:nvCxnSpPr>
            <p:spPr bwMode="auto">
              <a:xfrm>
                <a:off x="5562600" y="1216026"/>
                <a:ext cx="0" cy="458787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2" name="Straight Connector 11"/>
              <p:cNvCxnSpPr/>
              <p:nvPr/>
            </p:nvCxnSpPr>
            <p:spPr bwMode="auto">
              <a:xfrm>
                <a:off x="6209946" y="1216026"/>
                <a:ext cx="0" cy="458787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3" name="Straight Connector 12"/>
              <p:cNvCxnSpPr/>
              <p:nvPr/>
            </p:nvCxnSpPr>
            <p:spPr bwMode="auto">
              <a:xfrm>
                <a:off x="7620000" y="1216026"/>
                <a:ext cx="0" cy="458787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4" name="Straight Connector 13"/>
              <p:cNvCxnSpPr/>
              <p:nvPr/>
            </p:nvCxnSpPr>
            <p:spPr bwMode="auto">
              <a:xfrm>
                <a:off x="6913230" y="1216026"/>
                <a:ext cx="0" cy="458787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5" name="Straight Connector 14"/>
              <p:cNvCxnSpPr/>
              <p:nvPr/>
            </p:nvCxnSpPr>
            <p:spPr bwMode="auto">
              <a:xfrm>
                <a:off x="4343400" y="1216026"/>
                <a:ext cx="0" cy="458787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6" name="Straight Connector 15"/>
              <p:cNvCxnSpPr/>
              <p:nvPr/>
            </p:nvCxnSpPr>
            <p:spPr bwMode="auto">
              <a:xfrm>
                <a:off x="4953000" y="1216026"/>
                <a:ext cx="0" cy="458787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7" name="Straight Connector 16"/>
              <p:cNvCxnSpPr/>
              <p:nvPr/>
            </p:nvCxnSpPr>
            <p:spPr bwMode="auto">
              <a:xfrm>
                <a:off x="3733800" y="1216026"/>
                <a:ext cx="0" cy="458787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8" name="Straight Connector 17"/>
              <p:cNvCxnSpPr/>
              <p:nvPr/>
            </p:nvCxnSpPr>
            <p:spPr bwMode="auto">
              <a:xfrm>
                <a:off x="3200400" y="1219200"/>
                <a:ext cx="0" cy="458787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9" name="Straight Connector 18"/>
              <p:cNvCxnSpPr/>
              <p:nvPr/>
            </p:nvCxnSpPr>
            <p:spPr bwMode="auto">
              <a:xfrm>
                <a:off x="2667000" y="1216026"/>
                <a:ext cx="0" cy="458787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sp>
          <p:nvSpPr>
            <p:cNvPr id="20" name="TextBox 19"/>
            <p:cNvSpPr txBox="1"/>
            <p:nvPr/>
          </p:nvSpPr>
          <p:spPr>
            <a:xfrm>
              <a:off x="443636" y="1526099"/>
              <a:ext cx="76815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Preamble</a:t>
              </a:r>
              <a:endParaRPr lang="zh-CN" alt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545101" y="1348149"/>
              <a:ext cx="55976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dirty="0" smtClean="0"/>
                <a:t>UHR-</a:t>
              </a:r>
            </a:p>
            <a:p>
              <a:pPr algn="ctr"/>
              <a:r>
                <a:rPr lang="en-US" altLang="zh-CN" dirty="0" smtClean="0"/>
                <a:t>STF/</a:t>
              </a:r>
            </a:p>
            <a:p>
              <a:pPr algn="ctr"/>
              <a:r>
                <a:rPr lang="en-US" altLang="zh-CN" dirty="0" smtClean="0"/>
                <a:t>LTF</a:t>
              </a:r>
              <a:endParaRPr lang="zh-CN" altLang="en-US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055738" y="1431316"/>
              <a:ext cx="69487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b="1" dirty="0" smtClean="0"/>
                <a:t>Frame</a:t>
              </a:r>
            </a:p>
            <a:p>
              <a:pPr algn="ctr"/>
              <a:r>
                <a:rPr lang="en-US" altLang="zh-CN" b="1" dirty="0" smtClean="0"/>
                <a:t>Control</a:t>
              </a:r>
              <a:endParaRPr lang="zh-CN" altLang="en-US" b="1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590800" y="1452779"/>
              <a:ext cx="684803" cy="4462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100" dirty="0" smtClean="0"/>
                <a:t>Duration</a:t>
              </a:r>
            </a:p>
            <a:p>
              <a:pPr algn="ctr"/>
              <a:r>
                <a:rPr lang="en-US" altLang="zh-CN" dirty="0" smtClean="0"/>
                <a:t> / ID</a:t>
              </a:r>
              <a:endParaRPr lang="zh-CN" alt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191354" y="1440481"/>
              <a:ext cx="5004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Add-</a:t>
              </a:r>
            </a:p>
            <a:p>
              <a:r>
                <a:rPr lang="en-US" altLang="zh-CN" dirty="0" smtClean="0"/>
                <a:t>ress1</a:t>
              </a:r>
              <a:endParaRPr lang="zh-CN" alt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775789" y="1440481"/>
              <a:ext cx="5004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Add-</a:t>
              </a:r>
            </a:p>
            <a:p>
              <a:r>
                <a:rPr lang="en-US" altLang="zh-CN" dirty="0" smtClean="0"/>
                <a:t>ress2</a:t>
              </a:r>
              <a:endParaRPr lang="zh-CN" altLang="en-US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407340" y="1431315"/>
              <a:ext cx="5004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Add-</a:t>
              </a:r>
            </a:p>
            <a:p>
              <a:r>
                <a:rPr lang="en-US" altLang="zh-CN" dirty="0" smtClean="0"/>
                <a:t>ress3</a:t>
              </a:r>
              <a:endParaRPr lang="zh-CN" altLang="en-US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897384" y="1432443"/>
              <a:ext cx="724878" cy="4462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100" dirty="0" smtClean="0"/>
                <a:t>Sequence</a:t>
              </a:r>
            </a:p>
            <a:p>
              <a:pPr algn="ctr"/>
              <a:r>
                <a:rPr lang="en-US" altLang="zh-CN" dirty="0" smtClean="0"/>
                <a:t>Control</a:t>
              </a:r>
              <a:endParaRPr lang="zh-CN" altLang="en-US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600346" y="1440481"/>
              <a:ext cx="5004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Add-</a:t>
              </a:r>
            </a:p>
            <a:p>
              <a:r>
                <a:rPr lang="en-US" altLang="zh-CN" dirty="0" smtClean="0"/>
                <a:t>ress4</a:t>
              </a:r>
              <a:endParaRPr lang="zh-CN" altLang="en-US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206461" y="1431315"/>
              <a:ext cx="65594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dirty="0" err="1" smtClean="0"/>
                <a:t>QoS</a:t>
              </a:r>
              <a:endParaRPr lang="en-US" altLang="zh-CN" dirty="0" smtClean="0"/>
            </a:p>
            <a:p>
              <a:pPr algn="ctr"/>
              <a:r>
                <a:rPr lang="en-US" altLang="zh-CN" dirty="0" smtClean="0"/>
                <a:t>Control</a:t>
              </a:r>
              <a:endParaRPr lang="zh-CN" altLang="en-US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905765" y="1440481"/>
              <a:ext cx="69487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b="1" dirty="0" smtClean="0"/>
                <a:t>HT</a:t>
              </a:r>
            </a:p>
            <a:p>
              <a:pPr algn="ctr"/>
              <a:r>
                <a:rPr lang="en-US" altLang="zh-CN" b="1" dirty="0" smtClean="0"/>
                <a:t>Control</a:t>
              </a:r>
              <a:endParaRPr lang="zh-CN" altLang="en-US" b="1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7667329" y="1431315"/>
              <a:ext cx="57900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dirty="0" smtClean="0"/>
                <a:t>Frame</a:t>
              </a:r>
            </a:p>
            <a:p>
              <a:pPr algn="ctr"/>
              <a:r>
                <a:rPr lang="en-US" altLang="zh-CN" dirty="0" smtClean="0"/>
                <a:t>Body</a:t>
              </a:r>
              <a:endParaRPr lang="zh-CN" altLang="en-US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8449091" y="1532813"/>
              <a:ext cx="45717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FCS</a:t>
              </a:r>
              <a:endParaRPr lang="zh-CN" altLang="en-US" dirty="0"/>
            </a:p>
          </p:txBody>
        </p:sp>
        <p:sp>
          <p:nvSpPr>
            <p:cNvPr id="35" name="Left Brace 34"/>
            <p:cNvSpPr/>
            <p:nvPr/>
          </p:nvSpPr>
          <p:spPr bwMode="auto">
            <a:xfrm rot="16200000">
              <a:off x="4765985" y="-540215"/>
              <a:ext cx="221631" cy="5486400"/>
            </a:xfrm>
            <a:prstGeom prst="leftBrac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4443886" y="2313801"/>
              <a:ext cx="101822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MAC Header</a:t>
              </a:r>
              <a:endParaRPr lang="zh-CN" altLang="en-US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615310" y="1049293"/>
              <a:ext cx="62228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Octets:</a:t>
              </a:r>
              <a:endParaRPr lang="zh-CN" altLang="en-US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2283954" y="1068784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2</a:t>
              </a:r>
              <a:endParaRPr lang="zh-CN" altLang="en-US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2808068" y="1073631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2</a:t>
              </a:r>
              <a:endParaRPr lang="zh-CN" altLang="en-US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3319790" y="1066800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6</a:t>
              </a:r>
              <a:endParaRPr lang="zh-CN" altLang="en-US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3816479" y="1065663"/>
              <a:ext cx="4587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0 / 6</a:t>
              </a:r>
              <a:endParaRPr lang="zh-CN" altLang="en-US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4420756" y="1065663"/>
              <a:ext cx="4587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0 / 6</a:t>
              </a:r>
              <a:endParaRPr lang="zh-CN" altLang="en-US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5015813" y="1064431"/>
              <a:ext cx="4587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0 / 2</a:t>
              </a:r>
              <a:endParaRPr lang="zh-CN" altLang="en-US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5638800" y="1054218"/>
              <a:ext cx="4587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0 / 6</a:t>
              </a:r>
              <a:endParaRPr lang="zh-CN" altLang="en-US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6314632" y="1058412"/>
              <a:ext cx="4587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0 / 2</a:t>
              </a:r>
              <a:endParaRPr lang="zh-CN" altLang="en-US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7017930" y="1045397"/>
              <a:ext cx="4587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0 / 4</a:t>
              </a:r>
              <a:endParaRPr lang="zh-CN" altLang="en-US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7601584" y="1046123"/>
              <a:ext cx="69980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Variable</a:t>
              </a:r>
              <a:endParaRPr lang="zh-CN" altLang="en-US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8539843" y="1047231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4</a:t>
              </a:r>
              <a:endParaRPr lang="zh-CN" altLang="en-US" dirty="0"/>
            </a:p>
          </p:txBody>
        </p:sp>
      </p:grpSp>
      <p:graphicFrame>
        <p:nvGraphicFramePr>
          <p:cNvPr id="50" name="Table 49"/>
          <p:cNvGraphicFramePr>
            <a:graphicFrameLocks noGrp="1"/>
          </p:cNvGraphicFramePr>
          <p:nvPr>
            <p:extLst/>
          </p:nvPr>
        </p:nvGraphicFramePr>
        <p:xfrm>
          <a:off x="76200" y="3733800"/>
          <a:ext cx="8879840" cy="166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3200"/>
                <a:gridCol w="736601"/>
                <a:gridCol w="762000"/>
                <a:gridCol w="2133600"/>
                <a:gridCol w="1905000"/>
                <a:gridCol w="1869439"/>
              </a:tblGrid>
              <a:tr h="417070"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 smtClean="0"/>
                        <a:t>Variant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 smtClean="0"/>
                        <a:t>B0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 smtClean="0"/>
                        <a:t>B1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 smtClean="0"/>
                        <a:t>B2-B29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 smtClean="0"/>
                        <a:t>B30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 smtClean="0"/>
                        <a:t>B31</a:t>
                      </a:r>
                      <a:endParaRPr lang="zh-CN" altLang="en-US" dirty="0"/>
                    </a:p>
                  </a:txBody>
                  <a:tcPr/>
                </a:tc>
              </a:tr>
              <a:tr h="417070"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 smtClean="0"/>
                        <a:t>HT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 smtClean="0"/>
                        <a:t>0</a:t>
                      </a:r>
                      <a:endParaRPr lang="zh-CN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CA" altLang="zh-CN" dirty="0" smtClean="0"/>
                        <a:t>HT Control Middle</a:t>
                      </a:r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 smtClean="0"/>
                        <a:t>AC Constraint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 smtClean="0"/>
                        <a:t>RDG/More PPDU</a:t>
                      </a:r>
                      <a:endParaRPr lang="zh-CN" altLang="en-US" dirty="0"/>
                    </a:p>
                  </a:txBody>
                  <a:tcPr/>
                </a:tc>
              </a:tr>
              <a:tr h="417070"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 smtClean="0"/>
                        <a:t>VHT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 smtClean="0"/>
                        <a:t>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 smtClean="0"/>
                        <a:t>VHT Control Middle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altLang="zh-CN" dirty="0" smtClean="0"/>
                        <a:t>AC Constraint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altLang="zh-CN" dirty="0" smtClean="0"/>
                        <a:t>RDG/More PPDU</a:t>
                      </a:r>
                      <a:endParaRPr lang="zh-CN" altLang="en-US" dirty="0" smtClean="0"/>
                    </a:p>
                  </a:txBody>
                  <a:tcPr/>
                </a:tc>
              </a:tr>
              <a:tr h="417070"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 smtClean="0"/>
                        <a:t>HE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CA" altLang="zh-CN" dirty="0" smtClean="0"/>
                        <a:t>A-Control</a:t>
                      </a:r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39179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609600"/>
            <a:ext cx="8991600" cy="457200"/>
          </a:xfrm>
        </p:spPr>
        <p:txBody>
          <a:bodyPr/>
          <a:lstStyle/>
          <a:p>
            <a:r>
              <a:rPr lang="en-US" altLang="zh-CN" dirty="0" smtClean="0"/>
              <a:t>HT Control field used for the TB-</a:t>
            </a:r>
            <a:r>
              <a:rPr lang="en-US" altLang="zh-CN" dirty="0" err="1" smtClean="0"/>
              <a:t>Ack</a:t>
            </a:r>
            <a:r>
              <a:rPr lang="en-US" altLang="zh-CN" dirty="0" smtClean="0"/>
              <a:t> Scheduling 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066800"/>
            <a:ext cx="8991600" cy="5332413"/>
          </a:xfrm>
        </p:spPr>
        <p:txBody>
          <a:bodyPr/>
          <a:lstStyle/>
          <a:p>
            <a:r>
              <a:rPr lang="en-US" altLang="zh-CN" sz="2000" b="0" dirty="0" smtClean="0"/>
              <a:t>Only those parameters that cannot be pre-defined can be carried for the TB-</a:t>
            </a:r>
            <a:r>
              <a:rPr lang="en-US" altLang="zh-CN" sz="2000" b="0" dirty="0" err="1" smtClean="0"/>
              <a:t>Ack</a:t>
            </a:r>
            <a:r>
              <a:rPr lang="en-US" altLang="zh-CN" sz="2000" b="0" dirty="0" smtClean="0"/>
              <a:t> Scheduling, while the other parameters such as BW, RU, MCS</a:t>
            </a:r>
            <a:r>
              <a:rPr lang="en-US" altLang="zh-CN" sz="2000" b="0" dirty="0"/>
              <a:t>, Nss and N_LTF, GI and LTF / Coding </a:t>
            </a:r>
            <a:r>
              <a:rPr lang="en-US" altLang="zh-CN" sz="2000" b="0" dirty="0" smtClean="0"/>
              <a:t>type can be pre-defined and fixed</a:t>
            </a:r>
          </a:p>
          <a:p>
            <a:pPr lvl="1"/>
            <a:r>
              <a:rPr lang="en-US" altLang="zh-CN" sz="1800" b="1" dirty="0" smtClean="0"/>
              <a:t>Length of TB-</a:t>
            </a:r>
            <a:r>
              <a:rPr lang="en-US" altLang="zh-CN" sz="1800" b="1" dirty="0" err="1" smtClean="0"/>
              <a:t>Ack</a:t>
            </a:r>
            <a:r>
              <a:rPr lang="en-US" altLang="zh-CN" sz="1800" b="1" dirty="0" smtClean="0"/>
              <a:t> </a:t>
            </a:r>
            <a:r>
              <a:rPr lang="en-US" altLang="zh-CN" sz="1800" dirty="0" smtClean="0"/>
              <a:t>can be indicated in 12 bits and used for the L-SIG Length in the TB-</a:t>
            </a:r>
            <a:r>
              <a:rPr lang="en-US" altLang="zh-CN" sz="1800" dirty="0" err="1" smtClean="0"/>
              <a:t>Ack</a:t>
            </a:r>
            <a:r>
              <a:rPr lang="en-US" altLang="zh-CN" sz="1800" dirty="0" smtClean="0"/>
              <a:t> or can be indicated in 5 bits </a:t>
            </a:r>
            <a:r>
              <a:rPr lang="en-US" altLang="zh-CN" sz="1800" dirty="0"/>
              <a:t>as a Number of Data Symbols </a:t>
            </a:r>
            <a:r>
              <a:rPr lang="en-US" altLang="zh-CN" sz="1800" dirty="0" smtClean="0"/>
              <a:t>parameter </a:t>
            </a:r>
          </a:p>
          <a:p>
            <a:pPr lvl="1"/>
            <a:r>
              <a:rPr lang="en-US" altLang="zh-CN" sz="1600" dirty="0" smtClean="0"/>
              <a:t>The </a:t>
            </a:r>
            <a:r>
              <a:rPr lang="en-US" altLang="zh-CN" sz="1600" dirty="0"/>
              <a:t>Length of TB-</a:t>
            </a:r>
            <a:r>
              <a:rPr lang="en-US" altLang="zh-CN" sz="1600" dirty="0" err="1"/>
              <a:t>Ack</a:t>
            </a:r>
            <a:r>
              <a:rPr lang="en-US" altLang="zh-CN" sz="1600" dirty="0"/>
              <a:t> can be computed based on </a:t>
            </a:r>
            <a:r>
              <a:rPr lang="en-US" altLang="zh-CN" sz="1600" dirty="0" smtClean="0"/>
              <a:t>the fixed </a:t>
            </a:r>
            <a:r>
              <a:rPr lang="en-US" altLang="zh-CN" sz="1600" dirty="0"/>
              <a:t>TBD MCS (one robust MCS such as </a:t>
            </a:r>
            <a:r>
              <a:rPr lang="en-US" altLang="zh-CN" sz="1600" dirty="0" smtClean="0"/>
              <a:t>MCS 0 </a:t>
            </a:r>
            <a:r>
              <a:rPr lang="en-US" altLang="zh-CN" sz="1600" dirty="0"/>
              <a:t>or 1), the number of users scheduled per BSS and the BW. The longer “Length of TB-</a:t>
            </a:r>
            <a:r>
              <a:rPr lang="en-US" altLang="zh-CN" sz="1600" dirty="0" err="1"/>
              <a:t>Ack</a:t>
            </a:r>
            <a:r>
              <a:rPr lang="en-US" altLang="zh-CN" sz="1600" dirty="0"/>
              <a:t>” between two BSS will be indicated in the CoBF DL PPDU. The Non-AP STA with the shorter length of TB-</a:t>
            </a:r>
            <a:r>
              <a:rPr lang="en-US" altLang="zh-CN" sz="1600" dirty="0" err="1"/>
              <a:t>Ack</a:t>
            </a:r>
            <a:r>
              <a:rPr lang="en-US" altLang="zh-CN" sz="1600" dirty="0"/>
              <a:t> may need to pad to align with the Length of TB-</a:t>
            </a:r>
            <a:r>
              <a:rPr lang="en-US" altLang="zh-CN" sz="1600" dirty="0" err="1"/>
              <a:t>Ack</a:t>
            </a:r>
            <a:r>
              <a:rPr lang="en-US" altLang="zh-CN" sz="1600" dirty="0"/>
              <a:t> </a:t>
            </a:r>
            <a:endParaRPr lang="en-US" altLang="zh-CN" sz="1600" dirty="0" smtClean="0"/>
          </a:p>
          <a:p>
            <a:pPr lvl="1"/>
            <a:r>
              <a:rPr lang="en-US" altLang="zh-CN" sz="1800" b="1" dirty="0" smtClean="0"/>
              <a:t>AP TX Power </a:t>
            </a:r>
            <a:r>
              <a:rPr lang="en-US" altLang="zh-CN" sz="1800" b="0" dirty="0" smtClean="0"/>
              <a:t>can be indicated in 6 bits, or can be indicated in 5 bits as well</a:t>
            </a:r>
          </a:p>
          <a:p>
            <a:pPr lvl="1"/>
            <a:r>
              <a:rPr lang="en-US" altLang="zh-CN" sz="1800" b="1" dirty="0" smtClean="0"/>
              <a:t>UL Target RX Power </a:t>
            </a:r>
            <a:r>
              <a:rPr lang="en-US" altLang="zh-CN" sz="1800" b="0" dirty="0" smtClean="0"/>
              <a:t>can be indicated in 7 bits </a:t>
            </a:r>
          </a:p>
          <a:p>
            <a:pPr lvl="2"/>
            <a:r>
              <a:rPr lang="en-US" altLang="zh-CN" sz="1600" dirty="0" smtClean="0"/>
              <a:t>The bit length of UL Target RX Power can be adjusted to 5 or 6 bits </a:t>
            </a:r>
          </a:p>
          <a:p>
            <a:pPr lvl="2"/>
            <a:r>
              <a:rPr lang="en-US" altLang="zh-CN" sz="1600" dirty="0" smtClean="0"/>
              <a:t>This parameter UL Target RX Power can be indicated as a common information or as a user specific information</a:t>
            </a:r>
          </a:p>
          <a:p>
            <a:pPr lvl="3"/>
            <a:r>
              <a:rPr lang="en-US" altLang="zh-CN" sz="1400" dirty="0" smtClean="0"/>
              <a:t>For either case, the HT Control field in the MAC header of CBF/CSR PPDU may be a user specific portion that can only be decoded by the Receiver STA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Jul 2025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5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4892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533400"/>
            <a:ext cx="8991600" cy="533400"/>
          </a:xfrm>
        </p:spPr>
        <p:txBody>
          <a:bodyPr/>
          <a:lstStyle/>
          <a:p>
            <a:r>
              <a:rPr lang="en-US" altLang="zh-CN" sz="2400" dirty="0" smtClean="0">
                <a:solidFill>
                  <a:srgbClr val="000000"/>
                </a:solidFill>
              </a:rPr>
              <a:t>Option 1: </a:t>
            </a:r>
            <a:r>
              <a:rPr lang="en-US" altLang="zh-CN" sz="2400" dirty="0" smtClean="0">
                <a:solidFill>
                  <a:srgbClr val="0000FF"/>
                </a:solidFill>
              </a:rPr>
              <a:t>Repurposing TRS Control field 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2235672"/>
            <a:ext cx="8991600" cy="4114800"/>
          </a:xfrm>
        </p:spPr>
        <p:txBody>
          <a:bodyPr/>
          <a:lstStyle/>
          <a:p>
            <a:r>
              <a:rPr lang="en-US" altLang="zh-CN" sz="1600" b="0" dirty="0" smtClean="0"/>
              <a:t>When the Control ID in the A-Control field of HT Control field is set to 0000, the Control Information indicates the TRS Control field.</a:t>
            </a:r>
          </a:p>
          <a:p>
            <a:r>
              <a:rPr lang="en-US" altLang="zh-CN" sz="1600" b="0" dirty="0" smtClean="0"/>
              <a:t>We propose to set the Control ID to 0000 in the MAC header of CoBF DL PPDU (the U-SIG indicates the CoBF/</a:t>
            </a:r>
            <a:r>
              <a:rPr lang="en-US" altLang="zh-CN" sz="1600" b="0" dirty="0" err="1" smtClean="0"/>
              <a:t>CoSR</a:t>
            </a:r>
            <a:r>
              <a:rPr lang="en-US" altLang="zh-CN" sz="1600" b="0" dirty="0" smtClean="0"/>
              <a:t> frame) and repurpose the subfields in the TRS Control field for the indication of TB-</a:t>
            </a:r>
            <a:r>
              <a:rPr lang="en-US" altLang="zh-CN" sz="1600" b="0" dirty="0" err="1" smtClean="0"/>
              <a:t>Ack</a:t>
            </a:r>
            <a:r>
              <a:rPr lang="en-US" altLang="zh-CN" sz="1600" b="0" dirty="0" smtClean="0"/>
              <a:t> Scheduling information</a:t>
            </a:r>
          </a:p>
          <a:p>
            <a:endParaRPr lang="en-US" altLang="zh-CN" sz="2000" b="0" dirty="0" smtClean="0"/>
          </a:p>
          <a:p>
            <a:endParaRPr lang="en-US" altLang="zh-CN" sz="2000" b="0" dirty="0"/>
          </a:p>
          <a:p>
            <a:endParaRPr lang="en-US" altLang="zh-CN" sz="2000" b="0" dirty="0" smtClean="0"/>
          </a:p>
          <a:p>
            <a:endParaRPr lang="en-US" altLang="zh-CN" sz="2000" b="0" dirty="0"/>
          </a:p>
          <a:p>
            <a:r>
              <a:rPr lang="en-US" altLang="zh-CN" sz="1600" b="0" dirty="0" smtClean="0">
                <a:solidFill>
                  <a:srgbClr val="0000FF"/>
                </a:solidFill>
              </a:rPr>
              <a:t>The EHT TRS Control field is given as above, and if we set the Length of TB-</a:t>
            </a:r>
            <a:r>
              <a:rPr lang="en-US" altLang="zh-CN" sz="1600" b="0" dirty="0" err="1" smtClean="0">
                <a:solidFill>
                  <a:srgbClr val="0000FF"/>
                </a:solidFill>
              </a:rPr>
              <a:t>Ack</a:t>
            </a:r>
            <a:r>
              <a:rPr lang="en-US" altLang="zh-CN" sz="1600" b="0" dirty="0" smtClean="0">
                <a:solidFill>
                  <a:srgbClr val="0000FF"/>
                </a:solidFill>
              </a:rPr>
              <a:t> parameter to 5 bits, AP TX Power to 5 bits and UL Target RX Power to 5 bits (Common to all the scheduled STA), then, the 5 bit UL Data Symbols, 5 bit AP TX Power and 5 bit UL Target RX Power in the EHT TRS Control field can be repurposed to </a:t>
            </a:r>
            <a:r>
              <a:rPr lang="en-US" altLang="zh-CN" sz="1600" b="0" dirty="0">
                <a:solidFill>
                  <a:srgbClr val="0000FF"/>
                </a:solidFill>
              </a:rPr>
              <a:t>Length of </a:t>
            </a:r>
            <a:r>
              <a:rPr lang="en-US" altLang="zh-CN" sz="1600" b="0" dirty="0" smtClean="0">
                <a:solidFill>
                  <a:srgbClr val="0000FF"/>
                </a:solidFill>
              </a:rPr>
              <a:t>TB-</a:t>
            </a:r>
            <a:r>
              <a:rPr lang="en-US" altLang="zh-CN" sz="1600" b="0" dirty="0" err="1" smtClean="0">
                <a:solidFill>
                  <a:srgbClr val="0000FF"/>
                </a:solidFill>
              </a:rPr>
              <a:t>Ack</a:t>
            </a:r>
            <a:r>
              <a:rPr lang="en-US" altLang="zh-CN" sz="1600" b="0" dirty="0" smtClean="0">
                <a:solidFill>
                  <a:srgbClr val="0000FF"/>
                </a:solidFill>
              </a:rPr>
              <a:t>, </a:t>
            </a:r>
            <a:r>
              <a:rPr lang="en-US" altLang="zh-CN" sz="1600" b="0" dirty="0">
                <a:solidFill>
                  <a:srgbClr val="0000FF"/>
                </a:solidFill>
              </a:rPr>
              <a:t>AP TX Power </a:t>
            </a:r>
            <a:r>
              <a:rPr lang="en-US" altLang="zh-CN" sz="1600" b="0" dirty="0" smtClean="0">
                <a:solidFill>
                  <a:srgbClr val="0000FF"/>
                </a:solidFill>
              </a:rPr>
              <a:t>and </a:t>
            </a:r>
            <a:r>
              <a:rPr lang="en-US" altLang="zh-CN" sz="1600" b="0" dirty="0">
                <a:solidFill>
                  <a:srgbClr val="0000FF"/>
                </a:solidFill>
              </a:rPr>
              <a:t>UL Target RX Power </a:t>
            </a:r>
            <a:r>
              <a:rPr lang="en-US" altLang="zh-CN" sz="1600" b="0" dirty="0" smtClean="0">
                <a:solidFill>
                  <a:srgbClr val="0000FF"/>
                </a:solidFill>
              </a:rPr>
              <a:t>while the RU Allocation and UL MCS subfields can be set to Reserved</a:t>
            </a:r>
            <a:endParaRPr lang="zh-CN" altLang="en-US" sz="1600" b="0" dirty="0">
              <a:solidFill>
                <a:srgbClr val="0000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Jul 2025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6</a:t>
            </a:fld>
            <a:endParaRPr lang="en-US" altLang="ko-KR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546820"/>
            <a:ext cx="9144000" cy="132121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504196" y="4705290"/>
            <a:ext cx="27420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dirty="0" smtClean="0"/>
              <a:t>EHT TRS Control field</a:t>
            </a:r>
            <a:endParaRPr lang="zh-CN" altLang="en-US" sz="2000" b="1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1752600" y="1464051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5100"/>
                <a:gridCol w="33909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 smtClean="0">
                          <a:solidFill>
                            <a:schemeClr val="tx1"/>
                          </a:solidFill>
                        </a:rPr>
                        <a:t>Control ID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 smtClean="0">
                          <a:solidFill>
                            <a:schemeClr val="tx1"/>
                          </a:solidFill>
                        </a:rPr>
                        <a:t>Control Information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738859" y="1223101"/>
            <a:ext cx="394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400" dirty="0" smtClean="0"/>
              <a:t>B0</a:t>
            </a:r>
            <a:endParaRPr lang="zh-CN" altLang="en-US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4076700" y="1196120"/>
            <a:ext cx="394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400" dirty="0" smtClean="0"/>
              <a:t>B3</a:t>
            </a:r>
            <a:endParaRPr lang="zh-CN" altLang="en-US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2933700" y="1825823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400" dirty="0" smtClean="0"/>
              <a:t>4</a:t>
            </a:r>
            <a:endParaRPr lang="zh-CN" alt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5833286" y="1825823"/>
            <a:ext cx="7835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400" dirty="0" smtClean="0"/>
              <a:t>Variable</a:t>
            </a:r>
            <a:endParaRPr lang="zh-CN" altLang="en-US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1311309" y="1793335"/>
            <a:ext cx="4764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dirty="0" smtClean="0"/>
              <a:t>Bits:</a:t>
            </a:r>
            <a:endParaRPr lang="zh-CN" alt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581239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370" y="2057400"/>
            <a:ext cx="9004430" cy="609600"/>
          </a:xfrm>
        </p:spPr>
        <p:txBody>
          <a:bodyPr/>
          <a:lstStyle/>
          <a:p>
            <a:r>
              <a:rPr lang="en-US" altLang="zh-CN" sz="2600" dirty="0" smtClean="0"/>
              <a:t>Option 2: </a:t>
            </a:r>
            <a:r>
              <a:rPr lang="en-US" altLang="zh-CN" sz="2600" dirty="0" smtClean="0">
                <a:solidFill>
                  <a:schemeClr val="tx1"/>
                </a:solidFill>
              </a:rPr>
              <a:t>Using the existing Extension Control ID (15) </a:t>
            </a:r>
            <a:endParaRPr lang="zh-CN" altLang="en-US" sz="26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370" y="4157410"/>
            <a:ext cx="8928230" cy="2243390"/>
          </a:xfrm>
        </p:spPr>
        <p:txBody>
          <a:bodyPr/>
          <a:lstStyle/>
          <a:p>
            <a:r>
              <a:rPr lang="en-US" altLang="zh-CN" sz="2000" b="0" dirty="0" smtClean="0"/>
              <a:t>Control ID set to all ONES (15) introduces automatic Extension subfield according to the Extended Control ID</a:t>
            </a:r>
          </a:p>
          <a:p>
            <a:r>
              <a:rPr lang="en-US" altLang="zh-CN" sz="2000" b="0" dirty="0" smtClean="0">
                <a:solidFill>
                  <a:srgbClr val="0000FF"/>
                </a:solidFill>
              </a:rPr>
              <a:t>We can set the first 4 bits as the Extended Control ID among the available 26 bit Control Information when the Control ID is set to all ONES</a:t>
            </a:r>
          </a:p>
          <a:p>
            <a:pPr lvl="1"/>
            <a:r>
              <a:rPr lang="en-US" altLang="zh-CN" sz="1600" dirty="0" smtClean="0">
                <a:solidFill>
                  <a:srgbClr val="0000FF"/>
                </a:solidFill>
              </a:rPr>
              <a:t>One of the Extended Control ID (e.g. 0000) may indicate the TB-</a:t>
            </a:r>
            <a:r>
              <a:rPr lang="en-US" altLang="zh-CN" sz="1600" dirty="0" err="1" smtClean="0">
                <a:solidFill>
                  <a:srgbClr val="0000FF"/>
                </a:solidFill>
              </a:rPr>
              <a:t>Ack</a:t>
            </a:r>
            <a:r>
              <a:rPr lang="en-US" altLang="zh-CN" sz="1600" dirty="0" smtClean="0">
                <a:solidFill>
                  <a:srgbClr val="0000FF"/>
                </a:solidFill>
              </a:rPr>
              <a:t> Scheduling</a:t>
            </a:r>
          </a:p>
          <a:p>
            <a:pPr lvl="1"/>
            <a:r>
              <a:rPr lang="en-US" altLang="zh-CN" sz="1600" b="0" dirty="0" smtClean="0">
                <a:solidFill>
                  <a:srgbClr val="0000FF"/>
                </a:solidFill>
              </a:rPr>
              <a:t>B8-B12 indicates the Length of TB-</a:t>
            </a:r>
            <a:r>
              <a:rPr lang="en-US" altLang="zh-CN" sz="1600" b="0" dirty="0" err="1" smtClean="0">
                <a:solidFill>
                  <a:srgbClr val="0000FF"/>
                </a:solidFill>
              </a:rPr>
              <a:t>Ack</a:t>
            </a:r>
            <a:r>
              <a:rPr lang="en-US" altLang="zh-CN" sz="1600" b="0" dirty="0" smtClean="0">
                <a:solidFill>
                  <a:srgbClr val="0000FF"/>
                </a:solidFill>
              </a:rPr>
              <a:t>, B13-B17 indicates the AP TX Power and B18-B22 indicates the UL Target RX Power</a:t>
            </a:r>
            <a:endParaRPr lang="zh-CN" altLang="en-US" sz="1600" b="0" dirty="0">
              <a:solidFill>
                <a:srgbClr val="0000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Jul 2025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7</a:t>
            </a:fld>
            <a:endParaRPr lang="en-US" altLang="ko-KR"/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/>
          </p:nvPr>
        </p:nvGraphicFramePr>
        <p:xfrm>
          <a:off x="266700" y="2945231"/>
          <a:ext cx="876300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2700"/>
                <a:gridCol w="1676400"/>
                <a:gridCol w="1295400"/>
                <a:gridCol w="2133600"/>
                <a:gridCol w="110490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 smtClean="0">
                          <a:solidFill>
                            <a:schemeClr val="tx1"/>
                          </a:solidFill>
                        </a:rPr>
                        <a:t>Extended Control ID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sz="1400" dirty="0" smtClean="0">
                          <a:solidFill>
                            <a:schemeClr val="tx1"/>
                          </a:solidFill>
                        </a:rPr>
                        <a:t>Length of TB-</a:t>
                      </a:r>
                      <a:r>
                        <a:rPr lang="en-CA" altLang="zh-CN" sz="1400" dirty="0" err="1" smtClean="0">
                          <a:solidFill>
                            <a:schemeClr val="tx1"/>
                          </a:solidFill>
                        </a:rPr>
                        <a:t>Ack</a:t>
                      </a:r>
                      <a:endParaRPr lang="en-CA" altLang="zh-CN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AP TX Power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UL Target RX Power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Reserved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1690526" y="3266509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400" dirty="0" smtClean="0"/>
              <a:t>4</a:t>
            </a:r>
            <a:endParaRPr lang="zh-CN" altLang="en-US" sz="1400" dirty="0"/>
          </a:p>
        </p:txBody>
      </p:sp>
      <p:sp>
        <p:nvSpPr>
          <p:cNvPr id="20" name="TextBox 19"/>
          <p:cNvSpPr txBox="1"/>
          <p:nvPr/>
        </p:nvSpPr>
        <p:spPr>
          <a:xfrm>
            <a:off x="3581400" y="3239868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400" dirty="0" smtClean="0"/>
              <a:t>5</a:t>
            </a:r>
            <a:endParaRPr lang="zh-CN" altLang="en-US" sz="1400" dirty="0"/>
          </a:p>
        </p:txBody>
      </p:sp>
      <p:sp>
        <p:nvSpPr>
          <p:cNvPr id="21" name="TextBox 20"/>
          <p:cNvSpPr txBox="1"/>
          <p:nvPr/>
        </p:nvSpPr>
        <p:spPr>
          <a:xfrm>
            <a:off x="5015408" y="3247310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400" dirty="0" smtClean="0"/>
              <a:t>5</a:t>
            </a:r>
            <a:endParaRPr lang="zh-CN" altLang="en-US" sz="1400" dirty="0"/>
          </a:p>
        </p:txBody>
      </p:sp>
      <p:sp>
        <p:nvSpPr>
          <p:cNvPr id="24" name="TextBox 23"/>
          <p:cNvSpPr txBox="1"/>
          <p:nvPr/>
        </p:nvSpPr>
        <p:spPr>
          <a:xfrm>
            <a:off x="152400" y="3255259"/>
            <a:ext cx="4764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dirty="0" smtClean="0"/>
              <a:t>Bits:</a:t>
            </a:r>
            <a:endParaRPr lang="zh-CN" alt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41430" y="2707744"/>
            <a:ext cx="394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400" dirty="0" smtClean="0"/>
              <a:t>B4</a:t>
            </a:r>
            <a:endParaRPr lang="zh-CN" altLang="en-US" sz="1400" dirty="0"/>
          </a:p>
        </p:txBody>
      </p:sp>
      <p:sp>
        <p:nvSpPr>
          <p:cNvPr id="26" name="TextBox 25"/>
          <p:cNvSpPr txBox="1"/>
          <p:nvPr/>
        </p:nvSpPr>
        <p:spPr>
          <a:xfrm>
            <a:off x="2483056" y="2681883"/>
            <a:ext cx="394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400" dirty="0" smtClean="0"/>
              <a:t>B7</a:t>
            </a:r>
            <a:endParaRPr lang="zh-CN" altLang="en-US" sz="1400" dirty="0"/>
          </a:p>
        </p:txBody>
      </p:sp>
      <p:sp>
        <p:nvSpPr>
          <p:cNvPr id="27" name="TextBox 26"/>
          <p:cNvSpPr txBox="1"/>
          <p:nvPr/>
        </p:nvSpPr>
        <p:spPr>
          <a:xfrm>
            <a:off x="2794686" y="2705150"/>
            <a:ext cx="394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400" dirty="0" smtClean="0"/>
              <a:t>B8</a:t>
            </a:r>
            <a:endParaRPr lang="zh-CN" altLang="en-US" sz="1400" dirty="0"/>
          </a:p>
        </p:txBody>
      </p:sp>
      <p:sp>
        <p:nvSpPr>
          <p:cNvPr id="28" name="TextBox 27"/>
          <p:cNvSpPr txBox="1"/>
          <p:nvPr/>
        </p:nvSpPr>
        <p:spPr>
          <a:xfrm>
            <a:off x="8561268" y="2693402"/>
            <a:ext cx="4844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400" dirty="0" smtClean="0"/>
              <a:t>B29</a:t>
            </a:r>
            <a:endParaRPr lang="zh-CN" altLang="en-US" sz="1400" dirty="0"/>
          </a:p>
        </p:txBody>
      </p:sp>
      <p:sp>
        <p:nvSpPr>
          <p:cNvPr id="29" name="TextBox 28"/>
          <p:cNvSpPr txBox="1"/>
          <p:nvPr/>
        </p:nvSpPr>
        <p:spPr>
          <a:xfrm>
            <a:off x="4073476" y="2699197"/>
            <a:ext cx="4844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400" dirty="0" smtClean="0"/>
              <a:t>B12</a:t>
            </a:r>
            <a:endParaRPr lang="zh-CN" altLang="en-US" sz="1400" dirty="0"/>
          </a:p>
        </p:txBody>
      </p:sp>
      <p:sp>
        <p:nvSpPr>
          <p:cNvPr id="40" name="TextBox 39"/>
          <p:cNvSpPr txBox="1"/>
          <p:nvPr/>
        </p:nvSpPr>
        <p:spPr>
          <a:xfrm>
            <a:off x="4445963" y="2693402"/>
            <a:ext cx="4844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400" dirty="0" smtClean="0"/>
              <a:t>B13</a:t>
            </a:r>
            <a:endParaRPr lang="zh-CN" altLang="en-US" sz="1400" dirty="0"/>
          </a:p>
        </p:txBody>
      </p:sp>
      <p:sp>
        <p:nvSpPr>
          <p:cNvPr id="41" name="TextBox 40"/>
          <p:cNvSpPr txBox="1"/>
          <p:nvPr/>
        </p:nvSpPr>
        <p:spPr>
          <a:xfrm>
            <a:off x="5367466" y="2705150"/>
            <a:ext cx="4844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400" dirty="0" smtClean="0"/>
              <a:t>B17</a:t>
            </a:r>
            <a:endParaRPr lang="zh-CN" altLang="en-US" sz="1400" dirty="0"/>
          </a:p>
        </p:txBody>
      </p:sp>
      <p:sp>
        <p:nvSpPr>
          <p:cNvPr id="42" name="TextBox 41"/>
          <p:cNvSpPr txBox="1"/>
          <p:nvPr/>
        </p:nvSpPr>
        <p:spPr>
          <a:xfrm>
            <a:off x="7467600" y="2681883"/>
            <a:ext cx="4844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400" dirty="0" smtClean="0"/>
              <a:t>B22</a:t>
            </a:r>
            <a:endParaRPr lang="zh-CN" altLang="en-US" sz="1400" dirty="0"/>
          </a:p>
        </p:txBody>
      </p:sp>
      <p:sp>
        <p:nvSpPr>
          <p:cNvPr id="43" name="TextBox 42"/>
          <p:cNvSpPr txBox="1"/>
          <p:nvPr/>
        </p:nvSpPr>
        <p:spPr>
          <a:xfrm>
            <a:off x="8242430" y="3239869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400" dirty="0" smtClean="0"/>
              <a:t>7</a:t>
            </a:r>
            <a:endParaRPr lang="zh-CN" altLang="en-US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1974645" y="3590098"/>
            <a:ext cx="54270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 smtClean="0"/>
              <a:t>Control Information when the Control ID is set to all ONES</a:t>
            </a:r>
            <a:endParaRPr lang="zh-CN" altLang="en-US" sz="16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5753664" y="2702834"/>
            <a:ext cx="4844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400" dirty="0" smtClean="0"/>
              <a:t>B18</a:t>
            </a:r>
            <a:endParaRPr lang="zh-CN" altLang="en-US" sz="1400" dirty="0"/>
          </a:p>
        </p:txBody>
      </p:sp>
      <p:sp>
        <p:nvSpPr>
          <p:cNvPr id="31" name="TextBox 30"/>
          <p:cNvSpPr txBox="1"/>
          <p:nvPr/>
        </p:nvSpPr>
        <p:spPr>
          <a:xfrm>
            <a:off x="6671205" y="3235136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400" dirty="0" smtClean="0"/>
              <a:t>5</a:t>
            </a:r>
            <a:endParaRPr lang="zh-CN" altLang="en-US" sz="1400" dirty="0"/>
          </a:p>
        </p:txBody>
      </p:sp>
      <p:sp>
        <p:nvSpPr>
          <p:cNvPr id="32" name="TextBox 31"/>
          <p:cNvSpPr txBox="1"/>
          <p:nvPr/>
        </p:nvSpPr>
        <p:spPr>
          <a:xfrm>
            <a:off x="7855618" y="2681942"/>
            <a:ext cx="4844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400" dirty="0" smtClean="0"/>
              <a:t>B23</a:t>
            </a:r>
            <a:endParaRPr lang="zh-CN" altLang="en-US" sz="1400" dirty="0"/>
          </a:p>
        </p:txBody>
      </p:sp>
      <p:grpSp>
        <p:nvGrpSpPr>
          <p:cNvPr id="33" name="Group 32"/>
          <p:cNvGrpSpPr/>
          <p:nvPr/>
        </p:nvGrpSpPr>
        <p:grpSpPr>
          <a:xfrm>
            <a:off x="656833" y="609600"/>
            <a:ext cx="7801367" cy="1127085"/>
            <a:chOff x="580633" y="3810000"/>
            <a:chExt cx="7801367" cy="1127085"/>
          </a:xfrm>
        </p:grpSpPr>
        <p:sp>
          <p:nvSpPr>
            <p:cNvPr id="34" name="Rectangle 33"/>
            <p:cNvSpPr/>
            <p:nvPr/>
          </p:nvSpPr>
          <p:spPr bwMode="auto">
            <a:xfrm>
              <a:off x="990600" y="4074685"/>
              <a:ext cx="7391400" cy="6096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5" name="Straight Connector 34"/>
            <p:cNvCxnSpPr>
              <a:stCxn id="34" idx="0"/>
              <a:endCxn id="34" idx="2"/>
            </p:cNvCxnSpPr>
            <p:nvPr/>
          </p:nvCxnSpPr>
          <p:spPr bwMode="auto">
            <a:xfrm>
              <a:off x="4686300" y="4074685"/>
              <a:ext cx="0" cy="609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6" name="Straight Connector 35"/>
            <p:cNvCxnSpPr/>
            <p:nvPr/>
          </p:nvCxnSpPr>
          <p:spPr bwMode="auto">
            <a:xfrm>
              <a:off x="2286000" y="4074685"/>
              <a:ext cx="0" cy="609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7" name="Straight Connector 36"/>
            <p:cNvCxnSpPr/>
            <p:nvPr/>
          </p:nvCxnSpPr>
          <p:spPr bwMode="auto">
            <a:xfrm>
              <a:off x="3429000" y="4074685"/>
              <a:ext cx="0" cy="609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>
              <a:off x="5791200" y="4074685"/>
              <a:ext cx="0" cy="609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9" name="Straight Connector 38"/>
            <p:cNvCxnSpPr/>
            <p:nvPr/>
          </p:nvCxnSpPr>
          <p:spPr bwMode="auto">
            <a:xfrm>
              <a:off x="7162800" y="4074685"/>
              <a:ext cx="0" cy="609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44" name="TextBox 43"/>
            <p:cNvSpPr txBox="1"/>
            <p:nvPr/>
          </p:nvSpPr>
          <p:spPr>
            <a:xfrm>
              <a:off x="1250173" y="4148652"/>
              <a:ext cx="75283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UL Data </a:t>
              </a:r>
            </a:p>
            <a:p>
              <a:r>
                <a:rPr lang="en-US" altLang="zh-CN" dirty="0" smtClean="0"/>
                <a:t>Symbols</a:t>
              </a:r>
              <a:endParaRPr lang="zh-CN" altLang="en-US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2459180" y="4228886"/>
              <a:ext cx="75854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Reserved</a:t>
              </a:r>
              <a:endParaRPr lang="zh-CN" altLang="en-US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3535451" y="4239088"/>
              <a:ext cx="104663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AP TX Power</a:t>
              </a:r>
              <a:endParaRPr lang="zh-CN" altLang="en-US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4832758" y="4148652"/>
              <a:ext cx="8290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UL Target</a:t>
              </a:r>
            </a:p>
            <a:p>
              <a:r>
                <a:rPr lang="en-US" altLang="zh-CN" dirty="0" smtClean="0"/>
                <a:t>RX Power</a:t>
              </a:r>
              <a:endParaRPr lang="zh-CN" altLang="en-US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6103789" y="4234894"/>
              <a:ext cx="75854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Reserved</a:t>
              </a:r>
              <a:endParaRPr lang="zh-CN" altLang="en-US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7400483" y="4234894"/>
              <a:ext cx="75854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Reserved</a:t>
              </a:r>
              <a:endParaRPr lang="zh-CN" altLang="en-US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580633" y="4635886"/>
              <a:ext cx="47641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Bits:</a:t>
              </a:r>
              <a:endParaRPr lang="zh-CN" altLang="en-US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1452891" y="4660086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5</a:t>
              </a:r>
              <a:endParaRPr lang="zh-CN" altLang="en-US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2695968" y="4660086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8</a:t>
              </a:r>
              <a:endParaRPr lang="zh-CN" altLang="en-US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938424" y="4646373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5</a:t>
              </a:r>
              <a:endParaRPr lang="zh-CN" altLang="en-US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5072390" y="4648471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5</a:t>
              </a:r>
              <a:endParaRPr lang="zh-CN" altLang="en-US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6346195" y="4660085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2</a:t>
              </a:r>
              <a:endParaRPr lang="zh-CN" altLang="en-US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7648948" y="4635886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1</a:t>
              </a:r>
              <a:endParaRPr lang="zh-CN" altLang="en-US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956345" y="3810000"/>
              <a:ext cx="3642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B4</a:t>
              </a:r>
              <a:endParaRPr lang="zh-CN" altLang="en-US" dirty="0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1975326" y="3816262"/>
              <a:ext cx="3642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B8</a:t>
              </a:r>
              <a:endParaRPr lang="zh-CN" altLang="en-US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2261643" y="3825552"/>
              <a:ext cx="3642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B9</a:t>
              </a:r>
              <a:endParaRPr lang="zh-CN" altLang="en-US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059452" y="3828682"/>
              <a:ext cx="44114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B16</a:t>
              </a:r>
              <a:endParaRPr lang="zh-CN" altLang="en-US" dirty="0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3396581" y="3833533"/>
              <a:ext cx="44114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B17</a:t>
              </a:r>
              <a:endParaRPr lang="zh-CN" altLang="en-US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4319965" y="3831583"/>
              <a:ext cx="44114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B21</a:t>
              </a:r>
              <a:endParaRPr lang="zh-CN" altLang="en-US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4644176" y="3842737"/>
              <a:ext cx="44114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B22</a:t>
              </a:r>
              <a:endParaRPr lang="zh-CN" altLang="en-US" dirty="0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5431170" y="3848722"/>
              <a:ext cx="44114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B26</a:t>
              </a:r>
              <a:endParaRPr lang="zh-CN" altLang="en-US" dirty="0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5765013" y="3841921"/>
              <a:ext cx="44114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B27</a:t>
              </a:r>
              <a:endParaRPr lang="zh-CN" altLang="en-US" dirty="0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6821450" y="3828682"/>
              <a:ext cx="44114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B28</a:t>
              </a:r>
              <a:endParaRPr lang="zh-CN" altLang="en-US" dirty="0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7585011" y="3810000"/>
              <a:ext cx="44114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B29</a:t>
              </a:r>
              <a:endParaRPr lang="zh-CN" altLang="en-US" dirty="0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3687384" y="1647115"/>
            <a:ext cx="20405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 err="1" smtClean="0"/>
              <a:t>CoBF</a:t>
            </a:r>
            <a:r>
              <a:rPr lang="en-US" altLang="zh-CN" sz="1400" b="1" dirty="0" smtClean="0"/>
              <a:t> TRS Control field</a:t>
            </a:r>
            <a:endParaRPr lang="zh-CN" altLang="en-US" sz="1400" b="1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3083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22422"/>
            <a:ext cx="8534400" cy="444378"/>
          </a:xfrm>
        </p:spPr>
        <p:txBody>
          <a:bodyPr/>
          <a:lstStyle/>
          <a:p>
            <a:r>
              <a:rPr lang="en-CA" altLang="zh-CN" sz="2800" dirty="0" smtClean="0">
                <a:solidFill>
                  <a:schemeClr val="tx1"/>
                </a:solidFill>
              </a:rPr>
              <a:t>Option 3: Using one of the Reserved Control ID</a:t>
            </a:r>
            <a:endParaRPr lang="zh-CN" altLang="en-US" sz="28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22" y="1384422"/>
            <a:ext cx="9029700" cy="4787778"/>
          </a:xfrm>
        </p:spPr>
        <p:txBody>
          <a:bodyPr/>
          <a:lstStyle/>
          <a:p>
            <a:r>
              <a:rPr lang="en-US" altLang="zh-CN" sz="2000" dirty="0"/>
              <a:t>The A-Control subfield is 30 bits in </a:t>
            </a:r>
            <a:r>
              <a:rPr lang="en-US" altLang="zh-CN" sz="2000" dirty="0" smtClean="0"/>
              <a:t>length</a:t>
            </a:r>
          </a:p>
          <a:p>
            <a:r>
              <a:rPr lang="en-CA" altLang="zh-CN" sz="2000" dirty="0" smtClean="0"/>
              <a:t>The following is the A-Control subfield format</a:t>
            </a:r>
          </a:p>
          <a:p>
            <a:endParaRPr lang="en-CA" altLang="zh-CN" sz="2000" dirty="0"/>
          </a:p>
          <a:p>
            <a:pPr marL="0" indent="0">
              <a:buNone/>
            </a:pPr>
            <a:endParaRPr lang="en-CA" altLang="zh-CN" sz="2000" dirty="0"/>
          </a:p>
          <a:p>
            <a:endParaRPr lang="en-CA" altLang="zh-CN" sz="2000" dirty="0" smtClean="0"/>
          </a:p>
          <a:p>
            <a:r>
              <a:rPr lang="en-CA" altLang="zh-CN" sz="2000" dirty="0" smtClean="0"/>
              <a:t>Control ID indicates 13 different Control fields, and the remaining 3 Control ID are Reserved for future indications.</a:t>
            </a:r>
          </a:p>
          <a:p>
            <a:r>
              <a:rPr lang="en-CA" altLang="zh-CN" sz="2000" dirty="0" smtClean="0"/>
              <a:t>Some Control IDs do not require all the remaining 26 bits for the Control Information</a:t>
            </a:r>
          </a:p>
          <a:p>
            <a:pPr lvl="1"/>
            <a:r>
              <a:rPr lang="en-CA" altLang="zh-CN" sz="1600" dirty="0" smtClean="0"/>
              <a:t>The remaining bits not used for Control Information shall be padded with zero as Reserved</a:t>
            </a:r>
          </a:p>
          <a:p>
            <a:r>
              <a:rPr lang="en-CA" altLang="zh-CN" sz="2000" dirty="0" smtClean="0">
                <a:solidFill>
                  <a:srgbClr val="0000FF"/>
                </a:solidFill>
              </a:rPr>
              <a:t>We propose to use one of the 3 Reserved Control IDs, 12 ~ 14 for the indication of TB-</a:t>
            </a:r>
            <a:r>
              <a:rPr lang="en-CA" altLang="zh-CN" sz="2000" dirty="0" err="1" smtClean="0">
                <a:solidFill>
                  <a:srgbClr val="0000FF"/>
                </a:solidFill>
              </a:rPr>
              <a:t>Ack</a:t>
            </a:r>
            <a:r>
              <a:rPr lang="en-CA" altLang="zh-CN" sz="2000" dirty="0" smtClean="0">
                <a:solidFill>
                  <a:srgbClr val="0000FF"/>
                </a:solidFill>
              </a:rPr>
              <a:t> Scheduling parameters such </a:t>
            </a:r>
            <a:r>
              <a:rPr lang="en-CA" altLang="zh-CN" sz="2000" dirty="0">
                <a:solidFill>
                  <a:srgbClr val="0000FF"/>
                </a:solidFill>
              </a:rPr>
              <a:t>as Length of TB-</a:t>
            </a:r>
            <a:r>
              <a:rPr lang="en-CA" altLang="zh-CN" sz="2000" dirty="0" err="1">
                <a:solidFill>
                  <a:srgbClr val="0000FF"/>
                </a:solidFill>
              </a:rPr>
              <a:t>Ack</a:t>
            </a:r>
            <a:r>
              <a:rPr lang="en-CA" altLang="zh-CN" sz="2000" dirty="0">
                <a:solidFill>
                  <a:srgbClr val="0000FF"/>
                </a:solidFill>
              </a:rPr>
              <a:t> </a:t>
            </a:r>
            <a:r>
              <a:rPr lang="en-CA" altLang="zh-CN" sz="2000" dirty="0" smtClean="0">
                <a:solidFill>
                  <a:srgbClr val="0000FF"/>
                </a:solidFill>
              </a:rPr>
              <a:t>(5/12 bits</a:t>
            </a:r>
            <a:r>
              <a:rPr lang="en-CA" altLang="zh-CN" sz="2000" dirty="0">
                <a:solidFill>
                  <a:srgbClr val="0000FF"/>
                </a:solidFill>
              </a:rPr>
              <a:t>), AP TX Power </a:t>
            </a:r>
            <a:r>
              <a:rPr lang="en-CA" altLang="zh-CN" sz="2000" dirty="0" smtClean="0">
                <a:solidFill>
                  <a:srgbClr val="0000FF"/>
                </a:solidFill>
              </a:rPr>
              <a:t>(5/6 bits) and UL Target RX Power (5~7 bits)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Jul 2025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8</a:t>
            </a:fld>
            <a:endParaRPr lang="en-US" altLang="ko-KR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1562100" y="2454651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5100"/>
                <a:gridCol w="33909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 smtClean="0">
                          <a:solidFill>
                            <a:schemeClr val="tx1"/>
                          </a:solidFill>
                        </a:rPr>
                        <a:t>Control ID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 smtClean="0">
                          <a:solidFill>
                            <a:schemeClr val="tx1"/>
                          </a:solidFill>
                        </a:rPr>
                        <a:t>Control Information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548359" y="2213701"/>
            <a:ext cx="394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400" dirty="0" smtClean="0"/>
              <a:t>B0</a:t>
            </a:r>
            <a:endParaRPr lang="zh-CN" altLang="en-US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3886200" y="2186720"/>
            <a:ext cx="394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400" dirty="0" smtClean="0"/>
              <a:t>B3</a:t>
            </a:r>
            <a:endParaRPr lang="zh-CN" alt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2743200" y="2816423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400" dirty="0" smtClean="0"/>
              <a:t>4</a:t>
            </a:r>
            <a:endParaRPr lang="zh-CN" altLang="en-US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5642786" y="2816423"/>
            <a:ext cx="7835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400" dirty="0" smtClean="0"/>
              <a:t>Variable</a:t>
            </a:r>
            <a:endParaRPr lang="zh-CN" altLang="en-US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1120809" y="2783935"/>
            <a:ext cx="4764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dirty="0" smtClean="0"/>
              <a:t>Bits:</a:t>
            </a:r>
            <a:endParaRPr lang="zh-CN" alt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447078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4987"/>
          </a:xfrm>
        </p:spPr>
        <p:txBody>
          <a:bodyPr/>
          <a:lstStyle/>
          <a:p>
            <a:r>
              <a:rPr lang="en-CA" dirty="0" smtClean="0"/>
              <a:t>Summary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495800"/>
          </a:xfrm>
        </p:spPr>
        <p:txBody>
          <a:bodyPr/>
          <a:lstStyle/>
          <a:p>
            <a:pPr lvl="0"/>
            <a:r>
              <a:rPr lang="en-US" altLang="zh-CN" dirty="0">
                <a:solidFill>
                  <a:srgbClr val="0000FF"/>
                </a:solidFill>
              </a:rPr>
              <a:t>We proposed </a:t>
            </a:r>
            <a:r>
              <a:rPr lang="en-US" altLang="zh-CN" dirty="0" smtClean="0">
                <a:solidFill>
                  <a:srgbClr val="0000FF"/>
                </a:solidFill>
              </a:rPr>
              <a:t>to use the HTC in the MAC header for the TB-</a:t>
            </a:r>
            <a:r>
              <a:rPr lang="en-US" altLang="zh-CN" dirty="0" err="1" smtClean="0">
                <a:solidFill>
                  <a:srgbClr val="0000FF"/>
                </a:solidFill>
              </a:rPr>
              <a:t>Ack</a:t>
            </a:r>
            <a:r>
              <a:rPr lang="en-US" altLang="zh-CN" dirty="0" smtClean="0">
                <a:solidFill>
                  <a:srgbClr val="0000FF"/>
                </a:solidFill>
              </a:rPr>
              <a:t> Scheduling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Jul 2025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9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178864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268498</TotalTime>
  <Words>1468</Words>
  <Application>Microsoft Office PowerPoint</Application>
  <PresentationFormat>On-screen Show (4:3)</PresentationFormat>
  <Paragraphs>303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 Unicode MS</vt:lpstr>
      <vt:lpstr>Gulim</vt:lpstr>
      <vt:lpstr>Gulim</vt:lpstr>
      <vt:lpstr>맑은 고딕</vt:lpstr>
      <vt:lpstr>MS Gothic</vt:lpstr>
      <vt:lpstr>宋体</vt:lpstr>
      <vt:lpstr>Arial</vt:lpstr>
      <vt:lpstr>Times New Roman</vt:lpstr>
      <vt:lpstr>802-11-Submission</vt:lpstr>
      <vt:lpstr>HT Control field of CoBF DL PPDU for  TB-Ack Scheduling</vt:lpstr>
      <vt:lpstr>TB-Ack</vt:lpstr>
      <vt:lpstr>Scheduling of TB-Ack [1]</vt:lpstr>
      <vt:lpstr>CoBF DL PPDU</vt:lpstr>
      <vt:lpstr>HT Control field used for the TB-Ack Scheduling </vt:lpstr>
      <vt:lpstr>Option 1: Repurposing TRS Control field </vt:lpstr>
      <vt:lpstr>Option 2: Using the existing Extension Control ID (15) </vt:lpstr>
      <vt:lpstr>Option 3: Using one of the Reserved Control ID</vt:lpstr>
      <vt:lpstr>Summary</vt:lpstr>
      <vt:lpstr>Reference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Junghoon Suh</dc:creator>
  <cp:lastModifiedBy>Junghoon Suh</cp:lastModifiedBy>
  <cp:revision>4685</cp:revision>
  <cp:lastPrinted>2016-07-18T07:45:05Z</cp:lastPrinted>
  <dcterms:created xsi:type="dcterms:W3CDTF">2007-05-21T21:00:37Z</dcterms:created>
  <dcterms:modified xsi:type="dcterms:W3CDTF">2025-07-21T15:59:03Z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(2)A56q1VWb31HeONRT4KPsYNh/hp5DyC+ahE2YERZ3WFOcgCI2nj85EHasTXXRokWDp6kHsF/C
8xxCohD9ok8Tu1lVri3JyCdeDIF4qy45Zu49dRHHD08pJ10mrcRqp3EHsVO/5+t+8nhQbXUP
WFHTuirM+kgLYor0+xO0YDC18ciH74YvCfEDHLZR7c3PjPGndqabkeYXcXFaBuZOidGsR55J
lSR8e70t+AbOlg+832</vt:lpwstr>
  </property>
  <property fmtid="{D5CDD505-2E9C-101B-9397-08002B2CF9AE}" pid="3" name="_2015_ms_pID_7253431">
    <vt:lpwstr>cnUm6lU5sDl21P7OhygWk9SPgEtKEGf9QcGOiBlyXtUtds6cFKvhbe
FU9z4KkMJGIZEGeYxuEV+9SjN9SPqENYF/FpC8IVBGFL2MyXv4mWbDxI92SPSNMxs6Bv6aEY
eAEEz0ytyy05WLxPLOyNzjkiyKY+lSRalUn6DPioM/vAjZ/Rhe8+YXIOrbOdePWY5wQ=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1648712685</vt:lpwstr>
  </property>
</Properties>
</file>