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951" r:id="rId3"/>
    <p:sldId id="952" r:id="rId4"/>
    <p:sldId id="953" r:id="rId5"/>
    <p:sldId id="944" r:id="rId6"/>
    <p:sldId id="945" r:id="rId7"/>
    <p:sldId id="946" r:id="rId8"/>
    <p:sldId id="947" r:id="rId9"/>
    <p:sldId id="948" r:id="rId10"/>
    <p:sldId id="949" r:id="rId11"/>
    <p:sldId id="950" r:id="rId12"/>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114" d="100"/>
          <a:sy n="114" d="100"/>
        </p:scale>
        <p:origin x="1629" y="69"/>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6</a:t>
            </a:fld>
            <a:endParaRPr lang="en-US" altLang="ko-KR"/>
          </a:p>
        </p:txBody>
      </p:sp>
    </p:spTree>
    <p:extLst>
      <p:ext uri="{BB962C8B-B14F-4D97-AF65-F5344CB8AC3E}">
        <p14:creationId xmlns:p14="http://schemas.microsoft.com/office/powerpoint/2010/main" val="2302074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9</a:t>
            </a:fld>
            <a:endParaRPr lang="en-US" altLang="ko-KR"/>
          </a:p>
        </p:txBody>
      </p:sp>
    </p:spTree>
    <p:extLst>
      <p:ext uri="{BB962C8B-B14F-4D97-AF65-F5344CB8AC3E}">
        <p14:creationId xmlns:p14="http://schemas.microsoft.com/office/powerpoint/2010/main" val="4199747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Jul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Jul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Jul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58987" y="381000"/>
            <a:ext cx="2185983"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802.11-25/1187r0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Jul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dirty="0"/>
              <a:t>HT Control field of </a:t>
            </a:r>
            <a:r>
              <a:rPr lang="en-US" altLang="zh-CN" dirty="0" smtClean="0"/>
              <a:t>CoBF </a:t>
            </a:r>
            <a:r>
              <a:rPr lang="en-US" altLang="zh-CN" dirty="0"/>
              <a:t>DL PPDU for the indication of non-scheduled STA</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2025-07-21</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1421581129"/>
              </p:ext>
            </p:extLst>
          </p:nvPr>
        </p:nvGraphicFramePr>
        <p:xfrm>
          <a:off x="762000" y="2700991"/>
          <a:ext cx="7620000" cy="3254336"/>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263047">
                  <a:extLst>
                    <a:ext uri="{9D8B030D-6E8A-4147-A177-3AD203B41FA5}">
                      <a16:colId xmlns:a16="http://schemas.microsoft.com/office/drawing/2014/main" xmlns="" val="20002"/>
                    </a:ext>
                  </a:extLst>
                </a:gridCol>
                <a:gridCol w="1219200">
                  <a:extLst>
                    <a:ext uri="{9D8B030D-6E8A-4147-A177-3AD203B41FA5}">
                      <a16:colId xmlns:a16="http://schemas.microsoft.com/office/drawing/2014/main" xmlns="" val="20003"/>
                    </a:ext>
                  </a:extLst>
                </a:gridCol>
                <a:gridCol w="2410428">
                  <a:extLst>
                    <a:ext uri="{9D8B030D-6E8A-4147-A177-3AD203B41FA5}">
                      <a16:colId xmlns:a16="http://schemas.microsoft.com/office/drawing/2014/main" xmlns=""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28673">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smtClean="0"/>
              <a:t>Summary</a:t>
            </a:r>
            <a:endParaRPr lang="en-CA" dirty="0"/>
          </a:p>
        </p:txBody>
      </p:sp>
      <p:sp>
        <p:nvSpPr>
          <p:cNvPr id="3" name="Content Placeholder 2"/>
          <p:cNvSpPr>
            <a:spLocks noGrp="1"/>
          </p:cNvSpPr>
          <p:nvPr>
            <p:ph idx="1"/>
          </p:nvPr>
        </p:nvSpPr>
        <p:spPr>
          <a:xfrm>
            <a:off x="304800" y="1600200"/>
            <a:ext cx="8534400" cy="4724400"/>
          </a:xfrm>
        </p:spPr>
        <p:txBody>
          <a:bodyPr/>
          <a:lstStyle/>
          <a:p>
            <a:pPr lvl="0"/>
            <a:r>
              <a:rPr lang="en-US" altLang="zh-CN" dirty="0">
                <a:solidFill>
                  <a:srgbClr val="0000FF"/>
                </a:solidFill>
              </a:rPr>
              <a:t>We proposed </a:t>
            </a:r>
            <a:r>
              <a:rPr lang="en-US" altLang="zh-CN" dirty="0" smtClean="0">
                <a:solidFill>
                  <a:srgbClr val="0000FF"/>
                </a:solidFill>
              </a:rPr>
              <a:t>to use the HTC in the MAC header for the indication of scheduling status of each STA scheduled</a:t>
            </a:r>
          </a:p>
          <a:p>
            <a:pPr lvl="0"/>
            <a:r>
              <a:rPr lang="en-US" altLang="zh-CN" dirty="0" smtClean="0">
                <a:solidFill>
                  <a:srgbClr val="0000FF"/>
                </a:solidFill>
              </a:rPr>
              <a:t>MAC header is a User Specific information area and appropriate for the indication of scheduling status of each </a:t>
            </a:r>
            <a:r>
              <a:rPr lang="en-US" altLang="zh-CN" dirty="0" smtClean="0">
                <a:solidFill>
                  <a:srgbClr val="0000FF"/>
                </a:solidFill>
              </a:rPr>
              <a:t>user</a:t>
            </a:r>
            <a:endParaRPr lang="en-US" altLang="zh-CN" dirty="0" smtClean="0">
              <a:solidFill>
                <a:srgbClr val="0000FF"/>
              </a:solidFill>
            </a:endParaRP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290323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altLang="zh-CN" dirty="0" smtClean="0"/>
              <a:t>Reference</a:t>
            </a:r>
            <a:endParaRPr lang="zh-CN" altLang="en-US" dirty="0"/>
          </a:p>
        </p:txBody>
      </p:sp>
      <p:sp>
        <p:nvSpPr>
          <p:cNvPr id="3" name="Content Placeholder 2"/>
          <p:cNvSpPr>
            <a:spLocks noGrp="1"/>
          </p:cNvSpPr>
          <p:nvPr>
            <p:ph idx="1"/>
          </p:nvPr>
        </p:nvSpPr>
        <p:spPr>
          <a:xfrm>
            <a:off x="76200" y="1447800"/>
            <a:ext cx="8991600" cy="4648200"/>
          </a:xfrm>
        </p:spPr>
        <p:txBody>
          <a:bodyPr/>
          <a:lstStyle/>
          <a:p>
            <a:r>
              <a:rPr lang="it-IT" altLang="zh-CN" dirty="0" smtClean="0"/>
              <a:t>[1] </a:t>
            </a:r>
            <a:r>
              <a:rPr lang="it-IT" altLang="zh-CN" dirty="0" smtClean="0"/>
              <a:t>J. Suh, </a:t>
            </a:r>
            <a:r>
              <a:rPr lang="it-IT" altLang="zh-CN" dirty="0"/>
              <a:t>et. al., </a:t>
            </a:r>
            <a:r>
              <a:rPr lang="it-IT" altLang="zh-CN" dirty="0" smtClean="0"/>
              <a:t>“</a:t>
            </a:r>
            <a:r>
              <a:rPr lang="en-US" altLang="zh-CN" dirty="0" smtClean="0"/>
              <a:t>25/1186r0 CoBF Scheduled Users in the CoBF Trigger Frame</a:t>
            </a:r>
            <a:r>
              <a:rPr lang="it-IT" altLang="zh-CN" dirty="0" smtClean="0"/>
              <a:t>”</a:t>
            </a:r>
          </a:p>
          <a:p>
            <a:r>
              <a:rPr lang="it-IT" altLang="zh-CN" dirty="0" smtClean="0"/>
              <a:t>[2] Y. Chen, et. al., </a:t>
            </a:r>
            <a:r>
              <a:rPr lang="it-IT" altLang="zh-CN" dirty="0"/>
              <a:t>“</a:t>
            </a:r>
            <a:r>
              <a:rPr lang="en-US" altLang="zh-CN" dirty="0" smtClean="0"/>
              <a:t>25/1192r0 COBF </a:t>
            </a:r>
            <a:r>
              <a:rPr lang="en-US" altLang="zh-CN" dirty="0" err="1" smtClean="0"/>
              <a:t>Misc</a:t>
            </a:r>
            <a:r>
              <a:rPr lang="it-IT" altLang="zh-CN" dirty="0" smtClean="0"/>
              <a:t>”</a:t>
            </a:r>
            <a:endParaRPr lang="it-IT" altLang="zh-CN" dirty="0" smtClean="0"/>
          </a:p>
          <a:p>
            <a:r>
              <a:rPr lang="it-IT" altLang="zh-CN" dirty="0" smtClean="0"/>
              <a:t>[3] </a:t>
            </a:r>
            <a:r>
              <a:rPr lang="it-IT" altLang="zh-CN" dirty="0" smtClean="0"/>
              <a:t>J. Suh, </a:t>
            </a:r>
            <a:r>
              <a:rPr lang="it-IT" altLang="zh-CN" dirty="0"/>
              <a:t>et. al., </a:t>
            </a:r>
            <a:r>
              <a:rPr lang="it-IT" altLang="zh-CN" dirty="0" smtClean="0"/>
              <a:t>“25/903r0 </a:t>
            </a:r>
            <a:r>
              <a:rPr lang="en-US" altLang="zh-CN" dirty="0" smtClean="0"/>
              <a:t>HT </a:t>
            </a:r>
            <a:r>
              <a:rPr lang="en-US" altLang="zh-CN" dirty="0"/>
              <a:t>Control field of </a:t>
            </a:r>
            <a:r>
              <a:rPr lang="en-US" altLang="zh-CN" dirty="0" err="1"/>
              <a:t>CoBF</a:t>
            </a:r>
            <a:r>
              <a:rPr lang="en-US" altLang="zh-CN" dirty="0"/>
              <a:t> DL PPDU for TB-</a:t>
            </a:r>
            <a:r>
              <a:rPr lang="en-US" altLang="zh-CN" dirty="0" err="1"/>
              <a:t>Ack</a:t>
            </a:r>
            <a:r>
              <a:rPr lang="en-US" altLang="zh-CN" dirty="0"/>
              <a:t> Scheduling</a:t>
            </a:r>
            <a:r>
              <a:rPr lang="it-IT" altLang="zh-CN" dirty="0" smtClean="0"/>
              <a:t>”</a:t>
            </a:r>
            <a:endParaRPr lang="it-IT" altLang="zh-CN" dirty="0"/>
          </a:p>
          <a:p>
            <a:endParaRPr lang="it-IT" altLang="zh-CN"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775694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30" y="609600"/>
            <a:ext cx="9067800" cy="457200"/>
          </a:xfrm>
        </p:spPr>
        <p:txBody>
          <a:bodyPr/>
          <a:lstStyle/>
          <a:p>
            <a:r>
              <a:rPr lang="en-US" altLang="zh-CN" sz="2000" dirty="0" smtClean="0"/>
              <a:t>Background: Scheduling in the CBF Trigger (Sync) frame</a:t>
            </a:r>
            <a:endParaRPr lang="zh-CN" altLang="en-US" sz="2000" dirty="0"/>
          </a:p>
        </p:txBody>
      </p:sp>
      <p:sp>
        <p:nvSpPr>
          <p:cNvPr id="3" name="Content Placeholder 2"/>
          <p:cNvSpPr>
            <a:spLocks noGrp="1"/>
          </p:cNvSpPr>
          <p:nvPr>
            <p:ph idx="1"/>
          </p:nvPr>
        </p:nvSpPr>
        <p:spPr>
          <a:xfrm>
            <a:off x="76200" y="1066799"/>
            <a:ext cx="8991600" cy="2397851"/>
          </a:xfrm>
        </p:spPr>
        <p:txBody>
          <a:bodyPr/>
          <a:lstStyle/>
          <a:p>
            <a:r>
              <a:rPr lang="en-US" altLang="zh-CN" sz="1400" b="0" dirty="0" smtClean="0"/>
              <a:t>During the ICF/ICR exchange between the AP and the intended scheduled STAs, the ICR </a:t>
            </a:r>
            <a:r>
              <a:rPr lang="en-US" altLang="zh-CN" sz="1400" b="0" dirty="0"/>
              <a:t>from some intended STAs may not </a:t>
            </a:r>
            <a:r>
              <a:rPr lang="en-US" altLang="zh-CN" sz="1400" b="0" dirty="0" smtClean="0"/>
              <a:t>be sent to the AP</a:t>
            </a:r>
          </a:p>
          <a:p>
            <a:r>
              <a:rPr lang="en-US" altLang="zh-CN" sz="1400" b="0" dirty="0" smtClean="0"/>
              <a:t>Since the Sync frame is prepared, based on the Invite/Response and ICF/ICR exchanges, and is transmitted from the AP1 to the AP2, the AP1 recognizes the actual scheduled information based on the received ICR1 without knowing the responses in the ICR2.</a:t>
            </a:r>
          </a:p>
          <a:p>
            <a:pPr lvl="1"/>
            <a:r>
              <a:rPr lang="en-US" altLang="zh-CN" sz="1400" dirty="0" smtClean="0"/>
              <a:t>The Sync frame may list the scheduled STAs with the STAs which have not responded in the ICR1 removed, while all the STAs listed in the Response frame may still be listed in the Sync frame without regards to the ICR2 information</a:t>
            </a:r>
          </a:p>
          <a:p>
            <a:pPr lvl="1"/>
            <a:r>
              <a:rPr lang="en-US" altLang="zh-CN" sz="1400" dirty="0" smtClean="0"/>
              <a:t>The Figure below shows an example with STA1&amp;2 scheduled in Invite frame and STA3&amp;4 scheduled in Response frame</a:t>
            </a:r>
          </a:p>
          <a:p>
            <a:pPr lvl="2"/>
            <a:r>
              <a:rPr lang="en-US" altLang="zh-CN" sz="1200" dirty="0" smtClean="0"/>
              <a:t>STA2 has not responded in ICR1 and STA4 has not responded in ICR2</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2</a:t>
            </a:fld>
            <a:endParaRPr lang="en-US" altLang="ko-KR"/>
          </a:p>
        </p:txBody>
      </p:sp>
      <p:grpSp>
        <p:nvGrpSpPr>
          <p:cNvPr id="53" name="Group 52"/>
          <p:cNvGrpSpPr/>
          <p:nvPr/>
        </p:nvGrpSpPr>
        <p:grpSpPr>
          <a:xfrm>
            <a:off x="125287" y="3738962"/>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smtClean="0"/>
                <a:t>Invite</a:t>
              </a:r>
              <a:endParaRPr lang="en-US" altLang="zh-CN" sz="800" dirty="0"/>
            </a:p>
            <a:p>
              <a:pPr algn="ctr"/>
              <a:r>
                <a:rPr lang="en-US" altLang="zh-CN" sz="800" b="1" dirty="0" smtClean="0">
                  <a:solidFill>
                    <a:srgbClr val="A50021"/>
                  </a:solidFill>
                </a:rPr>
                <a:t>(STA1,</a:t>
              </a:r>
            </a:p>
            <a:p>
              <a:pPr algn="ctr"/>
              <a:r>
                <a:rPr lang="en-US" altLang="zh-CN" sz="800" b="1" dirty="0" smtClean="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smtClean="0"/>
                <a:t>Response</a:t>
              </a:r>
              <a:endParaRPr lang="en-US" altLang="zh-CN" sz="800" dirty="0"/>
            </a:p>
            <a:p>
              <a:pPr algn="ctr"/>
              <a:r>
                <a:rPr lang="en-US" altLang="zh-CN" sz="800" b="1" dirty="0" smtClean="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smtClean="0"/>
                <a:t>ICF1</a:t>
              </a:r>
            </a:p>
            <a:p>
              <a:pPr algn="ctr"/>
              <a:r>
                <a:rPr lang="en-US" altLang="zh-CN" sz="1000" b="1" dirty="0" smtClean="0">
                  <a:solidFill>
                    <a:srgbClr val="A50021"/>
                  </a:solidFill>
                </a:rPr>
                <a:t>(STA1,</a:t>
              </a:r>
            </a:p>
            <a:p>
              <a:pPr algn="ctr"/>
              <a:r>
                <a:rPr lang="en-US" altLang="zh-CN" sz="1000" b="1" dirty="0" smtClean="0">
                  <a:solidFill>
                    <a:srgbClr val="A50021"/>
                  </a:solidFill>
                </a:rPr>
                <a:t>STA2)</a:t>
              </a:r>
              <a:endParaRPr lang="en-US" altLang="zh-CN" sz="1000" b="1" dirty="0">
                <a:solidFill>
                  <a:srgbClr val="A50021"/>
                </a:solidFill>
              </a:endParaRP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smtClean="0"/>
                <a:t>ICR1</a:t>
              </a:r>
            </a:p>
            <a:p>
              <a:pPr algn="ctr"/>
              <a:r>
                <a:rPr lang="en-US" altLang="zh-CN" sz="1000" b="1" dirty="0" smtClean="0">
                  <a:solidFill>
                    <a:srgbClr val="A50021"/>
                  </a:solidFill>
                </a:rPr>
                <a:t>(STA1,</a:t>
              </a:r>
            </a:p>
            <a:p>
              <a:pPr algn="ctr"/>
              <a:r>
                <a:rPr lang="en-US" altLang="zh-CN" sz="1000" b="1" strike="sngStrike" dirty="0" smtClean="0">
                  <a:solidFill>
                    <a:srgbClr val="FFC000"/>
                  </a:solidFill>
                </a:rPr>
                <a:t>STA2</a:t>
              </a:r>
              <a:r>
                <a:rPr lang="en-US" altLang="zh-CN" sz="1000" b="1" dirty="0" smtClean="0">
                  <a:solidFill>
                    <a:srgbClr val="A50021"/>
                  </a:solidFill>
                </a:rPr>
                <a:t>)</a:t>
              </a:r>
              <a:endParaRPr lang="en-US" altLang="zh-CN" sz="1000" b="1" dirty="0">
                <a:solidFill>
                  <a:srgbClr val="A50021"/>
                </a:solidFill>
              </a:endParaRPr>
            </a:p>
          </p:txBody>
        </p:sp>
        <p:sp>
          <p:nvSpPr>
            <p:cNvPr id="27" name="Rectangle 26"/>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158918" y="4520964"/>
              <a:ext cx="1470482" cy="461665"/>
            </a:xfrm>
            <a:prstGeom prst="rect">
              <a:avLst/>
            </a:prstGeom>
            <a:noFill/>
          </p:spPr>
          <p:txBody>
            <a:bodyPr wrap="square" rtlCol="0">
              <a:spAutoFit/>
            </a:bodyPr>
            <a:lstStyle/>
            <a:p>
              <a:pPr algn="ctr"/>
              <a:r>
                <a:rPr lang="en-US" altLang="zh-CN" dirty="0" smtClean="0"/>
                <a:t>Sync</a:t>
              </a:r>
            </a:p>
            <a:p>
              <a:pPr algn="ctr"/>
              <a:r>
                <a:rPr lang="en-US" altLang="zh-CN" b="1" dirty="0" smtClean="0"/>
                <a:t>(STA1, STA3, STA4)</a:t>
              </a:r>
              <a:endParaRPr lang="zh-CN" altLang="en-US" b="1" dirty="0"/>
            </a:p>
          </p:txBody>
        </p:sp>
        <p:sp>
          <p:nvSpPr>
            <p:cNvPr id="29" name="Rectangle 28"/>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TextBox 29"/>
            <p:cNvSpPr txBox="1"/>
            <p:nvPr/>
          </p:nvSpPr>
          <p:spPr>
            <a:xfrm>
              <a:off x="6842601" y="4367828"/>
              <a:ext cx="2127862" cy="246221"/>
            </a:xfrm>
            <a:prstGeom prst="rect">
              <a:avLst/>
            </a:prstGeom>
            <a:noFill/>
          </p:spPr>
          <p:txBody>
            <a:bodyPr wrap="square" rtlCol="0">
              <a:spAutoFit/>
            </a:bodyPr>
            <a:lstStyle/>
            <a:p>
              <a:pPr algn="ctr"/>
              <a:r>
                <a:rPr lang="en-US" altLang="zh-CN" sz="1000" dirty="0" smtClean="0"/>
                <a:t>CoBF DL PPDU 1</a:t>
              </a:r>
              <a:endParaRPr lang="zh-CN" altLang="en-US" sz="1000" dirty="0"/>
            </a:p>
          </p:txBody>
        </p:sp>
        <p:sp>
          <p:nvSpPr>
            <p:cNvPr id="31" name="Rectangle 30"/>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Rectangle 34"/>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3719771" y="4825417"/>
              <a:ext cx="572593" cy="553998"/>
            </a:xfrm>
            <a:prstGeom prst="rect">
              <a:avLst/>
            </a:prstGeom>
            <a:noFill/>
          </p:spPr>
          <p:txBody>
            <a:bodyPr wrap="none" rtlCol="0">
              <a:spAutoFit/>
            </a:bodyPr>
            <a:lstStyle/>
            <a:p>
              <a:pPr algn="ctr"/>
              <a:r>
                <a:rPr lang="en-US" altLang="zh-CN" sz="1000" dirty="0" smtClean="0"/>
                <a:t>ICF2</a:t>
              </a:r>
            </a:p>
            <a:p>
              <a:pPr algn="ctr"/>
              <a:r>
                <a:rPr lang="en-US" altLang="zh-CN" sz="1000" b="1" dirty="0" smtClean="0">
                  <a:solidFill>
                    <a:srgbClr val="A50021"/>
                  </a:solidFill>
                </a:rPr>
                <a:t>(STA3,</a:t>
              </a:r>
            </a:p>
            <a:p>
              <a:pPr algn="ctr"/>
              <a:r>
                <a:rPr lang="en-US" altLang="zh-CN" sz="1000" b="1" dirty="0" smtClean="0">
                  <a:solidFill>
                    <a:srgbClr val="A50021"/>
                  </a:solidFill>
                </a:rPr>
                <a:t>STA4)</a:t>
              </a:r>
              <a:endParaRPr lang="en-US" altLang="zh-CN" sz="1000" b="1" dirty="0">
                <a:solidFill>
                  <a:srgbClr val="A50021"/>
                </a:solidFill>
              </a:endParaRPr>
            </a:p>
          </p:txBody>
        </p:sp>
        <p:sp>
          <p:nvSpPr>
            <p:cNvPr id="37" name="Rectangle 36"/>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8" name="TextBox 37"/>
            <p:cNvSpPr txBox="1"/>
            <p:nvPr/>
          </p:nvSpPr>
          <p:spPr>
            <a:xfrm>
              <a:off x="4431443" y="5791200"/>
              <a:ext cx="572593" cy="553998"/>
            </a:xfrm>
            <a:prstGeom prst="rect">
              <a:avLst/>
            </a:prstGeom>
            <a:noFill/>
          </p:spPr>
          <p:txBody>
            <a:bodyPr wrap="none" rtlCol="0">
              <a:spAutoFit/>
            </a:bodyPr>
            <a:lstStyle/>
            <a:p>
              <a:pPr algn="ctr"/>
              <a:r>
                <a:rPr lang="en-US" altLang="zh-CN" sz="1000" dirty="0" smtClean="0"/>
                <a:t>ICR2</a:t>
              </a:r>
            </a:p>
            <a:p>
              <a:pPr algn="ctr"/>
              <a:r>
                <a:rPr lang="en-US" altLang="zh-CN" sz="1000" b="1" dirty="0" smtClean="0">
                  <a:solidFill>
                    <a:srgbClr val="A50021"/>
                  </a:solidFill>
                </a:rPr>
                <a:t>(STA3,</a:t>
              </a:r>
            </a:p>
            <a:p>
              <a:pPr algn="ctr"/>
              <a:r>
                <a:rPr lang="en-US" altLang="zh-CN" sz="1000" b="1" strike="sngStrike" dirty="0" smtClean="0">
                  <a:solidFill>
                    <a:srgbClr val="FFC000"/>
                  </a:solidFill>
                </a:rPr>
                <a:t>STA4</a:t>
              </a:r>
              <a:r>
                <a:rPr lang="en-US" altLang="zh-CN" sz="1000" b="1" dirty="0" smtClean="0">
                  <a:solidFill>
                    <a:srgbClr val="A50021"/>
                  </a:solidFill>
                </a:rPr>
                <a:t>)</a:t>
              </a:r>
              <a:endParaRPr lang="en-US" altLang="zh-CN" sz="1000" b="1" dirty="0">
                <a:solidFill>
                  <a:srgbClr val="A50021"/>
                </a:solidFill>
              </a:endParaRPr>
            </a:p>
          </p:txBody>
        </p:sp>
        <p:sp>
          <p:nvSpPr>
            <p:cNvPr id="39" name="TextBox 38"/>
            <p:cNvSpPr txBox="1"/>
            <p:nvPr/>
          </p:nvSpPr>
          <p:spPr>
            <a:xfrm>
              <a:off x="6831985" y="5345493"/>
              <a:ext cx="2127862" cy="246221"/>
            </a:xfrm>
            <a:prstGeom prst="rect">
              <a:avLst/>
            </a:prstGeom>
            <a:noFill/>
          </p:spPr>
          <p:txBody>
            <a:bodyPr wrap="square" rtlCol="0">
              <a:spAutoFit/>
            </a:bodyPr>
            <a:lstStyle/>
            <a:p>
              <a:pPr algn="ctr"/>
              <a:r>
                <a:rPr lang="en-US" altLang="zh-CN" sz="1000" dirty="0" smtClean="0"/>
                <a:t>CoBF DL PPDU 2</a:t>
              </a:r>
              <a:endParaRPr lang="zh-CN" altLang="en-US" sz="1000" dirty="0"/>
            </a:p>
          </p:txBody>
        </p:sp>
        <p:sp>
          <p:nvSpPr>
            <p:cNvPr id="46" name="Rectangle 45"/>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TextBox 51"/>
            <p:cNvSpPr txBox="1"/>
            <p:nvPr/>
          </p:nvSpPr>
          <p:spPr>
            <a:xfrm>
              <a:off x="5593801" y="3662762"/>
              <a:ext cx="2002471" cy="461665"/>
            </a:xfrm>
            <a:prstGeom prst="rect">
              <a:avLst/>
            </a:prstGeom>
            <a:noFill/>
          </p:spPr>
          <p:txBody>
            <a:bodyPr wrap="none" rtlCol="0">
              <a:spAutoFit/>
            </a:bodyPr>
            <a:lstStyle/>
            <a:p>
              <a:pPr algn="ctr"/>
              <a:r>
                <a:rPr lang="en-US" altLang="zh-CN" dirty="0" smtClean="0"/>
                <a:t>UHR-SIG User Specific field</a:t>
              </a:r>
            </a:p>
            <a:p>
              <a:pPr algn="ctr"/>
              <a:r>
                <a:rPr lang="en-US" altLang="zh-CN" b="1" dirty="0" smtClean="0"/>
                <a:t>(STA1,STA3,STA4)</a:t>
              </a:r>
              <a:endParaRPr lang="zh-CN" altLang="en-US" b="1" dirty="0"/>
            </a:p>
          </p:txBody>
        </p:sp>
      </p:gr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690528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altLang="zh-CN" dirty="0" smtClean="0"/>
              <a:t>Issues</a:t>
            </a:r>
            <a:endParaRPr lang="zh-CN" altLang="en-US" dirty="0"/>
          </a:p>
        </p:txBody>
      </p:sp>
      <p:sp>
        <p:nvSpPr>
          <p:cNvPr id="3" name="Content Placeholder 2"/>
          <p:cNvSpPr>
            <a:spLocks noGrp="1"/>
          </p:cNvSpPr>
          <p:nvPr>
            <p:ph idx="1"/>
          </p:nvPr>
        </p:nvSpPr>
        <p:spPr>
          <a:xfrm>
            <a:off x="37746" y="1066800"/>
            <a:ext cx="9045735" cy="2362200"/>
          </a:xfrm>
        </p:spPr>
        <p:txBody>
          <a:bodyPr/>
          <a:lstStyle/>
          <a:p>
            <a:r>
              <a:rPr lang="en-US" altLang="zh-CN" sz="1500" dirty="0" smtClean="0"/>
              <a:t>Processing time for the interference nulling based CoBF </a:t>
            </a:r>
            <a:r>
              <a:rPr lang="en-US" altLang="zh-CN" sz="1500" dirty="0" err="1" smtClean="0"/>
              <a:t>Precoder</a:t>
            </a:r>
            <a:r>
              <a:rPr lang="en-US" altLang="zh-CN" sz="1500" dirty="0" smtClean="0"/>
              <a:t> computation is too tight</a:t>
            </a:r>
          </a:p>
          <a:p>
            <a:pPr lvl="1"/>
            <a:r>
              <a:rPr lang="en-US" altLang="zh-CN" sz="1300" dirty="0" smtClean="0"/>
              <a:t>The earliest time for the Shared AP2 to begin the computation of CoBF </a:t>
            </a:r>
            <a:r>
              <a:rPr lang="en-US" altLang="zh-CN" sz="1300" dirty="0" err="1" smtClean="0"/>
              <a:t>Precoder</a:t>
            </a:r>
            <a:r>
              <a:rPr lang="en-US" altLang="zh-CN" sz="1300" dirty="0" smtClean="0"/>
              <a:t> is when it receives the Sync frame</a:t>
            </a:r>
          </a:p>
          <a:p>
            <a:pPr lvl="2"/>
            <a:r>
              <a:rPr lang="en-US" altLang="zh-CN" sz="1300" dirty="0" smtClean="0"/>
              <a:t>The number of non-OFDMA users in the Common field of the UHR-SIG and its corresponding Spatial Configuration subfield in the User Specific field of UHR-SIG are determined, upon receiving the Sync frame</a:t>
            </a:r>
          </a:p>
          <a:p>
            <a:r>
              <a:rPr lang="en-US" altLang="zh-CN" sz="1500" dirty="0"/>
              <a:t>Wrong parsing of Spatial Configuration </a:t>
            </a:r>
            <a:r>
              <a:rPr lang="en-US" altLang="zh-CN" sz="1500" dirty="0" smtClean="0"/>
              <a:t>Table if </a:t>
            </a:r>
            <a:r>
              <a:rPr lang="en-US" altLang="zh-CN" sz="1500" dirty="0" smtClean="0"/>
              <a:t>CoBF </a:t>
            </a:r>
            <a:r>
              <a:rPr lang="en-US" altLang="zh-CN" sz="1500" dirty="0" err="1" smtClean="0"/>
              <a:t>Precoder</a:t>
            </a:r>
            <a:r>
              <a:rPr lang="en-US" altLang="zh-CN" sz="1500" dirty="0" smtClean="0"/>
              <a:t> were computed before the Sync frame</a:t>
            </a:r>
          </a:p>
          <a:p>
            <a:pPr lvl="1"/>
            <a:r>
              <a:rPr lang="en-US" altLang="zh-CN" sz="1300" dirty="0" smtClean="0"/>
              <a:t>Ex. </a:t>
            </a:r>
            <a:r>
              <a:rPr lang="en-US" altLang="zh-CN" sz="1300" dirty="0" err="1" smtClean="0"/>
              <a:t>N_Users</a:t>
            </a:r>
            <a:r>
              <a:rPr lang="en-US" altLang="zh-CN" sz="1300" dirty="0" smtClean="0"/>
              <a:t> is 3 in the previous slide, but the </a:t>
            </a:r>
            <a:r>
              <a:rPr lang="en-US" altLang="zh-CN" sz="1300" dirty="0" err="1" smtClean="0"/>
              <a:t>Precoder</a:t>
            </a:r>
            <a:r>
              <a:rPr lang="en-US" altLang="zh-CN" sz="1300" dirty="0" smtClean="0"/>
              <a:t> is computed based on the original 4 STAs (STA1,2,3&amp;4 as in Invite/Response), then, the STA3&amp;4 are reading the differently </a:t>
            </a:r>
            <a:r>
              <a:rPr lang="en-US" altLang="zh-CN" sz="1300" dirty="0" err="1" smtClean="0"/>
              <a:t>beamformed</a:t>
            </a:r>
            <a:r>
              <a:rPr lang="en-US" altLang="zh-CN" sz="1300" dirty="0" smtClean="0"/>
              <a:t> columns in the Spatial Configuration Table </a:t>
            </a:r>
          </a:p>
          <a:p>
            <a:pPr lvl="2"/>
            <a:r>
              <a:rPr lang="en-US" altLang="zh-CN" sz="1300" dirty="0" smtClean="0"/>
              <a:t>The LTFs still need to be </a:t>
            </a:r>
            <a:r>
              <a:rPr lang="en-US" altLang="zh-CN" sz="1300" dirty="0" err="1" smtClean="0"/>
              <a:t>beamformed</a:t>
            </a:r>
            <a:r>
              <a:rPr lang="en-US" altLang="zh-CN" sz="1300" dirty="0" smtClean="0"/>
              <a:t> as in 4 streams and transmitted in 4 streams of LTFs regardless of the Data not being scheduled for the STA2</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pic>
        <p:nvPicPr>
          <p:cNvPr id="6" name="Picture 5"/>
          <p:cNvPicPr>
            <a:picLocks noChangeAspect="1"/>
          </p:cNvPicPr>
          <p:nvPr/>
        </p:nvPicPr>
        <p:blipFill>
          <a:blip r:embed="rId2"/>
          <a:stretch>
            <a:fillRect/>
          </a:stretch>
        </p:blipFill>
        <p:spPr>
          <a:xfrm>
            <a:off x="990600" y="3708727"/>
            <a:ext cx="3401230" cy="2387273"/>
          </a:xfrm>
          <a:prstGeom prst="rect">
            <a:avLst/>
          </a:prstGeom>
        </p:spPr>
      </p:pic>
      <p:sp>
        <p:nvSpPr>
          <p:cNvPr id="7" name="Rectangle 6"/>
          <p:cNvSpPr/>
          <p:nvPr/>
        </p:nvSpPr>
        <p:spPr bwMode="auto">
          <a:xfrm>
            <a:off x="4800600" y="39624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 name="Straight Connector 7"/>
          <p:cNvCxnSpPr/>
          <p:nvPr/>
        </p:nvCxnSpPr>
        <p:spPr bwMode="auto">
          <a:xfrm>
            <a:off x="5562600" y="39624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p:cNvSpPr txBox="1"/>
          <p:nvPr/>
        </p:nvSpPr>
        <p:spPr>
          <a:xfrm>
            <a:off x="6006381" y="3476967"/>
            <a:ext cx="841897" cy="276999"/>
          </a:xfrm>
          <a:prstGeom prst="rect">
            <a:avLst/>
          </a:prstGeom>
          <a:noFill/>
        </p:spPr>
        <p:txBody>
          <a:bodyPr wrap="none" rtlCol="0">
            <a:spAutoFit/>
          </a:bodyPr>
          <a:lstStyle/>
          <a:p>
            <a:r>
              <a:rPr lang="en-US" altLang="zh-CN" b="1" dirty="0" smtClean="0"/>
              <a:t>UHR-SIG</a:t>
            </a:r>
            <a:endParaRPr lang="zh-CN" altLang="en-US" b="1" dirty="0"/>
          </a:p>
        </p:txBody>
      </p:sp>
      <p:sp>
        <p:nvSpPr>
          <p:cNvPr id="10" name="TextBox 9"/>
          <p:cNvSpPr txBox="1"/>
          <p:nvPr/>
        </p:nvSpPr>
        <p:spPr>
          <a:xfrm>
            <a:off x="4809600" y="4274970"/>
            <a:ext cx="797013" cy="461665"/>
          </a:xfrm>
          <a:prstGeom prst="rect">
            <a:avLst/>
          </a:prstGeom>
          <a:noFill/>
        </p:spPr>
        <p:txBody>
          <a:bodyPr wrap="none" rtlCol="0">
            <a:spAutoFit/>
          </a:bodyPr>
          <a:lstStyle/>
          <a:p>
            <a:pPr algn="ctr"/>
            <a:r>
              <a:rPr lang="en-US" altLang="zh-CN" dirty="0" smtClean="0"/>
              <a:t>Common </a:t>
            </a:r>
          </a:p>
          <a:p>
            <a:pPr algn="ctr"/>
            <a:r>
              <a:rPr lang="en-US" altLang="zh-CN" dirty="0" smtClean="0"/>
              <a:t>field</a:t>
            </a:r>
            <a:endParaRPr lang="zh-CN" altLang="en-US" dirty="0"/>
          </a:p>
        </p:txBody>
      </p:sp>
      <p:sp>
        <p:nvSpPr>
          <p:cNvPr id="11" name="TextBox 10"/>
          <p:cNvSpPr txBox="1"/>
          <p:nvPr/>
        </p:nvSpPr>
        <p:spPr>
          <a:xfrm>
            <a:off x="6775757" y="3976299"/>
            <a:ext cx="539443" cy="276999"/>
          </a:xfrm>
          <a:prstGeom prst="rect">
            <a:avLst/>
          </a:prstGeom>
          <a:noFill/>
        </p:spPr>
        <p:txBody>
          <a:bodyPr wrap="none" rtlCol="0">
            <a:spAutoFit/>
          </a:bodyPr>
          <a:lstStyle/>
          <a:p>
            <a:r>
              <a:rPr lang="en-US" altLang="zh-CN" dirty="0" smtClean="0"/>
              <a:t>STA3</a:t>
            </a:r>
            <a:endParaRPr lang="zh-CN" altLang="en-US" dirty="0"/>
          </a:p>
        </p:txBody>
      </p:sp>
      <p:sp>
        <p:nvSpPr>
          <p:cNvPr id="12" name="Rectangle 11"/>
          <p:cNvSpPr/>
          <p:nvPr/>
        </p:nvSpPr>
        <p:spPr bwMode="auto">
          <a:xfrm>
            <a:off x="4800600" y="43440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Straight Connector 12"/>
          <p:cNvCxnSpPr/>
          <p:nvPr/>
        </p:nvCxnSpPr>
        <p:spPr bwMode="auto">
          <a:xfrm>
            <a:off x="5562600" y="43440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TextBox 13"/>
          <p:cNvSpPr txBox="1"/>
          <p:nvPr/>
        </p:nvSpPr>
        <p:spPr>
          <a:xfrm>
            <a:off x="7848600" y="3810000"/>
            <a:ext cx="896399" cy="461665"/>
          </a:xfrm>
          <a:prstGeom prst="rect">
            <a:avLst/>
          </a:prstGeom>
          <a:noFill/>
        </p:spPr>
        <p:txBody>
          <a:bodyPr wrap="none" rtlCol="0">
            <a:spAutoFit/>
          </a:bodyPr>
          <a:lstStyle/>
          <a:p>
            <a:pPr algn="ctr"/>
            <a:r>
              <a:rPr lang="en-US" altLang="zh-CN" dirty="0" smtClean="0"/>
              <a:t>1</a:t>
            </a:r>
            <a:r>
              <a:rPr lang="en-US" altLang="zh-CN" baseline="30000" dirty="0" smtClean="0"/>
              <a:t>st</a:t>
            </a:r>
            <a:r>
              <a:rPr lang="en-US" altLang="zh-CN" dirty="0" smtClean="0"/>
              <a:t> Content </a:t>
            </a:r>
          </a:p>
          <a:p>
            <a:pPr algn="ctr"/>
            <a:r>
              <a:rPr lang="en-US" altLang="zh-CN" dirty="0" smtClean="0"/>
              <a:t>Channel</a:t>
            </a:r>
            <a:endParaRPr lang="zh-CN" altLang="en-US" dirty="0"/>
          </a:p>
        </p:txBody>
      </p:sp>
      <p:sp>
        <p:nvSpPr>
          <p:cNvPr id="15" name="TextBox 14"/>
          <p:cNvSpPr txBox="1"/>
          <p:nvPr/>
        </p:nvSpPr>
        <p:spPr>
          <a:xfrm>
            <a:off x="7848600" y="4311941"/>
            <a:ext cx="968535" cy="461665"/>
          </a:xfrm>
          <a:prstGeom prst="rect">
            <a:avLst/>
          </a:prstGeom>
          <a:noFill/>
        </p:spPr>
        <p:txBody>
          <a:bodyPr wrap="none" rtlCol="0">
            <a:spAutoFit/>
          </a:bodyPr>
          <a:lstStyle/>
          <a:p>
            <a:pPr algn="ctr"/>
            <a:r>
              <a:rPr lang="en-US" altLang="zh-CN" dirty="0" smtClean="0"/>
              <a:t>2</a:t>
            </a:r>
            <a:r>
              <a:rPr lang="en-US" altLang="zh-CN" baseline="30000" dirty="0" smtClean="0"/>
              <a:t>nd</a:t>
            </a:r>
            <a:r>
              <a:rPr lang="en-US" altLang="zh-CN" dirty="0" smtClean="0"/>
              <a:t>  Content </a:t>
            </a:r>
          </a:p>
          <a:p>
            <a:pPr algn="ctr"/>
            <a:r>
              <a:rPr lang="en-US" altLang="zh-CN" dirty="0" smtClean="0"/>
              <a:t>Channel</a:t>
            </a:r>
            <a:endParaRPr lang="zh-CN" altLang="en-US" dirty="0"/>
          </a:p>
        </p:txBody>
      </p:sp>
      <p:sp>
        <p:nvSpPr>
          <p:cNvPr id="16" name="TextBox 15"/>
          <p:cNvSpPr txBox="1"/>
          <p:nvPr/>
        </p:nvSpPr>
        <p:spPr>
          <a:xfrm>
            <a:off x="4800600" y="3883967"/>
            <a:ext cx="797013" cy="461665"/>
          </a:xfrm>
          <a:prstGeom prst="rect">
            <a:avLst/>
          </a:prstGeom>
          <a:noFill/>
        </p:spPr>
        <p:txBody>
          <a:bodyPr wrap="none" rtlCol="0">
            <a:spAutoFit/>
          </a:bodyPr>
          <a:lstStyle/>
          <a:p>
            <a:pPr algn="ctr"/>
            <a:r>
              <a:rPr lang="en-US" altLang="zh-CN" dirty="0" smtClean="0"/>
              <a:t>Common </a:t>
            </a:r>
          </a:p>
          <a:p>
            <a:pPr algn="ctr"/>
            <a:r>
              <a:rPr lang="en-US" altLang="zh-CN" dirty="0" smtClean="0"/>
              <a:t>field</a:t>
            </a:r>
            <a:endParaRPr lang="zh-CN" altLang="en-US" dirty="0"/>
          </a:p>
        </p:txBody>
      </p:sp>
      <p:sp>
        <p:nvSpPr>
          <p:cNvPr id="17" name="TextBox 16"/>
          <p:cNvSpPr txBox="1"/>
          <p:nvPr/>
        </p:nvSpPr>
        <p:spPr>
          <a:xfrm>
            <a:off x="5708957" y="4359611"/>
            <a:ext cx="539443" cy="276999"/>
          </a:xfrm>
          <a:prstGeom prst="rect">
            <a:avLst/>
          </a:prstGeom>
          <a:noFill/>
        </p:spPr>
        <p:txBody>
          <a:bodyPr wrap="none" rtlCol="0">
            <a:spAutoFit/>
          </a:bodyPr>
          <a:lstStyle/>
          <a:p>
            <a:r>
              <a:rPr lang="en-US" altLang="zh-CN" dirty="0" smtClean="0"/>
              <a:t>STA4</a:t>
            </a:r>
            <a:endParaRPr lang="zh-CN" altLang="en-US" dirty="0"/>
          </a:p>
        </p:txBody>
      </p:sp>
      <p:sp>
        <p:nvSpPr>
          <p:cNvPr id="19" name="TextBox 18"/>
          <p:cNvSpPr txBox="1"/>
          <p:nvPr/>
        </p:nvSpPr>
        <p:spPr>
          <a:xfrm>
            <a:off x="5708957" y="39624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20" name="Oval 19"/>
          <p:cNvSpPr/>
          <p:nvPr/>
        </p:nvSpPr>
        <p:spPr bwMode="auto">
          <a:xfrm>
            <a:off x="5715001" y="39330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Oval 20"/>
          <p:cNvSpPr/>
          <p:nvPr/>
        </p:nvSpPr>
        <p:spPr bwMode="auto">
          <a:xfrm>
            <a:off x="5738097" y="43286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Oval 22"/>
          <p:cNvSpPr/>
          <p:nvPr/>
        </p:nvSpPr>
        <p:spPr bwMode="auto">
          <a:xfrm>
            <a:off x="6812970" y="39577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Freeform 23"/>
          <p:cNvSpPr/>
          <p:nvPr/>
        </p:nvSpPr>
        <p:spPr bwMode="auto">
          <a:xfrm>
            <a:off x="1718327" y="36387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Freeform 24"/>
          <p:cNvSpPr/>
          <p:nvPr/>
        </p:nvSpPr>
        <p:spPr bwMode="auto">
          <a:xfrm>
            <a:off x="2132202" y="34876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Freeform 25"/>
          <p:cNvSpPr/>
          <p:nvPr/>
        </p:nvSpPr>
        <p:spPr bwMode="auto">
          <a:xfrm>
            <a:off x="2128448" y="41127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Footer Placeholder 17"/>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556985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0" y="609600"/>
            <a:ext cx="9067800" cy="457200"/>
          </a:xfrm>
        </p:spPr>
        <p:txBody>
          <a:bodyPr/>
          <a:lstStyle/>
          <a:p>
            <a:r>
              <a:rPr lang="en-US" altLang="zh-CN" sz="2500" dirty="0" smtClean="0"/>
              <a:t>Scheduling in the Sync frame and UHR-SIG of CoBF DL PPDU</a:t>
            </a:r>
            <a:endParaRPr lang="zh-CN" altLang="en-US" sz="2500" dirty="0"/>
          </a:p>
        </p:txBody>
      </p:sp>
      <p:sp>
        <p:nvSpPr>
          <p:cNvPr id="3" name="Content Placeholder 2"/>
          <p:cNvSpPr>
            <a:spLocks noGrp="1"/>
          </p:cNvSpPr>
          <p:nvPr>
            <p:ph idx="1"/>
          </p:nvPr>
        </p:nvSpPr>
        <p:spPr>
          <a:xfrm>
            <a:off x="228600" y="1074489"/>
            <a:ext cx="8763000" cy="2067749"/>
          </a:xfrm>
        </p:spPr>
        <p:txBody>
          <a:bodyPr/>
          <a:lstStyle/>
          <a:p>
            <a:r>
              <a:rPr lang="en-US" altLang="zh-CN" sz="1600" b="0" dirty="0" smtClean="0"/>
              <a:t>Since the Shared AP cannot have enough processing time to compute the CoBF </a:t>
            </a:r>
            <a:r>
              <a:rPr lang="en-US" altLang="zh-CN" sz="1600" b="0" dirty="0" err="1" smtClean="0"/>
              <a:t>Precoder</a:t>
            </a:r>
            <a:r>
              <a:rPr lang="en-US" altLang="zh-CN" sz="1600" b="0" dirty="0" smtClean="0"/>
              <a:t> upon receiving the Sync frame, the CoBF scheduling information in the Sync frame and in the UHR-SIG of CoBF DL PPDU should be aligned with the scheduling information in the Invite and Response </a:t>
            </a:r>
            <a:r>
              <a:rPr lang="en-US" altLang="zh-CN" sz="1600" b="0" dirty="0" smtClean="0"/>
              <a:t>frames [1,2]</a:t>
            </a:r>
            <a:endParaRPr lang="en-US" altLang="zh-CN" sz="1600" b="0" dirty="0" smtClean="0"/>
          </a:p>
          <a:p>
            <a:pPr lvl="1"/>
            <a:r>
              <a:rPr lang="en-US" altLang="zh-CN" sz="1200" b="0" dirty="0" smtClean="0"/>
              <a:t>The Number </a:t>
            </a:r>
            <a:r>
              <a:rPr lang="en-US" altLang="zh-CN" sz="1200" dirty="0"/>
              <a:t>of non-OFDMA users in the Common field of the UHR-SIG </a:t>
            </a:r>
            <a:r>
              <a:rPr lang="en-US" altLang="zh-CN" sz="1200" dirty="0" smtClean="0"/>
              <a:t>should be the same as the Sum of the number of scheduled users in the Invite frame and the number of scheduled users in the Response frame</a:t>
            </a:r>
            <a:endParaRPr lang="zh-CN" altLang="en-US" sz="1200" b="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grpSp>
        <p:nvGrpSpPr>
          <p:cNvPr id="6" name="Group 5"/>
          <p:cNvGrpSpPr/>
          <p:nvPr/>
        </p:nvGrpSpPr>
        <p:grpSpPr>
          <a:xfrm>
            <a:off x="125287" y="3339923"/>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smtClean="0"/>
                <a:t>Invite</a:t>
              </a:r>
              <a:endParaRPr lang="en-US" altLang="zh-CN" sz="800" dirty="0"/>
            </a:p>
            <a:p>
              <a:pPr algn="ctr"/>
              <a:r>
                <a:rPr lang="en-US" altLang="zh-CN" sz="800" b="1" dirty="0" smtClean="0">
                  <a:solidFill>
                    <a:srgbClr val="A50021"/>
                  </a:solidFill>
                </a:rPr>
                <a:t>(STA1,</a:t>
              </a:r>
            </a:p>
            <a:p>
              <a:pPr algn="ctr"/>
              <a:r>
                <a:rPr lang="en-US" altLang="zh-CN" sz="800" b="1" dirty="0" smtClean="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smtClean="0"/>
                <a:t>Response</a:t>
              </a:r>
              <a:endParaRPr lang="en-US" altLang="zh-CN" sz="800" dirty="0"/>
            </a:p>
            <a:p>
              <a:pPr algn="ctr"/>
              <a:r>
                <a:rPr lang="en-US" altLang="zh-CN" sz="800" b="1" dirty="0" smtClean="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smtClean="0"/>
                <a:t>ICF1</a:t>
              </a:r>
            </a:p>
            <a:p>
              <a:pPr algn="ctr"/>
              <a:r>
                <a:rPr lang="en-US" altLang="zh-CN" sz="1000" b="1" dirty="0" smtClean="0">
                  <a:solidFill>
                    <a:srgbClr val="A50021"/>
                  </a:solidFill>
                </a:rPr>
                <a:t>(STA1,</a:t>
              </a:r>
            </a:p>
            <a:p>
              <a:pPr algn="ctr"/>
              <a:r>
                <a:rPr lang="en-US" altLang="zh-CN" sz="1000" b="1" dirty="0" smtClean="0">
                  <a:solidFill>
                    <a:srgbClr val="A50021"/>
                  </a:solidFill>
                </a:rPr>
                <a:t>STA2)</a:t>
              </a:r>
              <a:endParaRPr lang="en-US" altLang="zh-CN" sz="1000" b="1" dirty="0">
                <a:solidFill>
                  <a:srgbClr val="A50021"/>
                </a:solidFill>
              </a:endParaRP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smtClean="0"/>
                <a:t>ICR1</a:t>
              </a:r>
            </a:p>
            <a:p>
              <a:pPr algn="ctr"/>
              <a:r>
                <a:rPr lang="en-US" altLang="zh-CN" sz="1000" b="1" dirty="0" smtClean="0">
                  <a:solidFill>
                    <a:srgbClr val="A50021"/>
                  </a:solidFill>
                </a:rPr>
                <a:t>(STA1,</a:t>
              </a:r>
            </a:p>
            <a:p>
              <a:pPr algn="ctr"/>
              <a:r>
                <a:rPr lang="en-US" altLang="zh-CN" sz="1000" b="1" strike="sngStrike" dirty="0" smtClean="0">
                  <a:solidFill>
                    <a:srgbClr val="FFC000"/>
                  </a:solidFill>
                </a:rPr>
                <a:t>STA2</a:t>
              </a:r>
              <a:r>
                <a:rPr lang="en-US" altLang="zh-CN" sz="1000" b="1" dirty="0" smtClean="0">
                  <a:solidFill>
                    <a:srgbClr val="A50021"/>
                  </a:solidFill>
                </a:rPr>
                <a:t>)</a:t>
              </a:r>
              <a:endParaRPr lang="en-US" altLang="zh-CN" sz="1000" b="1" dirty="0">
                <a:solidFill>
                  <a:srgbClr val="A50021"/>
                </a:solidFill>
              </a:endParaRPr>
            </a:p>
          </p:txBody>
        </p:sp>
        <p:sp>
          <p:nvSpPr>
            <p:cNvPr id="23" name="Rectangle 22"/>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5022863" y="4520964"/>
              <a:ext cx="1780615" cy="400110"/>
            </a:xfrm>
            <a:prstGeom prst="rect">
              <a:avLst/>
            </a:prstGeom>
            <a:noFill/>
          </p:spPr>
          <p:txBody>
            <a:bodyPr wrap="square" rtlCol="0">
              <a:spAutoFit/>
            </a:bodyPr>
            <a:lstStyle/>
            <a:p>
              <a:pPr algn="ctr"/>
              <a:r>
                <a:rPr lang="en-US" altLang="zh-CN" sz="1000" dirty="0" smtClean="0"/>
                <a:t>Sync</a:t>
              </a:r>
            </a:p>
            <a:p>
              <a:pPr algn="ctr"/>
              <a:r>
                <a:rPr lang="en-US" altLang="zh-CN" sz="1000" b="1" dirty="0" smtClean="0"/>
                <a:t>(STA1,STA2,STA3,STA4)</a:t>
              </a:r>
              <a:endParaRPr lang="zh-CN" altLang="en-US" sz="1000" b="1" dirty="0"/>
            </a:p>
          </p:txBody>
        </p:sp>
        <p:sp>
          <p:nvSpPr>
            <p:cNvPr id="25" name="Rectangle 24"/>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6" name="TextBox 25"/>
            <p:cNvSpPr txBox="1"/>
            <p:nvPr/>
          </p:nvSpPr>
          <p:spPr>
            <a:xfrm>
              <a:off x="6842601" y="4367828"/>
              <a:ext cx="2127862" cy="246221"/>
            </a:xfrm>
            <a:prstGeom prst="rect">
              <a:avLst/>
            </a:prstGeom>
            <a:noFill/>
          </p:spPr>
          <p:txBody>
            <a:bodyPr wrap="square" rtlCol="0">
              <a:spAutoFit/>
            </a:bodyPr>
            <a:lstStyle/>
            <a:p>
              <a:pPr algn="ctr"/>
              <a:r>
                <a:rPr lang="en-US" altLang="zh-CN" sz="1000" dirty="0" smtClean="0"/>
                <a:t>CoBF DL PPDU 1</a:t>
              </a:r>
              <a:endParaRPr lang="zh-CN" altLang="en-US" sz="1000" dirty="0"/>
            </a:p>
          </p:txBody>
        </p:sp>
        <p:sp>
          <p:nvSpPr>
            <p:cNvPr id="27" name="Rectangle 26"/>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Rectangle 27"/>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3719771" y="4825417"/>
              <a:ext cx="572593" cy="553998"/>
            </a:xfrm>
            <a:prstGeom prst="rect">
              <a:avLst/>
            </a:prstGeom>
            <a:noFill/>
          </p:spPr>
          <p:txBody>
            <a:bodyPr wrap="none" rtlCol="0">
              <a:spAutoFit/>
            </a:bodyPr>
            <a:lstStyle/>
            <a:p>
              <a:pPr algn="ctr"/>
              <a:r>
                <a:rPr lang="en-US" altLang="zh-CN" sz="1000" dirty="0" smtClean="0"/>
                <a:t>ICF2</a:t>
              </a:r>
            </a:p>
            <a:p>
              <a:pPr algn="ctr"/>
              <a:r>
                <a:rPr lang="en-US" altLang="zh-CN" sz="1000" b="1" dirty="0" smtClean="0">
                  <a:solidFill>
                    <a:srgbClr val="A50021"/>
                  </a:solidFill>
                </a:rPr>
                <a:t>(STA3,</a:t>
              </a:r>
            </a:p>
            <a:p>
              <a:pPr algn="ctr"/>
              <a:r>
                <a:rPr lang="en-US" altLang="zh-CN" sz="1000" b="1" dirty="0" smtClean="0">
                  <a:solidFill>
                    <a:srgbClr val="A50021"/>
                  </a:solidFill>
                </a:rPr>
                <a:t>STA4)</a:t>
              </a:r>
              <a:endParaRPr lang="en-US" altLang="zh-CN" sz="1000" b="1" dirty="0">
                <a:solidFill>
                  <a:srgbClr val="A50021"/>
                </a:solidFill>
              </a:endParaRPr>
            </a:p>
          </p:txBody>
        </p:sp>
        <p:sp>
          <p:nvSpPr>
            <p:cNvPr id="30" name="Rectangle 29"/>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4431443" y="5791200"/>
              <a:ext cx="572593" cy="553998"/>
            </a:xfrm>
            <a:prstGeom prst="rect">
              <a:avLst/>
            </a:prstGeom>
            <a:noFill/>
          </p:spPr>
          <p:txBody>
            <a:bodyPr wrap="none" rtlCol="0">
              <a:spAutoFit/>
            </a:bodyPr>
            <a:lstStyle/>
            <a:p>
              <a:pPr algn="ctr"/>
              <a:r>
                <a:rPr lang="en-US" altLang="zh-CN" sz="1000" dirty="0" smtClean="0"/>
                <a:t>ICR2</a:t>
              </a:r>
            </a:p>
            <a:p>
              <a:pPr algn="ctr"/>
              <a:r>
                <a:rPr lang="en-US" altLang="zh-CN" sz="1000" b="1" dirty="0" smtClean="0">
                  <a:solidFill>
                    <a:srgbClr val="A50021"/>
                  </a:solidFill>
                </a:rPr>
                <a:t>(STA3,</a:t>
              </a:r>
            </a:p>
            <a:p>
              <a:pPr algn="ctr"/>
              <a:r>
                <a:rPr lang="en-US" altLang="zh-CN" sz="1000" b="1" strike="sngStrike" dirty="0" smtClean="0">
                  <a:solidFill>
                    <a:srgbClr val="FFC000"/>
                  </a:solidFill>
                </a:rPr>
                <a:t>STA4</a:t>
              </a:r>
              <a:r>
                <a:rPr lang="en-US" altLang="zh-CN" sz="1000" b="1" dirty="0" smtClean="0">
                  <a:solidFill>
                    <a:srgbClr val="A50021"/>
                  </a:solidFill>
                </a:rPr>
                <a:t>)</a:t>
              </a:r>
              <a:endParaRPr lang="en-US" altLang="zh-CN" sz="1000" b="1" dirty="0">
                <a:solidFill>
                  <a:srgbClr val="A50021"/>
                </a:solidFill>
              </a:endParaRPr>
            </a:p>
          </p:txBody>
        </p:sp>
        <p:sp>
          <p:nvSpPr>
            <p:cNvPr id="32" name="TextBox 31"/>
            <p:cNvSpPr txBox="1"/>
            <p:nvPr/>
          </p:nvSpPr>
          <p:spPr>
            <a:xfrm>
              <a:off x="6831985" y="5345493"/>
              <a:ext cx="2127862" cy="246221"/>
            </a:xfrm>
            <a:prstGeom prst="rect">
              <a:avLst/>
            </a:prstGeom>
            <a:noFill/>
          </p:spPr>
          <p:txBody>
            <a:bodyPr wrap="square" rtlCol="0">
              <a:spAutoFit/>
            </a:bodyPr>
            <a:lstStyle/>
            <a:p>
              <a:pPr algn="ctr"/>
              <a:r>
                <a:rPr lang="en-US" altLang="zh-CN" sz="1000" dirty="0" smtClean="0"/>
                <a:t>CoBF DL PPDU 2</a:t>
              </a:r>
              <a:endParaRPr lang="zh-CN" altLang="en-US" sz="1000" dirty="0"/>
            </a:p>
          </p:txBody>
        </p:sp>
        <p:sp>
          <p:nvSpPr>
            <p:cNvPr id="33" name="Rectangle 32"/>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p:cNvSpPr txBox="1"/>
            <p:nvPr/>
          </p:nvSpPr>
          <p:spPr>
            <a:xfrm>
              <a:off x="5593801" y="3662762"/>
              <a:ext cx="2002471" cy="461665"/>
            </a:xfrm>
            <a:prstGeom prst="rect">
              <a:avLst/>
            </a:prstGeom>
            <a:noFill/>
          </p:spPr>
          <p:txBody>
            <a:bodyPr wrap="none" rtlCol="0">
              <a:spAutoFit/>
            </a:bodyPr>
            <a:lstStyle/>
            <a:p>
              <a:pPr algn="ctr"/>
              <a:r>
                <a:rPr lang="en-US" altLang="zh-CN" dirty="0" smtClean="0"/>
                <a:t>UHR-SIG User Specific field</a:t>
              </a:r>
            </a:p>
            <a:p>
              <a:pPr algn="ctr"/>
              <a:r>
                <a:rPr lang="en-US" altLang="zh-CN" b="1" dirty="0" smtClean="0"/>
                <a:t>(STA1,STA2,STA3,STA4)</a:t>
              </a:r>
              <a:endParaRPr lang="zh-CN" altLang="en-US" b="1" dirty="0"/>
            </a:p>
          </p:txBody>
        </p:sp>
      </p:grpSp>
      <p:sp>
        <p:nvSpPr>
          <p:cNvPr id="38" name="Oval 37"/>
          <p:cNvSpPr/>
          <p:nvPr/>
        </p:nvSpPr>
        <p:spPr bwMode="auto">
          <a:xfrm>
            <a:off x="762000" y="4035614"/>
            <a:ext cx="1564855" cy="1356547"/>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Freeform 38"/>
          <p:cNvSpPr/>
          <p:nvPr/>
        </p:nvSpPr>
        <p:spPr bwMode="auto">
          <a:xfrm>
            <a:off x="1572935" y="3448707"/>
            <a:ext cx="4142065" cy="689265"/>
          </a:xfrm>
          <a:custGeom>
            <a:avLst/>
            <a:gdLst>
              <a:gd name="connsiteX0" fmla="*/ 0 w 3905076"/>
              <a:gd name="connsiteY0" fmla="*/ 537564 h 634037"/>
              <a:gd name="connsiteX1" fmla="*/ 1547769 w 3905076"/>
              <a:gd name="connsiteY1" fmla="*/ 668 h 634037"/>
              <a:gd name="connsiteX2" fmla="*/ 3905076 w 3905076"/>
              <a:gd name="connsiteY2" fmla="*/ 634037 h 634037"/>
            </a:gdLst>
            <a:ahLst/>
            <a:cxnLst>
              <a:cxn ang="0">
                <a:pos x="connsiteX0" y="connsiteY0"/>
              </a:cxn>
              <a:cxn ang="0">
                <a:pos x="connsiteX1" y="connsiteY1"/>
              </a:cxn>
              <a:cxn ang="0">
                <a:pos x="connsiteX2" y="connsiteY2"/>
              </a:cxn>
            </a:cxnLst>
            <a:rect l="l" t="t" r="r" b="b"/>
            <a:pathLst>
              <a:path w="3905076" h="634037">
                <a:moveTo>
                  <a:pt x="0" y="537564"/>
                </a:moveTo>
                <a:cubicBezTo>
                  <a:pt x="448461" y="261076"/>
                  <a:pt x="896923" y="-15411"/>
                  <a:pt x="1547769" y="668"/>
                </a:cubicBezTo>
                <a:cubicBezTo>
                  <a:pt x="2198615" y="16747"/>
                  <a:pt x="3051845" y="325392"/>
                  <a:pt x="3905076" y="634037"/>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Freeform 39"/>
          <p:cNvSpPr/>
          <p:nvPr/>
        </p:nvSpPr>
        <p:spPr bwMode="auto">
          <a:xfrm>
            <a:off x="1568741" y="2971800"/>
            <a:ext cx="4039299" cy="1064141"/>
          </a:xfrm>
          <a:custGeom>
            <a:avLst/>
            <a:gdLst>
              <a:gd name="connsiteX0" fmla="*/ 0 w 4039299"/>
              <a:gd name="connsiteY0" fmla="*/ 1064141 h 1064141"/>
              <a:gd name="connsiteX1" fmla="*/ 1187042 w 4039299"/>
              <a:gd name="connsiteY1" fmla="*/ 19711 h 1064141"/>
              <a:gd name="connsiteX2" fmla="*/ 4039299 w 4039299"/>
              <a:gd name="connsiteY2" fmla="*/ 481106 h 1064141"/>
            </a:gdLst>
            <a:ahLst/>
            <a:cxnLst>
              <a:cxn ang="0">
                <a:pos x="connsiteX0" y="connsiteY0"/>
              </a:cxn>
              <a:cxn ang="0">
                <a:pos x="connsiteX1" y="connsiteY1"/>
              </a:cxn>
              <a:cxn ang="0">
                <a:pos x="connsiteX2" y="connsiteY2"/>
              </a:cxn>
            </a:cxnLst>
            <a:rect l="l" t="t" r="r" b="b"/>
            <a:pathLst>
              <a:path w="4039299" h="1064141">
                <a:moveTo>
                  <a:pt x="0" y="1064141"/>
                </a:moveTo>
                <a:cubicBezTo>
                  <a:pt x="256912" y="590512"/>
                  <a:pt x="513825" y="116884"/>
                  <a:pt x="1187042" y="19711"/>
                </a:cubicBezTo>
                <a:cubicBezTo>
                  <a:pt x="1860259" y="-77462"/>
                  <a:pt x="2949779" y="201822"/>
                  <a:pt x="4039299" y="481106"/>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7257931" y="3735636"/>
            <a:ext cx="1858201" cy="276999"/>
          </a:xfrm>
          <a:prstGeom prst="rect">
            <a:avLst/>
          </a:prstGeom>
          <a:noFill/>
        </p:spPr>
        <p:txBody>
          <a:bodyPr wrap="none" rtlCol="0">
            <a:spAutoFit/>
          </a:bodyPr>
          <a:lstStyle/>
          <a:p>
            <a:r>
              <a:rPr lang="en-US" altLang="zh-CN" b="1" dirty="0" err="1" smtClean="0">
                <a:solidFill>
                  <a:srgbClr val="0000FF"/>
                </a:solidFill>
              </a:rPr>
              <a:t>N_Users</a:t>
            </a:r>
            <a:r>
              <a:rPr lang="en-US" altLang="zh-CN" b="1" dirty="0" smtClean="0">
                <a:solidFill>
                  <a:srgbClr val="0000FF"/>
                </a:solidFill>
              </a:rPr>
              <a:t> in UHR-SIG is 4</a:t>
            </a:r>
            <a:endParaRPr lang="zh-CN" altLang="en-US" b="1" dirty="0">
              <a:solidFill>
                <a:srgbClr val="0000FF"/>
              </a:solidFill>
            </a:endParaRPr>
          </a:p>
        </p:txBody>
      </p:sp>
      <p:sp>
        <p:nvSpPr>
          <p:cNvPr id="42" name="Footer Placeholder 4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272262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altLang="zh-CN" dirty="0" smtClean="0"/>
              <a:t>HT Control field in </a:t>
            </a:r>
            <a:r>
              <a:rPr lang="en-US" altLang="zh-CN" dirty="0" err="1" smtClean="0"/>
              <a:t>CoBF</a:t>
            </a:r>
            <a:r>
              <a:rPr lang="en-US" altLang="zh-CN" dirty="0" smtClean="0"/>
              <a:t> DL PPDU</a:t>
            </a:r>
            <a:endParaRPr lang="zh-CN" altLang="en-US" dirty="0"/>
          </a:p>
        </p:txBody>
      </p:sp>
      <p:sp>
        <p:nvSpPr>
          <p:cNvPr id="3" name="Content Placeholder 2"/>
          <p:cNvSpPr>
            <a:spLocks noGrp="1"/>
          </p:cNvSpPr>
          <p:nvPr>
            <p:ph idx="1"/>
          </p:nvPr>
        </p:nvSpPr>
        <p:spPr>
          <a:xfrm>
            <a:off x="76200" y="2819400"/>
            <a:ext cx="8991600" cy="3352800"/>
          </a:xfrm>
        </p:spPr>
        <p:txBody>
          <a:bodyPr/>
          <a:lstStyle/>
          <a:p>
            <a:r>
              <a:rPr lang="en-US" altLang="zh-CN" sz="1600" b="0" dirty="0"/>
              <a:t>The </a:t>
            </a:r>
            <a:r>
              <a:rPr lang="en-US" altLang="zh-CN" sz="1600" dirty="0"/>
              <a:t>HT Control </a:t>
            </a:r>
            <a:r>
              <a:rPr lang="en-US" altLang="zh-CN" sz="1600" b="0" dirty="0"/>
              <a:t>field </a:t>
            </a:r>
            <a:r>
              <a:rPr lang="en-US" altLang="zh-CN" sz="1600" b="0" dirty="0" smtClean="0"/>
              <a:t>is </a:t>
            </a:r>
            <a:r>
              <a:rPr lang="en-US" altLang="zh-CN" sz="1600" b="0" dirty="0"/>
              <a:t>present in </a:t>
            </a:r>
            <a:r>
              <a:rPr lang="en-US" altLang="zh-CN" sz="1600" b="0" dirty="0" smtClean="0"/>
              <a:t>Data</a:t>
            </a:r>
            <a:r>
              <a:rPr lang="en-US" altLang="zh-CN" sz="1600" b="0" dirty="0"/>
              <a:t>, </a:t>
            </a:r>
            <a:r>
              <a:rPr lang="en-US" altLang="zh-CN" sz="1600" b="0" dirty="0" smtClean="0"/>
              <a:t>or Management </a:t>
            </a:r>
            <a:r>
              <a:rPr lang="en-US" altLang="zh-CN" sz="1600" b="0" dirty="0"/>
              <a:t>frames as determined by the </a:t>
            </a:r>
            <a:r>
              <a:rPr lang="en-US" altLang="zh-CN" sz="1600" dirty="0"/>
              <a:t>+HTC </a:t>
            </a:r>
            <a:r>
              <a:rPr lang="en-US" altLang="zh-CN" sz="1600" b="0" dirty="0"/>
              <a:t>subfield of the </a:t>
            </a:r>
            <a:r>
              <a:rPr lang="en-US" altLang="zh-CN" sz="1600" dirty="0"/>
              <a:t>Frame Control </a:t>
            </a:r>
            <a:r>
              <a:rPr lang="en-US" altLang="zh-CN" sz="1600" b="0" dirty="0"/>
              <a:t>field</a:t>
            </a:r>
          </a:p>
          <a:p>
            <a:r>
              <a:rPr lang="en-US" altLang="zh-CN" sz="1600" b="0" dirty="0"/>
              <a:t>The format of the </a:t>
            </a:r>
            <a:r>
              <a:rPr lang="en-US" altLang="zh-CN" sz="1600" dirty="0"/>
              <a:t>HT Control </a:t>
            </a:r>
            <a:r>
              <a:rPr lang="en-US" altLang="zh-CN" sz="1600" b="0" dirty="0"/>
              <a:t>field </a:t>
            </a:r>
            <a:r>
              <a:rPr lang="en-US" altLang="zh-CN" sz="1600" b="0" dirty="0" smtClean="0"/>
              <a:t>is </a:t>
            </a:r>
            <a:r>
              <a:rPr lang="en-US" altLang="zh-CN" sz="1600" b="0" dirty="0"/>
              <a:t>defined as </a:t>
            </a:r>
            <a:r>
              <a:rPr lang="en-US" altLang="zh-CN" sz="1600" b="0" dirty="0" smtClean="0"/>
              <a:t>follows</a:t>
            </a:r>
          </a:p>
          <a:p>
            <a:endParaRPr lang="en-US" altLang="zh-CN" sz="1600" b="0" dirty="0"/>
          </a:p>
          <a:p>
            <a:endParaRPr lang="en-US" altLang="zh-CN" sz="1600" b="0" dirty="0" smtClean="0"/>
          </a:p>
          <a:p>
            <a:endParaRPr lang="en-US" altLang="zh-CN" sz="1600" b="0" dirty="0"/>
          </a:p>
          <a:p>
            <a:endParaRPr lang="en-US" altLang="zh-CN" sz="1600" b="0" dirty="0" smtClean="0"/>
          </a:p>
          <a:p>
            <a:endParaRPr lang="en-US" altLang="zh-CN" sz="1600" b="0" dirty="0"/>
          </a:p>
          <a:p>
            <a:endParaRPr lang="en-US" altLang="zh-CN" sz="1600" b="0" dirty="0" smtClean="0"/>
          </a:p>
          <a:p>
            <a:r>
              <a:rPr lang="en-US" altLang="zh-CN" sz="1600" b="0" dirty="0" smtClean="0"/>
              <a:t>Beginning from HE, the A-Control field carries 13 different modes of control fields including the Link Adaptation (LA) and the remaining 3 modes of control fields are Reserved for future indications</a:t>
            </a:r>
            <a:endParaRPr lang="en-US" altLang="zh-CN" sz="1600" b="0"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pSp>
        <p:nvGrpSpPr>
          <p:cNvPr id="49" name="Group 48"/>
          <p:cNvGrpSpPr/>
          <p:nvPr/>
        </p:nvGrpSpPr>
        <p:grpSpPr>
          <a:xfrm>
            <a:off x="152400" y="1121597"/>
            <a:ext cx="8839200" cy="1545403"/>
            <a:chOff x="152400" y="1045397"/>
            <a:chExt cx="8839200" cy="1545403"/>
          </a:xfrm>
        </p:grpSpPr>
        <p:grpSp>
          <p:nvGrpSpPr>
            <p:cNvPr id="22" name="Group 21"/>
            <p:cNvGrpSpPr/>
            <p:nvPr/>
          </p:nvGrpSpPr>
          <p:grpSpPr>
            <a:xfrm>
              <a:off x="152400" y="1320029"/>
              <a:ext cx="8839200" cy="688974"/>
              <a:chOff x="152400" y="1216026"/>
              <a:chExt cx="8839200" cy="461961"/>
            </a:xfrm>
          </p:grpSpPr>
          <p:sp>
            <p:nvSpPr>
              <p:cNvPr id="6" name="Rectangle 5"/>
              <p:cNvSpPr/>
              <p:nvPr/>
            </p:nvSpPr>
            <p:spPr bwMode="auto">
              <a:xfrm>
                <a:off x="152400" y="1219200"/>
                <a:ext cx="88392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 name="Straight Connector 7"/>
              <p:cNvCxnSpPr/>
              <p:nvPr/>
            </p:nvCxnSpPr>
            <p:spPr bwMode="auto">
              <a:xfrm>
                <a:off x="1524000" y="1217613"/>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133600" y="1219200"/>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305800" y="1219200"/>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5562600"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209946"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7620000"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6913230"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4343400"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a:off x="4953000"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p:cNvCxnSpPr/>
              <p:nvPr/>
            </p:nvCxnSpPr>
            <p:spPr bwMode="auto">
              <a:xfrm>
                <a:off x="3733800"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a:off x="3200400" y="1219200"/>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2667000" y="1216026"/>
                <a:ext cx="0" cy="458787"/>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0" name="TextBox 19"/>
            <p:cNvSpPr txBox="1"/>
            <p:nvPr/>
          </p:nvSpPr>
          <p:spPr>
            <a:xfrm>
              <a:off x="443636" y="1526099"/>
              <a:ext cx="768159" cy="276999"/>
            </a:xfrm>
            <a:prstGeom prst="rect">
              <a:avLst/>
            </a:prstGeom>
            <a:noFill/>
          </p:spPr>
          <p:txBody>
            <a:bodyPr wrap="none" rtlCol="0">
              <a:spAutoFit/>
            </a:bodyPr>
            <a:lstStyle/>
            <a:p>
              <a:r>
                <a:rPr lang="en-US" altLang="zh-CN" dirty="0" smtClean="0"/>
                <a:t>Preamble</a:t>
              </a:r>
              <a:endParaRPr lang="zh-CN" altLang="en-US" dirty="0"/>
            </a:p>
          </p:txBody>
        </p:sp>
        <p:sp>
          <p:nvSpPr>
            <p:cNvPr id="21" name="TextBox 20"/>
            <p:cNvSpPr txBox="1"/>
            <p:nvPr/>
          </p:nvSpPr>
          <p:spPr>
            <a:xfrm>
              <a:off x="1545101" y="1348149"/>
              <a:ext cx="559769" cy="646331"/>
            </a:xfrm>
            <a:prstGeom prst="rect">
              <a:avLst/>
            </a:prstGeom>
            <a:noFill/>
          </p:spPr>
          <p:txBody>
            <a:bodyPr wrap="none" rtlCol="0">
              <a:spAutoFit/>
            </a:bodyPr>
            <a:lstStyle/>
            <a:p>
              <a:pPr algn="ctr"/>
              <a:r>
                <a:rPr lang="en-US" altLang="zh-CN" dirty="0" smtClean="0"/>
                <a:t>UHR-</a:t>
              </a:r>
            </a:p>
            <a:p>
              <a:pPr algn="ctr"/>
              <a:r>
                <a:rPr lang="en-US" altLang="zh-CN" dirty="0" smtClean="0"/>
                <a:t>STF/</a:t>
              </a:r>
            </a:p>
            <a:p>
              <a:pPr algn="ctr"/>
              <a:r>
                <a:rPr lang="en-US" altLang="zh-CN" dirty="0" smtClean="0"/>
                <a:t>LTF</a:t>
              </a:r>
              <a:endParaRPr lang="zh-CN" altLang="en-US" dirty="0"/>
            </a:p>
          </p:txBody>
        </p:sp>
        <p:sp>
          <p:nvSpPr>
            <p:cNvPr id="23" name="TextBox 22"/>
            <p:cNvSpPr txBox="1"/>
            <p:nvPr/>
          </p:nvSpPr>
          <p:spPr>
            <a:xfrm>
              <a:off x="2055738" y="1431316"/>
              <a:ext cx="694870" cy="461665"/>
            </a:xfrm>
            <a:prstGeom prst="rect">
              <a:avLst/>
            </a:prstGeom>
            <a:noFill/>
          </p:spPr>
          <p:txBody>
            <a:bodyPr wrap="none" rtlCol="0">
              <a:spAutoFit/>
            </a:bodyPr>
            <a:lstStyle/>
            <a:p>
              <a:pPr algn="ctr"/>
              <a:r>
                <a:rPr lang="en-US" altLang="zh-CN" b="1" dirty="0" smtClean="0"/>
                <a:t>Frame</a:t>
              </a:r>
            </a:p>
            <a:p>
              <a:pPr algn="ctr"/>
              <a:r>
                <a:rPr lang="en-US" altLang="zh-CN" b="1" dirty="0" smtClean="0"/>
                <a:t>Control</a:t>
              </a:r>
              <a:endParaRPr lang="zh-CN" altLang="en-US" b="1" dirty="0"/>
            </a:p>
          </p:txBody>
        </p:sp>
        <p:sp>
          <p:nvSpPr>
            <p:cNvPr id="25" name="TextBox 24"/>
            <p:cNvSpPr txBox="1"/>
            <p:nvPr/>
          </p:nvSpPr>
          <p:spPr>
            <a:xfrm>
              <a:off x="2590800" y="1452779"/>
              <a:ext cx="684803" cy="446276"/>
            </a:xfrm>
            <a:prstGeom prst="rect">
              <a:avLst/>
            </a:prstGeom>
            <a:noFill/>
          </p:spPr>
          <p:txBody>
            <a:bodyPr wrap="none" rtlCol="0">
              <a:spAutoFit/>
            </a:bodyPr>
            <a:lstStyle/>
            <a:p>
              <a:pPr algn="ctr"/>
              <a:r>
                <a:rPr lang="en-US" altLang="zh-CN" sz="1100" dirty="0" smtClean="0"/>
                <a:t>Duration</a:t>
              </a:r>
            </a:p>
            <a:p>
              <a:pPr algn="ctr"/>
              <a:r>
                <a:rPr lang="en-US" altLang="zh-CN" dirty="0" smtClean="0"/>
                <a:t> / ID</a:t>
              </a:r>
              <a:endParaRPr lang="zh-CN" altLang="en-US" dirty="0"/>
            </a:p>
          </p:txBody>
        </p:sp>
        <p:sp>
          <p:nvSpPr>
            <p:cNvPr id="26" name="TextBox 25"/>
            <p:cNvSpPr txBox="1"/>
            <p:nvPr/>
          </p:nvSpPr>
          <p:spPr>
            <a:xfrm>
              <a:off x="3191354" y="1440481"/>
              <a:ext cx="500458" cy="461665"/>
            </a:xfrm>
            <a:prstGeom prst="rect">
              <a:avLst/>
            </a:prstGeom>
            <a:noFill/>
          </p:spPr>
          <p:txBody>
            <a:bodyPr wrap="none" rtlCol="0">
              <a:spAutoFit/>
            </a:bodyPr>
            <a:lstStyle/>
            <a:p>
              <a:r>
                <a:rPr lang="en-US" altLang="zh-CN" dirty="0" smtClean="0"/>
                <a:t>Add-</a:t>
              </a:r>
            </a:p>
            <a:p>
              <a:r>
                <a:rPr lang="en-US" altLang="zh-CN" dirty="0" smtClean="0"/>
                <a:t>ress1</a:t>
              </a:r>
              <a:endParaRPr lang="zh-CN" altLang="en-US" dirty="0"/>
            </a:p>
          </p:txBody>
        </p:sp>
        <p:sp>
          <p:nvSpPr>
            <p:cNvPr id="27" name="TextBox 26"/>
            <p:cNvSpPr txBox="1"/>
            <p:nvPr/>
          </p:nvSpPr>
          <p:spPr>
            <a:xfrm>
              <a:off x="3775789" y="1440481"/>
              <a:ext cx="500458" cy="461665"/>
            </a:xfrm>
            <a:prstGeom prst="rect">
              <a:avLst/>
            </a:prstGeom>
            <a:noFill/>
          </p:spPr>
          <p:txBody>
            <a:bodyPr wrap="none" rtlCol="0">
              <a:spAutoFit/>
            </a:bodyPr>
            <a:lstStyle/>
            <a:p>
              <a:r>
                <a:rPr lang="en-US" altLang="zh-CN" dirty="0" smtClean="0"/>
                <a:t>Add-</a:t>
              </a:r>
            </a:p>
            <a:p>
              <a:r>
                <a:rPr lang="en-US" altLang="zh-CN" dirty="0" smtClean="0"/>
                <a:t>ress2</a:t>
              </a:r>
              <a:endParaRPr lang="zh-CN" altLang="en-US" dirty="0"/>
            </a:p>
          </p:txBody>
        </p:sp>
        <p:sp>
          <p:nvSpPr>
            <p:cNvPr id="28" name="TextBox 27"/>
            <p:cNvSpPr txBox="1"/>
            <p:nvPr/>
          </p:nvSpPr>
          <p:spPr>
            <a:xfrm>
              <a:off x="4407340" y="1431315"/>
              <a:ext cx="500458" cy="461665"/>
            </a:xfrm>
            <a:prstGeom prst="rect">
              <a:avLst/>
            </a:prstGeom>
            <a:noFill/>
          </p:spPr>
          <p:txBody>
            <a:bodyPr wrap="none" rtlCol="0">
              <a:spAutoFit/>
            </a:bodyPr>
            <a:lstStyle/>
            <a:p>
              <a:r>
                <a:rPr lang="en-US" altLang="zh-CN" dirty="0" smtClean="0"/>
                <a:t>Add-</a:t>
              </a:r>
            </a:p>
            <a:p>
              <a:r>
                <a:rPr lang="en-US" altLang="zh-CN" dirty="0" smtClean="0"/>
                <a:t>ress3</a:t>
              </a:r>
              <a:endParaRPr lang="zh-CN" altLang="en-US" dirty="0"/>
            </a:p>
          </p:txBody>
        </p:sp>
        <p:sp>
          <p:nvSpPr>
            <p:cNvPr id="29" name="TextBox 28"/>
            <p:cNvSpPr txBox="1"/>
            <p:nvPr/>
          </p:nvSpPr>
          <p:spPr>
            <a:xfrm>
              <a:off x="4897384" y="1432443"/>
              <a:ext cx="724878" cy="446276"/>
            </a:xfrm>
            <a:prstGeom prst="rect">
              <a:avLst/>
            </a:prstGeom>
            <a:noFill/>
          </p:spPr>
          <p:txBody>
            <a:bodyPr wrap="none" rtlCol="0">
              <a:spAutoFit/>
            </a:bodyPr>
            <a:lstStyle/>
            <a:p>
              <a:pPr algn="ctr"/>
              <a:r>
                <a:rPr lang="en-US" altLang="zh-CN" sz="1100" dirty="0" smtClean="0"/>
                <a:t>Sequence</a:t>
              </a:r>
            </a:p>
            <a:p>
              <a:pPr algn="ctr"/>
              <a:r>
                <a:rPr lang="en-US" altLang="zh-CN" dirty="0" smtClean="0"/>
                <a:t>Control</a:t>
              </a:r>
              <a:endParaRPr lang="zh-CN" altLang="en-US" dirty="0"/>
            </a:p>
          </p:txBody>
        </p:sp>
        <p:sp>
          <p:nvSpPr>
            <p:cNvPr id="30" name="TextBox 29"/>
            <p:cNvSpPr txBox="1"/>
            <p:nvPr/>
          </p:nvSpPr>
          <p:spPr>
            <a:xfrm>
              <a:off x="5600346" y="1440481"/>
              <a:ext cx="500458" cy="461665"/>
            </a:xfrm>
            <a:prstGeom prst="rect">
              <a:avLst/>
            </a:prstGeom>
            <a:noFill/>
          </p:spPr>
          <p:txBody>
            <a:bodyPr wrap="none" rtlCol="0">
              <a:spAutoFit/>
            </a:bodyPr>
            <a:lstStyle/>
            <a:p>
              <a:r>
                <a:rPr lang="en-US" altLang="zh-CN" dirty="0" smtClean="0"/>
                <a:t>Add-</a:t>
              </a:r>
            </a:p>
            <a:p>
              <a:r>
                <a:rPr lang="en-US" altLang="zh-CN" dirty="0" smtClean="0"/>
                <a:t>ress4</a:t>
              </a:r>
              <a:endParaRPr lang="zh-CN" altLang="en-US" dirty="0"/>
            </a:p>
          </p:txBody>
        </p:sp>
        <p:sp>
          <p:nvSpPr>
            <p:cNvPr id="31" name="TextBox 30"/>
            <p:cNvSpPr txBox="1"/>
            <p:nvPr/>
          </p:nvSpPr>
          <p:spPr>
            <a:xfrm>
              <a:off x="6206461" y="1431315"/>
              <a:ext cx="655949" cy="461665"/>
            </a:xfrm>
            <a:prstGeom prst="rect">
              <a:avLst/>
            </a:prstGeom>
            <a:noFill/>
          </p:spPr>
          <p:txBody>
            <a:bodyPr wrap="none" rtlCol="0">
              <a:spAutoFit/>
            </a:bodyPr>
            <a:lstStyle/>
            <a:p>
              <a:pPr algn="ctr"/>
              <a:r>
                <a:rPr lang="en-US" altLang="zh-CN" dirty="0" err="1" smtClean="0"/>
                <a:t>QoS</a:t>
              </a:r>
              <a:endParaRPr lang="en-US" altLang="zh-CN" dirty="0" smtClean="0"/>
            </a:p>
            <a:p>
              <a:pPr algn="ctr"/>
              <a:r>
                <a:rPr lang="en-US" altLang="zh-CN" dirty="0" smtClean="0"/>
                <a:t>Control</a:t>
              </a:r>
              <a:endParaRPr lang="zh-CN" altLang="en-US" dirty="0"/>
            </a:p>
          </p:txBody>
        </p:sp>
        <p:sp>
          <p:nvSpPr>
            <p:cNvPr id="32" name="TextBox 31"/>
            <p:cNvSpPr txBox="1"/>
            <p:nvPr/>
          </p:nvSpPr>
          <p:spPr>
            <a:xfrm>
              <a:off x="6905765" y="1440481"/>
              <a:ext cx="694870" cy="461665"/>
            </a:xfrm>
            <a:prstGeom prst="rect">
              <a:avLst/>
            </a:prstGeom>
            <a:noFill/>
          </p:spPr>
          <p:txBody>
            <a:bodyPr wrap="none" rtlCol="0">
              <a:spAutoFit/>
            </a:bodyPr>
            <a:lstStyle/>
            <a:p>
              <a:pPr algn="ctr"/>
              <a:r>
                <a:rPr lang="en-US" altLang="zh-CN" b="1" dirty="0" smtClean="0"/>
                <a:t>HT</a:t>
              </a:r>
            </a:p>
            <a:p>
              <a:pPr algn="ctr"/>
              <a:r>
                <a:rPr lang="en-US" altLang="zh-CN" b="1" dirty="0" smtClean="0"/>
                <a:t>Control</a:t>
              </a:r>
              <a:endParaRPr lang="zh-CN" altLang="en-US" b="1" dirty="0"/>
            </a:p>
          </p:txBody>
        </p:sp>
        <p:sp>
          <p:nvSpPr>
            <p:cNvPr id="33" name="TextBox 32"/>
            <p:cNvSpPr txBox="1"/>
            <p:nvPr/>
          </p:nvSpPr>
          <p:spPr>
            <a:xfrm>
              <a:off x="7667329" y="1431315"/>
              <a:ext cx="579005" cy="461665"/>
            </a:xfrm>
            <a:prstGeom prst="rect">
              <a:avLst/>
            </a:prstGeom>
            <a:noFill/>
          </p:spPr>
          <p:txBody>
            <a:bodyPr wrap="none" rtlCol="0">
              <a:spAutoFit/>
            </a:bodyPr>
            <a:lstStyle/>
            <a:p>
              <a:pPr algn="ctr"/>
              <a:r>
                <a:rPr lang="en-US" altLang="zh-CN" dirty="0" smtClean="0"/>
                <a:t>Frame</a:t>
              </a:r>
            </a:p>
            <a:p>
              <a:pPr algn="ctr"/>
              <a:r>
                <a:rPr lang="en-US" altLang="zh-CN" dirty="0" smtClean="0"/>
                <a:t>Body</a:t>
              </a:r>
              <a:endParaRPr lang="zh-CN" altLang="en-US" dirty="0"/>
            </a:p>
          </p:txBody>
        </p:sp>
        <p:sp>
          <p:nvSpPr>
            <p:cNvPr id="34" name="TextBox 33"/>
            <p:cNvSpPr txBox="1"/>
            <p:nvPr/>
          </p:nvSpPr>
          <p:spPr>
            <a:xfrm>
              <a:off x="8449091" y="1532813"/>
              <a:ext cx="457176" cy="276999"/>
            </a:xfrm>
            <a:prstGeom prst="rect">
              <a:avLst/>
            </a:prstGeom>
            <a:noFill/>
          </p:spPr>
          <p:txBody>
            <a:bodyPr wrap="none" rtlCol="0">
              <a:spAutoFit/>
            </a:bodyPr>
            <a:lstStyle/>
            <a:p>
              <a:r>
                <a:rPr lang="en-US" altLang="zh-CN" dirty="0" smtClean="0"/>
                <a:t>FCS</a:t>
              </a:r>
              <a:endParaRPr lang="zh-CN" altLang="en-US" dirty="0"/>
            </a:p>
          </p:txBody>
        </p:sp>
        <p:sp>
          <p:nvSpPr>
            <p:cNvPr id="35" name="Left Brace 34"/>
            <p:cNvSpPr/>
            <p:nvPr/>
          </p:nvSpPr>
          <p:spPr bwMode="auto">
            <a:xfrm rot="16200000">
              <a:off x="4765985" y="-540215"/>
              <a:ext cx="221631" cy="5486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TextBox 35"/>
            <p:cNvSpPr txBox="1"/>
            <p:nvPr/>
          </p:nvSpPr>
          <p:spPr>
            <a:xfrm>
              <a:off x="4443886" y="2313801"/>
              <a:ext cx="1018227" cy="276999"/>
            </a:xfrm>
            <a:prstGeom prst="rect">
              <a:avLst/>
            </a:prstGeom>
            <a:noFill/>
          </p:spPr>
          <p:txBody>
            <a:bodyPr wrap="none" rtlCol="0">
              <a:spAutoFit/>
            </a:bodyPr>
            <a:lstStyle/>
            <a:p>
              <a:r>
                <a:rPr lang="en-US" altLang="zh-CN" dirty="0" smtClean="0"/>
                <a:t>MAC Header</a:t>
              </a:r>
              <a:endParaRPr lang="zh-CN" altLang="en-US" dirty="0"/>
            </a:p>
          </p:txBody>
        </p:sp>
        <p:sp>
          <p:nvSpPr>
            <p:cNvPr id="37" name="TextBox 36"/>
            <p:cNvSpPr txBox="1"/>
            <p:nvPr/>
          </p:nvSpPr>
          <p:spPr>
            <a:xfrm>
              <a:off x="1615310" y="1049293"/>
              <a:ext cx="622286" cy="276999"/>
            </a:xfrm>
            <a:prstGeom prst="rect">
              <a:avLst/>
            </a:prstGeom>
            <a:noFill/>
          </p:spPr>
          <p:txBody>
            <a:bodyPr wrap="none" rtlCol="0">
              <a:spAutoFit/>
            </a:bodyPr>
            <a:lstStyle/>
            <a:p>
              <a:r>
                <a:rPr lang="en-US" altLang="zh-CN" dirty="0" smtClean="0"/>
                <a:t>Octets:</a:t>
              </a:r>
              <a:endParaRPr lang="zh-CN" altLang="en-US" dirty="0"/>
            </a:p>
          </p:txBody>
        </p:sp>
        <p:sp>
          <p:nvSpPr>
            <p:cNvPr id="38" name="TextBox 37"/>
            <p:cNvSpPr txBox="1"/>
            <p:nvPr/>
          </p:nvSpPr>
          <p:spPr>
            <a:xfrm>
              <a:off x="2283954" y="1068784"/>
              <a:ext cx="261610" cy="276999"/>
            </a:xfrm>
            <a:prstGeom prst="rect">
              <a:avLst/>
            </a:prstGeom>
            <a:noFill/>
          </p:spPr>
          <p:txBody>
            <a:bodyPr wrap="none" rtlCol="0">
              <a:spAutoFit/>
            </a:bodyPr>
            <a:lstStyle/>
            <a:p>
              <a:r>
                <a:rPr lang="en-US" altLang="zh-CN" dirty="0" smtClean="0"/>
                <a:t>2</a:t>
              </a:r>
              <a:endParaRPr lang="zh-CN" altLang="en-US" dirty="0"/>
            </a:p>
          </p:txBody>
        </p:sp>
        <p:sp>
          <p:nvSpPr>
            <p:cNvPr id="39" name="TextBox 38"/>
            <p:cNvSpPr txBox="1"/>
            <p:nvPr/>
          </p:nvSpPr>
          <p:spPr>
            <a:xfrm>
              <a:off x="2808068" y="1073631"/>
              <a:ext cx="261610" cy="276999"/>
            </a:xfrm>
            <a:prstGeom prst="rect">
              <a:avLst/>
            </a:prstGeom>
            <a:noFill/>
          </p:spPr>
          <p:txBody>
            <a:bodyPr wrap="none" rtlCol="0">
              <a:spAutoFit/>
            </a:bodyPr>
            <a:lstStyle/>
            <a:p>
              <a:r>
                <a:rPr lang="en-US" altLang="zh-CN" dirty="0" smtClean="0"/>
                <a:t>2</a:t>
              </a:r>
              <a:endParaRPr lang="zh-CN" altLang="en-US" dirty="0"/>
            </a:p>
          </p:txBody>
        </p:sp>
        <p:sp>
          <p:nvSpPr>
            <p:cNvPr id="40" name="TextBox 39"/>
            <p:cNvSpPr txBox="1"/>
            <p:nvPr/>
          </p:nvSpPr>
          <p:spPr>
            <a:xfrm>
              <a:off x="3319790" y="1066800"/>
              <a:ext cx="261610" cy="276999"/>
            </a:xfrm>
            <a:prstGeom prst="rect">
              <a:avLst/>
            </a:prstGeom>
            <a:noFill/>
          </p:spPr>
          <p:txBody>
            <a:bodyPr wrap="none" rtlCol="0">
              <a:spAutoFit/>
            </a:bodyPr>
            <a:lstStyle/>
            <a:p>
              <a:r>
                <a:rPr lang="en-US" altLang="zh-CN" dirty="0" smtClean="0"/>
                <a:t>6</a:t>
              </a:r>
              <a:endParaRPr lang="zh-CN" altLang="en-US" dirty="0"/>
            </a:p>
          </p:txBody>
        </p:sp>
        <p:sp>
          <p:nvSpPr>
            <p:cNvPr id="41" name="TextBox 40"/>
            <p:cNvSpPr txBox="1"/>
            <p:nvPr/>
          </p:nvSpPr>
          <p:spPr>
            <a:xfrm>
              <a:off x="3816479" y="1065663"/>
              <a:ext cx="458780" cy="276999"/>
            </a:xfrm>
            <a:prstGeom prst="rect">
              <a:avLst/>
            </a:prstGeom>
            <a:noFill/>
          </p:spPr>
          <p:txBody>
            <a:bodyPr wrap="none" rtlCol="0">
              <a:spAutoFit/>
            </a:bodyPr>
            <a:lstStyle/>
            <a:p>
              <a:r>
                <a:rPr lang="en-US" altLang="zh-CN" dirty="0" smtClean="0"/>
                <a:t>0 / 6</a:t>
              </a:r>
              <a:endParaRPr lang="zh-CN" altLang="en-US" dirty="0"/>
            </a:p>
          </p:txBody>
        </p:sp>
        <p:sp>
          <p:nvSpPr>
            <p:cNvPr id="42" name="TextBox 41"/>
            <p:cNvSpPr txBox="1"/>
            <p:nvPr/>
          </p:nvSpPr>
          <p:spPr>
            <a:xfrm>
              <a:off x="4420756" y="1065663"/>
              <a:ext cx="458780" cy="276999"/>
            </a:xfrm>
            <a:prstGeom prst="rect">
              <a:avLst/>
            </a:prstGeom>
            <a:noFill/>
          </p:spPr>
          <p:txBody>
            <a:bodyPr wrap="none" rtlCol="0">
              <a:spAutoFit/>
            </a:bodyPr>
            <a:lstStyle/>
            <a:p>
              <a:r>
                <a:rPr lang="en-US" altLang="zh-CN" dirty="0" smtClean="0"/>
                <a:t>0 / 6</a:t>
              </a:r>
              <a:endParaRPr lang="zh-CN" altLang="en-US" dirty="0"/>
            </a:p>
          </p:txBody>
        </p:sp>
        <p:sp>
          <p:nvSpPr>
            <p:cNvPr id="43" name="TextBox 42"/>
            <p:cNvSpPr txBox="1"/>
            <p:nvPr/>
          </p:nvSpPr>
          <p:spPr>
            <a:xfrm>
              <a:off x="5015813" y="1064431"/>
              <a:ext cx="458780" cy="276999"/>
            </a:xfrm>
            <a:prstGeom prst="rect">
              <a:avLst/>
            </a:prstGeom>
            <a:noFill/>
          </p:spPr>
          <p:txBody>
            <a:bodyPr wrap="none" rtlCol="0">
              <a:spAutoFit/>
            </a:bodyPr>
            <a:lstStyle/>
            <a:p>
              <a:r>
                <a:rPr lang="en-US" altLang="zh-CN" dirty="0" smtClean="0"/>
                <a:t>0 / 2</a:t>
              </a:r>
              <a:endParaRPr lang="zh-CN" altLang="en-US" dirty="0"/>
            </a:p>
          </p:txBody>
        </p:sp>
        <p:sp>
          <p:nvSpPr>
            <p:cNvPr id="44" name="TextBox 43"/>
            <p:cNvSpPr txBox="1"/>
            <p:nvPr/>
          </p:nvSpPr>
          <p:spPr>
            <a:xfrm>
              <a:off x="5638800" y="1054218"/>
              <a:ext cx="458780" cy="276999"/>
            </a:xfrm>
            <a:prstGeom prst="rect">
              <a:avLst/>
            </a:prstGeom>
            <a:noFill/>
          </p:spPr>
          <p:txBody>
            <a:bodyPr wrap="none" rtlCol="0">
              <a:spAutoFit/>
            </a:bodyPr>
            <a:lstStyle/>
            <a:p>
              <a:r>
                <a:rPr lang="en-US" altLang="zh-CN" dirty="0" smtClean="0"/>
                <a:t>0 / 6</a:t>
              </a:r>
              <a:endParaRPr lang="zh-CN" altLang="en-US" dirty="0"/>
            </a:p>
          </p:txBody>
        </p:sp>
        <p:sp>
          <p:nvSpPr>
            <p:cNvPr id="45" name="TextBox 44"/>
            <p:cNvSpPr txBox="1"/>
            <p:nvPr/>
          </p:nvSpPr>
          <p:spPr>
            <a:xfrm>
              <a:off x="6314632" y="1058412"/>
              <a:ext cx="458780" cy="276999"/>
            </a:xfrm>
            <a:prstGeom prst="rect">
              <a:avLst/>
            </a:prstGeom>
            <a:noFill/>
          </p:spPr>
          <p:txBody>
            <a:bodyPr wrap="none" rtlCol="0">
              <a:spAutoFit/>
            </a:bodyPr>
            <a:lstStyle/>
            <a:p>
              <a:r>
                <a:rPr lang="en-US" altLang="zh-CN" dirty="0" smtClean="0"/>
                <a:t>0 / 2</a:t>
              </a:r>
              <a:endParaRPr lang="zh-CN" altLang="en-US" dirty="0"/>
            </a:p>
          </p:txBody>
        </p:sp>
        <p:sp>
          <p:nvSpPr>
            <p:cNvPr id="46" name="TextBox 45"/>
            <p:cNvSpPr txBox="1"/>
            <p:nvPr/>
          </p:nvSpPr>
          <p:spPr>
            <a:xfrm>
              <a:off x="7017930" y="1045397"/>
              <a:ext cx="458780" cy="276999"/>
            </a:xfrm>
            <a:prstGeom prst="rect">
              <a:avLst/>
            </a:prstGeom>
            <a:noFill/>
          </p:spPr>
          <p:txBody>
            <a:bodyPr wrap="none" rtlCol="0">
              <a:spAutoFit/>
            </a:bodyPr>
            <a:lstStyle/>
            <a:p>
              <a:r>
                <a:rPr lang="en-US" altLang="zh-CN" dirty="0" smtClean="0"/>
                <a:t>0 / 4</a:t>
              </a:r>
              <a:endParaRPr lang="zh-CN" altLang="en-US" dirty="0"/>
            </a:p>
          </p:txBody>
        </p:sp>
        <p:sp>
          <p:nvSpPr>
            <p:cNvPr id="47" name="TextBox 46"/>
            <p:cNvSpPr txBox="1"/>
            <p:nvPr/>
          </p:nvSpPr>
          <p:spPr>
            <a:xfrm>
              <a:off x="7601584" y="1046123"/>
              <a:ext cx="699807" cy="276999"/>
            </a:xfrm>
            <a:prstGeom prst="rect">
              <a:avLst/>
            </a:prstGeom>
            <a:noFill/>
          </p:spPr>
          <p:txBody>
            <a:bodyPr wrap="none" rtlCol="0">
              <a:spAutoFit/>
            </a:bodyPr>
            <a:lstStyle/>
            <a:p>
              <a:r>
                <a:rPr lang="en-US" altLang="zh-CN" dirty="0" smtClean="0"/>
                <a:t>Variable</a:t>
              </a:r>
              <a:endParaRPr lang="zh-CN" altLang="en-US" dirty="0"/>
            </a:p>
          </p:txBody>
        </p:sp>
        <p:sp>
          <p:nvSpPr>
            <p:cNvPr id="48" name="TextBox 47"/>
            <p:cNvSpPr txBox="1"/>
            <p:nvPr/>
          </p:nvSpPr>
          <p:spPr>
            <a:xfrm>
              <a:off x="8539843" y="1047231"/>
              <a:ext cx="261610" cy="276999"/>
            </a:xfrm>
            <a:prstGeom prst="rect">
              <a:avLst/>
            </a:prstGeom>
            <a:noFill/>
          </p:spPr>
          <p:txBody>
            <a:bodyPr wrap="none" rtlCol="0">
              <a:spAutoFit/>
            </a:bodyPr>
            <a:lstStyle/>
            <a:p>
              <a:r>
                <a:rPr lang="en-US" altLang="zh-CN" dirty="0" smtClean="0"/>
                <a:t>4</a:t>
              </a:r>
              <a:endParaRPr lang="zh-CN" altLang="en-US" dirty="0"/>
            </a:p>
          </p:txBody>
        </p:sp>
      </p:grpSp>
      <p:graphicFrame>
        <p:nvGraphicFramePr>
          <p:cNvPr id="50" name="Table 49"/>
          <p:cNvGraphicFramePr>
            <a:graphicFrameLocks noGrp="1"/>
          </p:cNvGraphicFramePr>
          <p:nvPr>
            <p:extLst/>
          </p:nvPr>
        </p:nvGraphicFramePr>
        <p:xfrm>
          <a:off x="76200" y="3733800"/>
          <a:ext cx="8879840" cy="1668280"/>
        </p:xfrm>
        <a:graphic>
          <a:graphicData uri="http://schemas.openxmlformats.org/drawingml/2006/table">
            <a:tbl>
              <a:tblPr firstRow="1" bandRow="1">
                <a:tableStyleId>{5C22544A-7EE6-4342-B048-85BDC9FD1C3A}</a:tableStyleId>
              </a:tblPr>
              <a:tblGrid>
                <a:gridCol w="1473200"/>
                <a:gridCol w="736601"/>
                <a:gridCol w="762000"/>
                <a:gridCol w="2133600"/>
                <a:gridCol w="1905000"/>
                <a:gridCol w="1869439"/>
              </a:tblGrid>
              <a:tr h="417070">
                <a:tc>
                  <a:txBody>
                    <a:bodyPr/>
                    <a:lstStyle/>
                    <a:p>
                      <a:pPr algn="ctr"/>
                      <a:r>
                        <a:rPr lang="en-CA" altLang="zh-CN" dirty="0" smtClean="0"/>
                        <a:t>Variant</a:t>
                      </a:r>
                      <a:endParaRPr lang="zh-CN" altLang="en-US" dirty="0"/>
                    </a:p>
                  </a:txBody>
                  <a:tcPr/>
                </a:tc>
                <a:tc>
                  <a:txBody>
                    <a:bodyPr/>
                    <a:lstStyle/>
                    <a:p>
                      <a:pPr algn="ctr"/>
                      <a:r>
                        <a:rPr lang="en-CA" altLang="zh-CN" dirty="0" smtClean="0"/>
                        <a:t>B0</a:t>
                      </a:r>
                      <a:endParaRPr lang="zh-CN" altLang="en-US" dirty="0"/>
                    </a:p>
                  </a:txBody>
                  <a:tcPr/>
                </a:tc>
                <a:tc>
                  <a:txBody>
                    <a:bodyPr/>
                    <a:lstStyle/>
                    <a:p>
                      <a:pPr algn="ctr"/>
                      <a:r>
                        <a:rPr lang="en-CA" altLang="zh-CN" dirty="0" smtClean="0"/>
                        <a:t>B1</a:t>
                      </a:r>
                      <a:endParaRPr lang="zh-CN" altLang="en-US" dirty="0"/>
                    </a:p>
                  </a:txBody>
                  <a:tcPr/>
                </a:tc>
                <a:tc>
                  <a:txBody>
                    <a:bodyPr/>
                    <a:lstStyle/>
                    <a:p>
                      <a:pPr algn="ctr"/>
                      <a:r>
                        <a:rPr lang="en-CA" altLang="zh-CN" dirty="0" smtClean="0"/>
                        <a:t>B2-B29</a:t>
                      </a:r>
                      <a:endParaRPr lang="zh-CN" altLang="en-US" dirty="0"/>
                    </a:p>
                  </a:txBody>
                  <a:tcPr/>
                </a:tc>
                <a:tc>
                  <a:txBody>
                    <a:bodyPr/>
                    <a:lstStyle/>
                    <a:p>
                      <a:pPr algn="ctr"/>
                      <a:r>
                        <a:rPr lang="en-CA" altLang="zh-CN" dirty="0" smtClean="0"/>
                        <a:t>B30</a:t>
                      </a:r>
                      <a:endParaRPr lang="zh-CN" altLang="en-US" dirty="0"/>
                    </a:p>
                  </a:txBody>
                  <a:tcPr/>
                </a:tc>
                <a:tc>
                  <a:txBody>
                    <a:bodyPr/>
                    <a:lstStyle/>
                    <a:p>
                      <a:pPr algn="ctr"/>
                      <a:r>
                        <a:rPr lang="en-CA" altLang="zh-CN" dirty="0" smtClean="0"/>
                        <a:t>B31</a:t>
                      </a:r>
                      <a:endParaRPr lang="zh-CN" altLang="en-US" dirty="0"/>
                    </a:p>
                  </a:txBody>
                  <a:tcPr/>
                </a:tc>
              </a:tr>
              <a:tr h="417070">
                <a:tc>
                  <a:txBody>
                    <a:bodyPr/>
                    <a:lstStyle/>
                    <a:p>
                      <a:pPr algn="ctr"/>
                      <a:r>
                        <a:rPr lang="en-CA" altLang="zh-CN" dirty="0" smtClean="0"/>
                        <a:t>HT</a:t>
                      </a:r>
                      <a:endParaRPr lang="zh-CN" altLang="en-US" dirty="0"/>
                    </a:p>
                  </a:txBody>
                  <a:tcPr/>
                </a:tc>
                <a:tc>
                  <a:txBody>
                    <a:bodyPr/>
                    <a:lstStyle/>
                    <a:p>
                      <a:pPr algn="ctr"/>
                      <a:r>
                        <a:rPr lang="en-CA" altLang="zh-CN" dirty="0" smtClean="0"/>
                        <a:t>0</a:t>
                      </a:r>
                      <a:endParaRPr lang="zh-CN" altLang="en-US" dirty="0"/>
                    </a:p>
                  </a:txBody>
                  <a:tcPr/>
                </a:tc>
                <a:tc gridSpan="2">
                  <a:txBody>
                    <a:bodyPr/>
                    <a:lstStyle/>
                    <a:p>
                      <a:pPr algn="ctr"/>
                      <a:r>
                        <a:rPr lang="en-CA" altLang="zh-CN" dirty="0" smtClean="0"/>
                        <a:t>HT Control Middle</a:t>
                      </a:r>
                      <a:endParaRPr lang="zh-CN" altLang="en-US" dirty="0"/>
                    </a:p>
                  </a:txBody>
                  <a:tcPr/>
                </a:tc>
                <a:tc hMerge="1">
                  <a:txBody>
                    <a:bodyPr/>
                    <a:lstStyle/>
                    <a:p>
                      <a:endParaRPr lang="zh-CN" altLang="en-US"/>
                    </a:p>
                  </a:txBody>
                  <a:tcPr/>
                </a:tc>
                <a:tc>
                  <a:txBody>
                    <a:bodyPr/>
                    <a:lstStyle/>
                    <a:p>
                      <a:pPr algn="ctr"/>
                      <a:r>
                        <a:rPr lang="en-CA" altLang="zh-CN" dirty="0" smtClean="0"/>
                        <a:t>AC Constraint</a:t>
                      </a:r>
                      <a:endParaRPr lang="zh-CN" altLang="en-US" dirty="0"/>
                    </a:p>
                  </a:txBody>
                  <a:tcPr/>
                </a:tc>
                <a:tc>
                  <a:txBody>
                    <a:bodyPr/>
                    <a:lstStyle/>
                    <a:p>
                      <a:pPr algn="ctr"/>
                      <a:r>
                        <a:rPr lang="en-CA" altLang="zh-CN" dirty="0" smtClean="0"/>
                        <a:t>RDG/More PPDU</a:t>
                      </a:r>
                      <a:endParaRPr lang="zh-CN" altLang="en-US" dirty="0"/>
                    </a:p>
                  </a:txBody>
                  <a:tcPr/>
                </a:tc>
              </a:tr>
              <a:tr h="417070">
                <a:tc>
                  <a:txBody>
                    <a:bodyPr/>
                    <a:lstStyle/>
                    <a:p>
                      <a:pPr algn="ctr"/>
                      <a:r>
                        <a:rPr lang="en-CA" altLang="zh-CN" dirty="0" smtClean="0"/>
                        <a:t>VHT</a:t>
                      </a:r>
                      <a:endParaRPr lang="zh-CN" altLang="en-US" dirty="0"/>
                    </a:p>
                  </a:txBody>
                  <a:tcPr/>
                </a:tc>
                <a:tc>
                  <a:txBody>
                    <a:bodyPr/>
                    <a:lstStyle/>
                    <a:p>
                      <a:pPr algn="ctr"/>
                      <a:r>
                        <a:rPr lang="en-CA" altLang="zh-CN" dirty="0" smtClean="0"/>
                        <a:t>1</a:t>
                      </a:r>
                      <a:endParaRPr lang="zh-CN" altLang="en-US" dirty="0"/>
                    </a:p>
                  </a:txBody>
                  <a:tcPr/>
                </a:tc>
                <a:tc>
                  <a:txBody>
                    <a:bodyPr/>
                    <a:lstStyle/>
                    <a:p>
                      <a:pPr algn="ctr"/>
                      <a:r>
                        <a:rPr lang="en-CA" altLang="zh-CN" dirty="0" smtClean="0"/>
                        <a:t>0</a:t>
                      </a:r>
                      <a:endParaRPr lang="zh-CN" altLang="en-US" dirty="0"/>
                    </a:p>
                  </a:txBody>
                  <a:tcPr/>
                </a:tc>
                <a:tc>
                  <a:txBody>
                    <a:bodyPr/>
                    <a:lstStyle/>
                    <a:p>
                      <a:pPr algn="ctr"/>
                      <a:r>
                        <a:rPr lang="en-CA" altLang="zh-CN" dirty="0" smtClean="0"/>
                        <a:t>VHT Control Middle</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dirty="0" smtClean="0"/>
                        <a:t>AC Constraint</a:t>
                      </a:r>
                      <a:endParaRPr lang="zh-CN" altLang="en-US"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dirty="0" smtClean="0"/>
                        <a:t>RDG/More PPDU</a:t>
                      </a:r>
                      <a:endParaRPr lang="zh-CN" altLang="en-US" dirty="0" smtClean="0"/>
                    </a:p>
                  </a:txBody>
                  <a:tcPr/>
                </a:tc>
              </a:tr>
              <a:tr h="417070">
                <a:tc>
                  <a:txBody>
                    <a:bodyPr/>
                    <a:lstStyle/>
                    <a:p>
                      <a:pPr algn="ctr"/>
                      <a:r>
                        <a:rPr lang="en-CA" altLang="zh-CN" dirty="0" smtClean="0"/>
                        <a:t>HE</a:t>
                      </a:r>
                      <a:endParaRPr lang="zh-CN" altLang="en-US" dirty="0"/>
                    </a:p>
                  </a:txBody>
                  <a:tcPr/>
                </a:tc>
                <a:tc>
                  <a:txBody>
                    <a:bodyPr/>
                    <a:lstStyle/>
                    <a:p>
                      <a:pPr algn="ctr"/>
                      <a:r>
                        <a:rPr lang="en-CA" altLang="zh-CN" dirty="0" smtClean="0"/>
                        <a:t>1</a:t>
                      </a:r>
                      <a:endParaRPr lang="zh-CN" altLang="en-US" dirty="0"/>
                    </a:p>
                  </a:txBody>
                  <a:tcPr/>
                </a:tc>
                <a:tc>
                  <a:txBody>
                    <a:bodyPr/>
                    <a:lstStyle/>
                    <a:p>
                      <a:pPr algn="ctr"/>
                      <a:r>
                        <a:rPr lang="en-CA" altLang="zh-CN" dirty="0" smtClean="0"/>
                        <a:t>1</a:t>
                      </a:r>
                      <a:endParaRPr lang="zh-CN" altLang="en-US" dirty="0"/>
                    </a:p>
                  </a:txBody>
                  <a:tcPr/>
                </a:tc>
                <a:tc gridSpan="3">
                  <a:txBody>
                    <a:bodyPr/>
                    <a:lstStyle/>
                    <a:p>
                      <a:pPr algn="ctr"/>
                      <a:r>
                        <a:rPr lang="en-CA" altLang="zh-CN" dirty="0" smtClean="0"/>
                        <a:t>A-Control</a:t>
                      </a:r>
                      <a:endParaRPr lang="zh-CN" altLang="en-US" dirty="0"/>
                    </a:p>
                  </a:txBody>
                  <a:tcPr/>
                </a:tc>
                <a:tc hMerge="1">
                  <a:txBody>
                    <a:bodyPr/>
                    <a:lstStyle/>
                    <a:p>
                      <a:pPr algn="ctr"/>
                      <a:endParaRPr lang="zh-CN" altLang="en-US" dirty="0"/>
                    </a:p>
                  </a:txBody>
                  <a:tcPr/>
                </a:tc>
                <a:tc hMerge="1">
                  <a:txBody>
                    <a:bodyPr/>
                    <a:lstStyle/>
                    <a:p>
                      <a:pPr algn="ctr"/>
                      <a:endParaRPr lang="zh-CN" altLang="en-US" dirty="0"/>
                    </a:p>
                  </a:txBody>
                  <a:tcPr/>
                </a:tc>
              </a:tr>
            </a:tbl>
          </a:graphicData>
        </a:graphic>
      </p:graphicFrame>
      <p:sp>
        <p:nvSpPr>
          <p:cNvPr id="7" name="Footer Placeholder 6"/>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907519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457200"/>
          </a:xfrm>
        </p:spPr>
        <p:txBody>
          <a:bodyPr/>
          <a:lstStyle/>
          <a:p>
            <a:r>
              <a:rPr lang="en-US" altLang="zh-CN" sz="1800" dirty="0" smtClean="0"/>
              <a:t>HT Control field proposed for the Indication of non-scheduled STA(s) in CBF DL PPDU </a:t>
            </a:r>
            <a:endParaRPr lang="zh-CN" altLang="en-US" sz="1800" dirty="0"/>
          </a:p>
        </p:txBody>
      </p:sp>
      <p:sp>
        <p:nvSpPr>
          <p:cNvPr id="3" name="Content Placeholder 2"/>
          <p:cNvSpPr>
            <a:spLocks noGrp="1"/>
          </p:cNvSpPr>
          <p:nvPr>
            <p:ph idx="1"/>
          </p:nvPr>
        </p:nvSpPr>
        <p:spPr>
          <a:xfrm>
            <a:off x="76200" y="914400"/>
            <a:ext cx="8991600" cy="5332413"/>
          </a:xfrm>
        </p:spPr>
        <p:txBody>
          <a:bodyPr/>
          <a:lstStyle/>
          <a:p>
            <a:r>
              <a:rPr lang="en-US" altLang="zh-CN" sz="2200" b="0" dirty="0" smtClean="0">
                <a:solidFill>
                  <a:srgbClr val="0000FF"/>
                </a:solidFill>
              </a:rPr>
              <a:t>Option 1</a:t>
            </a:r>
            <a:r>
              <a:rPr lang="en-US" altLang="zh-CN" sz="2200" b="0" dirty="0">
                <a:solidFill>
                  <a:srgbClr val="0000FF"/>
                </a:solidFill>
              </a:rPr>
              <a:t>: </a:t>
            </a:r>
            <a:r>
              <a:rPr lang="en-US" altLang="zh-CN" sz="2200" dirty="0">
                <a:solidFill>
                  <a:srgbClr val="0000FF"/>
                </a:solidFill>
              </a:rPr>
              <a:t>Repurposing TRS Control </a:t>
            </a:r>
            <a:r>
              <a:rPr lang="en-US" altLang="zh-CN" sz="2200" dirty="0" smtClean="0">
                <a:solidFill>
                  <a:srgbClr val="0000FF"/>
                </a:solidFill>
              </a:rPr>
              <a:t>field</a:t>
            </a:r>
            <a:endParaRPr lang="en-US" altLang="zh-CN" sz="2200" b="0" dirty="0" smtClean="0">
              <a:solidFill>
                <a:srgbClr val="0000FF"/>
              </a:solidFill>
            </a:endParaRPr>
          </a:p>
          <a:p>
            <a:pPr lvl="1"/>
            <a:r>
              <a:rPr lang="en-US" altLang="zh-CN" sz="1600" dirty="0" smtClean="0"/>
              <a:t>The A-Control subfield is 30 bits in length</a:t>
            </a:r>
          </a:p>
          <a:p>
            <a:pPr lvl="1"/>
            <a:endParaRPr lang="en-US" altLang="zh-CN" sz="1800" dirty="0"/>
          </a:p>
          <a:p>
            <a:pPr lvl="1"/>
            <a:endParaRPr lang="en-US" altLang="zh-CN" sz="1800" dirty="0" smtClean="0"/>
          </a:p>
          <a:p>
            <a:pPr lvl="1"/>
            <a:endParaRPr lang="en-US" altLang="zh-CN" sz="1800" dirty="0"/>
          </a:p>
          <a:p>
            <a:pPr lvl="1"/>
            <a:r>
              <a:rPr lang="en-US" altLang="zh-CN" sz="1600" dirty="0"/>
              <a:t>When the Control ID in the A-Control field of HT Control field is set to 0000, the Control Information indicates the TRS </a:t>
            </a:r>
            <a:r>
              <a:rPr lang="en-US" altLang="zh-CN" sz="1600" dirty="0" smtClean="0"/>
              <a:t>(Triggered Response Scheduling) Control field</a:t>
            </a:r>
            <a:endParaRPr lang="en-US" altLang="zh-CN" sz="1600" dirty="0"/>
          </a:p>
          <a:p>
            <a:pPr lvl="2"/>
            <a:r>
              <a:rPr lang="en-US" altLang="zh-CN" sz="1400" dirty="0"/>
              <a:t>We propose to set the Control ID to 0000 in the A-Control field in the MAC header of CBF DL PPDU (the U-SIG indicates the CoBF/</a:t>
            </a:r>
            <a:r>
              <a:rPr lang="en-US" altLang="zh-CN" sz="1400" dirty="0" err="1"/>
              <a:t>CoSR</a:t>
            </a:r>
            <a:r>
              <a:rPr lang="en-US" altLang="zh-CN" sz="1400" dirty="0"/>
              <a:t> frame) and repurpose the subfields in the TRS Control field for the indication of Non-scheduled </a:t>
            </a:r>
            <a:r>
              <a:rPr lang="en-US" altLang="zh-CN" sz="1400" dirty="0" smtClean="0"/>
              <a:t>STA</a:t>
            </a:r>
          </a:p>
          <a:p>
            <a:pPr lvl="2"/>
            <a:endParaRPr lang="en-US" altLang="zh-CN" sz="1600" dirty="0"/>
          </a:p>
          <a:p>
            <a:pPr lvl="2"/>
            <a:endParaRPr lang="en-US" altLang="zh-CN" sz="1600" dirty="0" smtClean="0"/>
          </a:p>
          <a:p>
            <a:pPr lvl="2"/>
            <a:endParaRPr lang="en-US" altLang="zh-CN" sz="1600" dirty="0"/>
          </a:p>
          <a:p>
            <a:pPr lvl="2"/>
            <a:endParaRPr lang="en-US" altLang="zh-CN" sz="1600" dirty="0" smtClean="0"/>
          </a:p>
          <a:p>
            <a:pPr lvl="2"/>
            <a:r>
              <a:rPr lang="en-US" altLang="zh-CN" sz="1400" dirty="0" smtClean="0"/>
              <a:t>The B4-B8, B17-B21 and B22-B26 may be used for TB-</a:t>
            </a:r>
            <a:r>
              <a:rPr lang="en-US" altLang="zh-CN" sz="1400" dirty="0" err="1" smtClean="0"/>
              <a:t>Ack</a:t>
            </a:r>
            <a:r>
              <a:rPr lang="en-US" altLang="zh-CN" sz="1400" dirty="0" smtClean="0"/>
              <a:t> scheduling</a:t>
            </a:r>
          </a:p>
          <a:p>
            <a:pPr lvl="3"/>
            <a:r>
              <a:rPr lang="en-US" altLang="zh-CN" sz="1200" dirty="0" smtClean="0"/>
              <a:t>The </a:t>
            </a:r>
            <a:r>
              <a:rPr lang="en-US" altLang="zh-CN" sz="1200" dirty="0"/>
              <a:t>EHT TRS Control field is given </a:t>
            </a:r>
            <a:r>
              <a:rPr lang="en-US" altLang="zh-CN" sz="1200" dirty="0" smtClean="0"/>
              <a:t>above</a:t>
            </a:r>
            <a:r>
              <a:rPr lang="en-US" altLang="zh-CN" sz="1200" dirty="0"/>
              <a:t>, and if we set the Length of TB-</a:t>
            </a:r>
            <a:r>
              <a:rPr lang="en-US" altLang="zh-CN" sz="1200" dirty="0" err="1"/>
              <a:t>Ack</a:t>
            </a:r>
            <a:r>
              <a:rPr lang="en-US" altLang="zh-CN" sz="1200" dirty="0"/>
              <a:t> parameter to 5 bits, AP TX Power to 5 bits and UL Target RX Power to 5 bits (Common to all the scheduled STA), then, the 5 bit UL Data Symbols, 5 bit AP TX Power and 5 bit UL Target RX Power in the EHT TRS Control field can be repurposed to Length of TB-</a:t>
            </a:r>
            <a:r>
              <a:rPr lang="en-US" altLang="zh-CN" sz="1200" dirty="0" err="1"/>
              <a:t>Ack</a:t>
            </a:r>
            <a:r>
              <a:rPr lang="en-US" altLang="zh-CN" sz="1200" dirty="0"/>
              <a:t>, AP TX Power and UL Target RX Power while the RU Allocation and UL MCS subfields can be set to Reserved </a:t>
            </a:r>
            <a:r>
              <a:rPr lang="en-US" altLang="zh-CN" sz="1200" dirty="0" smtClean="0"/>
              <a:t>[3] </a:t>
            </a:r>
            <a:endParaRPr lang="en-US" altLang="zh-CN" sz="120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graphicFrame>
        <p:nvGraphicFramePr>
          <p:cNvPr id="6" name="Table 5"/>
          <p:cNvGraphicFramePr>
            <a:graphicFrameLocks noGrp="1"/>
          </p:cNvGraphicFramePr>
          <p:nvPr>
            <p:extLst/>
          </p:nvPr>
        </p:nvGraphicFramePr>
        <p:xfrm>
          <a:off x="1562100" y="1868131"/>
          <a:ext cx="6096000" cy="370840"/>
        </p:xfrm>
        <a:graphic>
          <a:graphicData uri="http://schemas.openxmlformats.org/drawingml/2006/table">
            <a:tbl>
              <a:tblPr firstRow="1" bandRow="1">
                <a:tableStyleId>{5C22544A-7EE6-4342-B048-85BDC9FD1C3A}</a:tableStyleId>
              </a:tblPr>
              <a:tblGrid>
                <a:gridCol w="2705100"/>
                <a:gridCol w="3390900"/>
              </a:tblGrid>
              <a:tr h="370840">
                <a:tc>
                  <a:txBody>
                    <a:bodyPr/>
                    <a:lstStyle/>
                    <a:p>
                      <a:pPr algn="ctr"/>
                      <a:r>
                        <a:rPr lang="en-CA" altLang="zh-CN" dirty="0" smtClean="0">
                          <a:solidFill>
                            <a:schemeClr val="tx1"/>
                          </a:solidFill>
                        </a:rPr>
                        <a:t>Control ID</a:t>
                      </a:r>
                      <a:endParaRPr lang="zh-CN" altLang="en-US" dirty="0">
                        <a:solidFill>
                          <a:schemeClr val="tx1"/>
                        </a:solidFill>
                      </a:endParaRPr>
                    </a:p>
                  </a:txBody>
                  <a:tcPr/>
                </a:tc>
                <a:tc>
                  <a:txBody>
                    <a:bodyPr/>
                    <a:lstStyle/>
                    <a:p>
                      <a:pPr algn="ctr"/>
                      <a:r>
                        <a:rPr lang="en-CA" altLang="zh-CN" dirty="0" smtClean="0">
                          <a:solidFill>
                            <a:schemeClr val="tx1"/>
                          </a:solidFill>
                        </a:rPr>
                        <a:t>Control Information</a:t>
                      </a:r>
                      <a:endParaRPr lang="zh-CN" altLang="en-US" dirty="0">
                        <a:solidFill>
                          <a:schemeClr val="tx1"/>
                        </a:solidFill>
                      </a:endParaRPr>
                    </a:p>
                  </a:txBody>
                  <a:tcPr/>
                </a:tc>
              </a:tr>
            </a:tbl>
          </a:graphicData>
        </a:graphic>
      </p:graphicFrame>
      <p:sp>
        <p:nvSpPr>
          <p:cNvPr id="7" name="TextBox 6"/>
          <p:cNvSpPr txBox="1"/>
          <p:nvPr/>
        </p:nvSpPr>
        <p:spPr>
          <a:xfrm>
            <a:off x="1548359" y="1627181"/>
            <a:ext cx="394660" cy="307777"/>
          </a:xfrm>
          <a:prstGeom prst="rect">
            <a:avLst/>
          </a:prstGeom>
          <a:noFill/>
        </p:spPr>
        <p:txBody>
          <a:bodyPr wrap="none" rtlCol="0">
            <a:spAutoFit/>
          </a:bodyPr>
          <a:lstStyle/>
          <a:p>
            <a:r>
              <a:rPr lang="en-CA" altLang="zh-CN" sz="1400" dirty="0" smtClean="0"/>
              <a:t>B0</a:t>
            </a:r>
            <a:endParaRPr lang="zh-CN" altLang="en-US" sz="1400" dirty="0"/>
          </a:p>
        </p:txBody>
      </p:sp>
      <p:sp>
        <p:nvSpPr>
          <p:cNvPr id="8" name="TextBox 7"/>
          <p:cNvSpPr txBox="1"/>
          <p:nvPr/>
        </p:nvSpPr>
        <p:spPr>
          <a:xfrm>
            <a:off x="3886200" y="1600200"/>
            <a:ext cx="394660" cy="307777"/>
          </a:xfrm>
          <a:prstGeom prst="rect">
            <a:avLst/>
          </a:prstGeom>
          <a:noFill/>
        </p:spPr>
        <p:txBody>
          <a:bodyPr wrap="none" rtlCol="0">
            <a:spAutoFit/>
          </a:bodyPr>
          <a:lstStyle/>
          <a:p>
            <a:r>
              <a:rPr lang="en-CA" altLang="zh-CN" sz="1400" dirty="0" smtClean="0"/>
              <a:t>B3</a:t>
            </a:r>
            <a:endParaRPr lang="zh-CN" altLang="en-US" sz="1400" dirty="0"/>
          </a:p>
        </p:txBody>
      </p:sp>
      <p:sp>
        <p:nvSpPr>
          <p:cNvPr id="9" name="TextBox 8"/>
          <p:cNvSpPr txBox="1"/>
          <p:nvPr/>
        </p:nvSpPr>
        <p:spPr>
          <a:xfrm>
            <a:off x="2743200" y="2229903"/>
            <a:ext cx="274434" cy="307777"/>
          </a:xfrm>
          <a:prstGeom prst="rect">
            <a:avLst/>
          </a:prstGeom>
          <a:noFill/>
        </p:spPr>
        <p:txBody>
          <a:bodyPr wrap="none" rtlCol="0">
            <a:spAutoFit/>
          </a:bodyPr>
          <a:lstStyle/>
          <a:p>
            <a:r>
              <a:rPr lang="en-CA" altLang="zh-CN" sz="1400" dirty="0" smtClean="0"/>
              <a:t>4</a:t>
            </a:r>
            <a:endParaRPr lang="zh-CN" altLang="en-US" sz="1400" dirty="0"/>
          </a:p>
        </p:txBody>
      </p:sp>
      <p:sp>
        <p:nvSpPr>
          <p:cNvPr id="10" name="TextBox 9"/>
          <p:cNvSpPr txBox="1"/>
          <p:nvPr/>
        </p:nvSpPr>
        <p:spPr>
          <a:xfrm>
            <a:off x="5642786" y="2229903"/>
            <a:ext cx="783548" cy="307777"/>
          </a:xfrm>
          <a:prstGeom prst="rect">
            <a:avLst/>
          </a:prstGeom>
          <a:noFill/>
        </p:spPr>
        <p:txBody>
          <a:bodyPr wrap="none" rtlCol="0">
            <a:spAutoFit/>
          </a:bodyPr>
          <a:lstStyle/>
          <a:p>
            <a:r>
              <a:rPr lang="en-CA" altLang="zh-CN" sz="1400" dirty="0" smtClean="0"/>
              <a:t>Variable</a:t>
            </a:r>
            <a:endParaRPr lang="zh-CN" altLang="en-US" sz="1400" dirty="0"/>
          </a:p>
        </p:txBody>
      </p:sp>
      <p:sp>
        <p:nvSpPr>
          <p:cNvPr id="11" name="TextBox 10"/>
          <p:cNvSpPr txBox="1"/>
          <p:nvPr/>
        </p:nvSpPr>
        <p:spPr>
          <a:xfrm>
            <a:off x="1120809" y="2197415"/>
            <a:ext cx="476412" cy="276999"/>
          </a:xfrm>
          <a:prstGeom prst="rect">
            <a:avLst/>
          </a:prstGeom>
          <a:noFill/>
        </p:spPr>
        <p:txBody>
          <a:bodyPr wrap="none" rtlCol="0">
            <a:spAutoFit/>
          </a:bodyPr>
          <a:lstStyle/>
          <a:p>
            <a:r>
              <a:rPr lang="en-CA" altLang="zh-CN" dirty="0" smtClean="0"/>
              <a:t>Bits:</a:t>
            </a:r>
            <a:endParaRPr lang="zh-CN" altLang="en-US" dirty="0"/>
          </a:p>
        </p:txBody>
      </p:sp>
      <p:grpSp>
        <p:nvGrpSpPr>
          <p:cNvPr id="47" name="Group 46"/>
          <p:cNvGrpSpPr/>
          <p:nvPr/>
        </p:nvGrpSpPr>
        <p:grpSpPr>
          <a:xfrm>
            <a:off x="656833" y="3810000"/>
            <a:ext cx="7801367" cy="1127085"/>
            <a:chOff x="580633" y="3810000"/>
            <a:chExt cx="7801367" cy="1127085"/>
          </a:xfrm>
        </p:grpSpPr>
        <p:sp>
          <p:nvSpPr>
            <p:cNvPr id="16" name="Rectangle 15"/>
            <p:cNvSpPr/>
            <p:nvPr/>
          </p:nvSpPr>
          <p:spPr bwMode="auto">
            <a:xfrm>
              <a:off x="990600" y="4074685"/>
              <a:ext cx="7391400"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a:stCxn id="16" idx="0"/>
              <a:endCxn id="16" idx="2"/>
            </p:cNvCxnSpPr>
            <p:nvPr/>
          </p:nvCxnSpPr>
          <p:spPr bwMode="auto">
            <a:xfrm>
              <a:off x="4686300" y="40746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2286000" y="40746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a:off x="3429000" y="40746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5791200" y="40746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p:nvPr/>
          </p:nvCxnSpPr>
          <p:spPr bwMode="auto">
            <a:xfrm>
              <a:off x="7162800" y="40746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TextBox 22"/>
            <p:cNvSpPr txBox="1"/>
            <p:nvPr/>
          </p:nvSpPr>
          <p:spPr>
            <a:xfrm>
              <a:off x="1250173" y="4148652"/>
              <a:ext cx="752835" cy="461665"/>
            </a:xfrm>
            <a:prstGeom prst="rect">
              <a:avLst/>
            </a:prstGeom>
            <a:noFill/>
          </p:spPr>
          <p:txBody>
            <a:bodyPr wrap="none" rtlCol="0">
              <a:spAutoFit/>
            </a:bodyPr>
            <a:lstStyle/>
            <a:p>
              <a:r>
                <a:rPr lang="en-US" altLang="zh-CN" dirty="0" smtClean="0"/>
                <a:t>UL Data </a:t>
              </a:r>
            </a:p>
            <a:p>
              <a:r>
                <a:rPr lang="en-US" altLang="zh-CN" dirty="0" smtClean="0"/>
                <a:t>Symbols</a:t>
              </a:r>
              <a:endParaRPr lang="zh-CN" altLang="en-US" dirty="0"/>
            </a:p>
          </p:txBody>
        </p:sp>
        <p:sp>
          <p:nvSpPr>
            <p:cNvPr id="24" name="TextBox 23"/>
            <p:cNvSpPr txBox="1"/>
            <p:nvPr/>
          </p:nvSpPr>
          <p:spPr>
            <a:xfrm>
              <a:off x="2340946" y="4234894"/>
              <a:ext cx="1080296" cy="276999"/>
            </a:xfrm>
            <a:prstGeom prst="rect">
              <a:avLst/>
            </a:prstGeom>
            <a:noFill/>
          </p:spPr>
          <p:txBody>
            <a:bodyPr wrap="none" rtlCol="0">
              <a:spAutoFit/>
            </a:bodyPr>
            <a:lstStyle/>
            <a:p>
              <a:r>
                <a:rPr lang="en-US" altLang="zh-CN" dirty="0" smtClean="0"/>
                <a:t>RU Allocation</a:t>
              </a:r>
              <a:endParaRPr lang="zh-CN" altLang="en-US" dirty="0"/>
            </a:p>
          </p:txBody>
        </p:sp>
        <p:sp>
          <p:nvSpPr>
            <p:cNvPr id="25" name="TextBox 24"/>
            <p:cNvSpPr txBox="1"/>
            <p:nvPr/>
          </p:nvSpPr>
          <p:spPr>
            <a:xfrm>
              <a:off x="3535451" y="4239088"/>
              <a:ext cx="1046633" cy="276999"/>
            </a:xfrm>
            <a:prstGeom prst="rect">
              <a:avLst/>
            </a:prstGeom>
            <a:noFill/>
          </p:spPr>
          <p:txBody>
            <a:bodyPr wrap="none" rtlCol="0">
              <a:spAutoFit/>
            </a:bodyPr>
            <a:lstStyle/>
            <a:p>
              <a:r>
                <a:rPr lang="en-US" altLang="zh-CN" dirty="0" smtClean="0"/>
                <a:t>AP TX Power</a:t>
              </a:r>
              <a:endParaRPr lang="zh-CN" altLang="en-US" dirty="0"/>
            </a:p>
          </p:txBody>
        </p:sp>
        <p:sp>
          <p:nvSpPr>
            <p:cNvPr id="26" name="TextBox 25"/>
            <p:cNvSpPr txBox="1"/>
            <p:nvPr/>
          </p:nvSpPr>
          <p:spPr>
            <a:xfrm>
              <a:off x="4832758" y="4148652"/>
              <a:ext cx="829073" cy="461665"/>
            </a:xfrm>
            <a:prstGeom prst="rect">
              <a:avLst/>
            </a:prstGeom>
            <a:noFill/>
          </p:spPr>
          <p:txBody>
            <a:bodyPr wrap="none" rtlCol="0">
              <a:spAutoFit/>
            </a:bodyPr>
            <a:lstStyle/>
            <a:p>
              <a:r>
                <a:rPr lang="en-US" altLang="zh-CN" dirty="0" smtClean="0"/>
                <a:t>UL Target</a:t>
              </a:r>
            </a:p>
            <a:p>
              <a:r>
                <a:rPr lang="en-US" altLang="zh-CN" dirty="0" smtClean="0"/>
                <a:t>RX Power</a:t>
              </a:r>
              <a:endParaRPr lang="zh-CN" altLang="en-US" dirty="0"/>
            </a:p>
          </p:txBody>
        </p:sp>
        <p:sp>
          <p:nvSpPr>
            <p:cNvPr id="27" name="TextBox 26"/>
            <p:cNvSpPr txBox="1"/>
            <p:nvPr/>
          </p:nvSpPr>
          <p:spPr>
            <a:xfrm>
              <a:off x="6103789" y="4234894"/>
              <a:ext cx="746423" cy="276999"/>
            </a:xfrm>
            <a:prstGeom prst="rect">
              <a:avLst/>
            </a:prstGeom>
            <a:noFill/>
          </p:spPr>
          <p:txBody>
            <a:bodyPr wrap="none" rtlCol="0">
              <a:spAutoFit/>
            </a:bodyPr>
            <a:lstStyle/>
            <a:p>
              <a:r>
                <a:rPr lang="en-US" altLang="zh-CN" dirty="0" smtClean="0"/>
                <a:t>UL MCS</a:t>
              </a:r>
              <a:endParaRPr lang="zh-CN" altLang="en-US" dirty="0"/>
            </a:p>
          </p:txBody>
        </p:sp>
        <p:sp>
          <p:nvSpPr>
            <p:cNvPr id="28" name="TextBox 27"/>
            <p:cNvSpPr txBox="1"/>
            <p:nvPr/>
          </p:nvSpPr>
          <p:spPr>
            <a:xfrm>
              <a:off x="7400483" y="4234894"/>
              <a:ext cx="758541" cy="276999"/>
            </a:xfrm>
            <a:prstGeom prst="rect">
              <a:avLst/>
            </a:prstGeom>
            <a:noFill/>
          </p:spPr>
          <p:txBody>
            <a:bodyPr wrap="none" rtlCol="0">
              <a:spAutoFit/>
            </a:bodyPr>
            <a:lstStyle/>
            <a:p>
              <a:r>
                <a:rPr lang="en-US" altLang="zh-CN" dirty="0" smtClean="0"/>
                <a:t>Reserved</a:t>
              </a:r>
              <a:endParaRPr lang="zh-CN" altLang="en-US" dirty="0"/>
            </a:p>
          </p:txBody>
        </p:sp>
        <p:sp>
          <p:nvSpPr>
            <p:cNvPr id="29" name="TextBox 28"/>
            <p:cNvSpPr txBox="1"/>
            <p:nvPr/>
          </p:nvSpPr>
          <p:spPr>
            <a:xfrm>
              <a:off x="580633" y="4635886"/>
              <a:ext cx="476412" cy="276999"/>
            </a:xfrm>
            <a:prstGeom prst="rect">
              <a:avLst/>
            </a:prstGeom>
            <a:noFill/>
          </p:spPr>
          <p:txBody>
            <a:bodyPr wrap="none" rtlCol="0">
              <a:spAutoFit/>
            </a:bodyPr>
            <a:lstStyle/>
            <a:p>
              <a:r>
                <a:rPr lang="en-US" altLang="zh-CN" dirty="0" smtClean="0"/>
                <a:t>Bits:</a:t>
              </a:r>
              <a:endParaRPr lang="zh-CN" altLang="en-US" dirty="0"/>
            </a:p>
          </p:txBody>
        </p:sp>
        <p:sp>
          <p:nvSpPr>
            <p:cNvPr id="30" name="TextBox 29"/>
            <p:cNvSpPr txBox="1"/>
            <p:nvPr/>
          </p:nvSpPr>
          <p:spPr>
            <a:xfrm>
              <a:off x="1452891" y="4660086"/>
              <a:ext cx="261610" cy="276999"/>
            </a:xfrm>
            <a:prstGeom prst="rect">
              <a:avLst/>
            </a:prstGeom>
            <a:noFill/>
          </p:spPr>
          <p:txBody>
            <a:bodyPr wrap="none" rtlCol="0">
              <a:spAutoFit/>
            </a:bodyPr>
            <a:lstStyle/>
            <a:p>
              <a:r>
                <a:rPr lang="en-US" altLang="zh-CN" dirty="0" smtClean="0"/>
                <a:t>5</a:t>
              </a:r>
              <a:endParaRPr lang="zh-CN" altLang="en-US" dirty="0"/>
            </a:p>
          </p:txBody>
        </p:sp>
        <p:sp>
          <p:nvSpPr>
            <p:cNvPr id="31" name="TextBox 30"/>
            <p:cNvSpPr txBox="1"/>
            <p:nvPr/>
          </p:nvSpPr>
          <p:spPr>
            <a:xfrm>
              <a:off x="2695968" y="4660086"/>
              <a:ext cx="261610" cy="276999"/>
            </a:xfrm>
            <a:prstGeom prst="rect">
              <a:avLst/>
            </a:prstGeom>
            <a:noFill/>
          </p:spPr>
          <p:txBody>
            <a:bodyPr wrap="none" rtlCol="0">
              <a:spAutoFit/>
            </a:bodyPr>
            <a:lstStyle/>
            <a:p>
              <a:r>
                <a:rPr lang="en-US" altLang="zh-CN" dirty="0" smtClean="0"/>
                <a:t>8</a:t>
              </a:r>
              <a:endParaRPr lang="zh-CN" altLang="en-US" dirty="0"/>
            </a:p>
          </p:txBody>
        </p:sp>
        <p:sp>
          <p:nvSpPr>
            <p:cNvPr id="32" name="TextBox 31"/>
            <p:cNvSpPr txBox="1"/>
            <p:nvPr/>
          </p:nvSpPr>
          <p:spPr>
            <a:xfrm>
              <a:off x="3938424" y="4646373"/>
              <a:ext cx="261610" cy="276999"/>
            </a:xfrm>
            <a:prstGeom prst="rect">
              <a:avLst/>
            </a:prstGeom>
            <a:noFill/>
          </p:spPr>
          <p:txBody>
            <a:bodyPr wrap="none" rtlCol="0">
              <a:spAutoFit/>
            </a:bodyPr>
            <a:lstStyle/>
            <a:p>
              <a:r>
                <a:rPr lang="en-US" altLang="zh-CN" dirty="0" smtClean="0"/>
                <a:t>5</a:t>
              </a:r>
              <a:endParaRPr lang="zh-CN" altLang="en-US" dirty="0"/>
            </a:p>
          </p:txBody>
        </p:sp>
        <p:sp>
          <p:nvSpPr>
            <p:cNvPr id="33" name="TextBox 32"/>
            <p:cNvSpPr txBox="1"/>
            <p:nvPr/>
          </p:nvSpPr>
          <p:spPr>
            <a:xfrm>
              <a:off x="5072390" y="4648471"/>
              <a:ext cx="261610" cy="276999"/>
            </a:xfrm>
            <a:prstGeom prst="rect">
              <a:avLst/>
            </a:prstGeom>
            <a:noFill/>
          </p:spPr>
          <p:txBody>
            <a:bodyPr wrap="none" rtlCol="0">
              <a:spAutoFit/>
            </a:bodyPr>
            <a:lstStyle/>
            <a:p>
              <a:r>
                <a:rPr lang="en-US" altLang="zh-CN" dirty="0" smtClean="0"/>
                <a:t>5</a:t>
              </a:r>
              <a:endParaRPr lang="zh-CN" altLang="en-US" dirty="0"/>
            </a:p>
          </p:txBody>
        </p:sp>
        <p:sp>
          <p:nvSpPr>
            <p:cNvPr id="34" name="TextBox 33"/>
            <p:cNvSpPr txBox="1"/>
            <p:nvPr/>
          </p:nvSpPr>
          <p:spPr>
            <a:xfrm>
              <a:off x="6346195" y="4660085"/>
              <a:ext cx="261610" cy="276999"/>
            </a:xfrm>
            <a:prstGeom prst="rect">
              <a:avLst/>
            </a:prstGeom>
            <a:noFill/>
          </p:spPr>
          <p:txBody>
            <a:bodyPr wrap="none" rtlCol="0">
              <a:spAutoFit/>
            </a:bodyPr>
            <a:lstStyle/>
            <a:p>
              <a:r>
                <a:rPr lang="en-US" altLang="zh-CN" dirty="0" smtClean="0"/>
                <a:t>2</a:t>
              </a:r>
              <a:endParaRPr lang="zh-CN" altLang="en-US" dirty="0"/>
            </a:p>
          </p:txBody>
        </p:sp>
        <p:sp>
          <p:nvSpPr>
            <p:cNvPr id="35" name="TextBox 34"/>
            <p:cNvSpPr txBox="1"/>
            <p:nvPr/>
          </p:nvSpPr>
          <p:spPr>
            <a:xfrm>
              <a:off x="7648948" y="4635886"/>
              <a:ext cx="261610" cy="276999"/>
            </a:xfrm>
            <a:prstGeom prst="rect">
              <a:avLst/>
            </a:prstGeom>
            <a:noFill/>
          </p:spPr>
          <p:txBody>
            <a:bodyPr wrap="none" rtlCol="0">
              <a:spAutoFit/>
            </a:bodyPr>
            <a:lstStyle/>
            <a:p>
              <a:r>
                <a:rPr lang="en-US" altLang="zh-CN" dirty="0" smtClean="0"/>
                <a:t>1</a:t>
              </a:r>
              <a:endParaRPr lang="zh-CN" altLang="en-US" dirty="0"/>
            </a:p>
          </p:txBody>
        </p:sp>
        <p:sp>
          <p:nvSpPr>
            <p:cNvPr id="36" name="TextBox 35"/>
            <p:cNvSpPr txBox="1"/>
            <p:nvPr/>
          </p:nvSpPr>
          <p:spPr>
            <a:xfrm>
              <a:off x="956345" y="3810000"/>
              <a:ext cx="364202" cy="276999"/>
            </a:xfrm>
            <a:prstGeom prst="rect">
              <a:avLst/>
            </a:prstGeom>
            <a:noFill/>
          </p:spPr>
          <p:txBody>
            <a:bodyPr wrap="none" rtlCol="0">
              <a:spAutoFit/>
            </a:bodyPr>
            <a:lstStyle/>
            <a:p>
              <a:r>
                <a:rPr lang="en-US" altLang="zh-CN" dirty="0" smtClean="0"/>
                <a:t>B4</a:t>
              </a:r>
              <a:endParaRPr lang="zh-CN" altLang="en-US" dirty="0"/>
            </a:p>
          </p:txBody>
        </p:sp>
        <p:sp>
          <p:nvSpPr>
            <p:cNvPr id="37" name="TextBox 36"/>
            <p:cNvSpPr txBox="1"/>
            <p:nvPr/>
          </p:nvSpPr>
          <p:spPr>
            <a:xfrm>
              <a:off x="1975326" y="3816262"/>
              <a:ext cx="364202" cy="276999"/>
            </a:xfrm>
            <a:prstGeom prst="rect">
              <a:avLst/>
            </a:prstGeom>
            <a:noFill/>
          </p:spPr>
          <p:txBody>
            <a:bodyPr wrap="none" rtlCol="0">
              <a:spAutoFit/>
            </a:bodyPr>
            <a:lstStyle/>
            <a:p>
              <a:r>
                <a:rPr lang="en-US" altLang="zh-CN" dirty="0" smtClean="0"/>
                <a:t>B8</a:t>
              </a:r>
              <a:endParaRPr lang="zh-CN" altLang="en-US" dirty="0"/>
            </a:p>
          </p:txBody>
        </p:sp>
        <p:sp>
          <p:nvSpPr>
            <p:cNvPr id="38" name="TextBox 37"/>
            <p:cNvSpPr txBox="1"/>
            <p:nvPr/>
          </p:nvSpPr>
          <p:spPr>
            <a:xfrm>
              <a:off x="2261643" y="3825552"/>
              <a:ext cx="364202" cy="276999"/>
            </a:xfrm>
            <a:prstGeom prst="rect">
              <a:avLst/>
            </a:prstGeom>
            <a:noFill/>
          </p:spPr>
          <p:txBody>
            <a:bodyPr wrap="none" rtlCol="0">
              <a:spAutoFit/>
            </a:bodyPr>
            <a:lstStyle/>
            <a:p>
              <a:r>
                <a:rPr lang="en-US" altLang="zh-CN" dirty="0" smtClean="0"/>
                <a:t>B9</a:t>
              </a:r>
              <a:endParaRPr lang="zh-CN" altLang="en-US" dirty="0"/>
            </a:p>
          </p:txBody>
        </p:sp>
        <p:sp>
          <p:nvSpPr>
            <p:cNvPr id="39" name="TextBox 38"/>
            <p:cNvSpPr txBox="1"/>
            <p:nvPr/>
          </p:nvSpPr>
          <p:spPr>
            <a:xfrm>
              <a:off x="3059452" y="3828682"/>
              <a:ext cx="441146" cy="276999"/>
            </a:xfrm>
            <a:prstGeom prst="rect">
              <a:avLst/>
            </a:prstGeom>
            <a:noFill/>
          </p:spPr>
          <p:txBody>
            <a:bodyPr wrap="none" rtlCol="0">
              <a:spAutoFit/>
            </a:bodyPr>
            <a:lstStyle/>
            <a:p>
              <a:r>
                <a:rPr lang="en-US" altLang="zh-CN" dirty="0" smtClean="0"/>
                <a:t>B16</a:t>
              </a:r>
              <a:endParaRPr lang="zh-CN" altLang="en-US" dirty="0"/>
            </a:p>
          </p:txBody>
        </p:sp>
        <p:sp>
          <p:nvSpPr>
            <p:cNvPr id="40" name="TextBox 39"/>
            <p:cNvSpPr txBox="1"/>
            <p:nvPr/>
          </p:nvSpPr>
          <p:spPr>
            <a:xfrm>
              <a:off x="3396581" y="3833533"/>
              <a:ext cx="441146" cy="276999"/>
            </a:xfrm>
            <a:prstGeom prst="rect">
              <a:avLst/>
            </a:prstGeom>
            <a:noFill/>
          </p:spPr>
          <p:txBody>
            <a:bodyPr wrap="none" rtlCol="0">
              <a:spAutoFit/>
            </a:bodyPr>
            <a:lstStyle/>
            <a:p>
              <a:r>
                <a:rPr lang="en-US" altLang="zh-CN" dirty="0" smtClean="0"/>
                <a:t>B17</a:t>
              </a:r>
              <a:endParaRPr lang="zh-CN" altLang="en-US" dirty="0"/>
            </a:p>
          </p:txBody>
        </p:sp>
        <p:sp>
          <p:nvSpPr>
            <p:cNvPr id="41" name="TextBox 40"/>
            <p:cNvSpPr txBox="1"/>
            <p:nvPr/>
          </p:nvSpPr>
          <p:spPr>
            <a:xfrm>
              <a:off x="4319965" y="3831583"/>
              <a:ext cx="441146" cy="276999"/>
            </a:xfrm>
            <a:prstGeom prst="rect">
              <a:avLst/>
            </a:prstGeom>
            <a:noFill/>
          </p:spPr>
          <p:txBody>
            <a:bodyPr wrap="none" rtlCol="0">
              <a:spAutoFit/>
            </a:bodyPr>
            <a:lstStyle/>
            <a:p>
              <a:r>
                <a:rPr lang="en-US" altLang="zh-CN" dirty="0" smtClean="0"/>
                <a:t>B21</a:t>
              </a:r>
              <a:endParaRPr lang="zh-CN" altLang="en-US" dirty="0"/>
            </a:p>
          </p:txBody>
        </p:sp>
        <p:sp>
          <p:nvSpPr>
            <p:cNvPr id="42" name="TextBox 41"/>
            <p:cNvSpPr txBox="1"/>
            <p:nvPr/>
          </p:nvSpPr>
          <p:spPr>
            <a:xfrm>
              <a:off x="4644176" y="3842737"/>
              <a:ext cx="441146" cy="276999"/>
            </a:xfrm>
            <a:prstGeom prst="rect">
              <a:avLst/>
            </a:prstGeom>
            <a:noFill/>
          </p:spPr>
          <p:txBody>
            <a:bodyPr wrap="none" rtlCol="0">
              <a:spAutoFit/>
            </a:bodyPr>
            <a:lstStyle/>
            <a:p>
              <a:r>
                <a:rPr lang="en-US" altLang="zh-CN" dirty="0" smtClean="0"/>
                <a:t>B22</a:t>
              </a:r>
              <a:endParaRPr lang="zh-CN" altLang="en-US" dirty="0"/>
            </a:p>
          </p:txBody>
        </p:sp>
        <p:sp>
          <p:nvSpPr>
            <p:cNvPr id="43" name="TextBox 42"/>
            <p:cNvSpPr txBox="1"/>
            <p:nvPr/>
          </p:nvSpPr>
          <p:spPr>
            <a:xfrm>
              <a:off x="5431170" y="3848722"/>
              <a:ext cx="441146" cy="276999"/>
            </a:xfrm>
            <a:prstGeom prst="rect">
              <a:avLst/>
            </a:prstGeom>
            <a:noFill/>
          </p:spPr>
          <p:txBody>
            <a:bodyPr wrap="none" rtlCol="0">
              <a:spAutoFit/>
            </a:bodyPr>
            <a:lstStyle/>
            <a:p>
              <a:r>
                <a:rPr lang="en-US" altLang="zh-CN" dirty="0" smtClean="0"/>
                <a:t>B26</a:t>
              </a:r>
              <a:endParaRPr lang="zh-CN" altLang="en-US" dirty="0"/>
            </a:p>
          </p:txBody>
        </p:sp>
        <p:sp>
          <p:nvSpPr>
            <p:cNvPr id="44" name="TextBox 43"/>
            <p:cNvSpPr txBox="1"/>
            <p:nvPr/>
          </p:nvSpPr>
          <p:spPr>
            <a:xfrm>
              <a:off x="5765013" y="3841921"/>
              <a:ext cx="441146" cy="276999"/>
            </a:xfrm>
            <a:prstGeom prst="rect">
              <a:avLst/>
            </a:prstGeom>
            <a:noFill/>
          </p:spPr>
          <p:txBody>
            <a:bodyPr wrap="none" rtlCol="0">
              <a:spAutoFit/>
            </a:bodyPr>
            <a:lstStyle/>
            <a:p>
              <a:r>
                <a:rPr lang="en-US" altLang="zh-CN" dirty="0" smtClean="0"/>
                <a:t>B27</a:t>
              </a:r>
              <a:endParaRPr lang="zh-CN" altLang="en-US" dirty="0"/>
            </a:p>
          </p:txBody>
        </p:sp>
        <p:sp>
          <p:nvSpPr>
            <p:cNvPr id="45" name="TextBox 44"/>
            <p:cNvSpPr txBox="1"/>
            <p:nvPr/>
          </p:nvSpPr>
          <p:spPr>
            <a:xfrm>
              <a:off x="6821450" y="3828682"/>
              <a:ext cx="441146" cy="276999"/>
            </a:xfrm>
            <a:prstGeom prst="rect">
              <a:avLst/>
            </a:prstGeom>
            <a:noFill/>
          </p:spPr>
          <p:txBody>
            <a:bodyPr wrap="none" rtlCol="0">
              <a:spAutoFit/>
            </a:bodyPr>
            <a:lstStyle/>
            <a:p>
              <a:r>
                <a:rPr lang="en-US" altLang="zh-CN" dirty="0" smtClean="0"/>
                <a:t>B28</a:t>
              </a:r>
              <a:endParaRPr lang="zh-CN" altLang="en-US" dirty="0"/>
            </a:p>
          </p:txBody>
        </p:sp>
        <p:sp>
          <p:nvSpPr>
            <p:cNvPr id="46" name="TextBox 45"/>
            <p:cNvSpPr txBox="1"/>
            <p:nvPr/>
          </p:nvSpPr>
          <p:spPr>
            <a:xfrm>
              <a:off x="7585011" y="3810000"/>
              <a:ext cx="441146" cy="276999"/>
            </a:xfrm>
            <a:prstGeom prst="rect">
              <a:avLst/>
            </a:prstGeom>
            <a:noFill/>
          </p:spPr>
          <p:txBody>
            <a:bodyPr wrap="none" rtlCol="0">
              <a:spAutoFit/>
            </a:bodyPr>
            <a:lstStyle/>
            <a:p>
              <a:r>
                <a:rPr lang="en-US" altLang="zh-CN" dirty="0" smtClean="0"/>
                <a:t>B29</a:t>
              </a:r>
              <a:endParaRPr lang="zh-CN" altLang="en-US" dirty="0"/>
            </a:p>
          </p:txBody>
        </p:sp>
      </p:grpSp>
      <p:sp>
        <p:nvSpPr>
          <p:cNvPr id="12" name="Footer Placeholder 1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042282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US" altLang="zh-CN" sz="2600" dirty="0" smtClean="0"/>
              <a:t>Option 1 continues</a:t>
            </a:r>
            <a:endParaRPr lang="zh-CN" altLang="en-US" sz="2600" dirty="0"/>
          </a:p>
        </p:txBody>
      </p:sp>
      <p:sp>
        <p:nvSpPr>
          <p:cNvPr id="3" name="Content Placeholder 2"/>
          <p:cNvSpPr>
            <a:spLocks noGrp="1"/>
          </p:cNvSpPr>
          <p:nvPr>
            <p:ph idx="1"/>
          </p:nvPr>
        </p:nvSpPr>
        <p:spPr>
          <a:xfrm>
            <a:off x="76200" y="1219200"/>
            <a:ext cx="8915400" cy="5181600"/>
          </a:xfrm>
        </p:spPr>
        <p:txBody>
          <a:bodyPr/>
          <a:lstStyle/>
          <a:p>
            <a:r>
              <a:rPr lang="en-US" altLang="zh-CN" sz="2200" dirty="0">
                <a:solidFill>
                  <a:srgbClr val="0000FF"/>
                </a:solidFill>
              </a:rPr>
              <a:t>We propose to repurpose B9 in the EHT TRS Control field to indicate the Non-Scheduled STA information and B10 as the Parity Check bit, while other Bits in the RU Allocation and UL MCS can be set as Reserved</a:t>
            </a:r>
          </a:p>
          <a:p>
            <a:pPr lvl="1"/>
            <a:r>
              <a:rPr lang="en-US" altLang="zh-CN" dirty="0" smtClean="0">
                <a:solidFill>
                  <a:srgbClr val="0000FF"/>
                </a:solidFill>
              </a:rPr>
              <a:t>We </a:t>
            </a:r>
            <a:r>
              <a:rPr lang="en-US" altLang="zh-CN" dirty="0">
                <a:solidFill>
                  <a:srgbClr val="0000FF"/>
                </a:solidFill>
              </a:rPr>
              <a:t>set the </a:t>
            </a:r>
            <a:r>
              <a:rPr lang="en-US" altLang="zh-CN" dirty="0" smtClean="0">
                <a:solidFill>
                  <a:srgbClr val="0000FF"/>
                </a:solidFill>
              </a:rPr>
              <a:t>B9 </a:t>
            </a:r>
            <a:r>
              <a:rPr lang="en-US" altLang="zh-CN" dirty="0">
                <a:solidFill>
                  <a:srgbClr val="0000FF"/>
                </a:solidFill>
              </a:rPr>
              <a:t>to indicate the Status of CoBF Scheduling</a:t>
            </a:r>
          </a:p>
          <a:p>
            <a:pPr lvl="2"/>
            <a:r>
              <a:rPr lang="en-US" altLang="zh-CN" dirty="0">
                <a:solidFill>
                  <a:srgbClr val="0000FF"/>
                </a:solidFill>
              </a:rPr>
              <a:t>E.g. </a:t>
            </a:r>
            <a:r>
              <a:rPr lang="en-US" altLang="zh-CN" dirty="0" smtClean="0">
                <a:solidFill>
                  <a:srgbClr val="0000FF"/>
                </a:solidFill>
              </a:rPr>
              <a:t>B9 </a:t>
            </a:r>
            <a:r>
              <a:rPr lang="en-US" altLang="zh-CN" dirty="0">
                <a:solidFill>
                  <a:srgbClr val="0000FF"/>
                </a:solidFill>
              </a:rPr>
              <a:t>set to 0 for “Not being scheduled”, and to 1 for “Being scheduled”</a:t>
            </a:r>
          </a:p>
          <a:p>
            <a:pPr lvl="2"/>
            <a:r>
              <a:rPr lang="en-US" altLang="zh-CN" dirty="0" smtClean="0">
                <a:solidFill>
                  <a:srgbClr val="0000FF"/>
                </a:solidFill>
              </a:rPr>
              <a:t>B10 </a:t>
            </a:r>
            <a:r>
              <a:rPr lang="en-US" altLang="zh-CN" dirty="0">
                <a:solidFill>
                  <a:srgbClr val="0000FF"/>
                </a:solidFill>
              </a:rPr>
              <a:t>is set as a Parity Check bit, that is, </a:t>
            </a:r>
            <a:r>
              <a:rPr lang="en-US" altLang="zh-CN" dirty="0" smtClean="0">
                <a:solidFill>
                  <a:srgbClr val="0000FF"/>
                </a:solidFill>
              </a:rPr>
              <a:t>B9      B10 </a:t>
            </a:r>
            <a:r>
              <a:rPr lang="en-US" altLang="zh-CN" dirty="0">
                <a:solidFill>
                  <a:srgbClr val="0000FF"/>
                </a:solidFill>
              </a:rPr>
              <a:t>needs to be 0 for correct detection and 1 for otherwise</a:t>
            </a:r>
          </a:p>
          <a:p>
            <a:pPr lvl="2"/>
            <a:r>
              <a:rPr lang="en-US" altLang="zh-CN" dirty="0" smtClean="0">
                <a:solidFill>
                  <a:srgbClr val="0000FF"/>
                </a:solidFill>
              </a:rPr>
              <a:t>B11 </a:t>
            </a:r>
            <a:r>
              <a:rPr lang="en-US" altLang="zh-CN" dirty="0">
                <a:solidFill>
                  <a:srgbClr val="0000FF"/>
                </a:solidFill>
              </a:rPr>
              <a:t>to </a:t>
            </a:r>
            <a:r>
              <a:rPr lang="en-US" altLang="zh-CN" dirty="0" smtClean="0">
                <a:solidFill>
                  <a:srgbClr val="0000FF"/>
                </a:solidFill>
              </a:rPr>
              <a:t>B16 and  B27 to B29 are Reserved</a:t>
            </a:r>
          </a:p>
          <a:p>
            <a:endParaRPr lang="en-US" altLang="zh-CN" dirty="0">
              <a:solidFill>
                <a:srgbClr val="0000FF"/>
              </a:solidFill>
            </a:endParaRPr>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Flowchart: Summing Junction 5"/>
          <p:cNvSpPr/>
          <p:nvPr/>
        </p:nvSpPr>
        <p:spPr bwMode="auto">
          <a:xfrm>
            <a:off x="5257800" y="3424806"/>
            <a:ext cx="152400" cy="155448"/>
          </a:xfrm>
          <a:prstGeom prst="flowChartSummingJunct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nvGrpSpPr>
          <p:cNvPr id="11" name="Group 10"/>
          <p:cNvGrpSpPr/>
          <p:nvPr/>
        </p:nvGrpSpPr>
        <p:grpSpPr>
          <a:xfrm>
            <a:off x="1295400" y="5257800"/>
            <a:ext cx="1632716" cy="276999"/>
            <a:chOff x="3700244" y="6146386"/>
            <a:chExt cx="1632716" cy="276999"/>
          </a:xfrm>
        </p:grpSpPr>
        <p:sp>
          <p:nvSpPr>
            <p:cNvPr id="12" name="Flowchart: Summing Junction 11"/>
            <p:cNvSpPr/>
            <p:nvPr/>
          </p:nvSpPr>
          <p:spPr bwMode="auto">
            <a:xfrm>
              <a:off x="3700244" y="6207161"/>
              <a:ext cx="152400" cy="155448"/>
            </a:xfrm>
            <a:prstGeom prst="flowChartSummingJunct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3877112" y="6146386"/>
              <a:ext cx="1455848" cy="276999"/>
            </a:xfrm>
            <a:prstGeom prst="rect">
              <a:avLst/>
            </a:prstGeom>
            <a:noFill/>
          </p:spPr>
          <p:txBody>
            <a:bodyPr wrap="none" rtlCol="0">
              <a:spAutoFit/>
            </a:bodyPr>
            <a:lstStyle/>
            <a:p>
              <a:r>
                <a:rPr lang="en-US" altLang="zh-CN" dirty="0"/>
                <a:t>i</a:t>
              </a:r>
              <a:r>
                <a:rPr lang="en-US" altLang="zh-CN" dirty="0" smtClean="0"/>
                <a:t>s an XOR operation</a:t>
              </a:r>
              <a:endParaRPr lang="zh-CN" altLang="en-US" dirty="0"/>
            </a:p>
          </p:txBody>
        </p:sp>
      </p:grpSp>
      <p:sp>
        <p:nvSpPr>
          <p:cNvPr id="7" name="Footer Placeholder 6"/>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540143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0" y="675328"/>
            <a:ext cx="9004430" cy="467672"/>
          </a:xfrm>
        </p:spPr>
        <p:txBody>
          <a:bodyPr/>
          <a:lstStyle/>
          <a:p>
            <a:r>
              <a:rPr lang="en-US" altLang="zh-CN" sz="2600" dirty="0" smtClean="0">
                <a:solidFill>
                  <a:srgbClr val="0000FF"/>
                </a:solidFill>
              </a:rPr>
              <a:t>Option 2: Using the existing Extension Control ID (15) </a:t>
            </a:r>
            <a:endParaRPr lang="zh-CN" altLang="en-US" sz="2600" dirty="0">
              <a:solidFill>
                <a:srgbClr val="0000FF"/>
              </a:solidFill>
            </a:endParaRPr>
          </a:p>
        </p:txBody>
      </p:sp>
      <p:sp>
        <p:nvSpPr>
          <p:cNvPr id="3" name="Content Placeholder 2"/>
          <p:cNvSpPr>
            <a:spLocks noGrp="1"/>
          </p:cNvSpPr>
          <p:nvPr>
            <p:ph idx="1"/>
          </p:nvPr>
        </p:nvSpPr>
        <p:spPr>
          <a:xfrm>
            <a:off x="63370" y="2938210"/>
            <a:ext cx="8928230" cy="3005390"/>
          </a:xfrm>
        </p:spPr>
        <p:txBody>
          <a:bodyPr/>
          <a:lstStyle/>
          <a:p>
            <a:r>
              <a:rPr lang="en-US" altLang="zh-CN" sz="2000" b="0" dirty="0" smtClean="0"/>
              <a:t>Control ID set to all ONES (15) introduces automatic Extension subfield according to the Extended Control ID</a:t>
            </a:r>
          </a:p>
          <a:p>
            <a:r>
              <a:rPr lang="en-US" altLang="zh-CN" sz="2000" b="0" dirty="0" smtClean="0">
                <a:solidFill>
                  <a:srgbClr val="0000FF"/>
                </a:solidFill>
              </a:rPr>
              <a:t>We can set the first 4 bits as the Extended Control ID among the available 26 bit Control Information when the Control ID is set to all ONES</a:t>
            </a:r>
          </a:p>
          <a:p>
            <a:pPr lvl="1"/>
            <a:r>
              <a:rPr lang="en-US" altLang="zh-CN" sz="1600" dirty="0" smtClean="0">
                <a:solidFill>
                  <a:srgbClr val="0000FF"/>
                </a:solidFill>
              </a:rPr>
              <a:t>One of the Extended Control ID (e.g. 0001) may indicate the Non-scheduled STA</a:t>
            </a:r>
          </a:p>
          <a:p>
            <a:pPr lvl="1"/>
            <a:r>
              <a:rPr lang="en-US" altLang="zh-CN" sz="1600" dirty="0">
                <a:solidFill>
                  <a:srgbClr val="0000FF"/>
                </a:solidFill>
              </a:rPr>
              <a:t>We set the </a:t>
            </a:r>
            <a:r>
              <a:rPr lang="en-US" altLang="zh-CN" sz="1600" dirty="0" smtClean="0">
                <a:solidFill>
                  <a:srgbClr val="0000FF"/>
                </a:solidFill>
              </a:rPr>
              <a:t>B8 </a:t>
            </a:r>
            <a:r>
              <a:rPr lang="en-US" altLang="zh-CN" sz="1600" dirty="0">
                <a:solidFill>
                  <a:srgbClr val="0000FF"/>
                </a:solidFill>
              </a:rPr>
              <a:t>to indicate the Status of </a:t>
            </a:r>
            <a:r>
              <a:rPr lang="en-US" altLang="zh-CN" sz="1600" dirty="0" err="1">
                <a:solidFill>
                  <a:srgbClr val="0000FF"/>
                </a:solidFill>
              </a:rPr>
              <a:t>CoBF</a:t>
            </a:r>
            <a:r>
              <a:rPr lang="en-US" altLang="zh-CN" sz="1600" dirty="0">
                <a:solidFill>
                  <a:srgbClr val="0000FF"/>
                </a:solidFill>
              </a:rPr>
              <a:t> </a:t>
            </a:r>
            <a:r>
              <a:rPr lang="en-US" altLang="zh-CN" sz="1600" dirty="0" smtClean="0">
                <a:solidFill>
                  <a:srgbClr val="0000FF"/>
                </a:solidFill>
              </a:rPr>
              <a:t>Scheduling</a:t>
            </a:r>
          </a:p>
          <a:p>
            <a:pPr lvl="2"/>
            <a:r>
              <a:rPr lang="en-US" altLang="zh-CN" sz="1400" dirty="0">
                <a:solidFill>
                  <a:srgbClr val="0000FF"/>
                </a:solidFill>
              </a:rPr>
              <a:t>E.g. </a:t>
            </a:r>
            <a:r>
              <a:rPr lang="en-US" altLang="zh-CN" sz="1400" dirty="0" smtClean="0">
                <a:solidFill>
                  <a:srgbClr val="0000FF"/>
                </a:solidFill>
              </a:rPr>
              <a:t>B8 </a:t>
            </a:r>
            <a:r>
              <a:rPr lang="en-US" altLang="zh-CN" sz="1400" dirty="0">
                <a:solidFill>
                  <a:srgbClr val="0000FF"/>
                </a:solidFill>
              </a:rPr>
              <a:t>set to 0 for “Not being scheduled”, and to 1 for “Being scheduled”</a:t>
            </a:r>
          </a:p>
          <a:p>
            <a:pPr lvl="1"/>
            <a:r>
              <a:rPr lang="en-US" altLang="zh-CN" sz="1600" dirty="0" smtClean="0">
                <a:solidFill>
                  <a:srgbClr val="0000FF"/>
                </a:solidFill>
              </a:rPr>
              <a:t>B9 </a:t>
            </a:r>
            <a:r>
              <a:rPr lang="en-US" altLang="zh-CN" sz="1600" dirty="0">
                <a:solidFill>
                  <a:srgbClr val="0000FF"/>
                </a:solidFill>
              </a:rPr>
              <a:t>is set as a Parity </a:t>
            </a:r>
            <a:r>
              <a:rPr lang="en-US" altLang="zh-CN" sz="1600" dirty="0" smtClean="0">
                <a:solidFill>
                  <a:srgbClr val="0000FF"/>
                </a:solidFill>
              </a:rPr>
              <a:t>Check bit</a:t>
            </a:r>
            <a:r>
              <a:rPr lang="en-US" altLang="zh-CN" sz="1600" dirty="0">
                <a:solidFill>
                  <a:srgbClr val="0000FF"/>
                </a:solidFill>
              </a:rPr>
              <a:t>, that is, </a:t>
            </a:r>
            <a:r>
              <a:rPr lang="en-US" altLang="zh-CN" sz="1600" dirty="0" smtClean="0">
                <a:solidFill>
                  <a:srgbClr val="0000FF"/>
                </a:solidFill>
              </a:rPr>
              <a:t>B8      B9 </a:t>
            </a:r>
            <a:r>
              <a:rPr lang="en-US" altLang="zh-CN" sz="1600" dirty="0">
                <a:solidFill>
                  <a:srgbClr val="0000FF"/>
                </a:solidFill>
              </a:rPr>
              <a:t>needs to be 0 for correct detection and 1 for otherwise</a:t>
            </a:r>
          </a:p>
          <a:p>
            <a:pPr lvl="1"/>
            <a:r>
              <a:rPr lang="en-US" altLang="zh-CN" sz="1600" dirty="0" smtClean="0">
                <a:solidFill>
                  <a:srgbClr val="0000FF"/>
                </a:solidFill>
              </a:rPr>
              <a:t>B10 </a:t>
            </a:r>
            <a:r>
              <a:rPr lang="en-US" altLang="zh-CN" sz="1600" dirty="0">
                <a:solidFill>
                  <a:srgbClr val="0000FF"/>
                </a:solidFill>
              </a:rPr>
              <a:t>to B29 are Reserved</a:t>
            </a:r>
          </a:p>
          <a:p>
            <a:pPr lvl="1"/>
            <a:endParaRPr lang="en-US" altLang="zh-CN" sz="160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graphicFrame>
        <p:nvGraphicFramePr>
          <p:cNvPr id="18" name="Table 17"/>
          <p:cNvGraphicFramePr>
            <a:graphicFrameLocks noGrp="1"/>
          </p:cNvGraphicFramePr>
          <p:nvPr>
            <p:extLst/>
          </p:nvPr>
        </p:nvGraphicFramePr>
        <p:xfrm>
          <a:off x="63370" y="1581577"/>
          <a:ext cx="9004430" cy="370840"/>
        </p:xfrm>
        <a:graphic>
          <a:graphicData uri="http://schemas.openxmlformats.org/drawingml/2006/table">
            <a:tbl>
              <a:tblPr firstRow="1" bandRow="1">
                <a:tableStyleId>{5C22544A-7EE6-4342-B048-85BDC9FD1C3A}</a:tableStyleId>
              </a:tblPr>
              <a:tblGrid>
                <a:gridCol w="2832230"/>
                <a:gridCol w="2152964"/>
                <a:gridCol w="2583879"/>
                <a:gridCol w="1435357"/>
              </a:tblGrid>
              <a:tr h="370840">
                <a:tc>
                  <a:txBody>
                    <a:bodyPr/>
                    <a:lstStyle/>
                    <a:p>
                      <a:pPr algn="ctr"/>
                      <a:r>
                        <a:rPr lang="en-CA" altLang="zh-CN" sz="1400" dirty="0" smtClean="0">
                          <a:solidFill>
                            <a:schemeClr val="tx1"/>
                          </a:solidFill>
                        </a:rPr>
                        <a:t>Extended Control ID</a:t>
                      </a:r>
                      <a:endParaRPr lang="zh-CN" altLang="en-US" sz="1400" dirty="0">
                        <a:solidFill>
                          <a:schemeClr val="tx1"/>
                        </a:solidFill>
                      </a:endParaRPr>
                    </a:p>
                  </a:txBody>
                  <a:tcPr/>
                </a:tc>
                <a:tc>
                  <a:txBody>
                    <a:bodyPr/>
                    <a:lstStyle/>
                    <a:p>
                      <a:pPr algn="ctr"/>
                      <a:r>
                        <a:rPr lang="en-CA" altLang="zh-CN" sz="1200" dirty="0" smtClean="0">
                          <a:solidFill>
                            <a:schemeClr val="tx1"/>
                          </a:solidFill>
                        </a:rPr>
                        <a:t>Status of </a:t>
                      </a:r>
                      <a:r>
                        <a:rPr lang="en-CA" altLang="zh-CN" sz="1200" dirty="0" err="1" smtClean="0">
                          <a:solidFill>
                            <a:schemeClr val="tx1"/>
                          </a:solidFill>
                        </a:rPr>
                        <a:t>CoBF</a:t>
                      </a:r>
                      <a:r>
                        <a:rPr lang="en-CA" altLang="zh-CN" sz="1200" dirty="0" smtClean="0">
                          <a:solidFill>
                            <a:schemeClr val="tx1"/>
                          </a:solidFill>
                        </a:rPr>
                        <a:t> Scheduling</a:t>
                      </a:r>
                      <a:endParaRPr lang="zh-CN" altLang="en-US" sz="1200" dirty="0">
                        <a:solidFill>
                          <a:schemeClr val="tx1"/>
                        </a:solidFill>
                      </a:endParaRPr>
                    </a:p>
                  </a:txBody>
                  <a:tcPr/>
                </a:tc>
                <a:tc>
                  <a:txBody>
                    <a:bodyPr/>
                    <a:lstStyle/>
                    <a:p>
                      <a:pPr algn="ctr"/>
                      <a:r>
                        <a:rPr lang="en-CA" altLang="zh-CN" sz="1400" dirty="0" smtClean="0">
                          <a:solidFill>
                            <a:schemeClr val="tx1"/>
                          </a:solidFill>
                        </a:rPr>
                        <a:t>Parity Check</a:t>
                      </a:r>
                      <a:endParaRPr lang="zh-CN" altLang="en-US" sz="1400" dirty="0">
                        <a:solidFill>
                          <a:schemeClr val="tx1"/>
                        </a:solidFill>
                      </a:endParaRPr>
                    </a:p>
                  </a:txBody>
                  <a:tcPr/>
                </a:tc>
                <a:tc>
                  <a:txBody>
                    <a:bodyPr/>
                    <a:lstStyle/>
                    <a:p>
                      <a:pPr algn="ctr"/>
                      <a:r>
                        <a:rPr lang="en-US" altLang="zh-CN" sz="1400" dirty="0" smtClean="0">
                          <a:solidFill>
                            <a:schemeClr val="tx1"/>
                          </a:solidFill>
                        </a:rPr>
                        <a:t>Reserved</a:t>
                      </a:r>
                      <a:endParaRPr lang="zh-CN" altLang="en-US" sz="1400" dirty="0">
                        <a:solidFill>
                          <a:schemeClr val="tx1"/>
                        </a:solidFill>
                      </a:endParaRPr>
                    </a:p>
                  </a:txBody>
                  <a:tcPr/>
                </a:tc>
              </a:tr>
            </a:tbl>
          </a:graphicData>
        </a:graphic>
      </p:graphicFrame>
      <p:sp>
        <p:nvSpPr>
          <p:cNvPr id="19" name="TextBox 18"/>
          <p:cNvSpPr txBox="1"/>
          <p:nvPr/>
        </p:nvSpPr>
        <p:spPr>
          <a:xfrm>
            <a:off x="1316193" y="1950713"/>
            <a:ext cx="274434" cy="307777"/>
          </a:xfrm>
          <a:prstGeom prst="rect">
            <a:avLst/>
          </a:prstGeom>
          <a:noFill/>
        </p:spPr>
        <p:txBody>
          <a:bodyPr wrap="none" rtlCol="0">
            <a:spAutoFit/>
          </a:bodyPr>
          <a:lstStyle/>
          <a:p>
            <a:r>
              <a:rPr lang="en-CA" altLang="zh-CN" sz="1400" dirty="0" smtClean="0"/>
              <a:t>4</a:t>
            </a:r>
            <a:endParaRPr lang="zh-CN" altLang="en-US" sz="1400" dirty="0"/>
          </a:p>
        </p:txBody>
      </p:sp>
      <p:sp>
        <p:nvSpPr>
          <p:cNvPr id="20" name="TextBox 19"/>
          <p:cNvSpPr txBox="1"/>
          <p:nvPr/>
        </p:nvSpPr>
        <p:spPr>
          <a:xfrm>
            <a:off x="3870401" y="1945508"/>
            <a:ext cx="274434" cy="307777"/>
          </a:xfrm>
          <a:prstGeom prst="rect">
            <a:avLst/>
          </a:prstGeom>
          <a:noFill/>
        </p:spPr>
        <p:txBody>
          <a:bodyPr wrap="none" rtlCol="0">
            <a:spAutoFit/>
          </a:bodyPr>
          <a:lstStyle/>
          <a:p>
            <a:r>
              <a:rPr lang="en-CA" altLang="zh-CN" sz="1400" dirty="0" smtClean="0"/>
              <a:t>1</a:t>
            </a:r>
            <a:endParaRPr lang="zh-CN" altLang="en-US" sz="1400" dirty="0"/>
          </a:p>
        </p:txBody>
      </p:sp>
      <p:sp>
        <p:nvSpPr>
          <p:cNvPr id="21" name="TextBox 20"/>
          <p:cNvSpPr txBox="1"/>
          <p:nvPr/>
        </p:nvSpPr>
        <p:spPr>
          <a:xfrm>
            <a:off x="6172200" y="1927667"/>
            <a:ext cx="274434" cy="307777"/>
          </a:xfrm>
          <a:prstGeom prst="rect">
            <a:avLst/>
          </a:prstGeom>
          <a:noFill/>
        </p:spPr>
        <p:txBody>
          <a:bodyPr wrap="none" rtlCol="0">
            <a:spAutoFit/>
          </a:bodyPr>
          <a:lstStyle/>
          <a:p>
            <a:r>
              <a:rPr lang="en-CA" altLang="zh-CN" sz="1400" dirty="0" smtClean="0"/>
              <a:t>1</a:t>
            </a:r>
            <a:endParaRPr lang="zh-CN" altLang="en-US" sz="1400" dirty="0"/>
          </a:p>
        </p:txBody>
      </p:sp>
      <p:sp>
        <p:nvSpPr>
          <p:cNvPr id="24" name="TextBox 23"/>
          <p:cNvSpPr txBox="1"/>
          <p:nvPr/>
        </p:nvSpPr>
        <p:spPr>
          <a:xfrm>
            <a:off x="0" y="1972885"/>
            <a:ext cx="476412" cy="276999"/>
          </a:xfrm>
          <a:prstGeom prst="rect">
            <a:avLst/>
          </a:prstGeom>
          <a:noFill/>
        </p:spPr>
        <p:txBody>
          <a:bodyPr wrap="none" rtlCol="0">
            <a:spAutoFit/>
          </a:bodyPr>
          <a:lstStyle/>
          <a:p>
            <a:r>
              <a:rPr lang="en-CA" altLang="zh-CN" dirty="0" smtClean="0"/>
              <a:t>Bits:</a:t>
            </a:r>
            <a:endParaRPr lang="zh-CN" altLang="en-US" dirty="0"/>
          </a:p>
        </p:txBody>
      </p:sp>
      <p:sp>
        <p:nvSpPr>
          <p:cNvPr id="25" name="TextBox 24"/>
          <p:cNvSpPr txBox="1"/>
          <p:nvPr/>
        </p:nvSpPr>
        <p:spPr>
          <a:xfrm>
            <a:off x="63370" y="1344090"/>
            <a:ext cx="394660" cy="307777"/>
          </a:xfrm>
          <a:prstGeom prst="rect">
            <a:avLst/>
          </a:prstGeom>
          <a:noFill/>
        </p:spPr>
        <p:txBody>
          <a:bodyPr wrap="none" rtlCol="0">
            <a:spAutoFit/>
          </a:bodyPr>
          <a:lstStyle/>
          <a:p>
            <a:r>
              <a:rPr lang="en-CA" altLang="zh-CN" sz="1400" dirty="0" smtClean="0"/>
              <a:t>B4</a:t>
            </a:r>
            <a:endParaRPr lang="zh-CN" altLang="en-US" sz="1400" dirty="0"/>
          </a:p>
        </p:txBody>
      </p:sp>
      <p:sp>
        <p:nvSpPr>
          <p:cNvPr id="26" name="TextBox 25"/>
          <p:cNvSpPr txBox="1"/>
          <p:nvPr/>
        </p:nvSpPr>
        <p:spPr>
          <a:xfrm>
            <a:off x="2509950" y="1325655"/>
            <a:ext cx="394660" cy="307777"/>
          </a:xfrm>
          <a:prstGeom prst="rect">
            <a:avLst/>
          </a:prstGeom>
          <a:noFill/>
        </p:spPr>
        <p:txBody>
          <a:bodyPr wrap="none" rtlCol="0">
            <a:spAutoFit/>
          </a:bodyPr>
          <a:lstStyle/>
          <a:p>
            <a:r>
              <a:rPr lang="en-CA" altLang="zh-CN" sz="1400" dirty="0" smtClean="0"/>
              <a:t>B7</a:t>
            </a:r>
            <a:endParaRPr lang="zh-CN" altLang="en-US" sz="1400" dirty="0"/>
          </a:p>
        </p:txBody>
      </p:sp>
      <p:sp>
        <p:nvSpPr>
          <p:cNvPr id="27" name="TextBox 26"/>
          <p:cNvSpPr txBox="1"/>
          <p:nvPr/>
        </p:nvSpPr>
        <p:spPr>
          <a:xfrm>
            <a:off x="3812489" y="1331786"/>
            <a:ext cx="394660" cy="307777"/>
          </a:xfrm>
          <a:prstGeom prst="rect">
            <a:avLst/>
          </a:prstGeom>
          <a:noFill/>
        </p:spPr>
        <p:txBody>
          <a:bodyPr wrap="none" rtlCol="0">
            <a:spAutoFit/>
          </a:bodyPr>
          <a:lstStyle/>
          <a:p>
            <a:r>
              <a:rPr lang="en-CA" altLang="zh-CN" sz="1400" dirty="0" smtClean="0"/>
              <a:t>B8</a:t>
            </a:r>
            <a:endParaRPr lang="zh-CN" altLang="en-US" sz="1400" dirty="0"/>
          </a:p>
        </p:txBody>
      </p:sp>
      <p:sp>
        <p:nvSpPr>
          <p:cNvPr id="28" name="TextBox 27"/>
          <p:cNvSpPr txBox="1"/>
          <p:nvPr/>
        </p:nvSpPr>
        <p:spPr>
          <a:xfrm>
            <a:off x="8561268" y="1329748"/>
            <a:ext cx="484428" cy="307777"/>
          </a:xfrm>
          <a:prstGeom prst="rect">
            <a:avLst/>
          </a:prstGeom>
          <a:noFill/>
        </p:spPr>
        <p:txBody>
          <a:bodyPr wrap="none" rtlCol="0">
            <a:spAutoFit/>
          </a:bodyPr>
          <a:lstStyle/>
          <a:p>
            <a:r>
              <a:rPr lang="en-CA" altLang="zh-CN" sz="1400" dirty="0" smtClean="0"/>
              <a:t>B29</a:t>
            </a:r>
            <a:endParaRPr lang="zh-CN" altLang="en-US" sz="1400" dirty="0"/>
          </a:p>
        </p:txBody>
      </p:sp>
      <p:sp>
        <p:nvSpPr>
          <p:cNvPr id="40" name="TextBox 39"/>
          <p:cNvSpPr txBox="1"/>
          <p:nvPr/>
        </p:nvSpPr>
        <p:spPr>
          <a:xfrm>
            <a:off x="6129701" y="1323360"/>
            <a:ext cx="394660" cy="307777"/>
          </a:xfrm>
          <a:prstGeom prst="rect">
            <a:avLst/>
          </a:prstGeom>
          <a:noFill/>
        </p:spPr>
        <p:txBody>
          <a:bodyPr wrap="none" rtlCol="0">
            <a:spAutoFit/>
          </a:bodyPr>
          <a:lstStyle/>
          <a:p>
            <a:r>
              <a:rPr lang="en-CA" altLang="zh-CN" sz="1400" dirty="0" smtClean="0"/>
              <a:t>B9</a:t>
            </a:r>
            <a:endParaRPr lang="zh-CN" altLang="en-US" sz="1400" dirty="0"/>
          </a:p>
        </p:txBody>
      </p:sp>
      <p:sp>
        <p:nvSpPr>
          <p:cNvPr id="42" name="TextBox 41"/>
          <p:cNvSpPr txBox="1"/>
          <p:nvPr/>
        </p:nvSpPr>
        <p:spPr>
          <a:xfrm>
            <a:off x="7576627" y="1323361"/>
            <a:ext cx="484428" cy="307777"/>
          </a:xfrm>
          <a:prstGeom prst="rect">
            <a:avLst/>
          </a:prstGeom>
          <a:noFill/>
        </p:spPr>
        <p:txBody>
          <a:bodyPr wrap="none" rtlCol="0">
            <a:spAutoFit/>
          </a:bodyPr>
          <a:lstStyle/>
          <a:p>
            <a:r>
              <a:rPr lang="en-CA" altLang="zh-CN" sz="1400" dirty="0" smtClean="0"/>
              <a:t>B10</a:t>
            </a:r>
            <a:endParaRPr lang="zh-CN" altLang="en-US" sz="1400" dirty="0"/>
          </a:p>
        </p:txBody>
      </p:sp>
      <p:sp>
        <p:nvSpPr>
          <p:cNvPr id="43" name="TextBox 42"/>
          <p:cNvSpPr txBox="1"/>
          <p:nvPr/>
        </p:nvSpPr>
        <p:spPr>
          <a:xfrm>
            <a:off x="8229600" y="1940709"/>
            <a:ext cx="364202" cy="307777"/>
          </a:xfrm>
          <a:prstGeom prst="rect">
            <a:avLst/>
          </a:prstGeom>
          <a:noFill/>
        </p:spPr>
        <p:txBody>
          <a:bodyPr wrap="none" rtlCol="0">
            <a:spAutoFit/>
          </a:bodyPr>
          <a:lstStyle/>
          <a:p>
            <a:r>
              <a:rPr lang="en-CA" altLang="zh-CN" sz="1400" dirty="0" smtClean="0"/>
              <a:t>20</a:t>
            </a:r>
            <a:endParaRPr lang="zh-CN" altLang="en-US" sz="1400" dirty="0"/>
          </a:p>
        </p:txBody>
      </p:sp>
      <p:sp>
        <p:nvSpPr>
          <p:cNvPr id="15" name="TextBox 14"/>
          <p:cNvSpPr txBox="1"/>
          <p:nvPr/>
        </p:nvSpPr>
        <p:spPr>
          <a:xfrm>
            <a:off x="1826009" y="2176046"/>
            <a:ext cx="5427063" cy="338554"/>
          </a:xfrm>
          <a:prstGeom prst="rect">
            <a:avLst/>
          </a:prstGeom>
          <a:noFill/>
        </p:spPr>
        <p:txBody>
          <a:bodyPr wrap="none" rtlCol="0">
            <a:spAutoFit/>
          </a:bodyPr>
          <a:lstStyle/>
          <a:p>
            <a:r>
              <a:rPr lang="en-US" altLang="zh-CN" sz="1600" b="1" dirty="0" smtClean="0"/>
              <a:t>Control Information when the Control ID is set to all ONES</a:t>
            </a:r>
            <a:endParaRPr lang="zh-CN" altLang="en-US" sz="1600" b="1" dirty="0"/>
          </a:p>
        </p:txBody>
      </p:sp>
      <p:sp>
        <p:nvSpPr>
          <p:cNvPr id="22" name="Flowchart: Summing Junction 21"/>
          <p:cNvSpPr/>
          <p:nvPr/>
        </p:nvSpPr>
        <p:spPr bwMode="auto">
          <a:xfrm>
            <a:off x="4332406" y="5198376"/>
            <a:ext cx="152400" cy="155448"/>
          </a:xfrm>
          <a:prstGeom prst="flowChartSummingJunct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83061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991600" cy="5332413"/>
          </a:xfrm>
        </p:spPr>
        <p:txBody>
          <a:bodyPr/>
          <a:lstStyle/>
          <a:p>
            <a:r>
              <a:rPr lang="en-US" altLang="zh-CN" sz="1800" b="0" dirty="0" smtClean="0">
                <a:solidFill>
                  <a:srgbClr val="0000FF"/>
                </a:solidFill>
              </a:rPr>
              <a:t>Option 3: </a:t>
            </a:r>
            <a:r>
              <a:rPr lang="en-US" altLang="zh-CN" sz="1800" b="0" dirty="0">
                <a:solidFill>
                  <a:srgbClr val="0000FF"/>
                </a:solidFill>
              </a:rPr>
              <a:t>Using one of the Reserved Control ID</a:t>
            </a:r>
            <a:endParaRPr lang="en-US" altLang="zh-CN" sz="1800" b="0" dirty="0" smtClean="0">
              <a:solidFill>
                <a:srgbClr val="0000FF"/>
              </a:solidFill>
            </a:endParaRPr>
          </a:p>
          <a:p>
            <a:pPr lvl="1"/>
            <a:r>
              <a:rPr lang="en-US" altLang="zh-CN" sz="1800" dirty="0"/>
              <a:t>The A-Control subfield is 30 bits in </a:t>
            </a:r>
            <a:r>
              <a:rPr lang="en-US" altLang="zh-CN" sz="1800" dirty="0" smtClean="0"/>
              <a:t>length</a:t>
            </a:r>
          </a:p>
          <a:p>
            <a:pPr lvl="1"/>
            <a:endParaRPr lang="en-US" altLang="zh-CN" sz="1800" dirty="0"/>
          </a:p>
          <a:p>
            <a:pPr lvl="1"/>
            <a:endParaRPr lang="en-US" altLang="zh-CN" sz="1800" dirty="0" smtClean="0"/>
          </a:p>
          <a:p>
            <a:pPr lvl="1"/>
            <a:endParaRPr lang="en-US" altLang="zh-CN" sz="1800" dirty="0"/>
          </a:p>
          <a:p>
            <a:pPr lvl="1"/>
            <a:r>
              <a:rPr lang="en-US" altLang="zh-CN" sz="1800" dirty="0"/>
              <a:t>Control ID indicates </a:t>
            </a:r>
            <a:r>
              <a:rPr lang="en-US" altLang="zh-CN" sz="1800" dirty="0" smtClean="0"/>
              <a:t>13 </a:t>
            </a:r>
            <a:r>
              <a:rPr lang="en-US" altLang="zh-CN" sz="1800" dirty="0"/>
              <a:t>different Control fields, and the remaining </a:t>
            </a:r>
            <a:r>
              <a:rPr lang="en-US" altLang="zh-CN" sz="1800" dirty="0" smtClean="0"/>
              <a:t>3 </a:t>
            </a:r>
            <a:r>
              <a:rPr lang="en-US" altLang="zh-CN" sz="1800" dirty="0"/>
              <a:t>Control ID are Reserved for future indications.</a:t>
            </a:r>
          </a:p>
          <a:p>
            <a:pPr lvl="2"/>
            <a:r>
              <a:rPr lang="en-US" altLang="zh-CN" sz="1600" dirty="0"/>
              <a:t>Some Control IDs do not require all the remaining 26 bits for the Control Information</a:t>
            </a:r>
          </a:p>
          <a:p>
            <a:pPr lvl="2"/>
            <a:r>
              <a:rPr lang="en-US" altLang="zh-CN" sz="1600" dirty="0"/>
              <a:t>The remaining bits not used for Control Information shall be padded with zero as Reserved</a:t>
            </a:r>
          </a:p>
          <a:p>
            <a:pPr lvl="1"/>
            <a:r>
              <a:rPr lang="en-US" altLang="zh-CN" sz="1800" dirty="0">
                <a:solidFill>
                  <a:srgbClr val="0000FF"/>
                </a:solidFill>
              </a:rPr>
              <a:t>We propose to use one of the </a:t>
            </a:r>
            <a:r>
              <a:rPr lang="en-US" altLang="zh-CN" sz="1800" dirty="0" smtClean="0">
                <a:solidFill>
                  <a:srgbClr val="0000FF"/>
                </a:solidFill>
              </a:rPr>
              <a:t>3 </a:t>
            </a:r>
            <a:r>
              <a:rPr lang="en-US" altLang="zh-CN" sz="1800" dirty="0">
                <a:solidFill>
                  <a:srgbClr val="0000FF"/>
                </a:solidFill>
              </a:rPr>
              <a:t>Reserved Control IDs, </a:t>
            </a:r>
            <a:r>
              <a:rPr lang="en-US" altLang="zh-CN" sz="1800" dirty="0" smtClean="0">
                <a:solidFill>
                  <a:srgbClr val="0000FF"/>
                </a:solidFill>
              </a:rPr>
              <a:t>12 </a:t>
            </a:r>
            <a:r>
              <a:rPr lang="en-US" altLang="zh-CN" sz="1800" dirty="0">
                <a:solidFill>
                  <a:srgbClr val="0000FF"/>
                </a:solidFill>
              </a:rPr>
              <a:t>~ 14 for the indication of non-scheduled </a:t>
            </a:r>
            <a:r>
              <a:rPr lang="en-US" altLang="zh-CN" sz="1800" dirty="0" smtClean="0">
                <a:solidFill>
                  <a:srgbClr val="0000FF"/>
                </a:solidFill>
              </a:rPr>
              <a:t>STA</a:t>
            </a:r>
          </a:p>
          <a:p>
            <a:pPr lvl="2"/>
            <a:r>
              <a:rPr lang="en-US" altLang="zh-CN" sz="1600" dirty="0" smtClean="0">
                <a:solidFill>
                  <a:srgbClr val="0000FF"/>
                </a:solidFill>
              </a:rPr>
              <a:t>We can set B0 to B3 to 12 for example as CoBF Non-scheduled STA</a:t>
            </a:r>
          </a:p>
          <a:p>
            <a:pPr lvl="2"/>
            <a:r>
              <a:rPr lang="en-US" altLang="zh-CN" sz="1600" dirty="0" smtClean="0">
                <a:solidFill>
                  <a:srgbClr val="0000FF"/>
                </a:solidFill>
              </a:rPr>
              <a:t>We set the B4 to indicate the Status of </a:t>
            </a:r>
            <a:r>
              <a:rPr lang="en-US" altLang="zh-CN" sz="1600" dirty="0" err="1" smtClean="0">
                <a:solidFill>
                  <a:srgbClr val="0000FF"/>
                </a:solidFill>
              </a:rPr>
              <a:t>CoBF</a:t>
            </a:r>
            <a:r>
              <a:rPr lang="en-US" altLang="zh-CN" sz="1600" dirty="0" smtClean="0">
                <a:solidFill>
                  <a:srgbClr val="0000FF"/>
                </a:solidFill>
              </a:rPr>
              <a:t> Scheduling</a:t>
            </a:r>
          </a:p>
          <a:p>
            <a:pPr lvl="3"/>
            <a:r>
              <a:rPr lang="en-US" altLang="zh-CN" sz="1400" dirty="0" smtClean="0">
                <a:solidFill>
                  <a:srgbClr val="0000FF"/>
                </a:solidFill>
              </a:rPr>
              <a:t>E.g. B4 set to 0 for “Not being scheduled”, and to 1 for “Being scheduled”</a:t>
            </a:r>
          </a:p>
          <a:p>
            <a:pPr lvl="3"/>
            <a:r>
              <a:rPr lang="en-US" altLang="zh-CN" sz="1400" dirty="0" smtClean="0">
                <a:solidFill>
                  <a:srgbClr val="0000FF"/>
                </a:solidFill>
              </a:rPr>
              <a:t>B5 is set as a Parity Check bit, that is, B4      B5 needs to be 0 for correct detection and 1 for otherwise</a:t>
            </a:r>
          </a:p>
          <a:p>
            <a:pPr lvl="3"/>
            <a:r>
              <a:rPr lang="en-US" altLang="zh-CN" sz="1400" dirty="0" smtClean="0">
                <a:solidFill>
                  <a:srgbClr val="0000FF"/>
                </a:solidFill>
              </a:rPr>
              <a:t>B6 to B29 are Reserved</a:t>
            </a:r>
            <a:endParaRPr lang="en-US" altLang="zh-CN" sz="1400" dirty="0">
              <a:solidFill>
                <a:srgbClr val="0000FF"/>
              </a:solidFill>
            </a:endParaRPr>
          </a:p>
          <a:p>
            <a:pPr lvl="1"/>
            <a:endParaRPr lang="en-US" altLang="zh-CN" sz="180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graphicFrame>
        <p:nvGraphicFramePr>
          <p:cNvPr id="6" name="Table 5"/>
          <p:cNvGraphicFramePr>
            <a:graphicFrameLocks noGrp="1"/>
          </p:cNvGraphicFramePr>
          <p:nvPr>
            <p:extLst/>
          </p:nvPr>
        </p:nvGraphicFramePr>
        <p:xfrm>
          <a:off x="1562100" y="2020531"/>
          <a:ext cx="6096000" cy="370840"/>
        </p:xfrm>
        <a:graphic>
          <a:graphicData uri="http://schemas.openxmlformats.org/drawingml/2006/table">
            <a:tbl>
              <a:tblPr firstRow="1" bandRow="1">
                <a:tableStyleId>{5C22544A-7EE6-4342-B048-85BDC9FD1C3A}</a:tableStyleId>
              </a:tblPr>
              <a:tblGrid>
                <a:gridCol w="2705100"/>
                <a:gridCol w="3390900"/>
              </a:tblGrid>
              <a:tr h="370840">
                <a:tc>
                  <a:txBody>
                    <a:bodyPr/>
                    <a:lstStyle/>
                    <a:p>
                      <a:pPr algn="ctr"/>
                      <a:r>
                        <a:rPr lang="en-CA" altLang="zh-CN" dirty="0" smtClean="0">
                          <a:solidFill>
                            <a:schemeClr val="tx1"/>
                          </a:solidFill>
                        </a:rPr>
                        <a:t>Control ID</a:t>
                      </a:r>
                      <a:endParaRPr lang="zh-CN" altLang="en-US" dirty="0">
                        <a:solidFill>
                          <a:schemeClr val="tx1"/>
                        </a:solidFill>
                      </a:endParaRPr>
                    </a:p>
                  </a:txBody>
                  <a:tcPr/>
                </a:tc>
                <a:tc>
                  <a:txBody>
                    <a:bodyPr/>
                    <a:lstStyle/>
                    <a:p>
                      <a:pPr algn="ctr"/>
                      <a:r>
                        <a:rPr lang="en-CA" altLang="zh-CN" dirty="0" smtClean="0">
                          <a:solidFill>
                            <a:schemeClr val="tx1"/>
                          </a:solidFill>
                        </a:rPr>
                        <a:t>Control Information</a:t>
                      </a:r>
                      <a:endParaRPr lang="zh-CN" altLang="en-US" dirty="0">
                        <a:solidFill>
                          <a:schemeClr val="tx1"/>
                        </a:solidFill>
                      </a:endParaRPr>
                    </a:p>
                  </a:txBody>
                  <a:tcPr/>
                </a:tc>
              </a:tr>
            </a:tbl>
          </a:graphicData>
        </a:graphic>
      </p:graphicFrame>
      <p:sp>
        <p:nvSpPr>
          <p:cNvPr id="7" name="TextBox 6"/>
          <p:cNvSpPr txBox="1"/>
          <p:nvPr/>
        </p:nvSpPr>
        <p:spPr>
          <a:xfrm>
            <a:off x="1548359" y="1779581"/>
            <a:ext cx="394660" cy="307777"/>
          </a:xfrm>
          <a:prstGeom prst="rect">
            <a:avLst/>
          </a:prstGeom>
          <a:noFill/>
        </p:spPr>
        <p:txBody>
          <a:bodyPr wrap="none" rtlCol="0">
            <a:spAutoFit/>
          </a:bodyPr>
          <a:lstStyle/>
          <a:p>
            <a:r>
              <a:rPr lang="en-CA" altLang="zh-CN" sz="1400" dirty="0" smtClean="0"/>
              <a:t>B0</a:t>
            </a:r>
            <a:endParaRPr lang="zh-CN" altLang="en-US" sz="1400" dirty="0"/>
          </a:p>
        </p:txBody>
      </p:sp>
      <p:sp>
        <p:nvSpPr>
          <p:cNvPr id="8" name="TextBox 7"/>
          <p:cNvSpPr txBox="1"/>
          <p:nvPr/>
        </p:nvSpPr>
        <p:spPr>
          <a:xfrm>
            <a:off x="3886200" y="1752600"/>
            <a:ext cx="394660" cy="307777"/>
          </a:xfrm>
          <a:prstGeom prst="rect">
            <a:avLst/>
          </a:prstGeom>
          <a:noFill/>
        </p:spPr>
        <p:txBody>
          <a:bodyPr wrap="none" rtlCol="0">
            <a:spAutoFit/>
          </a:bodyPr>
          <a:lstStyle/>
          <a:p>
            <a:r>
              <a:rPr lang="en-CA" altLang="zh-CN" sz="1400" dirty="0" smtClean="0"/>
              <a:t>B3</a:t>
            </a:r>
            <a:endParaRPr lang="zh-CN" altLang="en-US" sz="1400" dirty="0"/>
          </a:p>
        </p:txBody>
      </p:sp>
      <p:sp>
        <p:nvSpPr>
          <p:cNvPr id="9" name="TextBox 8"/>
          <p:cNvSpPr txBox="1"/>
          <p:nvPr/>
        </p:nvSpPr>
        <p:spPr>
          <a:xfrm>
            <a:off x="2743200" y="2382303"/>
            <a:ext cx="274434" cy="307777"/>
          </a:xfrm>
          <a:prstGeom prst="rect">
            <a:avLst/>
          </a:prstGeom>
          <a:noFill/>
        </p:spPr>
        <p:txBody>
          <a:bodyPr wrap="none" rtlCol="0">
            <a:spAutoFit/>
          </a:bodyPr>
          <a:lstStyle/>
          <a:p>
            <a:r>
              <a:rPr lang="en-CA" altLang="zh-CN" sz="1400" dirty="0" smtClean="0"/>
              <a:t>4</a:t>
            </a:r>
            <a:endParaRPr lang="zh-CN" altLang="en-US" sz="1400" dirty="0"/>
          </a:p>
        </p:txBody>
      </p:sp>
      <p:sp>
        <p:nvSpPr>
          <p:cNvPr id="10" name="TextBox 9"/>
          <p:cNvSpPr txBox="1"/>
          <p:nvPr/>
        </p:nvSpPr>
        <p:spPr>
          <a:xfrm>
            <a:off x="5642786" y="2382303"/>
            <a:ext cx="783548" cy="307777"/>
          </a:xfrm>
          <a:prstGeom prst="rect">
            <a:avLst/>
          </a:prstGeom>
          <a:noFill/>
        </p:spPr>
        <p:txBody>
          <a:bodyPr wrap="none" rtlCol="0">
            <a:spAutoFit/>
          </a:bodyPr>
          <a:lstStyle/>
          <a:p>
            <a:r>
              <a:rPr lang="en-CA" altLang="zh-CN" sz="1400" dirty="0" smtClean="0"/>
              <a:t>Variable</a:t>
            </a:r>
            <a:endParaRPr lang="zh-CN" altLang="en-US" sz="1400" dirty="0"/>
          </a:p>
        </p:txBody>
      </p:sp>
      <p:sp>
        <p:nvSpPr>
          <p:cNvPr id="11" name="TextBox 10"/>
          <p:cNvSpPr txBox="1"/>
          <p:nvPr/>
        </p:nvSpPr>
        <p:spPr>
          <a:xfrm>
            <a:off x="1120809" y="2349815"/>
            <a:ext cx="476412" cy="276999"/>
          </a:xfrm>
          <a:prstGeom prst="rect">
            <a:avLst/>
          </a:prstGeom>
          <a:noFill/>
        </p:spPr>
        <p:txBody>
          <a:bodyPr wrap="none" rtlCol="0">
            <a:spAutoFit/>
          </a:bodyPr>
          <a:lstStyle/>
          <a:p>
            <a:r>
              <a:rPr lang="en-CA" altLang="zh-CN" dirty="0" smtClean="0"/>
              <a:t>Bits:</a:t>
            </a:r>
            <a:endParaRPr lang="zh-CN" altLang="en-US" dirty="0"/>
          </a:p>
        </p:txBody>
      </p:sp>
      <p:sp>
        <p:nvSpPr>
          <p:cNvPr id="12" name="Flowchart: Summing Junction 11"/>
          <p:cNvSpPr/>
          <p:nvPr/>
        </p:nvSpPr>
        <p:spPr bwMode="auto">
          <a:xfrm>
            <a:off x="4597872" y="5407152"/>
            <a:ext cx="152400" cy="155448"/>
          </a:xfrm>
          <a:prstGeom prst="flowChartSummingJunct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250876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268501</TotalTime>
  <Words>1757</Words>
  <Application>Microsoft Office PowerPoint</Application>
  <PresentationFormat>On-screen Show (4:3)</PresentationFormat>
  <Paragraphs>335</Paragraphs>
  <Slides>11</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 Unicode MS</vt:lpstr>
      <vt:lpstr>Gulim</vt:lpstr>
      <vt:lpstr>Gulim</vt:lpstr>
      <vt:lpstr>맑은 고딕</vt:lpstr>
      <vt:lpstr>MS Gothic</vt:lpstr>
      <vt:lpstr>宋体</vt:lpstr>
      <vt:lpstr>Arial</vt:lpstr>
      <vt:lpstr>Times New Roman</vt:lpstr>
      <vt:lpstr>802-11-Submission</vt:lpstr>
      <vt:lpstr>HT Control field of CoBF DL PPDU for the indication of non-scheduled STA</vt:lpstr>
      <vt:lpstr>Background: Scheduling in the CBF Trigger (Sync) frame</vt:lpstr>
      <vt:lpstr>Issues</vt:lpstr>
      <vt:lpstr>Scheduling in the Sync frame and UHR-SIG of CoBF DL PPDU</vt:lpstr>
      <vt:lpstr>HT Control field in CoBF DL PPDU</vt:lpstr>
      <vt:lpstr>HT Control field proposed for the Indication of non-scheduled STA(s) in CBF DL PPDU </vt:lpstr>
      <vt:lpstr>Option 1 continues</vt:lpstr>
      <vt:lpstr>Option 2: Using the existing Extension Control ID (15) </vt:lpstr>
      <vt:lpstr>PowerPoint Presentation</vt:lpstr>
      <vt:lpstr>Summary</vt:lpstr>
      <vt:lpstr>Reference</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4687</cp:revision>
  <cp:lastPrinted>2016-07-18T07:45:05Z</cp:lastPrinted>
  <dcterms:created xsi:type="dcterms:W3CDTF">2007-05-21T21:00:37Z</dcterms:created>
  <dcterms:modified xsi:type="dcterms:W3CDTF">2025-07-21T15:39:53Z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