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940" r:id="rId3"/>
    <p:sldId id="941" r:id="rId4"/>
    <p:sldId id="942" r:id="rId5"/>
    <p:sldId id="943" r:id="rId6"/>
    <p:sldId id="945" r:id="rId7"/>
    <p:sldId id="946"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81" d="100"/>
          <a:sy n="81" d="100"/>
        </p:scale>
        <p:origin x="1574" y="5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Jul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Jul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Jul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802.11-25/1186r1</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Jul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2800" dirty="0"/>
              <a:t>CBF Scheduled Users in the CBF Trigger Frame</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2025-07-19</a:t>
            </a: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394418879"/>
              </p:ext>
            </p:extLst>
          </p:nvPr>
        </p:nvGraphicFramePr>
        <p:xfrm>
          <a:off x="762000" y="2700991"/>
          <a:ext cx="7620000" cy="32884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630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10428">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algn="ctr"/>
                      <a:r>
                        <a:rPr lang="en-US" altLang="zh-CN" sz="1200" dirty="0"/>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30" y="609600"/>
            <a:ext cx="9067800" cy="457200"/>
          </a:xfrm>
        </p:spPr>
        <p:txBody>
          <a:bodyPr/>
          <a:lstStyle/>
          <a:p>
            <a:r>
              <a:rPr lang="en-US" altLang="zh-CN" sz="2000" dirty="0"/>
              <a:t>Background: Scheduling in the CBF Trigger (Sync) frame</a:t>
            </a:r>
            <a:endParaRPr lang="zh-CN" altLang="en-US" sz="2000" dirty="0"/>
          </a:p>
        </p:txBody>
      </p:sp>
      <p:sp>
        <p:nvSpPr>
          <p:cNvPr id="3" name="Content Placeholder 2"/>
          <p:cNvSpPr>
            <a:spLocks noGrp="1"/>
          </p:cNvSpPr>
          <p:nvPr>
            <p:ph idx="1"/>
          </p:nvPr>
        </p:nvSpPr>
        <p:spPr>
          <a:xfrm>
            <a:off x="76200" y="1066799"/>
            <a:ext cx="8991600" cy="2397851"/>
          </a:xfrm>
        </p:spPr>
        <p:txBody>
          <a:bodyPr/>
          <a:lstStyle/>
          <a:p>
            <a:r>
              <a:rPr lang="en-US" altLang="zh-CN" sz="1400" b="0" dirty="0"/>
              <a:t>During the ICF/ICR exchange between the AP and the intended scheduled STAs, the ICR from some intended STAs may not be sent to the AP</a:t>
            </a:r>
          </a:p>
          <a:p>
            <a:r>
              <a:rPr lang="en-US" altLang="zh-CN" sz="1400" b="0" dirty="0"/>
              <a:t>Since the Sync frame is prepared, based on the Invite/Response and ICF/ICR exchanges, and is transmitted from the AP1 to the AP2, the AP1 recognizes the actual scheduled information based on the received ICR1 without knowing the responses in the ICR2.</a:t>
            </a:r>
          </a:p>
          <a:p>
            <a:pPr lvl="1"/>
            <a:r>
              <a:rPr lang="en-US" altLang="zh-CN" sz="1400" dirty="0"/>
              <a:t>The Sync frame may list the scheduled STAs with the STAs which have not responded in the ICR1 removed, while all the STAs listed in the Response frame may still be listed in the Sync frame without regards to the ICR2 information</a:t>
            </a:r>
          </a:p>
          <a:p>
            <a:pPr lvl="1"/>
            <a:r>
              <a:rPr lang="en-US" altLang="zh-CN" sz="1400" dirty="0"/>
              <a:t>The Figure below shows an example with STA1&amp;2 scheduled in Invite frame and STA3&amp;4 scheduled in Response frame</a:t>
            </a:r>
          </a:p>
          <a:p>
            <a:pPr lvl="2"/>
            <a:r>
              <a:rPr lang="en-US" altLang="zh-CN" sz="1200" dirty="0"/>
              <a:t>STA2 has not responded in ICR1 and STA4 has not responded in ICR2</a:t>
            </a:r>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grpSp>
        <p:nvGrpSpPr>
          <p:cNvPr id="53" name="Group 52"/>
          <p:cNvGrpSpPr/>
          <p:nvPr/>
        </p:nvGrpSpPr>
        <p:grpSpPr>
          <a:xfrm>
            <a:off x="125287" y="3738962"/>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a:t>Invite</a:t>
              </a:r>
            </a:p>
            <a:p>
              <a:pPr algn="ctr"/>
              <a:r>
                <a:rPr lang="en-US" altLang="zh-CN" sz="800" b="1" dirty="0">
                  <a:solidFill>
                    <a:srgbClr val="A50021"/>
                  </a:solidFill>
                </a:rPr>
                <a:t>(STA1,</a:t>
              </a:r>
            </a:p>
            <a:p>
              <a:pPr algn="ctr"/>
              <a:r>
                <a:rPr lang="en-US" altLang="zh-CN" sz="800" b="1" dirty="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a:t>Response</a:t>
              </a:r>
            </a:p>
            <a:p>
              <a:pPr algn="ctr"/>
              <a:r>
                <a:rPr lang="en-US" altLang="zh-CN" sz="800" b="1" dirty="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a:t>ICF1</a:t>
              </a:r>
            </a:p>
            <a:p>
              <a:pPr algn="ctr"/>
              <a:r>
                <a:rPr lang="en-US" altLang="zh-CN" sz="1000" b="1" dirty="0">
                  <a:solidFill>
                    <a:srgbClr val="A50021"/>
                  </a:solidFill>
                </a:rPr>
                <a:t>(STA1,</a:t>
              </a:r>
            </a:p>
            <a:p>
              <a:pPr algn="ctr"/>
              <a:r>
                <a:rPr lang="en-US" altLang="zh-CN" sz="1000" b="1" dirty="0">
                  <a:solidFill>
                    <a:srgbClr val="A50021"/>
                  </a:solidFill>
                </a:rPr>
                <a:t>STA2)</a:t>
              </a: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a:t>ICR1</a:t>
              </a:r>
            </a:p>
            <a:p>
              <a:pPr algn="ctr"/>
              <a:r>
                <a:rPr lang="en-US" altLang="zh-CN" sz="1000" b="1" dirty="0">
                  <a:solidFill>
                    <a:srgbClr val="A50021"/>
                  </a:solidFill>
                </a:rPr>
                <a:t>(STA1,</a:t>
              </a:r>
            </a:p>
            <a:p>
              <a:pPr algn="ctr"/>
              <a:r>
                <a:rPr lang="en-US" altLang="zh-CN" sz="1000" b="1" strike="sngStrike" dirty="0">
                  <a:solidFill>
                    <a:srgbClr val="FFC000"/>
                  </a:solidFill>
                </a:rPr>
                <a:t>STA2</a:t>
              </a:r>
              <a:r>
                <a:rPr lang="en-US" altLang="zh-CN" sz="1000" b="1" dirty="0">
                  <a:solidFill>
                    <a:srgbClr val="A50021"/>
                  </a:solidFill>
                </a:rPr>
                <a:t>)</a:t>
              </a:r>
            </a:p>
          </p:txBody>
        </p:sp>
        <p:sp>
          <p:nvSpPr>
            <p:cNvPr id="27" name="Rectangle 26"/>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158918" y="4520964"/>
              <a:ext cx="1470482" cy="461665"/>
            </a:xfrm>
            <a:prstGeom prst="rect">
              <a:avLst/>
            </a:prstGeom>
            <a:noFill/>
          </p:spPr>
          <p:txBody>
            <a:bodyPr wrap="square" rtlCol="0">
              <a:spAutoFit/>
            </a:bodyPr>
            <a:lstStyle/>
            <a:p>
              <a:pPr algn="ctr"/>
              <a:r>
                <a:rPr lang="en-US" altLang="zh-CN" dirty="0"/>
                <a:t>Sync</a:t>
              </a:r>
            </a:p>
            <a:p>
              <a:pPr algn="ctr"/>
              <a:r>
                <a:rPr lang="en-US" altLang="zh-CN" b="1" dirty="0"/>
                <a:t>(STA1, STA3, STA4)</a:t>
              </a:r>
              <a:endParaRPr lang="zh-CN" altLang="en-US" b="1" dirty="0"/>
            </a:p>
          </p:txBody>
        </p:sp>
        <p:sp>
          <p:nvSpPr>
            <p:cNvPr id="29" name="Rectangle 28"/>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TextBox 29"/>
            <p:cNvSpPr txBox="1"/>
            <p:nvPr/>
          </p:nvSpPr>
          <p:spPr>
            <a:xfrm>
              <a:off x="6842601" y="4367828"/>
              <a:ext cx="2127862" cy="246221"/>
            </a:xfrm>
            <a:prstGeom prst="rect">
              <a:avLst/>
            </a:prstGeom>
            <a:noFill/>
          </p:spPr>
          <p:txBody>
            <a:bodyPr wrap="square" rtlCol="0">
              <a:spAutoFit/>
            </a:bodyPr>
            <a:lstStyle/>
            <a:p>
              <a:pPr algn="ctr"/>
              <a:r>
                <a:rPr lang="en-US" altLang="zh-CN" sz="1000" dirty="0"/>
                <a:t>CoBF DL PPDU 1</a:t>
              </a:r>
              <a:endParaRPr lang="zh-CN" altLang="en-US" sz="1000" dirty="0"/>
            </a:p>
          </p:txBody>
        </p:sp>
        <p:sp>
          <p:nvSpPr>
            <p:cNvPr id="31" name="Rectangle 30"/>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Rectangle 34"/>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3719771" y="4825417"/>
              <a:ext cx="572593" cy="553998"/>
            </a:xfrm>
            <a:prstGeom prst="rect">
              <a:avLst/>
            </a:prstGeom>
            <a:noFill/>
          </p:spPr>
          <p:txBody>
            <a:bodyPr wrap="none" rtlCol="0">
              <a:spAutoFit/>
            </a:bodyPr>
            <a:lstStyle/>
            <a:p>
              <a:pPr algn="ctr"/>
              <a:r>
                <a:rPr lang="en-US" altLang="zh-CN" sz="1000" dirty="0"/>
                <a:t>ICF2</a:t>
              </a:r>
            </a:p>
            <a:p>
              <a:pPr algn="ctr"/>
              <a:r>
                <a:rPr lang="en-US" altLang="zh-CN" sz="1000" b="1" dirty="0">
                  <a:solidFill>
                    <a:srgbClr val="A50021"/>
                  </a:solidFill>
                </a:rPr>
                <a:t>(STA3,</a:t>
              </a:r>
            </a:p>
            <a:p>
              <a:pPr algn="ctr"/>
              <a:r>
                <a:rPr lang="en-US" altLang="zh-CN" sz="1000" b="1" dirty="0">
                  <a:solidFill>
                    <a:srgbClr val="A50021"/>
                  </a:solidFill>
                </a:rPr>
                <a:t>STA4)</a:t>
              </a:r>
            </a:p>
          </p:txBody>
        </p:sp>
        <p:sp>
          <p:nvSpPr>
            <p:cNvPr id="37" name="Rectangle 36"/>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8" name="TextBox 37"/>
            <p:cNvSpPr txBox="1"/>
            <p:nvPr/>
          </p:nvSpPr>
          <p:spPr>
            <a:xfrm>
              <a:off x="4431443" y="5791200"/>
              <a:ext cx="572593" cy="553998"/>
            </a:xfrm>
            <a:prstGeom prst="rect">
              <a:avLst/>
            </a:prstGeom>
            <a:noFill/>
          </p:spPr>
          <p:txBody>
            <a:bodyPr wrap="none" rtlCol="0">
              <a:spAutoFit/>
            </a:bodyPr>
            <a:lstStyle/>
            <a:p>
              <a:pPr algn="ctr"/>
              <a:r>
                <a:rPr lang="en-US" altLang="zh-CN" sz="1000" dirty="0"/>
                <a:t>ICR2</a:t>
              </a:r>
            </a:p>
            <a:p>
              <a:pPr algn="ctr"/>
              <a:r>
                <a:rPr lang="en-US" altLang="zh-CN" sz="1000" b="1" dirty="0">
                  <a:solidFill>
                    <a:srgbClr val="A50021"/>
                  </a:solidFill>
                </a:rPr>
                <a:t>(STA3,</a:t>
              </a:r>
            </a:p>
            <a:p>
              <a:pPr algn="ctr"/>
              <a:r>
                <a:rPr lang="en-US" altLang="zh-CN" sz="1000" b="1" strike="sngStrike" dirty="0">
                  <a:solidFill>
                    <a:srgbClr val="FFC000"/>
                  </a:solidFill>
                </a:rPr>
                <a:t>STA4</a:t>
              </a:r>
              <a:r>
                <a:rPr lang="en-US" altLang="zh-CN" sz="1000" b="1" dirty="0">
                  <a:solidFill>
                    <a:srgbClr val="A50021"/>
                  </a:solidFill>
                </a:rPr>
                <a:t>)</a:t>
              </a:r>
            </a:p>
          </p:txBody>
        </p:sp>
        <p:sp>
          <p:nvSpPr>
            <p:cNvPr id="39" name="TextBox 38"/>
            <p:cNvSpPr txBox="1"/>
            <p:nvPr/>
          </p:nvSpPr>
          <p:spPr>
            <a:xfrm>
              <a:off x="6831985" y="5345493"/>
              <a:ext cx="2127862" cy="246221"/>
            </a:xfrm>
            <a:prstGeom prst="rect">
              <a:avLst/>
            </a:prstGeom>
            <a:noFill/>
          </p:spPr>
          <p:txBody>
            <a:bodyPr wrap="square" rtlCol="0">
              <a:spAutoFit/>
            </a:bodyPr>
            <a:lstStyle/>
            <a:p>
              <a:pPr algn="ctr"/>
              <a:r>
                <a:rPr lang="en-US" altLang="zh-CN" sz="1000" dirty="0"/>
                <a:t>CoBF DL PPDU 2</a:t>
              </a:r>
              <a:endParaRPr lang="zh-CN" altLang="en-US" sz="1000" dirty="0"/>
            </a:p>
          </p:txBody>
        </p:sp>
        <p:sp>
          <p:nvSpPr>
            <p:cNvPr id="46" name="Rectangle 45"/>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7" name="Rectangle 46"/>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49" name="Straight Arrow Connector 48"/>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TextBox 51"/>
            <p:cNvSpPr txBox="1"/>
            <p:nvPr/>
          </p:nvSpPr>
          <p:spPr>
            <a:xfrm>
              <a:off x="5593801" y="3662762"/>
              <a:ext cx="2002471" cy="461665"/>
            </a:xfrm>
            <a:prstGeom prst="rect">
              <a:avLst/>
            </a:prstGeom>
            <a:noFill/>
          </p:spPr>
          <p:txBody>
            <a:bodyPr wrap="none" rtlCol="0">
              <a:spAutoFit/>
            </a:bodyPr>
            <a:lstStyle/>
            <a:p>
              <a:pPr algn="ctr"/>
              <a:r>
                <a:rPr lang="en-US" altLang="zh-CN" dirty="0"/>
                <a:t>UHR-SIG User Specific field</a:t>
              </a:r>
            </a:p>
            <a:p>
              <a:pPr algn="ctr"/>
              <a:r>
                <a:rPr lang="en-US" altLang="zh-CN" b="1" dirty="0"/>
                <a:t>(STA1,STA3,STA4)</a:t>
              </a:r>
              <a:endParaRPr lang="zh-CN" altLang="en-US" b="1" dirty="0"/>
            </a:p>
          </p:txBody>
        </p:sp>
      </p:gr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17923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altLang="zh-CN" dirty="0"/>
              <a:t>Issues</a:t>
            </a:r>
            <a:endParaRPr lang="zh-CN" altLang="en-US" dirty="0"/>
          </a:p>
        </p:txBody>
      </p:sp>
      <p:sp>
        <p:nvSpPr>
          <p:cNvPr id="3" name="Content Placeholder 2"/>
          <p:cNvSpPr>
            <a:spLocks noGrp="1"/>
          </p:cNvSpPr>
          <p:nvPr>
            <p:ph idx="1"/>
          </p:nvPr>
        </p:nvSpPr>
        <p:spPr>
          <a:xfrm>
            <a:off x="37746" y="1066800"/>
            <a:ext cx="9045735" cy="2362200"/>
          </a:xfrm>
        </p:spPr>
        <p:txBody>
          <a:bodyPr/>
          <a:lstStyle/>
          <a:p>
            <a:r>
              <a:rPr lang="en-US" altLang="zh-CN" sz="1500" dirty="0"/>
              <a:t>Processing time for the interference nulling based CoBF </a:t>
            </a:r>
            <a:r>
              <a:rPr lang="en-US" altLang="zh-CN" sz="1500" dirty="0" err="1"/>
              <a:t>Precoder</a:t>
            </a:r>
            <a:r>
              <a:rPr lang="en-US" altLang="zh-CN" sz="1500" dirty="0"/>
              <a:t> computation is too tight</a:t>
            </a:r>
          </a:p>
          <a:p>
            <a:pPr lvl="1"/>
            <a:r>
              <a:rPr lang="en-US" altLang="zh-CN" sz="1300" dirty="0"/>
              <a:t>The earliest time for the Shared AP2 to begin the computation of CoBF </a:t>
            </a:r>
            <a:r>
              <a:rPr lang="en-US" altLang="zh-CN" sz="1300" dirty="0" err="1"/>
              <a:t>Precoder</a:t>
            </a:r>
            <a:r>
              <a:rPr lang="en-US" altLang="zh-CN" sz="1300" dirty="0"/>
              <a:t> is when it receives the Sync frame</a:t>
            </a:r>
          </a:p>
          <a:p>
            <a:pPr lvl="2"/>
            <a:r>
              <a:rPr lang="en-US" altLang="zh-CN" sz="1300" dirty="0"/>
              <a:t>The number of non-OFDMA users in the Common field of the UHR-SIG and its corresponding Spatial Configuration subfield in the User Specific field of UHR-SIG are determined, upon receiving the Sync frame</a:t>
            </a:r>
          </a:p>
          <a:p>
            <a:r>
              <a:rPr lang="en-US" altLang="zh-CN" sz="1500" dirty="0"/>
              <a:t>Wrong parsing of Spatial Configuration Table if CBF </a:t>
            </a:r>
            <a:r>
              <a:rPr lang="en-US" altLang="zh-CN" sz="1500" dirty="0" err="1"/>
              <a:t>Precoder</a:t>
            </a:r>
            <a:r>
              <a:rPr lang="en-US" altLang="zh-CN" sz="1500" dirty="0"/>
              <a:t> were computed before the Sync frame</a:t>
            </a:r>
          </a:p>
          <a:p>
            <a:pPr lvl="1"/>
            <a:r>
              <a:rPr lang="en-US" altLang="zh-CN" sz="1300" dirty="0"/>
              <a:t>Ex. </a:t>
            </a:r>
            <a:r>
              <a:rPr lang="en-US" altLang="zh-CN" sz="1300" dirty="0" err="1"/>
              <a:t>N_Users</a:t>
            </a:r>
            <a:r>
              <a:rPr lang="en-US" altLang="zh-CN" sz="1300" dirty="0"/>
              <a:t> is 3 in the previous slide, but the </a:t>
            </a:r>
            <a:r>
              <a:rPr lang="en-US" altLang="zh-CN" sz="1300" dirty="0" err="1"/>
              <a:t>Precoder</a:t>
            </a:r>
            <a:r>
              <a:rPr lang="en-US" altLang="zh-CN" sz="1300" dirty="0"/>
              <a:t> is computed based on the original 4 STAs (STA1,2,3&amp;4 as in Invite/Response), then, the STA3&amp;4 are reading the differently </a:t>
            </a:r>
            <a:r>
              <a:rPr lang="en-US" altLang="zh-CN" sz="1300" dirty="0" err="1"/>
              <a:t>beamformed</a:t>
            </a:r>
            <a:r>
              <a:rPr lang="en-US" altLang="zh-CN" sz="1300" dirty="0"/>
              <a:t> columns in the Spatial Configuration Table </a:t>
            </a:r>
          </a:p>
          <a:p>
            <a:pPr lvl="2"/>
            <a:r>
              <a:rPr lang="en-US" altLang="zh-CN" sz="1300" dirty="0"/>
              <a:t>The LTFs still need to be </a:t>
            </a:r>
            <a:r>
              <a:rPr lang="en-US" altLang="zh-CN" sz="1300" dirty="0" err="1"/>
              <a:t>beamformed</a:t>
            </a:r>
            <a:r>
              <a:rPr lang="en-US" altLang="zh-CN" sz="1300" dirty="0"/>
              <a:t> as in 4 streams and transmitted in 4 streams of LTFs regardless of the Data not being scheduled for the STA2</a:t>
            </a:r>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pic>
        <p:nvPicPr>
          <p:cNvPr id="6" name="Picture 5"/>
          <p:cNvPicPr>
            <a:picLocks noChangeAspect="1"/>
          </p:cNvPicPr>
          <p:nvPr/>
        </p:nvPicPr>
        <p:blipFill>
          <a:blip r:embed="rId2"/>
          <a:stretch>
            <a:fillRect/>
          </a:stretch>
        </p:blipFill>
        <p:spPr>
          <a:xfrm>
            <a:off x="990600" y="3708727"/>
            <a:ext cx="3401230" cy="2387273"/>
          </a:xfrm>
          <a:prstGeom prst="rect">
            <a:avLst/>
          </a:prstGeom>
        </p:spPr>
      </p:pic>
      <p:sp>
        <p:nvSpPr>
          <p:cNvPr id="7" name="Rectangle 6"/>
          <p:cNvSpPr/>
          <p:nvPr/>
        </p:nvSpPr>
        <p:spPr bwMode="auto">
          <a:xfrm>
            <a:off x="4800600" y="39624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8" name="Straight Connector 7"/>
          <p:cNvCxnSpPr/>
          <p:nvPr/>
        </p:nvCxnSpPr>
        <p:spPr bwMode="auto">
          <a:xfrm>
            <a:off x="5562600" y="39624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6006381" y="3476967"/>
            <a:ext cx="841897" cy="276999"/>
          </a:xfrm>
          <a:prstGeom prst="rect">
            <a:avLst/>
          </a:prstGeom>
          <a:noFill/>
        </p:spPr>
        <p:txBody>
          <a:bodyPr wrap="none" rtlCol="0">
            <a:spAutoFit/>
          </a:bodyPr>
          <a:lstStyle/>
          <a:p>
            <a:r>
              <a:rPr lang="en-US" altLang="zh-CN" b="1" dirty="0"/>
              <a:t>UHR-SIG</a:t>
            </a:r>
            <a:endParaRPr lang="zh-CN" altLang="en-US" b="1" dirty="0"/>
          </a:p>
        </p:txBody>
      </p:sp>
      <p:sp>
        <p:nvSpPr>
          <p:cNvPr id="10" name="TextBox 9"/>
          <p:cNvSpPr txBox="1"/>
          <p:nvPr/>
        </p:nvSpPr>
        <p:spPr>
          <a:xfrm>
            <a:off x="4809600" y="4274970"/>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1" name="TextBox 10"/>
          <p:cNvSpPr txBox="1"/>
          <p:nvPr/>
        </p:nvSpPr>
        <p:spPr>
          <a:xfrm>
            <a:off x="6775757" y="3976299"/>
            <a:ext cx="539443" cy="276999"/>
          </a:xfrm>
          <a:prstGeom prst="rect">
            <a:avLst/>
          </a:prstGeom>
          <a:noFill/>
        </p:spPr>
        <p:txBody>
          <a:bodyPr wrap="none" rtlCol="0">
            <a:spAutoFit/>
          </a:bodyPr>
          <a:lstStyle/>
          <a:p>
            <a:r>
              <a:rPr lang="en-US" altLang="zh-CN" dirty="0"/>
              <a:t>STA3</a:t>
            </a:r>
            <a:endParaRPr lang="zh-CN" altLang="en-US" dirty="0"/>
          </a:p>
        </p:txBody>
      </p:sp>
      <p:sp>
        <p:nvSpPr>
          <p:cNvPr id="12" name="Rectangle 11"/>
          <p:cNvSpPr/>
          <p:nvPr/>
        </p:nvSpPr>
        <p:spPr bwMode="auto">
          <a:xfrm>
            <a:off x="4800600" y="43440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3" name="Straight Connector 12"/>
          <p:cNvCxnSpPr/>
          <p:nvPr/>
        </p:nvCxnSpPr>
        <p:spPr bwMode="auto">
          <a:xfrm>
            <a:off x="5562600" y="43440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TextBox 13"/>
          <p:cNvSpPr txBox="1"/>
          <p:nvPr/>
        </p:nvSpPr>
        <p:spPr>
          <a:xfrm>
            <a:off x="7848600" y="3810000"/>
            <a:ext cx="896399" cy="461665"/>
          </a:xfrm>
          <a:prstGeom prst="rect">
            <a:avLst/>
          </a:prstGeom>
          <a:noFill/>
        </p:spPr>
        <p:txBody>
          <a:bodyPr wrap="none" rtlCol="0">
            <a:spAutoFit/>
          </a:bodyPr>
          <a:lstStyle/>
          <a:p>
            <a:pPr algn="ctr"/>
            <a:r>
              <a:rPr lang="en-US" altLang="zh-CN" dirty="0"/>
              <a:t>1</a:t>
            </a:r>
            <a:r>
              <a:rPr lang="en-US" altLang="zh-CN" baseline="30000" dirty="0"/>
              <a:t>st</a:t>
            </a:r>
            <a:r>
              <a:rPr lang="en-US" altLang="zh-CN" dirty="0"/>
              <a:t> Content </a:t>
            </a:r>
          </a:p>
          <a:p>
            <a:pPr algn="ctr"/>
            <a:r>
              <a:rPr lang="en-US" altLang="zh-CN" dirty="0"/>
              <a:t>Channel</a:t>
            </a:r>
            <a:endParaRPr lang="zh-CN" altLang="en-US" dirty="0"/>
          </a:p>
        </p:txBody>
      </p:sp>
      <p:sp>
        <p:nvSpPr>
          <p:cNvPr id="15" name="TextBox 14"/>
          <p:cNvSpPr txBox="1"/>
          <p:nvPr/>
        </p:nvSpPr>
        <p:spPr>
          <a:xfrm>
            <a:off x="7848600" y="4311941"/>
            <a:ext cx="968535" cy="461665"/>
          </a:xfrm>
          <a:prstGeom prst="rect">
            <a:avLst/>
          </a:prstGeom>
          <a:noFill/>
        </p:spPr>
        <p:txBody>
          <a:bodyPr wrap="none" rtlCol="0">
            <a:spAutoFit/>
          </a:bodyPr>
          <a:lstStyle/>
          <a:p>
            <a:pPr algn="ctr"/>
            <a:r>
              <a:rPr lang="en-US" altLang="zh-CN" dirty="0"/>
              <a:t>2</a:t>
            </a:r>
            <a:r>
              <a:rPr lang="en-US" altLang="zh-CN" baseline="30000" dirty="0"/>
              <a:t>nd</a:t>
            </a:r>
            <a:r>
              <a:rPr lang="en-US" altLang="zh-CN" dirty="0"/>
              <a:t>  Content </a:t>
            </a:r>
          </a:p>
          <a:p>
            <a:pPr algn="ctr"/>
            <a:r>
              <a:rPr lang="en-US" altLang="zh-CN" dirty="0"/>
              <a:t>Channel</a:t>
            </a:r>
            <a:endParaRPr lang="zh-CN" altLang="en-US" dirty="0"/>
          </a:p>
        </p:txBody>
      </p:sp>
      <p:sp>
        <p:nvSpPr>
          <p:cNvPr id="16" name="TextBox 15"/>
          <p:cNvSpPr txBox="1"/>
          <p:nvPr/>
        </p:nvSpPr>
        <p:spPr>
          <a:xfrm>
            <a:off x="4800600" y="3883967"/>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7" name="TextBox 16"/>
          <p:cNvSpPr txBox="1"/>
          <p:nvPr/>
        </p:nvSpPr>
        <p:spPr>
          <a:xfrm>
            <a:off x="5708957" y="4359611"/>
            <a:ext cx="539443" cy="276999"/>
          </a:xfrm>
          <a:prstGeom prst="rect">
            <a:avLst/>
          </a:prstGeom>
          <a:noFill/>
        </p:spPr>
        <p:txBody>
          <a:bodyPr wrap="none" rtlCol="0">
            <a:spAutoFit/>
          </a:bodyPr>
          <a:lstStyle/>
          <a:p>
            <a:r>
              <a:rPr lang="en-US" altLang="zh-CN" dirty="0"/>
              <a:t>STA4</a:t>
            </a:r>
            <a:endParaRPr lang="zh-CN" altLang="en-US" dirty="0"/>
          </a:p>
        </p:txBody>
      </p:sp>
      <p:sp>
        <p:nvSpPr>
          <p:cNvPr id="19" name="TextBox 18"/>
          <p:cNvSpPr txBox="1"/>
          <p:nvPr/>
        </p:nvSpPr>
        <p:spPr>
          <a:xfrm>
            <a:off x="5708957" y="3962400"/>
            <a:ext cx="539443" cy="276999"/>
          </a:xfrm>
          <a:prstGeom prst="rect">
            <a:avLst/>
          </a:prstGeom>
          <a:noFill/>
        </p:spPr>
        <p:txBody>
          <a:bodyPr wrap="none" rtlCol="0">
            <a:spAutoFit/>
          </a:bodyPr>
          <a:lstStyle/>
          <a:p>
            <a:r>
              <a:rPr lang="en-US" altLang="zh-CN" dirty="0"/>
              <a:t>STA1</a:t>
            </a:r>
            <a:endParaRPr lang="zh-CN" altLang="en-US" dirty="0"/>
          </a:p>
        </p:txBody>
      </p:sp>
      <p:sp>
        <p:nvSpPr>
          <p:cNvPr id="20" name="Oval 19"/>
          <p:cNvSpPr/>
          <p:nvPr/>
        </p:nvSpPr>
        <p:spPr bwMode="auto">
          <a:xfrm>
            <a:off x="5715001" y="39330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1" name="Oval 20"/>
          <p:cNvSpPr/>
          <p:nvPr/>
        </p:nvSpPr>
        <p:spPr bwMode="auto">
          <a:xfrm>
            <a:off x="5738097" y="43286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3" name="Oval 22"/>
          <p:cNvSpPr/>
          <p:nvPr/>
        </p:nvSpPr>
        <p:spPr bwMode="auto">
          <a:xfrm>
            <a:off x="6812970" y="39577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Freeform 23"/>
          <p:cNvSpPr/>
          <p:nvPr/>
        </p:nvSpPr>
        <p:spPr bwMode="auto">
          <a:xfrm>
            <a:off x="1718327" y="36387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Freeform 24"/>
          <p:cNvSpPr/>
          <p:nvPr/>
        </p:nvSpPr>
        <p:spPr bwMode="auto">
          <a:xfrm>
            <a:off x="2132202" y="34876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Freeform 25"/>
          <p:cNvSpPr/>
          <p:nvPr/>
        </p:nvSpPr>
        <p:spPr bwMode="auto">
          <a:xfrm>
            <a:off x="2128448" y="41127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8" name="Footer Placeholder 17"/>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63871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0" y="609600"/>
            <a:ext cx="9067800" cy="457200"/>
          </a:xfrm>
        </p:spPr>
        <p:txBody>
          <a:bodyPr/>
          <a:lstStyle/>
          <a:p>
            <a:r>
              <a:rPr lang="en-US" altLang="zh-CN" sz="2500" dirty="0"/>
              <a:t>Scheduling in the Sync frame and UHR-SIG of CoBF DL PPDU</a:t>
            </a:r>
            <a:endParaRPr lang="zh-CN" altLang="en-US" sz="2500" dirty="0"/>
          </a:p>
        </p:txBody>
      </p:sp>
      <p:sp>
        <p:nvSpPr>
          <p:cNvPr id="3" name="Content Placeholder 2"/>
          <p:cNvSpPr>
            <a:spLocks noGrp="1"/>
          </p:cNvSpPr>
          <p:nvPr>
            <p:ph idx="1"/>
          </p:nvPr>
        </p:nvSpPr>
        <p:spPr>
          <a:xfrm>
            <a:off x="228600" y="1074489"/>
            <a:ext cx="8763000" cy="2067749"/>
          </a:xfrm>
        </p:spPr>
        <p:txBody>
          <a:bodyPr/>
          <a:lstStyle/>
          <a:p>
            <a:r>
              <a:rPr lang="en-US" altLang="zh-CN" sz="1600" b="0" dirty="0"/>
              <a:t>Since the Shared AP cannot have enough processing time to compute the CoBF </a:t>
            </a:r>
            <a:r>
              <a:rPr lang="en-US" altLang="zh-CN" sz="1600" b="0" dirty="0" err="1"/>
              <a:t>Precoder</a:t>
            </a:r>
            <a:r>
              <a:rPr lang="en-US" altLang="zh-CN" sz="1600" b="0" dirty="0"/>
              <a:t> upon receiving the Sync frame, the CoBF scheduling information in the Sync frame and in the UHR-SIG of CoBF DL PPDU should be aligned with the scheduling information in the Invite and Response frames</a:t>
            </a:r>
          </a:p>
          <a:p>
            <a:pPr lvl="1"/>
            <a:r>
              <a:rPr lang="en-US" altLang="zh-CN" sz="1200" b="0" dirty="0"/>
              <a:t>The Number </a:t>
            </a:r>
            <a:r>
              <a:rPr lang="en-US" altLang="zh-CN" sz="1200" dirty="0"/>
              <a:t>of non-OFDMA users in the Common field of the UHR-SIG should be the same as the Sum of the number of scheduled users in the Invite frame and the number of scheduled users in the Response frame</a:t>
            </a:r>
            <a:endParaRPr lang="zh-CN" altLang="en-US" sz="1200" b="0" dirty="0"/>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grpSp>
        <p:nvGrpSpPr>
          <p:cNvPr id="6" name="Group 5"/>
          <p:cNvGrpSpPr/>
          <p:nvPr/>
        </p:nvGrpSpPr>
        <p:grpSpPr>
          <a:xfrm>
            <a:off x="125287" y="3339923"/>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a:t>Invite</a:t>
              </a:r>
            </a:p>
            <a:p>
              <a:pPr algn="ctr"/>
              <a:r>
                <a:rPr lang="en-US" altLang="zh-CN" sz="800" b="1" dirty="0">
                  <a:solidFill>
                    <a:srgbClr val="A50021"/>
                  </a:solidFill>
                </a:rPr>
                <a:t>(STA1,</a:t>
              </a:r>
            </a:p>
            <a:p>
              <a:pPr algn="ctr"/>
              <a:r>
                <a:rPr lang="en-US" altLang="zh-CN" sz="800" b="1" dirty="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a:t>Response</a:t>
              </a:r>
            </a:p>
            <a:p>
              <a:pPr algn="ctr"/>
              <a:r>
                <a:rPr lang="en-US" altLang="zh-CN" sz="800" b="1" dirty="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a:t>ICF1</a:t>
              </a:r>
            </a:p>
            <a:p>
              <a:pPr algn="ctr"/>
              <a:r>
                <a:rPr lang="en-US" altLang="zh-CN" sz="1000" b="1" dirty="0">
                  <a:solidFill>
                    <a:srgbClr val="A50021"/>
                  </a:solidFill>
                </a:rPr>
                <a:t>(STA1,</a:t>
              </a:r>
            </a:p>
            <a:p>
              <a:pPr algn="ctr"/>
              <a:r>
                <a:rPr lang="en-US" altLang="zh-CN" sz="1000" b="1" dirty="0">
                  <a:solidFill>
                    <a:srgbClr val="A50021"/>
                  </a:solidFill>
                </a:rPr>
                <a:t>STA2)</a:t>
              </a: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a:t>ICR1</a:t>
              </a:r>
            </a:p>
            <a:p>
              <a:pPr algn="ctr"/>
              <a:r>
                <a:rPr lang="en-US" altLang="zh-CN" sz="1000" b="1" dirty="0">
                  <a:solidFill>
                    <a:srgbClr val="A50021"/>
                  </a:solidFill>
                </a:rPr>
                <a:t>(STA1,</a:t>
              </a:r>
            </a:p>
            <a:p>
              <a:pPr algn="ctr"/>
              <a:r>
                <a:rPr lang="en-US" altLang="zh-CN" sz="1000" b="1" strike="sngStrike" dirty="0">
                  <a:solidFill>
                    <a:srgbClr val="FFC000"/>
                  </a:solidFill>
                </a:rPr>
                <a:t>STA2</a:t>
              </a:r>
              <a:r>
                <a:rPr lang="en-US" altLang="zh-CN" sz="1000" b="1" dirty="0">
                  <a:solidFill>
                    <a:srgbClr val="A50021"/>
                  </a:solidFill>
                </a:rPr>
                <a:t>)</a:t>
              </a:r>
            </a:p>
          </p:txBody>
        </p:sp>
        <p:sp>
          <p:nvSpPr>
            <p:cNvPr id="23" name="Rectangle 22"/>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5022863" y="4520964"/>
              <a:ext cx="1780615" cy="400110"/>
            </a:xfrm>
            <a:prstGeom prst="rect">
              <a:avLst/>
            </a:prstGeom>
            <a:noFill/>
          </p:spPr>
          <p:txBody>
            <a:bodyPr wrap="square" rtlCol="0">
              <a:spAutoFit/>
            </a:bodyPr>
            <a:lstStyle/>
            <a:p>
              <a:pPr algn="ctr"/>
              <a:r>
                <a:rPr lang="en-US" altLang="zh-CN" sz="1000" dirty="0"/>
                <a:t>Sync</a:t>
              </a:r>
            </a:p>
            <a:p>
              <a:pPr algn="ctr"/>
              <a:r>
                <a:rPr lang="en-US" altLang="zh-CN" sz="1000" b="1" dirty="0"/>
                <a:t>(STA1,STA2,STA3,STA4)</a:t>
              </a:r>
              <a:endParaRPr lang="zh-CN" altLang="en-US" sz="1000" b="1" dirty="0"/>
            </a:p>
          </p:txBody>
        </p:sp>
        <p:sp>
          <p:nvSpPr>
            <p:cNvPr id="25" name="Rectangle 24"/>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TextBox 25"/>
            <p:cNvSpPr txBox="1"/>
            <p:nvPr/>
          </p:nvSpPr>
          <p:spPr>
            <a:xfrm>
              <a:off x="6842601" y="4367828"/>
              <a:ext cx="2127862" cy="246221"/>
            </a:xfrm>
            <a:prstGeom prst="rect">
              <a:avLst/>
            </a:prstGeom>
            <a:noFill/>
          </p:spPr>
          <p:txBody>
            <a:bodyPr wrap="square" rtlCol="0">
              <a:spAutoFit/>
            </a:bodyPr>
            <a:lstStyle/>
            <a:p>
              <a:pPr algn="ctr"/>
              <a:r>
                <a:rPr lang="en-US" altLang="zh-CN" sz="1000" dirty="0"/>
                <a:t>CoBF DL PPDU 1</a:t>
              </a:r>
              <a:endParaRPr lang="zh-CN" altLang="en-US" sz="1000" dirty="0"/>
            </a:p>
          </p:txBody>
        </p:sp>
        <p:sp>
          <p:nvSpPr>
            <p:cNvPr id="27" name="Rectangle 26"/>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Rectangle 27"/>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3719771" y="4825417"/>
              <a:ext cx="572593" cy="553998"/>
            </a:xfrm>
            <a:prstGeom prst="rect">
              <a:avLst/>
            </a:prstGeom>
            <a:noFill/>
          </p:spPr>
          <p:txBody>
            <a:bodyPr wrap="none" rtlCol="0">
              <a:spAutoFit/>
            </a:bodyPr>
            <a:lstStyle/>
            <a:p>
              <a:pPr algn="ctr"/>
              <a:r>
                <a:rPr lang="en-US" altLang="zh-CN" sz="1000" dirty="0"/>
                <a:t>ICF2</a:t>
              </a:r>
            </a:p>
            <a:p>
              <a:pPr algn="ctr"/>
              <a:r>
                <a:rPr lang="en-US" altLang="zh-CN" sz="1000" b="1" dirty="0">
                  <a:solidFill>
                    <a:srgbClr val="A50021"/>
                  </a:solidFill>
                </a:rPr>
                <a:t>(STA3,</a:t>
              </a:r>
            </a:p>
            <a:p>
              <a:pPr algn="ctr"/>
              <a:r>
                <a:rPr lang="en-US" altLang="zh-CN" sz="1000" b="1" dirty="0">
                  <a:solidFill>
                    <a:srgbClr val="A50021"/>
                  </a:solidFill>
                </a:rPr>
                <a:t>STA4)</a:t>
              </a:r>
            </a:p>
          </p:txBody>
        </p:sp>
        <p:sp>
          <p:nvSpPr>
            <p:cNvPr id="30" name="Rectangle 29"/>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4431443" y="5791200"/>
              <a:ext cx="572593" cy="553998"/>
            </a:xfrm>
            <a:prstGeom prst="rect">
              <a:avLst/>
            </a:prstGeom>
            <a:noFill/>
          </p:spPr>
          <p:txBody>
            <a:bodyPr wrap="none" rtlCol="0">
              <a:spAutoFit/>
            </a:bodyPr>
            <a:lstStyle/>
            <a:p>
              <a:pPr algn="ctr"/>
              <a:r>
                <a:rPr lang="en-US" altLang="zh-CN" sz="1000" dirty="0"/>
                <a:t>ICR2</a:t>
              </a:r>
            </a:p>
            <a:p>
              <a:pPr algn="ctr"/>
              <a:r>
                <a:rPr lang="en-US" altLang="zh-CN" sz="1000" b="1" dirty="0">
                  <a:solidFill>
                    <a:srgbClr val="A50021"/>
                  </a:solidFill>
                </a:rPr>
                <a:t>(STA3,</a:t>
              </a:r>
            </a:p>
            <a:p>
              <a:pPr algn="ctr"/>
              <a:r>
                <a:rPr lang="en-US" altLang="zh-CN" sz="1000" b="1" strike="sngStrike" dirty="0">
                  <a:solidFill>
                    <a:srgbClr val="FFC000"/>
                  </a:solidFill>
                </a:rPr>
                <a:t>STA4</a:t>
              </a:r>
              <a:r>
                <a:rPr lang="en-US" altLang="zh-CN" sz="1000" b="1" dirty="0">
                  <a:solidFill>
                    <a:srgbClr val="A50021"/>
                  </a:solidFill>
                </a:rPr>
                <a:t>)</a:t>
              </a:r>
            </a:p>
          </p:txBody>
        </p:sp>
        <p:sp>
          <p:nvSpPr>
            <p:cNvPr id="32" name="TextBox 31"/>
            <p:cNvSpPr txBox="1"/>
            <p:nvPr/>
          </p:nvSpPr>
          <p:spPr>
            <a:xfrm>
              <a:off x="6831985" y="5345493"/>
              <a:ext cx="2127862" cy="246221"/>
            </a:xfrm>
            <a:prstGeom prst="rect">
              <a:avLst/>
            </a:prstGeom>
            <a:noFill/>
          </p:spPr>
          <p:txBody>
            <a:bodyPr wrap="square" rtlCol="0">
              <a:spAutoFit/>
            </a:bodyPr>
            <a:lstStyle/>
            <a:p>
              <a:pPr algn="ctr"/>
              <a:r>
                <a:rPr lang="en-US" altLang="zh-CN" sz="1000" dirty="0"/>
                <a:t>CoBF DL PPDU 2</a:t>
              </a:r>
              <a:endParaRPr lang="zh-CN" altLang="en-US" sz="1000" dirty="0"/>
            </a:p>
          </p:txBody>
        </p:sp>
        <p:sp>
          <p:nvSpPr>
            <p:cNvPr id="33" name="Rectangle 32"/>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4" name="Rectangle 33"/>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35" name="Straight Arrow Connector 34"/>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5593801" y="3662762"/>
              <a:ext cx="2002471" cy="461665"/>
            </a:xfrm>
            <a:prstGeom prst="rect">
              <a:avLst/>
            </a:prstGeom>
            <a:noFill/>
          </p:spPr>
          <p:txBody>
            <a:bodyPr wrap="none" rtlCol="0">
              <a:spAutoFit/>
            </a:bodyPr>
            <a:lstStyle/>
            <a:p>
              <a:pPr algn="ctr"/>
              <a:r>
                <a:rPr lang="en-US" altLang="zh-CN" dirty="0"/>
                <a:t>UHR-SIG User Specific field</a:t>
              </a:r>
            </a:p>
            <a:p>
              <a:pPr algn="ctr"/>
              <a:r>
                <a:rPr lang="en-US" altLang="zh-CN" b="1" dirty="0"/>
                <a:t>(STA1,STA2,STA3,STA4)</a:t>
              </a:r>
              <a:endParaRPr lang="zh-CN" altLang="en-US" b="1" dirty="0"/>
            </a:p>
          </p:txBody>
        </p:sp>
      </p:grpSp>
      <p:sp>
        <p:nvSpPr>
          <p:cNvPr id="38" name="Oval 37"/>
          <p:cNvSpPr/>
          <p:nvPr/>
        </p:nvSpPr>
        <p:spPr bwMode="auto">
          <a:xfrm>
            <a:off x="762000" y="4035614"/>
            <a:ext cx="1564855" cy="1356547"/>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9" name="Freeform 38"/>
          <p:cNvSpPr/>
          <p:nvPr/>
        </p:nvSpPr>
        <p:spPr bwMode="auto">
          <a:xfrm>
            <a:off x="1572935" y="3448707"/>
            <a:ext cx="4142065" cy="689265"/>
          </a:xfrm>
          <a:custGeom>
            <a:avLst/>
            <a:gdLst>
              <a:gd name="connsiteX0" fmla="*/ 0 w 3905076"/>
              <a:gd name="connsiteY0" fmla="*/ 537564 h 634037"/>
              <a:gd name="connsiteX1" fmla="*/ 1547769 w 3905076"/>
              <a:gd name="connsiteY1" fmla="*/ 668 h 634037"/>
              <a:gd name="connsiteX2" fmla="*/ 3905076 w 3905076"/>
              <a:gd name="connsiteY2" fmla="*/ 634037 h 634037"/>
            </a:gdLst>
            <a:ahLst/>
            <a:cxnLst>
              <a:cxn ang="0">
                <a:pos x="connsiteX0" y="connsiteY0"/>
              </a:cxn>
              <a:cxn ang="0">
                <a:pos x="connsiteX1" y="connsiteY1"/>
              </a:cxn>
              <a:cxn ang="0">
                <a:pos x="connsiteX2" y="connsiteY2"/>
              </a:cxn>
            </a:cxnLst>
            <a:rect l="l" t="t" r="r" b="b"/>
            <a:pathLst>
              <a:path w="3905076" h="634037">
                <a:moveTo>
                  <a:pt x="0" y="537564"/>
                </a:moveTo>
                <a:cubicBezTo>
                  <a:pt x="448461" y="261076"/>
                  <a:pt x="896923" y="-15411"/>
                  <a:pt x="1547769" y="668"/>
                </a:cubicBezTo>
                <a:cubicBezTo>
                  <a:pt x="2198615" y="16747"/>
                  <a:pt x="3051845" y="325392"/>
                  <a:pt x="3905076" y="634037"/>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0" name="Freeform 39"/>
          <p:cNvSpPr/>
          <p:nvPr/>
        </p:nvSpPr>
        <p:spPr bwMode="auto">
          <a:xfrm>
            <a:off x="1568741" y="2971800"/>
            <a:ext cx="4039299" cy="1064141"/>
          </a:xfrm>
          <a:custGeom>
            <a:avLst/>
            <a:gdLst>
              <a:gd name="connsiteX0" fmla="*/ 0 w 4039299"/>
              <a:gd name="connsiteY0" fmla="*/ 1064141 h 1064141"/>
              <a:gd name="connsiteX1" fmla="*/ 1187042 w 4039299"/>
              <a:gd name="connsiteY1" fmla="*/ 19711 h 1064141"/>
              <a:gd name="connsiteX2" fmla="*/ 4039299 w 4039299"/>
              <a:gd name="connsiteY2" fmla="*/ 481106 h 1064141"/>
            </a:gdLst>
            <a:ahLst/>
            <a:cxnLst>
              <a:cxn ang="0">
                <a:pos x="connsiteX0" y="connsiteY0"/>
              </a:cxn>
              <a:cxn ang="0">
                <a:pos x="connsiteX1" y="connsiteY1"/>
              </a:cxn>
              <a:cxn ang="0">
                <a:pos x="connsiteX2" y="connsiteY2"/>
              </a:cxn>
            </a:cxnLst>
            <a:rect l="l" t="t" r="r" b="b"/>
            <a:pathLst>
              <a:path w="4039299" h="1064141">
                <a:moveTo>
                  <a:pt x="0" y="1064141"/>
                </a:moveTo>
                <a:cubicBezTo>
                  <a:pt x="256912" y="590512"/>
                  <a:pt x="513825" y="116884"/>
                  <a:pt x="1187042" y="19711"/>
                </a:cubicBezTo>
                <a:cubicBezTo>
                  <a:pt x="1860259" y="-77462"/>
                  <a:pt x="2949779" y="201822"/>
                  <a:pt x="4039299" y="481106"/>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TextBox 40"/>
          <p:cNvSpPr txBox="1"/>
          <p:nvPr/>
        </p:nvSpPr>
        <p:spPr>
          <a:xfrm>
            <a:off x="7257931" y="3735636"/>
            <a:ext cx="1858201" cy="276999"/>
          </a:xfrm>
          <a:prstGeom prst="rect">
            <a:avLst/>
          </a:prstGeom>
          <a:noFill/>
        </p:spPr>
        <p:txBody>
          <a:bodyPr wrap="none" rtlCol="0">
            <a:spAutoFit/>
          </a:bodyPr>
          <a:lstStyle/>
          <a:p>
            <a:r>
              <a:rPr lang="en-US" altLang="zh-CN" b="1" dirty="0" err="1">
                <a:solidFill>
                  <a:srgbClr val="0000FF"/>
                </a:solidFill>
              </a:rPr>
              <a:t>N_Users</a:t>
            </a:r>
            <a:r>
              <a:rPr lang="en-US" altLang="zh-CN" b="1" dirty="0">
                <a:solidFill>
                  <a:srgbClr val="0000FF"/>
                </a:solidFill>
              </a:rPr>
              <a:t> in UHR-SIG is 4</a:t>
            </a:r>
            <a:endParaRPr lang="zh-CN" altLang="en-US" b="1" dirty="0">
              <a:solidFill>
                <a:srgbClr val="0000FF"/>
              </a:solidFill>
            </a:endParaRPr>
          </a:p>
        </p:txBody>
      </p:sp>
      <p:sp>
        <p:nvSpPr>
          <p:cNvPr id="42" name="Footer Placeholder 41"/>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148117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a:t>Summary</a:t>
            </a:r>
          </a:p>
        </p:txBody>
      </p:sp>
      <p:sp>
        <p:nvSpPr>
          <p:cNvPr id="3" name="Content Placeholder 2"/>
          <p:cNvSpPr>
            <a:spLocks noGrp="1"/>
          </p:cNvSpPr>
          <p:nvPr>
            <p:ph idx="1"/>
          </p:nvPr>
        </p:nvSpPr>
        <p:spPr>
          <a:xfrm>
            <a:off x="304800" y="1600200"/>
            <a:ext cx="8534400" cy="4724400"/>
          </a:xfrm>
        </p:spPr>
        <p:txBody>
          <a:bodyPr/>
          <a:lstStyle/>
          <a:p>
            <a:pPr lvl="0"/>
            <a:r>
              <a:rPr lang="en-US" altLang="zh-CN" dirty="0">
                <a:solidFill>
                  <a:srgbClr val="0000FF"/>
                </a:solidFill>
              </a:rPr>
              <a:t>The CoBF scheduling information should be indicated in the Sync frame and in the UHR-SIG of CoBF DL PPDU according to the Invite and Response frame exchange, that is, the Number of CoBF Scheduled STAs, Number of UHR-LTF, and the Spatial Configuration (including the number of streams per user) are determined upon exchanging the Invite and Response frames</a:t>
            </a:r>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71245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altLang="zh-CN" dirty="0"/>
              <a:t>SP 1</a:t>
            </a:r>
            <a:endParaRPr lang="zh-CN" altLang="en-US" dirty="0"/>
          </a:p>
        </p:txBody>
      </p:sp>
      <p:sp>
        <p:nvSpPr>
          <p:cNvPr id="3" name="Content Placeholder 2"/>
          <p:cNvSpPr>
            <a:spLocks noGrp="1"/>
          </p:cNvSpPr>
          <p:nvPr>
            <p:ph idx="1"/>
          </p:nvPr>
        </p:nvSpPr>
        <p:spPr>
          <a:xfrm>
            <a:off x="152400" y="1143000"/>
            <a:ext cx="8839200" cy="5181600"/>
          </a:xfrm>
        </p:spPr>
        <p:txBody>
          <a:bodyPr/>
          <a:lstStyle/>
          <a:p>
            <a:r>
              <a:rPr lang="en-US" altLang="zh-CN" dirty="0"/>
              <a:t>Do you agree to include the following to the 11bn SFD?</a:t>
            </a:r>
          </a:p>
          <a:p>
            <a:pPr lvl="1"/>
            <a:r>
              <a:rPr lang="en-US" altLang="zh-CN" dirty="0"/>
              <a:t>The user information in the Sync frame and in the UHR-SIG of CoBF DL PPDU corresponds to all the users that were listed, in the Invite as well as the Response frames</a:t>
            </a:r>
          </a:p>
          <a:p>
            <a:pPr lvl="2"/>
            <a:r>
              <a:rPr lang="en-US" altLang="zh-CN" dirty="0" err="1"/>
              <a:t>Nss</a:t>
            </a:r>
            <a:r>
              <a:rPr lang="en-US" altLang="zh-CN" dirty="0"/>
              <a:t> for each user in the Invite/Response frame and the corresponding number of spatial streams for the same user interpreted from the spatial configuration in the Sync frame is consistent, i.e., the spatial stream allocation does not change.</a:t>
            </a:r>
            <a:endParaRPr lang="zh-CN" altLang="zh-CN" sz="1600" dirty="0"/>
          </a:p>
          <a:p>
            <a:pPr lvl="2"/>
            <a:r>
              <a:rPr lang="en-US" altLang="zh-CN" dirty="0"/>
              <a:t>The MCS and 2xLDPC bits for each user in the Sync frame should be consistent with these in the Response frame</a:t>
            </a:r>
            <a:endParaRPr lang="zh-CN" altLang="zh-CN" sz="1600" dirty="0"/>
          </a:p>
          <a:p>
            <a:endParaRPr lang="en-US" altLang="zh-CN" dirty="0"/>
          </a:p>
          <a:p>
            <a:endParaRPr lang="en-US" altLang="zh-CN" dirty="0"/>
          </a:p>
          <a:p>
            <a:endParaRPr lang="en-US" altLang="zh-CN" dirty="0"/>
          </a:p>
          <a:p>
            <a:r>
              <a:rPr lang="en-US" altLang="zh-CN" dirty="0"/>
              <a:t>Reference doc. 25/1186r0, 25/1191r0</a:t>
            </a:r>
          </a:p>
          <a:p>
            <a:pPr lvl="1"/>
            <a:endParaRPr lang="en-US" altLang="zh-CN" dirty="0"/>
          </a:p>
          <a:p>
            <a:pPr lvl="1"/>
            <a:endParaRPr lang="en-US" altLang="zh-CN" dirty="0"/>
          </a:p>
          <a:p>
            <a:pPr lvl="1"/>
            <a:endParaRPr lang="en-US" altLang="zh-CN" dirty="0"/>
          </a:p>
          <a:p>
            <a:pPr lvl="1"/>
            <a:endParaRPr lang="en-US" altLang="zh-CN" dirty="0"/>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180995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zh-CN" altLang="en-US" dirty="0"/>
          </a:p>
        </p:txBody>
      </p:sp>
      <p:sp>
        <p:nvSpPr>
          <p:cNvPr id="3" name="Content Placeholder 2"/>
          <p:cNvSpPr>
            <a:spLocks noGrp="1"/>
          </p:cNvSpPr>
          <p:nvPr>
            <p:ph idx="1"/>
          </p:nvPr>
        </p:nvSpPr>
        <p:spPr/>
        <p:txBody>
          <a:bodyPr/>
          <a:lstStyle/>
          <a:p>
            <a:r>
              <a:rPr lang="en-US" altLang="zh-CN" dirty="0"/>
              <a:t>[1] Y. Chen et. al., “25/1192r0 COBF </a:t>
            </a:r>
            <a:r>
              <a:rPr lang="en-US" altLang="zh-CN" dirty="0" err="1"/>
              <a:t>Misc</a:t>
            </a:r>
            <a:r>
              <a:rPr lang="en-US" altLang="zh-CN" dirty="0"/>
              <a:t>”</a:t>
            </a:r>
            <a:endParaRPr lang="zh-CN" altLang="en-US" dirty="0"/>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0937055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268626</TotalTime>
  <Words>937</Words>
  <Application>Microsoft Office PowerPoint</Application>
  <PresentationFormat>On-screen Show (4:3)</PresentationFormat>
  <Paragraphs>155</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Gulim</vt:lpstr>
      <vt:lpstr>Times New Roman</vt:lpstr>
      <vt:lpstr>802-11-Submission</vt:lpstr>
      <vt:lpstr>CBF Scheduled Users in the CBF Trigger Frame</vt:lpstr>
      <vt:lpstr>Background: Scheduling in the CBF Trigger (Sync) frame</vt:lpstr>
      <vt:lpstr>Issues</vt:lpstr>
      <vt:lpstr>Scheduling in the Sync frame and UHR-SIG of CoBF DL PPDU</vt:lpstr>
      <vt:lpstr>Summary</vt:lpstr>
      <vt:lpstr>SP 1</vt:lpstr>
      <vt:lpstr>Reference</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4691</cp:revision>
  <cp:lastPrinted>2016-07-18T07:45:05Z</cp:lastPrinted>
  <dcterms:created xsi:type="dcterms:W3CDTF">2007-05-21T21:00:37Z</dcterms:created>
  <dcterms:modified xsi:type="dcterms:W3CDTF">2025-07-23T12:13:22Z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