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83" r:id="rId2"/>
    <p:sldId id="940" r:id="rId3"/>
    <p:sldId id="941" r:id="rId4"/>
    <p:sldId id="942" r:id="rId5"/>
    <p:sldId id="943" r:id="rId6"/>
    <p:sldId id="944" r:id="rId7"/>
    <p:sldId id="945" r:id="rId8"/>
    <p:sldId id="946" r:id="rId9"/>
    <p:sldId id="947" r:id="rId10"/>
    <p:sldId id="948" r:id="rId11"/>
    <p:sldId id="949" r:id="rId12"/>
    <p:sldId id="950" r:id="rId13"/>
    <p:sldId id="951" r:id="rId14"/>
    <p:sldId id="952" r:id="rId15"/>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8000"/>
    <a:srgbClr val="009900"/>
    <a:srgbClr val="9900FF"/>
    <a:srgbClr val="FF00FF"/>
    <a:srgbClr val="0066FF"/>
    <a:srgbClr val="E1E1E1"/>
    <a:srgbClr val="CC00FF"/>
    <a:srgbClr val="00660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50" autoAdjust="0"/>
    <p:restoredTop sz="95034" autoAdjust="0"/>
  </p:normalViewPr>
  <p:slideViewPr>
    <p:cSldViewPr>
      <p:cViewPr varScale="1">
        <p:scale>
          <a:sx n="114" d="100"/>
          <a:sy n="114" d="100"/>
        </p:scale>
        <p:origin x="1629" y="69"/>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21509" name="Rectangle 7"/>
          <p:cNvSpPr>
            <a:spLocks noGrp="1" noChangeArrowheads="1"/>
          </p:cNvSpPr>
          <p:nvPr>
            <p:ph type="sldNum" sz="quarter" idx="5"/>
          </p:nvPr>
        </p:nvSpPr>
        <p:spPr>
          <a:xfrm>
            <a:off x="4599931" y="6800352"/>
            <a:ext cx="41517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defRPr>
            </a:lvl1pPr>
            <a:lvl2pPr marL="742950" indent="-285750" defTabSz="933450" eaLnBrk="0" hangingPunct="0">
              <a:spcBef>
                <a:spcPct val="30000"/>
              </a:spcBef>
              <a:defRPr sz="1200">
                <a:solidFill>
                  <a:schemeClr val="tx1"/>
                </a:solidFill>
                <a:latin typeface="Times New Roman" panose="02020603050405020304" pitchFamily="18" charset="0"/>
              </a:defRPr>
            </a:lvl2pPr>
            <a:lvl3pPr marL="1143000" indent="-228600" defTabSz="933450" eaLnBrk="0" hangingPunct="0">
              <a:spcBef>
                <a:spcPct val="30000"/>
              </a:spcBef>
              <a:defRPr sz="1200">
                <a:solidFill>
                  <a:schemeClr val="tx1"/>
                </a:solidFill>
                <a:latin typeface="Times New Roman" panose="02020603050405020304" pitchFamily="18" charset="0"/>
              </a:defRPr>
            </a:lvl3pPr>
            <a:lvl4pPr marL="1600200" indent="-228600" defTabSz="933450" eaLnBrk="0" hangingPunct="0">
              <a:spcBef>
                <a:spcPct val="30000"/>
              </a:spcBef>
              <a:defRPr sz="1200">
                <a:solidFill>
                  <a:schemeClr val="tx1"/>
                </a:solidFill>
                <a:latin typeface="Times New Roman" panose="02020603050405020304" pitchFamily="18" charset="0"/>
              </a:defRPr>
            </a:lvl4pPr>
            <a:lvl5pPr marL="2057400" indent="-228600" defTabSz="933450" eaLnBrk="0" hangingPunct="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2854733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dirty="0"/>
          </a:p>
        </p:txBody>
      </p:sp>
      <p:sp>
        <p:nvSpPr>
          <p:cNvPr id="4" name="Header Placeholder 3"/>
          <p:cNvSpPr>
            <a:spLocks noGrp="1"/>
          </p:cNvSpPr>
          <p:nvPr>
            <p:ph type="hdr" sz="quarter" idx="10"/>
          </p:nvPr>
        </p:nvSpPr>
        <p:spPr/>
        <p:txBody>
          <a:bodyPr/>
          <a:lstStyle/>
          <a:p>
            <a:pPr>
              <a:defRPr/>
            </a:pPr>
            <a:r>
              <a:rPr lang="en-US"/>
              <a:t>doc.: IEEE 802.11-yy/xxxxr0</a:t>
            </a:r>
          </a:p>
        </p:txBody>
      </p:sp>
      <p:sp>
        <p:nvSpPr>
          <p:cNvPr id="5" name="Date Placeholder 4"/>
          <p:cNvSpPr>
            <a:spLocks noGrp="1"/>
          </p:cNvSpPr>
          <p:nvPr>
            <p:ph type="dt" idx="11"/>
          </p:nvPr>
        </p:nvSpPr>
        <p:spPr/>
        <p:txBody>
          <a:bodyPr/>
          <a:lstStyle/>
          <a:p>
            <a:pPr>
              <a:defRPr/>
            </a:pPr>
            <a:r>
              <a:rPr lang="en-US"/>
              <a:t>Month Year</a:t>
            </a:r>
          </a:p>
        </p:txBody>
      </p:sp>
      <p:sp>
        <p:nvSpPr>
          <p:cNvPr id="6" name="Footer Placeholder 5"/>
          <p:cNvSpPr>
            <a:spLocks noGrp="1"/>
          </p:cNvSpPr>
          <p:nvPr>
            <p:ph type="ftr" sz="quarter" idx="12"/>
          </p:nvPr>
        </p:nvSpPr>
        <p:spPr/>
        <p:txBody>
          <a:bodyPr/>
          <a:lstStyle/>
          <a:p>
            <a:pPr lvl="4">
              <a:defRPr/>
            </a:pPr>
            <a:r>
              <a:rPr lang="en-US"/>
              <a:t>John Doe, Some Company</a:t>
            </a:r>
          </a:p>
        </p:txBody>
      </p:sp>
      <p:sp>
        <p:nvSpPr>
          <p:cNvPr id="7" name="Slide Number Placeholder 6"/>
          <p:cNvSpPr>
            <a:spLocks noGrp="1"/>
          </p:cNvSpPr>
          <p:nvPr>
            <p:ph type="sldNum" sz="quarter" idx="13"/>
          </p:nvPr>
        </p:nvSpPr>
        <p:spPr/>
        <p:txBody>
          <a:bodyPr/>
          <a:lstStyle/>
          <a:p>
            <a:r>
              <a:rPr lang="en-US" altLang="ko-KR"/>
              <a:t>Page </a:t>
            </a:r>
            <a:fld id="{56A4E747-0965-469B-B28B-55B02AB0B5B0}" type="slidenum">
              <a:rPr lang="en-US" altLang="ko-KR" smtClean="0"/>
              <a:pPr/>
              <a:t>5</a:t>
            </a:fld>
            <a:endParaRPr lang="en-US" altLang="ko-KR"/>
          </a:p>
        </p:txBody>
      </p:sp>
    </p:spTree>
    <p:extLst>
      <p:ext uri="{BB962C8B-B14F-4D97-AF65-F5344CB8AC3E}">
        <p14:creationId xmlns:p14="http://schemas.microsoft.com/office/powerpoint/2010/main" val="3394621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r>
              <a:rPr lang="en-US" altLang="zh-CN" smtClean="0"/>
              <a:t>Jul 2025</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912750" cy="276999"/>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smtClean="0"/>
              <a:t>Jul 2025</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8271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smtClean="0"/>
              <a:t>Jul 2025</a:t>
            </a:r>
            <a:endParaRPr lang="en-US" dirty="0"/>
          </a:p>
        </p:txBody>
      </p:sp>
      <p:sp>
        <p:nvSpPr>
          <p:cNvPr id="1029" name="Rectangle 5"/>
          <p:cNvSpPr>
            <a:spLocks noGrp="1" noChangeArrowheads="1"/>
          </p:cNvSpPr>
          <p:nvPr>
            <p:ph type="ftr" sz="quarter" idx="3"/>
          </p:nvPr>
        </p:nvSpPr>
        <p:spPr bwMode="auto">
          <a:xfrm>
            <a:off x="6734134" y="6475413"/>
            <a:ext cx="18097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Junghoon Suh,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58987" y="381000"/>
            <a:ext cx="2185983" cy="215444"/>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802.11-25/1185r0</a:t>
            </a:r>
            <a:endPar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10" Type="http://schemas.openxmlformats.org/officeDocument/2006/relationships/image" Target="../media/image6.png"/><Relationship Id="rId4" Type="http://schemas.openxmlformats.org/officeDocument/2006/relationships/image" Target="../media/image8.png"/><Relationship Id="rId9"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altLang="zh-CN" smtClean="0"/>
              <a:t>Jul 2025</a:t>
            </a:r>
            <a:endParaRPr lang="en-US" altLang="ko-KR" dirty="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0" y="685800"/>
            <a:ext cx="9144000" cy="838200"/>
          </a:xfrm>
        </p:spPr>
        <p:txBody>
          <a:bodyPr/>
          <a:lstStyle/>
          <a:p>
            <a:r>
              <a:rPr lang="en-US" altLang="zh-CN" sz="3000" dirty="0" smtClean="0"/>
              <a:t>CSI Process in a Joint Sounding</a:t>
            </a:r>
            <a:endParaRPr lang="en-US" altLang="ko-KR" sz="3000" dirty="0">
              <a:ea typeface="Gulim" panose="020B0600000101010101" pitchFamily="34" charset="-127"/>
            </a:endParaRPr>
          </a:p>
        </p:txBody>
      </p:sp>
      <p:sp>
        <p:nvSpPr>
          <p:cNvPr id="4102" name="Rectangle 6"/>
          <p:cNvSpPr>
            <a:spLocks noGrp="1" noChangeArrowheads="1"/>
          </p:cNvSpPr>
          <p:nvPr>
            <p:ph type="body" idx="1"/>
          </p:nvPr>
        </p:nvSpPr>
        <p:spPr>
          <a:xfrm>
            <a:off x="581628" y="1628955"/>
            <a:ext cx="7772400" cy="381000"/>
          </a:xfrm>
        </p:spPr>
        <p:txBody>
          <a:bodyPr/>
          <a:lstStyle/>
          <a:p>
            <a:pPr algn="ctr">
              <a:buFontTx/>
              <a:buNone/>
            </a:pPr>
            <a:r>
              <a:rPr lang="en-US" altLang="ko-KR" sz="2000" dirty="0">
                <a:ea typeface="Gulim" panose="020B0600000101010101" pitchFamily="34" charset="-127"/>
              </a:rPr>
              <a:t>Date:</a:t>
            </a:r>
            <a:r>
              <a:rPr lang="en-US" altLang="ko-KR" sz="2000" b="0" dirty="0">
                <a:ea typeface="Gulim" panose="020B0600000101010101" pitchFamily="34" charset="-127"/>
              </a:rPr>
              <a:t> </a:t>
            </a:r>
            <a:r>
              <a:rPr lang="en-US" altLang="ko-KR" sz="2000" b="0" dirty="0" smtClean="0">
                <a:ea typeface="Gulim" panose="020B0600000101010101" pitchFamily="34" charset="-127"/>
              </a:rPr>
              <a:t>2025-07-19</a:t>
            </a:r>
            <a:endParaRPr lang="en-US" altLang="ko-KR" sz="2000" b="0" dirty="0">
              <a:ea typeface="Gulim" panose="020B0600000101010101" pitchFamily="34" charset="-127"/>
            </a:endParaRPr>
          </a:p>
        </p:txBody>
      </p:sp>
      <p:sp>
        <p:nvSpPr>
          <p:cNvPr id="4103" name="Rectangle 12"/>
          <p:cNvSpPr>
            <a:spLocks noChangeArrowheads="1"/>
          </p:cNvSpPr>
          <p:nvPr/>
        </p:nvSpPr>
        <p:spPr bwMode="auto">
          <a:xfrm>
            <a:off x="457120" y="211491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9" name="Table 12"/>
          <p:cNvGraphicFramePr>
            <a:graphicFrameLocks noGrp="1"/>
          </p:cNvGraphicFramePr>
          <p:nvPr>
            <p:extLst>
              <p:ext uri="{D42A27DB-BD31-4B8C-83A1-F6EECF244321}">
                <p14:modId xmlns:p14="http://schemas.microsoft.com/office/powerpoint/2010/main" val="1421581129"/>
              </p:ext>
            </p:extLst>
          </p:nvPr>
        </p:nvGraphicFramePr>
        <p:xfrm>
          <a:off x="762000" y="2700991"/>
          <a:ext cx="7620000" cy="3254336"/>
        </p:xfrm>
        <a:graphic>
          <a:graphicData uri="http://schemas.openxmlformats.org/drawingml/2006/table">
            <a:tbl>
              <a:tblPr/>
              <a:tblGrid>
                <a:gridCol w="1524000">
                  <a:extLst>
                    <a:ext uri="{9D8B030D-6E8A-4147-A177-3AD203B41FA5}">
                      <a16:colId xmlns:a16="http://schemas.microsoft.com/office/drawing/2014/main" xmlns="" val="20000"/>
                    </a:ext>
                  </a:extLst>
                </a:gridCol>
                <a:gridCol w="1203325">
                  <a:extLst>
                    <a:ext uri="{9D8B030D-6E8A-4147-A177-3AD203B41FA5}">
                      <a16:colId xmlns:a16="http://schemas.microsoft.com/office/drawing/2014/main" xmlns="" val="20001"/>
                    </a:ext>
                  </a:extLst>
                </a:gridCol>
                <a:gridCol w="1263047">
                  <a:extLst>
                    <a:ext uri="{9D8B030D-6E8A-4147-A177-3AD203B41FA5}">
                      <a16:colId xmlns:a16="http://schemas.microsoft.com/office/drawing/2014/main" xmlns="" val="20002"/>
                    </a:ext>
                  </a:extLst>
                </a:gridCol>
                <a:gridCol w="1219200">
                  <a:extLst>
                    <a:ext uri="{9D8B030D-6E8A-4147-A177-3AD203B41FA5}">
                      <a16:colId xmlns:a16="http://schemas.microsoft.com/office/drawing/2014/main" xmlns="" val="20003"/>
                    </a:ext>
                  </a:extLst>
                </a:gridCol>
                <a:gridCol w="2410428">
                  <a:extLst>
                    <a:ext uri="{9D8B030D-6E8A-4147-A177-3AD203B41FA5}">
                      <a16:colId xmlns:a16="http://schemas.microsoft.com/office/drawing/2014/main" xmlns="" val="20004"/>
                    </a:ext>
                  </a:extLst>
                </a:gridCol>
              </a:tblGrid>
              <a:tr h="6386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5037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 Suh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Ottawa, ON Canada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junghoon.suh@huawei.com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362804">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Mahmoud Hasabelnaby</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328673">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Yan Xin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endParaRPr lang="en-US" altLang="zh-CN"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Osama AboulMagd</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Abdalla Hussein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328673">
                <a:tc>
                  <a:txBody>
                    <a:bodyPr/>
                    <a:lstStyle/>
                    <a:p>
                      <a:endParaRPr lang="zh-CN" alt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rowSpan="2">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algn="ctr"/>
                      <a:endParaRPr lang="en-US" altLang="zh-CN"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27389">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xmlns="" val="10007"/>
                  </a:ext>
                </a:extLst>
              </a:tr>
              <a:tr h="293122">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bl>
          </a:graphicData>
        </a:graphic>
      </p:graphicFrame>
      <p:sp>
        <p:nvSpPr>
          <p:cNvPr id="3" name="Footer Placeholder 2"/>
          <p:cNvSpPr>
            <a:spLocks noGrp="1"/>
          </p:cNvSpPr>
          <p:nvPr>
            <p:ph type="ftr" sz="quarter" idx="11"/>
          </p:nvPr>
        </p:nvSpPr>
        <p:spPr/>
        <p:txBody>
          <a:bodyPr/>
          <a:lstStyle/>
          <a:p>
            <a:pPr>
              <a:defRPr/>
            </a:pPr>
            <a:r>
              <a:rPr lang="en-US" altLang="ko-KR"/>
              <a:t>Junghoon Suh, et. al, Huawei</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381000"/>
          </a:xfrm>
        </p:spPr>
        <p:txBody>
          <a:bodyPr/>
          <a:lstStyle/>
          <a:p>
            <a:r>
              <a:rPr lang="en-US" altLang="zh-CN" dirty="0" smtClean="0"/>
              <a:t>DL MU-MIMO</a:t>
            </a:r>
            <a:endParaRPr lang="zh-CN" altLang="en-US" dirty="0"/>
          </a:p>
        </p:txBody>
      </p:sp>
      <p:sp>
        <p:nvSpPr>
          <p:cNvPr id="3" name="Content Placeholder 2"/>
          <p:cNvSpPr>
            <a:spLocks noGrp="1"/>
          </p:cNvSpPr>
          <p:nvPr>
            <p:ph idx="1"/>
          </p:nvPr>
        </p:nvSpPr>
        <p:spPr>
          <a:xfrm>
            <a:off x="114300" y="3297412"/>
            <a:ext cx="8915400" cy="2950988"/>
          </a:xfrm>
        </p:spPr>
        <p:txBody>
          <a:bodyPr/>
          <a:lstStyle/>
          <a:p>
            <a:r>
              <a:rPr lang="en-US" altLang="zh-CN" sz="2000" dirty="0" smtClean="0"/>
              <a:t>Each STA prepares the CSI report based on its own estimated and normalized channel parameters</a:t>
            </a:r>
          </a:p>
          <a:p>
            <a:r>
              <a:rPr lang="en-US" altLang="zh-CN" sz="2000" dirty="0" err="1" smtClean="0"/>
              <a:t>Precoder</a:t>
            </a:r>
            <a:r>
              <a:rPr lang="en-US" altLang="zh-CN" sz="2000" dirty="0" smtClean="0"/>
              <a:t> is computed based on the CSI report from each STA regardless of the distance from the AP or how it normalized </a:t>
            </a:r>
          </a:p>
          <a:p>
            <a:r>
              <a:rPr lang="en-US" altLang="zh-CN" sz="2000" dirty="0" smtClean="0"/>
              <a:t>In AP side, there has been no need to know the ratio of the amplitude of the estimated channel from each STA for any MU-MIMO </a:t>
            </a:r>
            <a:r>
              <a:rPr lang="en-US" altLang="zh-CN" sz="2000" dirty="0" err="1" smtClean="0"/>
              <a:t>precoder</a:t>
            </a:r>
            <a:r>
              <a:rPr lang="en-US" altLang="zh-CN" sz="2000" dirty="0" smtClean="0"/>
              <a:t> computation</a:t>
            </a:r>
          </a:p>
          <a:p>
            <a:r>
              <a:rPr lang="en-US" altLang="zh-CN" sz="2000" dirty="0" smtClean="0"/>
              <a:t>Precoder element is normalized again with the </a:t>
            </a:r>
            <a:r>
              <a:rPr lang="en-US" altLang="zh-CN" sz="2000" dirty="0" err="1" smtClean="0"/>
              <a:t>Frobenius</a:t>
            </a:r>
            <a:r>
              <a:rPr lang="en-US" altLang="zh-CN" sz="2000" dirty="0" smtClean="0"/>
              <a:t> norm of the Precoder matrix</a:t>
            </a:r>
            <a:endParaRPr lang="zh-CN" altLang="en-US" sz="2000" dirty="0"/>
          </a:p>
        </p:txBody>
      </p:sp>
      <p:sp>
        <p:nvSpPr>
          <p:cNvPr id="4" name="Date Placeholder 3"/>
          <p:cNvSpPr>
            <a:spLocks noGrp="1"/>
          </p:cNvSpPr>
          <p:nvPr>
            <p:ph type="dt" sz="half" idx="10"/>
          </p:nvPr>
        </p:nvSpPr>
        <p:spPr/>
        <p:txBody>
          <a:bodyPr/>
          <a:lstStyle/>
          <a:p>
            <a:pPr>
              <a:defRPr/>
            </a:pPr>
            <a:r>
              <a:rPr lang="en-US" altLang="zh-CN" smtClean="0"/>
              <a:t>Jul 2025</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10</a:t>
            </a:fld>
            <a:endParaRPr lang="en-US" altLang="ko-KR"/>
          </a:p>
        </p:txBody>
      </p:sp>
      <p:sp>
        <p:nvSpPr>
          <p:cNvPr id="6" name="Isosceles Triangle 5"/>
          <p:cNvSpPr/>
          <p:nvPr/>
        </p:nvSpPr>
        <p:spPr bwMode="auto">
          <a:xfrm>
            <a:off x="1066800" y="2133600"/>
            <a:ext cx="381000" cy="381000"/>
          </a:xfrm>
          <a:prstGeom prst="triangl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7" name="Oval 6"/>
          <p:cNvSpPr/>
          <p:nvPr/>
        </p:nvSpPr>
        <p:spPr bwMode="auto">
          <a:xfrm>
            <a:off x="2209800" y="1409700"/>
            <a:ext cx="304800" cy="304800"/>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8" name="Oval 7"/>
          <p:cNvSpPr/>
          <p:nvPr/>
        </p:nvSpPr>
        <p:spPr bwMode="auto">
          <a:xfrm>
            <a:off x="4344988" y="1370013"/>
            <a:ext cx="304800" cy="304800"/>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Oval 8"/>
          <p:cNvSpPr/>
          <p:nvPr/>
        </p:nvSpPr>
        <p:spPr bwMode="auto">
          <a:xfrm>
            <a:off x="3124200" y="2438400"/>
            <a:ext cx="304800" cy="304800"/>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785639" y="2057400"/>
            <a:ext cx="380232" cy="276999"/>
          </a:xfrm>
          <a:prstGeom prst="rect">
            <a:avLst/>
          </a:prstGeom>
          <a:noFill/>
        </p:spPr>
        <p:txBody>
          <a:bodyPr wrap="none" rtlCol="0">
            <a:spAutoFit/>
          </a:bodyPr>
          <a:lstStyle/>
          <a:p>
            <a:r>
              <a:rPr lang="en-US" altLang="zh-CN" dirty="0" smtClean="0"/>
              <a:t>AP</a:t>
            </a:r>
            <a:endParaRPr lang="zh-CN" altLang="en-US" dirty="0"/>
          </a:p>
        </p:txBody>
      </p:sp>
      <p:sp>
        <p:nvSpPr>
          <p:cNvPr id="11" name="TextBox 10"/>
          <p:cNvSpPr txBox="1"/>
          <p:nvPr/>
        </p:nvSpPr>
        <p:spPr>
          <a:xfrm>
            <a:off x="1822757" y="1231513"/>
            <a:ext cx="539443" cy="276999"/>
          </a:xfrm>
          <a:prstGeom prst="rect">
            <a:avLst/>
          </a:prstGeom>
          <a:noFill/>
        </p:spPr>
        <p:txBody>
          <a:bodyPr wrap="none" rtlCol="0">
            <a:spAutoFit/>
          </a:bodyPr>
          <a:lstStyle/>
          <a:p>
            <a:r>
              <a:rPr lang="en-US" altLang="zh-CN" dirty="0" smtClean="0"/>
              <a:t>STA0</a:t>
            </a:r>
            <a:endParaRPr lang="zh-CN" altLang="en-US" dirty="0"/>
          </a:p>
        </p:txBody>
      </p:sp>
      <p:sp>
        <p:nvSpPr>
          <p:cNvPr id="13" name="TextBox 12"/>
          <p:cNvSpPr txBox="1"/>
          <p:nvPr/>
        </p:nvSpPr>
        <p:spPr>
          <a:xfrm>
            <a:off x="4039548" y="1108501"/>
            <a:ext cx="539443" cy="276999"/>
          </a:xfrm>
          <a:prstGeom prst="rect">
            <a:avLst/>
          </a:prstGeom>
          <a:noFill/>
        </p:spPr>
        <p:txBody>
          <a:bodyPr wrap="none" rtlCol="0">
            <a:spAutoFit/>
          </a:bodyPr>
          <a:lstStyle/>
          <a:p>
            <a:r>
              <a:rPr lang="en-US" altLang="zh-CN" dirty="0" smtClean="0"/>
              <a:t>STA1</a:t>
            </a:r>
            <a:endParaRPr lang="zh-CN" altLang="en-US" dirty="0"/>
          </a:p>
        </p:txBody>
      </p:sp>
      <p:sp>
        <p:nvSpPr>
          <p:cNvPr id="14" name="TextBox 13"/>
          <p:cNvSpPr txBox="1"/>
          <p:nvPr/>
        </p:nvSpPr>
        <p:spPr>
          <a:xfrm>
            <a:off x="3352800" y="2334399"/>
            <a:ext cx="539443" cy="276999"/>
          </a:xfrm>
          <a:prstGeom prst="rect">
            <a:avLst/>
          </a:prstGeom>
          <a:noFill/>
        </p:spPr>
        <p:txBody>
          <a:bodyPr wrap="none" rtlCol="0">
            <a:spAutoFit/>
          </a:bodyPr>
          <a:lstStyle/>
          <a:p>
            <a:r>
              <a:rPr lang="en-US" altLang="zh-CN" dirty="0" smtClean="0"/>
              <a:t>STA2</a:t>
            </a:r>
            <a:endParaRPr lang="zh-CN" altLang="en-US" dirty="0"/>
          </a:p>
        </p:txBody>
      </p:sp>
      <p:cxnSp>
        <p:nvCxnSpPr>
          <p:cNvPr id="16" name="Straight Arrow Connector 15"/>
          <p:cNvCxnSpPr>
            <a:stCxn id="6" idx="5"/>
            <a:endCxn id="7" idx="2"/>
          </p:cNvCxnSpPr>
          <p:nvPr/>
        </p:nvCxnSpPr>
        <p:spPr bwMode="auto">
          <a:xfrm flipV="1">
            <a:off x="1352550" y="1562100"/>
            <a:ext cx="857250" cy="7620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8" name="Straight Arrow Connector 17"/>
          <p:cNvCxnSpPr>
            <a:stCxn id="6" idx="5"/>
            <a:endCxn id="8" idx="2"/>
          </p:cNvCxnSpPr>
          <p:nvPr/>
        </p:nvCxnSpPr>
        <p:spPr bwMode="auto">
          <a:xfrm flipV="1">
            <a:off x="1352550" y="1522413"/>
            <a:ext cx="2992438" cy="80168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0" name="Straight Arrow Connector 19"/>
          <p:cNvCxnSpPr>
            <a:stCxn id="6" idx="5"/>
            <a:endCxn id="9" idx="2"/>
          </p:cNvCxnSpPr>
          <p:nvPr/>
        </p:nvCxnSpPr>
        <p:spPr bwMode="auto">
          <a:xfrm>
            <a:off x="1352550" y="2324100"/>
            <a:ext cx="1771650" cy="2667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p:cNvSpPr txBox="1"/>
          <p:nvPr/>
        </p:nvSpPr>
        <p:spPr>
          <a:xfrm>
            <a:off x="1496424" y="1674813"/>
            <a:ext cx="346570" cy="276999"/>
          </a:xfrm>
          <a:prstGeom prst="rect">
            <a:avLst/>
          </a:prstGeom>
          <a:noFill/>
        </p:spPr>
        <p:txBody>
          <a:bodyPr wrap="none" rtlCol="0">
            <a:spAutoFit/>
          </a:bodyPr>
          <a:lstStyle/>
          <a:p>
            <a:r>
              <a:rPr lang="en-US" altLang="zh-CN" dirty="0" smtClean="0"/>
              <a:t>H</a:t>
            </a:r>
            <a:r>
              <a:rPr lang="en-US" altLang="zh-CN" baseline="-25000" dirty="0" smtClean="0"/>
              <a:t>0</a:t>
            </a:r>
            <a:endParaRPr lang="zh-CN" altLang="en-US" baseline="-25000" dirty="0"/>
          </a:p>
        </p:txBody>
      </p:sp>
      <p:sp>
        <p:nvSpPr>
          <p:cNvPr id="23" name="TextBox 22"/>
          <p:cNvSpPr txBox="1"/>
          <p:nvPr/>
        </p:nvSpPr>
        <p:spPr>
          <a:xfrm>
            <a:off x="3429000" y="1437501"/>
            <a:ext cx="346570" cy="276999"/>
          </a:xfrm>
          <a:prstGeom prst="rect">
            <a:avLst/>
          </a:prstGeom>
          <a:noFill/>
        </p:spPr>
        <p:txBody>
          <a:bodyPr wrap="none" rtlCol="0">
            <a:spAutoFit/>
          </a:bodyPr>
          <a:lstStyle/>
          <a:p>
            <a:r>
              <a:rPr lang="en-US" altLang="zh-CN" dirty="0" smtClean="0"/>
              <a:t>H</a:t>
            </a:r>
            <a:r>
              <a:rPr lang="en-US" altLang="zh-CN" baseline="-25000" dirty="0" smtClean="0"/>
              <a:t>1</a:t>
            </a:r>
            <a:endParaRPr lang="zh-CN" altLang="en-US" baseline="-25000" dirty="0"/>
          </a:p>
        </p:txBody>
      </p:sp>
      <p:sp>
        <p:nvSpPr>
          <p:cNvPr id="24" name="TextBox 23"/>
          <p:cNvSpPr txBox="1"/>
          <p:nvPr/>
        </p:nvSpPr>
        <p:spPr>
          <a:xfrm>
            <a:off x="2446667" y="2259247"/>
            <a:ext cx="346570" cy="276999"/>
          </a:xfrm>
          <a:prstGeom prst="rect">
            <a:avLst/>
          </a:prstGeom>
          <a:noFill/>
        </p:spPr>
        <p:txBody>
          <a:bodyPr wrap="none" rtlCol="0">
            <a:spAutoFit/>
          </a:bodyPr>
          <a:lstStyle/>
          <a:p>
            <a:r>
              <a:rPr lang="en-US" altLang="zh-CN" dirty="0" smtClean="0"/>
              <a:t>H</a:t>
            </a:r>
            <a:r>
              <a:rPr lang="en-US" altLang="zh-CN" baseline="-25000" dirty="0" smtClean="0"/>
              <a:t>2</a:t>
            </a:r>
            <a:endParaRPr lang="zh-CN" altLang="en-US" baseline="-25000" dirty="0"/>
          </a:p>
        </p:txBody>
      </p:sp>
      <mc:AlternateContent xmlns:mc="http://schemas.openxmlformats.org/markup-compatibility/2006" xmlns:a14="http://schemas.microsoft.com/office/drawing/2010/main">
        <mc:Choice Requires="a14">
          <p:sp>
            <p:nvSpPr>
              <p:cNvPr id="25" name="TextBox 24"/>
              <p:cNvSpPr txBox="1"/>
              <p:nvPr/>
            </p:nvSpPr>
            <p:spPr>
              <a:xfrm>
                <a:off x="4572000" y="1302781"/>
                <a:ext cx="3657600" cy="91973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sz="1600" b="0" i="1" smtClean="0">
                          <a:latin typeface="Cambria Math" panose="02040503050406030204" pitchFamily="18" charset="0"/>
                        </a:rPr>
                        <m:t>𝑃</m:t>
                      </m:r>
                      <m:r>
                        <a:rPr lang="en-US" altLang="zh-CN" sz="1600" b="0" i="1" smtClean="0">
                          <a:latin typeface="Cambria Math" panose="02040503050406030204" pitchFamily="18" charset="0"/>
                        </a:rPr>
                        <m:t>=</m:t>
                      </m:r>
                      <m:d>
                        <m:dPr>
                          <m:ctrlPr>
                            <a:rPr lang="en-US" altLang="zh-CN" sz="1600" b="0" i="1" smtClean="0">
                              <a:latin typeface="Cambria Math" panose="02040503050406030204" pitchFamily="18" charset="0"/>
                            </a:rPr>
                          </m:ctrlPr>
                        </m:dPr>
                        <m:e>
                          <m:r>
                            <a:rPr lang="en-US" altLang="zh-CN" sz="1600" b="0" i="1" smtClean="0">
                              <a:latin typeface="Cambria Math" panose="02040503050406030204" pitchFamily="18" charset="0"/>
                            </a:rPr>
                            <m:t>𝑃𝑠𝑒𝑢𝑑𝑜</m:t>
                          </m:r>
                        </m:e>
                      </m:d>
                      <m:r>
                        <a:rPr lang="en-US" altLang="zh-CN" sz="1600" b="0" i="1" smtClean="0">
                          <a:latin typeface="Cambria Math" panose="02040503050406030204" pitchFamily="18" charset="0"/>
                        </a:rPr>
                        <m:t>𝐼𝑛𝑣𝑒𝑟𝑠𝑒</m:t>
                      </m:r>
                      <m:d>
                        <m:dPr>
                          <m:ctrlPr>
                            <a:rPr lang="en-US" altLang="zh-CN" sz="1600" b="0" i="1" smtClean="0">
                              <a:latin typeface="Cambria Math" panose="02040503050406030204" pitchFamily="18" charset="0"/>
                            </a:rPr>
                          </m:ctrlPr>
                        </m:dPr>
                        <m:e>
                          <m:d>
                            <m:dPr>
                              <m:begChr m:val="["/>
                              <m:endChr m:val="]"/>
                              <m:ctrlPr>
                                <a:rPr lang="en-US" altLang="zh-CN" sz="1600" i="1">
                                  <a:latin typeface="Cambria Math" panose="02040503050406030204" pitchFamily="18" charset="0"/>
                                </a:rPr>
                              </m:ctrlPr>
                            </m:dPr>
                            <m:e>
                              <m:m>
                                <m:mPr>
                                  <m:mcs>
                                    <m:mc>
                                      <m:mcPr>
                                        <m:count m:val="1"/>
                                        <m:mcJc m:val="center"/>
                                      </m:mcPr>
                                    </m:mc>
                                  </m:mcs>
                                  <m:ctrlPr>
                                    <a:rPr lang="en-US" altLang="zh-CN" sz="1600" i="1">
                                      <a:latin typeface="Cambria Math" panose="02040503050406030204" pitchFamily="18" charset="0"/>
                                    </a:rPr>
                                  </m:ctrlPr>
                                </m:mPr>
                                <m:mr>
                                  <m:e>
                                    <m:acc>
                                      <m:accPr>
                                        <m:chr m:val="̃"/>
                                        <m:ctrlPr>
                                          <a:rPr lang="en-US" altLang="zh-CN" sz="1600" i="1">
                                            <a:latin typeface="Cambria Math" panose="02040503050406030204" pitchFamily="18" charset="0"/>
                                          </a:rPr>
                                        </m:ctrlPr>
                                      </m:accPr>
                                      <m:e>
                                        <m:sSub>
                                          <m:sSubPr>
                                            <m:ctrlPr>
                                              <a:rPr lang="en-US" altLang="zh-CN" sz="1600" i="1">
                                                <a:latin typeface="Cambria Math" panose="02040503050406030204" pitchFamily="18" charset="0"/>
                                              </a:rPr>
                                            </m:ctrlPr>
                                          </m:sSubPr>
                                          <m:e>
                                            <m:r>
                                              <a:rPr lang="en-US" altLang="zh-CN" sz="1600" i="1">
                                                <a:latin typeface="Cambria Math" panose="02040503050406030204" pitchFamily="18" charset="0"/>
                                              </a:rPr>
                                              <m:t>𝐻</m:t>
                                            </m:r>
                                          </m:e>
                                          <m:sub>
                                            <m:r>
                                              <a:rPr lang="en-US" altLang="zh-CN" sz="1600" i="1">
                                                <a:latin typeface="Cambria Math" panose="02040503050406030204" pitchFamily="18" charset="0"/>
                                              </a:rPr>
                                              <m:t>0</m:t>
                                            </m:r>
                                          </m:sub>
                                        </m:sSub>
                                      </m:e>
                                    </m:acc>
                                  </m:e>
                                </m:mr>
                                <m:mr>
                                  <m:e>
                                    <m:acc>
                                      <m:accPr>
                                        <m:chr m:val="̃"/>
                                        <m:ctrlPr>
                                          <a:rPr lang="en-US" altLang="zh-CN" sz="1600" i="1">
                                            <a:latin typeface="Cambria Math" panose="02040503050406030204" pitchFamily="18" charset="0"/>
                                          </a:rPr>
                                        </m:ctrlPr>
                                      </m:accPr>
                                      <m:e>
                                        <m:sSub>
                                          <m:sSubPr>
                                            <m:ctrlPr>
                                              <a:rPr lang="en-US" altLang="zh-CN" sz="1600" i="1">
                                                <a:latin typeface="Cambria Math" panose="02040503050406030204" pitchFamily="18" charset="0"/>
                                              </a:rPr>
                                            </m:ctrlPr>
                                          </m:sSubPr>
                                          <m:e>
                                            <m:r>
                                              <a:rPr lang="en-US" altLang="zh-CN" sz="1600" i="1">
                                                <a:latin typeface="Cambria Math" panose="02040503050406030204" pitchFamily="18" charset="0"/>
                                              </a:rPr>
                                              <m:t>𝐻</m:t>
                                            </m:r>
                                          </m:e>
                                          <m:sub>
                                            <m:r>
                                              <a:rPr lang="en-US" altLang="zh-CN" sz="1600" i="1">
                                                <a:latin typeface="Cambria Math" panose="02040503050406030204" pitchFamily="18" charset="0"/>
                                              </a:rPr>
                                              <m:t>1</m:t>
                                            </m:r>
                                          </m:sub>
                                        </m:sSub>
                                      </m:e>
                                    </m:acc>
                                  </m:e>
                                </m:mr>
                                <m:mr>
                                  <m:e>
                                    <m:acc>
                                      <m:accPr>
                                        <m:chr m:val="̃"/>
                                        <m:ctrlPr>
                                          <a:rPr lang="en-US" altLang="zh-CN" sz="1600" i="1">
                                            <a:latin typeface="Cambria Math" panose="02040503050406030204" pitchFamily="18" charset="0"/>
                                          </a:rPr>
                                        </m:ctrlPr>
                                      </m:accPr>
                                      <m:e>
                                        <m:sSub>
                                          <m:sSubPr>
                                            <m:ctrlPr>
                                              <a:rPr lang="en-US" altLang="zh-CN" sz="1600" i="1">
                                                <a:latin typeface="Cambria Math" panose="02040503050406030204" pitchFamily="18" charset="0"/>
                                              </a:rPr>
                                            </m:ctrlPr>
                                          </m:sSubPr>
                                          <m:e>
                                            <m:r>
                                              <a:rPr lang="en-US" altLang="zh-CN" sz="1600" i="1">
                                                <a:latin typeface="Cambria Math" panose="02040503050406030204" pitchFamily="18" charset="0"/>
                                              </a:rPr>
                                              <m:t>𝐻</m:t>
                                            </m:r>
                                          </m:e>
                                          <m:sub>
                                            <m:r>
                                              <a:rPr lang="en-US" altLang="zh-CN" sz="1600" i="1">
                                                <a:latin typeface="Cambria Math" panose="02040503050406030204" pitchFamily="18" charset="0"/>
                                              </a:rPr>
                                              <m:t>2</m:t>
                                            </m:r>
                                          </m:sub>
                                        </m:sSub>
                                      </m:e>
                                    </m:acc>
                                  </m:e>
                                </m:mr>
                              </m:m>
                            </m:e>
                          </m:d>
                        </m:e>
                      </m:d>
                    </m:oMath>
                  </m:oMathPara>
                </a14:m>
                <a:endParaRPr lang="zh-CN" altLang="en-US" sz="1600" dirty="0"/>
              </a:p>
            </p:txBody>
          </p:sp>
        </mc:Choice>
        <mc:Fallback xmlns="">
          <p:sp>
            <p:nvSpPr>
              <p:cNvPr id="25" name="TextBox 24"/>
              <p:cNvSpPr txBox="1">
                <a:spLocks noRot="1" noChangeAspect="1" noMove="1" noResize="1" noEditPoints="1" noAdjustHandles="1" noChangeArrowheads="1" noChangeShapeType="1" noTextEdit="1"/>
              </p:cNvSpPr>
              <p:nvPr/>
            </p:nvSpPr>
            <p:spPr>
              <a:xfrm>
                <a:off x="4572000" y="1302781"/>
                <a:ext cx="3657600" cy="919739"/>
              </a:xfrm>
              <a:prstGeom prst="rect">
                <a:avLst/>
              </a:prstGeom>
              <a:blipFill rotWithShape="0">
                <a:blip r:embed="rId2"/>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6" name="TextBox 25"/>
              <p:cNvSpPr txBox="1"/>
              <p:nvPr/>
            </p:nvSpPr>
            <p:spPr>
              <a:xfrm>
                <a:off x="5064198" y="2298719"/>
                <a:ext cx="3485891" cy="74481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sz="1600" b="0" i="1" smtClean="0">
                          <a:latin typeface="Cambria Math" panose="02040503050406030204" pitchFamily="18" charset="0"/>
                        </a:rPr>
                        <m:t>𝑤h𝑒𝑟𝑒</m:t>
                      </m:r>
                      <m:r>
                        <a:rPr lang="en-US" altLang="zh-CN" sz="1600" b="0" i="1" smtClean="0">
                          <a:latin typeface="Cambria Math" panose="02040503050406030204" pitchFamily="18" charset="0"/>
                        </a:rPr>
                        <m:t> </m:t>
                      </m:r>
                      <m:r>
                        <a:rPr lang="en-US" altLang="zh-CN" sz="1600" b="0" i="1" smtClean="0">
                          <a:latin typeface="Cambria Math" panose="02040503050406030204" pitchFamily="18" charset="0"/>
                        </a:rPr>
                        <m:t>𝑃</m:t>
                      </m:r>
                      <m:r>
                        <a:rPr lang="en-US" altLang="zh-CN" sz="1600" b="0" i="1" smtClean="0">
                          <a:latin typeface="Cambria Math" panose="02040503050406030204" pitchFamily="18" charset="0"/>
                        </a:rPr>
                        <m:t> </m:t>
                      </m:r>
                      <m:r>
                        <a:rPr lang="en-US" altLang="zh-CN" sz="1600" b="0" i="1" smtClean="0">
                          <a:latin typeface="Cambria Math" panose="02040503050406030204" pitchFamily="18" charset="0"/>
                        </a:rPr>
                        <m:t>𝑖𝑠</m:t>
                      </m:r>
                      <m:r>
                        <a:rPr lang="en-US" altLang="zh-CN" sz="1600" b="0" i="1" smtClean="0">
                          <a:latin typeface="Cambria Math" panose="02040503050406030204" pitchFamily="18" charset="0"/>
                        </a:rPr>
                        <m:t> </m:t>
                      </m:r>
                      <m:r>
                        <a:rPr lang="en-US" altLang="zh-CN" sz="1600" b="0" i="1" smtClean="0">
                          <a:latin typeface="Cambria Math" panose="02040503050406030204" pitchFamily="18" charset="0"/>
                        </a:rPr>
                        <m:t>𝑡h𝑒</m:t>
                      </m:r>
                      <m:r>
                        <a:rPr lang="en-US" altLang="zh-CN" sz="1600" b="0" i="1" smtClean="0">
                          <a:latin typeface="Cambria Math" panose="02040503050406030204" pitchFamily="18" charset="0"/>
                        </a:rPr>
                        <m:t> </m:t>
                      </m:r>
                      <m:r>
                        <a:rPr lang="en-US" altLang="zh-CN" sz="1600" b="0" i="1" smtClean="0">
                          <a:latin typeface="Cambria Math" panose="02040503050406030204" pitchFamily="18" charset="0"/>
                        </a:rPr>
                        <m:t>𝑍𝐹𝐵𝐹</m:t>
                      </m:r>
                      <m:r>
                        <a:rPr lang="en-US" altLang="zh-CN" sz="1600" b="0" i="1" smtClean="0">
                          <a:latin typeface="Cambria Math" panose="02040503050406030204" pitchFamily="18" charset="0"/>
                        </a:rPr>
                        <m:t> </m:t>
                      </m:r>
                      <m:r>
                        <a:rPr lang="en-US" altLang="zh-CN" sz="1600" b="0" i="1" smtClean="0">
                          <a:latin typeface="Cambria Math" panose="02040503050406030204" pitchFamily="18" charset="0"/>
                        </a:rPr>
                        <m:t>𝑏𝑎𝑠𝑒𝑑</m:t>
                      </m:r>
                      <m:r>
                        <a:rPr lang="en-US" altLang="zh-CN" sz="1600" b="0" i="1" smtClean="0">
                          <a:latin typeface="Cambria Math" panose="02040503050406030204" pitchFamily="18" charset="0"/>
                        </a:rPr>
                        <m:t> </m:t>
                      </m:r>
                      <m:r>
                        <a:rPr lang="en-US" altLang="zh-CN" sz="1600" b="0" i="1" smtClean="0">
                          <a:latin typeface="Cambria Math" panose="02040503050406030204" pitchFamily="18" charset="0"/>
                        </a:rPr>
                        <m:t>𝑃𝑟𝑒𝑐𝑜𝑑𝑒𝑟</m:t>
                      </m:r>
                      <m:r>
                        <a:rPr lang="en-US" altLang="zh-CN" sz="1600" b="0" i="1" smtClean="0">
                          <a:latin typeface="Cambria Math" panose="02040503050406030204" pitchFamily="18" charset="0"/>
                        </a:rPr>
                        <m:t> </m:t>
                      </m:r>
                    </m:oMath>
                  </m:oMathPara>
                </a14:m>
                <a:endParaRPr lang="en-US" altLang="zh-CN" sz="1600" b="0" i="1" dirty="0" smtClean="0">
                  <a:latin typeface="Cambria Math" panose="02040503050406030204" pitchFamily="18" charset="0"/>
                </a:endParaRPr>
              </a:p>
              <a:p>
                <a14:m>
                  <m:oMath xmlns:m="http://schemas.openxmlformats.org/officeDocument/2006/math">
                    <m:r>
                      <a:rPr lang="en-US" altLang="zh-CN" sz="1600" b="0" i="1" smtClean="0">
                        <a:latin typeface="Cambria Math" panose="02040503050406030204" pitchFamily="18" charset="0"/>
                      </a:rPr>
                      <m:t>𝑎𝑛𝑑</m:t>
                    </m:r>
                    <m:r>
                      <a:rPr lang="en-US" altLang="zh-CN" sz="1600" b="0" i="1" smtClean="0">
                        <a:latin typeface="Cambria Math" panose="02040503050406030204" pitchFamily="18" charset="0"/>
                      </a:rPr>
                      <m:t> </m:t>
                    </m:r>
                    <m:acc>
                      <m:accPr>
                        <m:chr m:val="̃"/>
                        <m:ctrlPr>
                          <a:rPr lang="en-US" altLang="zh-CN" sz="1600" b="0" i="1" smtClean="0">
                            <a:latin typeface="Cambria Math" panose="02040503050406030204" pitchFamily="18" charset="0"/>
                          </a:rPr>
                        </m:ctrlPr>
                      </m:accPr>
                      <m:e>
                        <m:r>
                          <a:rPr lang="en-US" altLang="zh-CN" sz="1600" b="0" i="1" smtClean="0">
                            <a:latin typeface="Cambria Math" panose="02040503050406030204" pitchFamily="18" charset="0"/>
                          </a:rPr>
                          <m:t>𝐻</m:t>
                        </m:r>
                      </m:e>
                    </m:acc>
                  </m:oMath>
                </a14:m>
                <a:r>
                  <a:rPr lang="zh-CN" altLang="en-US" sz="1600" dirty="0" smtClean="0"/>
                  <a:t> </a:t>
                </a:r>
                <a:r>
                  <a:rPr lang="en-US" altLang="zh-CN" sz="1600" i="1" dirty="0" smtClean="0"/>
                  <a:t>is reconstructed based on </a:t>
                </a:r>
              </a:p>
              <a:p>
                <a:r>
                  <a:rPr lang="en-US" altLang="zh-CN" sz="1600" i="1" dirty="0" smtClean="0"/>
                  <a:t>CSI Feedback for </a:t>
                </a:r>
                <a14:m>
                  <m:oMath xmlns:m="http://schemas.openxmlformats.org/officeDocument/2006/math">
                    <m:r>
                      <a:rPr lang="en-US" altLang="zh-CN" sz="1600" b="0" i="1" smtClean="0">
                        <a:latin typeface="Cambria Math" panose="02040503050406030204" pitchFamily="18" charset="0"/>
                      </a:rPr>
                      <m:t>𝐻</m:t>
                    </m:r>
                  </m:oMath>
                </a14:m>
                <a:endParaRPr lang="zh-CN" altLang="en-US" sz="1600" dirty="0"/>
              </a:p>
            </p:txBody>
          </p:sp>
        </mc:Choice>
        <mc:Fallback xmlns="">
          <p:sp>
            <p:nvSpPr>
              <p:cNvPr id="26" name="TextBox 25"/>
              <p:cNvSpPr txBox="1">
                <a:spLocks noRot="1" noChangeAspect="1" noMove="1" noResize="1" noEditPoints="1" noAdjustHandles="1" noChangeArrowheads="1" noChangeShapeType="1" noTextEdit="1"/>
              </p:cNvSpPr>
              <p:nvPr/>
            </p:nvSpPr>
            <p:spPr>
              <a:xfrm>
                <a:off x="5064198" y="2298719"/>
                <a:ext cx="3485891" cy="744819"/>
              </a:xfrm>
              <a:prstGeom prst="rect">
                <a:avLst/>
              </a:prstGeom>
              <a:blipFill rotWithShape="0">
                <a:blip r:embed="rId3"/>
                <a:stretch>
                  <a:fillRect l="-3671" b="-16393"/>
                </a:stretch>
              </a:blipFill>
            </p:spPr>
            <p:txBody>
              <a:bodyPr/>
              <a:lstStyle/>
              <a:p>
                <a:r>
                  <a:rPr lang="zh-CN" altLang="en-US">
                    <a:noFill/>
                  </a:rPr>
                  <a:t> </a:t>
                </a:r>
              </a:p>
            </p:txBody>
          </p:sp>
        </mc:Fallback>
      </mc:AlternateContent>
      <p:sp>
        <p:nvSpPr>
          <p:cNvPr id="12" name="Footer Placeholder 11"/>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20787281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4987"/>
          </a:xfrm>
        </p:spPr>
        <p:txBody>
          <a:bodyPr/>
          <a:lstStyle/>
          <a:p>
            <a:r>
              <a:rPr lang="en-CA" dirty="0" smtClean="0"/>
              <a:t>Summary</a:t>
            </a:r>
            <a:endParaRPr lang="en-CA" dirty="0"/>
          </a:p>
        </p:txBody>
      </p:sp>
      <p:sp>
        <p:nvSpPr>
          <p:cNvPr id="3" name="Content Placeholder 2"/>
          <p:cNvSpPr>
            <a:spLocks noGrp="1"/>
          </p:cNvSpPr>
          <p:nvPr>
            <p:ph idx="1"/>
          </p:nvPr>
        </p:nvSpPr>
        <p:spPr>
          <a:xfrm>
            <a:off x="304800" y="1600200"/>
            <a:ext cx="8534400" cy="4495800"/>
          </a:xfrm>
        </p:spPr>
        <p:txBody>
          <a:bodyPr/>
          <a:lstStyle/>
          <a:p>
            <a:pPr lvl="0"/>
            <a:r>
              <a:rPr lang="en-US" altLang="zh-CN" dirty="0">
                <a:solidFill>
                  <a:srgbClr val="0000FF"/>
                </a:solidFill>
              </a:rPr>
              <a:t>We proposed </a:t>
            </a:r>
            <a:r>
              <a:rPr lang="en-US" altLang="zh-CN" dirty="0" smtClean="0">
                <a:solidFill>
                  <a:srgbClr val="0000FF"/>
                </a:solidFill>
              </a:rPr>
              <a:t>to separately process the fixed-point normalization in the Baseband processor for the channel matrix with In-BSS AP and for the channel matrix with OBSS AP</a:t>
            </a:r>
          </a:p>
          <a:p>
            <a:pPr lvl="1"/>
            <a:r>
              <a:rPr lang="en-US" altLang="zh-CN" dirty="0" smtClean="0">
                <a:solidFill>
                  <a:srgbClr val="0000FF"/>
                </a:solidFill>
              </a:rPr>
              <a:t>The Near-Far effect in the CSI Quantization is minimized</a:t>
            </a:r>
          </a:p>
          <a:p>
            <a:pPr lvl="0"/>
            <a:r>
              <a:rPr lang="en-US" altLang="zh-CN" dirty="0" smtClean="0">
                <a:solidFill>
                  <a:srgbClr val="0000FF"/>
                </a:solidFill>
              </a:rPr>
              <a:t>Each STA needs to know the Joint Sounding, so it separates the In-BSS or OBSS portion of Channel matrix before the fixed-point normalization</a:t>
            </a:r>
          </a:p>
        </p:txBody>
      </p:sp>
      <p:sp>
        <p:nvSpPr>
          <p:cNvPr id="4" name="Date Placeholder 3"/>
          <p:cNvSpPr>
            <a:spLocks noGrp="1"/>
          </p:cNvSpPr>
          <p:nvPr>
            <p:ph type="dt" sz="half" idx="10"/>
          </p:nvPr>
        </p:nvSpPr>
        <p:spPr/>
        <p:txBody>
          <a:bodyPr/>
          <a:lstStyle/>
          <a:p>
            <a:pPr>
              <a:defRPr/>
            </a:pPr>
            <a:r>
              <a:rPr lang="en-US" altLang="zh-CN" smtClean="0"/>
              <a:t>Jul 2025</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11</a:t>
            </a:fld>
            <a:endParaRPr lang="en-US" altLang="ko-KR"/>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4466167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altLang="zh-CN" dirty="0" smtClean="0"/>
              <a:t>Reference</a:t>
            </a:r>
            <a:endParaRPr lang="zh-CN" altLang="en-US" dirty="0"/>
          </a:p>
        </p:txBody>
      </p:sp>
      <p:sp>
        <p:nvSpPr>
          <p:cNvPr id="3" name="Content Placeholder 2"/>
          <p:cNvSpPr>
            <a:spLocks noGrp="1"/>
          </p:cNvSpPr>
          <p:nvPr>
            <p:ph idx="1"/>
          </p:nvPr>
        </p:nvSpPr>
        <p:spPr>
          <a:xfrm>
            <a:off x="76200" y="1447800"/>
            <a:ext cx="8991600" cy="4648200"/>
          </a:xfrm>
        </p:spPr>
        <p:txBody>
          <a:bodyPr/>
          <a:lstStyle/>
          <a:p>
            <a:r>
              <a:rPr lang="it-IT" altLang="zh-CN" dirty="0" smtClean="0"/>
              <a:t>[1] </a:t>
            </a:r>
            <a:r>
              <a:rPr lang="it-IT" altLang="zh-CN" dirty="0" smtClean="0"/>
              <a:t>I</a:t>
            </a:r>
            <a:r>
              <a:rPr lang="it-IT" altLang="zh-CN" dirty="0" smtClean="0"/>
              <a:t>. Jung, et. al., </a:t>
            </a:r>
            <a:r>
              <a:rPr lang="en-US" altLang="zh-CN" dirty="0" smtClean="0"/>
              <a:t>“</a:t>
            </a:r>
            <a:r>
              <a:rPr lang="en-US" altLang="zh-CN" dirty="0"/>
              <a:t>24/1204r0 Coordinated Beamforming for 11bn”</a:t>
            </a:r>
          </a:p>
          <a:p>
            <a:endParaRPr lang="it-IT" altLang="zh-CN" dirty="0"/>
          </a:p>
          <a:p>
            <a:endParaRPr lang="zh-CN" altLang="en-US" dirty="0"/>
          </a:p>
        </p:txBody>
      </p:sp>
      <p:sp>
        <p:nvSpPr>
          <p:cNvPr id="4" name="Date Placeholder 3"/>
          <p:cNvSpPr>
            <a:spLocks noGrp="1"/>
          </p:cNvSpPr>
          <p:nvPr>
            <p:ph type="dt" sz="half" idx="10"/>
          </p:nvPr>
        </p:nvSpPr>
        <p:spPr/>
        <p:txBody>
          <a:bodyPr/>
          <a:lstStyle/>
          <a:p>
            <a:pPr>
              <a:defRPr/>
            </a:pPr>
            <a:r>
              <a:rPr lang="en-US" altLang="zh-CN" smtClean="0"/>
              <a:t>Jul 2025</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12</a:t>
            </a:fld>
            <a:endParaRPr lang="en-US" altLang="ko-KR"/>
          </a:p>
        </p:txBody>
      </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3578924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altLang="zh-CN" dirty="0" smtClean="0"/>
              <a:t>SP 1</a:t>
            </a:r>
            <a:endParaRPr lang="zh-CN" altLang="en-US" dirty="0"/>
          </a:p>
        </p:txBody>
      </p:sp>
      <p:sp>
        <p:nvSpPr>
          <p:cNvPr id="3" name="Content Placeholder 2"/>
          <p:cNvSpPr>
            <a:spLocks noGrp="1"/>
          </p:cNvSpPr>
          <p:nvPr>
            <p:ph idx="1"/>
          </p:nvPr>
        </p:nvSpPr>
        <p:spPr>
          <a:xfrm>
            <a:off x="304800" y="1524000"/>
            <a:ext cx="8686800" cy="4572000"/>
          </a:xfrm>
        </p:spPr>
        <p:txBody>
          <a:bodyPr/>
          <a:lstStyle/>
          <a:p>
            <a:r>
              <a:rPr lang="en-US" altLang="zh-CN" dirty="0" smtClean="0"/>
              <a:t>Do you </a:t>
            </a:r>
            <a:r>
              <a:rPr lang="en-US" altLang="zh-CN" dirty="0" smtClean="0"/>
              <a:t>agree </a:t>
            </a:r>
            <a:r>
              <a:rPr lang="en-US" altLang="zh-CN" dirty="0" smtClean="0"/>
              <a:t>to have an option of individually processing the fixed-point normalization to the Estimated Channel in In-BSS portion and OBSS portion in case of Joint Sounding?</a:t>
            </a:r>
            <a:endParaRPr lang="zh-CN" altLang="en-US" dirty="0"/>
          </a:p>
        </p:txBody>
      </p:sp>
      <p:sp>
        <p:nvSpPr>
          <p:cNvPr id="4" name="Date Placeholder 3"/>
          <p:cNvSpPr>
            <a:spLocks noGrp="1"/>
          </p:cNvSpPr>
          <p:nvPr>
            <p:ph type="dt" sz="half" idx="10"/>
          </p:nvPr>
        </p:nvSpPr>
        <p:spPr/>
        <p:txBody>
          <a:bodyPr/>
          <a:lstStyle/>
          <a:p>
            <a:pPr>
              <a:defRPr/>
            </a:pPr>
            <a:r>
              <a:rPr lang="en-US" altLang="zh-CN" smtClean="0"/>
              <a:t>Jun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13</a:t>
            </a:fld>
            <a:endParaRPr lang="en-US" altLang="ko-KR"/>
          </a:p>
        </p:txBody>
      </p:sp>
    </p:spTree>
    <p:extLst>
      <p:ext uri="{BB962C8B-B14F-4D97-AF65-F5344CB8AC3E}">
        <p14:creationId xmlns:p14="http://schemas.microsoft.com/office/powerpoint/2010/main" val="4691926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SP 2</a:t>
            </a:r>
            <a:endParaRPr lang="zh-CN" altLang="en-US" dirty="0"/>
          </a:p>
        </p:txBody>
      </p:sp>
      <p:sp>
        <p:nvSpPr>
          <p:cNvPr id="3" name="Content Placeholder 2"/>
          <p:cNvSpPr>
            <a:spLocks noGrp="1"/>
          </p:cNvSpPr>
          <p:nvPr>
            <p:ph idx="1"/>
          </p:nvPr>
        </p:nvSpPr>
        <p:spPr/>
        <p:txBody>
          <a:bodyPr/>
          <a:lstStyle/>
          <a:p>
            <a:r>
              <a:rPr lang="en-US" altLang="zh-CN" dirty="0" smtClean="0"/>
              <a:t>Do you support to let each STA know the Joint Sounding in the UHR NDPA?</a:t>
            </a:r>
          </a:p>
          <a:p>
            <a:pPr lvl="1"/>
            <a:r>
              <a:rPr lang="en-US" altLang="zh-CN" dirty="0" smtClean="0"/>
              <a:t>How to indicate the Joint Sounding is TBD</a:t>
            </a:r>
            <a:endParaRPr lang="zh-CN" altLang="en-US" dirty="0"/>
          </a:p>
        </p:txBody>
      </p:sp>
      <p:sp>
        <p:nvSpPr>
          <p:cNvPr id="4" name="Date Placeholder 3"/>
          <p:cNvSpPr>
            <a:spLocks noGrp="1"/>
          </p:cNvSpPr>
          <p:nvPr>
            <p:ph type="dt" sz="half" idx="10"/>
          </p:nvPr>
        </p:nvSpPr>
        <p:spPr/>
        <p:txBody>
          <a:bodyPr/>
          <a:lstStyle/>
          <a:p>
            <a:pPr>
              <a:defRPr/>
            </a:pPr>
            <a:r>
              <a:rPr lang="en-US" altLang="zh-CN" smtClean="0"/>
              <a:t>Jun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14</a:t>
            </a:fld>
            <a:endParaRPr lang="en-US" altLang="ko-KR"/>
          </a:p>
        </p:txBody>
      </p:sp>
    </p:spTree>
    <p:extLst>
      <p:ext uri="{BB962C8B-B14F-4D97-AF65-F5344CB8AC3E}">
        <p14:creationId xmlns:p14="http://schemas.microsoft.com/office/powerpoint/2010/main" val="12243970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381000"/>
          </a:xfrm>
        </p:spPr>
        <p:txBody>
          <a:bodyPr/>
          <a:lstStyle/>
          <a:p>
            <a:r>
              <a:rPr lang="en-US" altLang="zh-CN" dirty="0" smtClean="0"/>
              <a:t>Background</a:t>
            </a:r>
            <a:endParaRPr lang="zh-CN" altLang="en-US" dirty="0"/>
          </a:p>
        </p:txBody>
      </p:sp>
      <p:sp>
        <p:nvSpPr>
          <p:cNvPr id="3" name="Content Placeholder 2"/>
          <p:cNvSpPr>
            <a:spLocks noGrp="1"/>
          </p:cNvSpPr>
          <p:nvPr>
            <p:ph idx="1"/>
          </p:nvPr>
        </p:nvSpPr>
        <p:spPr>
          <a:xfrm>
            <a:off x="16776" y="685800"/>
            <a:ext cx="9106254" cy="5562600"/>
          </a:xfrm>
        </p:spPr>
        <p:txBody>
          <a:bodyPr/>
          <a:lstStyle/>
          <a:p>
            <a:r>
              <a:rPr lang="en-US" altLang="zh-CN" sz="1600" b="0" dirty="0" smtClean="0"/>
              <a:t>During a Joint Sounding, each STA associated with either Sharing or Shared AP needs to compute the CSI information based on the received NDPs sent from both the BSS and the OBSS APs </a:t>
            </a:r>
          </a:p>
          <a:p>
            <a:endParaRPr lang="en-US" altLang="zh-CN" sz="1600" b="0" dirty="0"/>
          </a:p>
          <a:p>
            <a:endParaRPr lang="en-US" altLang="zh-CN" sz="1600" b="0" dirty="0" smtClean="0"/>
          </a:p>
          <a:p>
            <a:endParaRPr lang="en-US" altLang="zh-CN" sz="1600" b="0" dirty="0"/>
          </a:p>
          <a:p>
            <a:endParaRPr lang="en-US" altLang="zh-CN" sz="1600" b="0" dirty="0" smtClean="0"/>
          </a:p>
          <a:p>
            <a:endParaRPr lang="en-US" altLang="zh-CN" sz="1600" b="0" dirty="0"/>
          </a:p>
          <a:p>
            <a:endParaRPr lang="en-US" altLang="zh-CN" sz="1600" b="0" dirty="0" smtClean="0"/>
          </a:p>
          <a:p>
            <a:endParaRPr lang="en-US" altLang="zh-CN" sz="1600" b="0" dirty="0"/>
          </a:p>
          <a:p>
            <a:endParaRPr lang="en-US" altLang="zh-CN" sz="1600" b="0" dirty="0" smtClean="0"/>
          </a:p>
          <a:p>
            <a:endParaRPr lang="en-US" altLang="zh-CN" sz="1600" b="0" dirty="0"/>
          </a:p>
          <a:p>
            <a:endParaRPr lang="en-US" altLang="zh-CN" sz="1600" b="0" dirty="0" smtClean="0"/>
          </a:p>
          <a:p>
            <a:pPr marL="0" indent="0">
              <a:buNone/>
            </a:pPr>
            <a:endParaRPr lang="en-US" altLang="zh-CN" sz="1600" b="0" dirty="0"/>
          </a:p>
          <a:p>
            <a:r>
              <a:rPr lang="en-US" altLang="zh-CN" sz="1600" b="0" dirty="0" smtClean="0"/>
              <a:t>The CSI information is computed based on the estimated channel between the STA and the Sharing AP + the Shared AP </a:t>
            </a:r>
          </a:p>
          <a:p>
            <a:pPr lvl="1"/>
            <a:r>
              <a:rPr lang="en-US" altLang="zh-CN" sz="1600" dirty="0" smtClean="0"/>
              <a:t>The amplitude of the estimated channel with the OBSS AP can be likely to be much smaller than those with the BSS AP</a:t>
            </a:r>
          </a:p>
          <a:p>
            <a:pPr lvl="2"/>
            <a:r>
              <a:rPr lang="en-US" altLang="zh-CN" sz="1400" b="0" dirty="0" smtClean="0"/>
              <a:t>The angle quantization of the Givens-Rotation based CSI matrix may experience the Near-Far effect and may result in near-zero quantized angle (Psi) due to the large amplitude difference which may ends up sending the Quantization-noise only CSI feedback </a:t>
            </a:r>
          </a:p>
        </p:txBody>
      </p:sp>
      <p:sp>
        <p:nvSpPr>
          <p:cNvPr id="4" name="Date Placeholder 3"/>
          <p:cNvSpPr>
            <a:spLocks noGrp="1"/>
          </p:cNvSpPr>
          <p:nvPr>
            <p:ph type="dt" sz="half" idx="10"/>
          </p:nvPr>
        </p:nvSpPr>
        <p:spPr/>
        <p:txBody>
          <a:bodyPr/>
          <a:lstStyle/>
          <a:p>
            <a:pPr>
              <a:defRPr/>
            </a:pPr>
            <a:r>
              <a:rPr lang="en-US" altLang="zh-CN" smtClean="0"/>
              <a:t>Jul 2025</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2</a:t>
            </a:fld>
            <a:endParaRPr lang="en-US" altLang="ko-KR"/>
          </a:p>
        </p:txBody>
      </p:sp>
      <p:pic>
        <p:nvPicPr>
          <p:cNvPr id="36" name="Picture 35">
            <a:extLst>
              <a:ext uri="{FF2B5EF4-FFF2-40B4-BE49-F238E27FC236}">
                <a16:creationId xmlns="" xmlns:a16="http://schemas.microsoft.com/office/drawing/2014/main" id="{322C4FE0-88DA-49D5-82F4-73A67E8C4488}"/>
              </a:ext>
            </a:extLst>
          </p:cNvPr>
          <p:cNvPicPr>
            <a:picLocks noChangeAspect="1"/>
          </p:cNvPicPr>
          <p:nvPr/>
        </p:nvPicPr>
        <p:blipFill>
          <a:blip r:embed="rId2"/>
          <a:stretch>
            <a:fillRect/>
          </a:stretch>
        </p:blipFill>
        <p:spPr>
          <a:xfrm>
            <a:off x="304800" y="1261140"/>
            <a:ext cx="8534030" cy="3215185"/>
          </a:xfrm>
          <a:prstGeom prst="rect">
            <a:avLst/>
          </a:prstGeom>
        </p:spPr>
      </p:pic>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9115527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457200"/>
          </a:xfrm>
        </p:spPr>
        <p:txBody>
          <a:bodyPr/>
          <a:lstStyle/>
          <a:p>
            <a:r>
              <a:rPr lang="en-US" altLang="zh-CN" dirty="0" smtClean="0"/>
              <a:t>Actual Baseband Processor</a:t>
            </a:r>
            <a:endParaRPr lang="zh-CN" altLang="en-US" dirty="0"/>
          </a:p>
        </p:txBody>
      </p:sp>
      <p:sp>
        <p:nvSpPr>
          <p:cNvPr id="3" name="Content Placeholder 2"/>
          <p:cNvSpPr>
            <a:spLocks noGrp="1"/>
          </p:cNvSpPr>
          <p:nvPr>
            <p:ph idx="1"/>
          </p:nvPr>
        </p:nvSpPr>
        <p:spPr>
          <a:xfrm>
            <a:off x="76200" y="4089664"/>
            <a:ext cx="8991600" cy="1701536"/>
          </a:xfrm>
        </p:spPr>
        <p:txBody>
          <a:bodyPr/>
          <a:lstStyle/>
          <a:p>
            <a:r>
              <a:rPr lang="en-US" altLang="zh-CN" sz="1800" b="0" dirty="0" smtClean="0"/>
              <a:t>Simple representation of a baseband processor above shows how the data can be passed between each function block, and the </a:t>
            </a:r>
            <a:r>
              <a:rPr lang="en-US" altLang="zh-CN" sz="1800" b="0" i="1" dirty="0" smtClean="0"/>
              <a:t>N</a:t>
            </a:r>
            <a:r>
              <a:rPr lang="en-US" altLang="zh-CN" sz="1800" b="0" i="1" baseline="-25000" dirty="0" smtClean="0"/>
              <a:t>U</a:t>
            </a:r>
            <a:r>
              <a:rPr lang="en-US" altLang="zh-CN" sz="1800" b="0" dirty="0" smtClean="0"/>
              <a:t>, </a:t>
            </a:r>
            <a:r>
              <a:rPr lang="en-US" altLang="zh-CN" sz="1800" b="0" i="1" dirty="0" smtClean="0"/>
              <a:t>N</a:t>
            </a:r>
            <a:r>
              <a:rPr lang="en-US" altLang="zh-CN" sz="1800" b="0" i="1" baseline="-25000" dirty="0" smtClean="0"/>
              <a:t>D</a:t>
            </a:r>
            <a:r>
              <a:rPr lang="en-US" altLang="zh-CN" sz="1800" b="0" dirty="0" smtClean="0"/>
              <a:t> and </a:t>
            </a:r>
            <a:r>
              <a:rPr lang="en-US" altLang="zh-CN" sz="1800" b="0" i="1" dirty="0" smtClean="0"/>
              <a:t>N</a:t>
            </a:r>
            <a:r>
              <a:rPr lang="en-US" altLang="zh-CN" sz="1800" b="0" i="1" baseline="-25000" dirty="0" smtClean="0"/>
              <a:t>P</a:t>
            </a:r>
            <a:r>
              <a:rPr lang="en-US" altLang="zh-CN" sz="1800" b="0" dirty="0" smtClean="0"/>
              <a:t> are the </a:t>
            </a:r>
            <a:r>
              <a:rPr lang="en-US" altLang="zh-CN" sz="1800" b="0" dirty="0" err="1" smtClean="0"/>
              <a:t>datapath</a:t>
            </a:r>
            <a:r>
              <a:rPr lang="en-US" altLang="zh-CN" sz="1800" b="0" dirty="0" smtClean="0"/>
              <a:t> size (unit: bits) between the function blocks </a:t>
            </a:r>
          </a:p>
          <a:p>
            <a:r>
              <a:rPr lang="en-US" altLang="zh-CN" sz="1800" b="0" dirty="0" smtClean="0"/>
              <a:t>All the data are being represented in a fixed-point resolution beyond the ADC function block </a:t>
            </a:r>
          </a:p>
          <a:p>
            <a:r>
              <a:rPr lang="en-US" altLang="zh-CN" sz="1800" b="0" dirty="0" smtClean="0"/>
              <a:t>For the estimated channels, the normalization with an amplitude of the estimated channel (real and imaginary components are separately done) is necessary to be represented in </a:t>
            </a:r>
            <a:r>
              <a:rPr lang="en-US" altLang="zh-CN" sz="1800" b="0" i="1" dirty="0" smtClean="0"/>
              <a:t>N</a:t>
            </a:r>
            <a:r>
              <a:rPr lang="en-US" altLang="zh-CN" sz="1800" b="0" i="1" baseline="-25000" dirty="0" smtClean="0"/>
              <a:t>P </a:t>
            </a:r>
            <a:r>
              <a:rPr lang="en-US" altLang="zh-CN" sz="1800" b="0" dirty="0" smtClean="0"/>
              <a:t>bits</a:t>
            </a:r>
          </a:p>
        </p:txBody>
      </p:sp>
      <p:sp>
        <p:nvSpPr>
          <p:cNvPr id="4" name="Date Placeholder 3"/>
          <p:cNvSpPr>
            <a:spLocks noGrp="1"/>
          </p:cNvSpPr>
          <p:nvPr>
            <p:ph type="dt" sz="half" idx="10"/>
          </p:nvPr>
        </p:nvSpPr>
        <p:spPr/>
        <p:txBody>
          <a:bodyPr/>
          <a:lstStyle/>
          <a:p>
            <a:pPr>
              <a:defRPr/>
            </a:pPr>
            <a:r>
              <a:rPr lang="en-US" altLang="zh-CN" smtClean="0"/>
              <a:t>Jul 2025</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3</a:t>
            </a:fld>
            <a:endParaRPr lang="en-US" altLang="ko-KR"/>
          </a:p>
        </p:txBody>
      </p:sp>
      <p:sp>
        <p:nvSpPr>
          <p:cNvPr id="6" name="Rectangle 5"/>
          <p:cNvSpPr/>
          <p:nvPr/>
        </p:nvSpPr>
        <p:spPr bwMode="auto">
          <a:xfrm>
            <a:off x="685800" y="1860209"/>
            <a:ext cx="1219200" cy="609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2667000" y="1860209"/>
            <a:ext cx="1219200" cy="609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8" name="Rectangle 7"/>
          <p:cNvSpPr/>
          <p:nvPr/>
        </p:nvSpPr>
        <p:spPr bwMode="auto">
          <a:xfrm>
            <a:off x="4648200" y="1860209"/>
            <a:ext cx="1219200" cy="609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Rectangle 8"/>
          <p:cNvSpPr/>
          <p:nvPr/>
        </p:nvSpPr>
        <p:spPr bwMode="auto">
          <a:xfrm>
            <a:off x="6629399" y="1860209"/>
            <a:ext cx="1828801" cy="609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0" name="Straight Arrow Connector 9"/>
          <p:cNvCxnSpPr>
            <a:stCxn id="6" idx="3"/>
            <a:endCxn id="7" idx="1"/>
          </p:cNvCxnSpPr>
          <p:nvPr/>
        </p:nvCxnSpPr>
        <p:spPr bwMode="auto">
          <a:xfrm>
            <a:off x="1905000" y="2165009"/>
            <a:ext cx="7620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p:cNvCxnSpPr>
            <a:stCxn id="7" idx="3"/>
            <a:endCxn id="8" idx="1"/>
          </p:cNvCxnSpPr>
          <p:nvPr/>
        </p:nvCxnSpPr>
        <p:spPr bwMode="auto">
          <a:xfrm>
            <a:off x="3886200" y="2165009"/>
            <a:ext cx="7620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2" name="Straight Arrow Connector 11"/>
          <p:cNvCxnSpPr>
            <a:stCxn id="8" idx="3"/>
            <a:endCxn id="9" idx="1"/>
          </p:cNvCxnSpPr>
          <p:nvPr/>
        </p:nvCxnSpPr>
        <p:spPr bwMode="auto">
          <a:xfrm>
            <a:off x="5867400" y="2165009"/>
            <a:ext cx="761999"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p:cNvCxnSpPr>
            <a:endCxn id="6" idx="1"/>
          </p:cNvCxnSpPr>
          <p:nvPr/>
        </p:nvCxnSpPr>
        <p:spPr bwMode="auto">
          <a:xfrm>
            <a:off x="228600" y="2165009"/>
            <a:ext cx="4572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Arrow Connector 13"/>
          <p:cNvCxnSpPr>
            <a:stCxn id="9" idx="3"/>
          </p:cNvCxnSpPr>
          <p:nvPr/>
        </p:nvCxnSpPr>
        <p:spPr bwMode="auto">
          <a:xfrm>
            <a:off x="8458200" y="2165009"/>
            <a:ext cx="4572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5" name="TextBox 14"/>
          <p:cNvSpPr txBox="1"/>
          <p:nvPr/>
        </p:nvSpPr>
        <p:spPr>
          <a:xfrm>
            <a:off x="762000" y="1981379"/>
            <a:ext cx="615874" cy="338554"/>
          </a:xfrm>
          <a:prstGeom prst="rect">
            <a:avLst/>
          </a:prstGeom>
          <a:noFill/>
        </p:spPr>
        <p:txBody>
          <a:bodyPr wrap="none" rtlCol="0">
            <a:spAutoFit/>
          </a:bodyPr>
          <a:lstStyle/>
          <a:p>
            <a:r>
              <a:rPr lang="en-CA" altLang="zh-CN" sz="1600" dirty="0" smtClean="0"/>
              <a:t>AGC</a:t>
            </a:r>
            <a:endParaRPr lang="zh-CN" altLang="en-US" sz="1600" dirty="0"/>
          </a:p>
        </p:txBody>
      </p:sp>
      <p:sp>
        <p:nvSpPr>
          <p:cNvPr id="16" name="TextBox 15"/>
          <p:cNvSpPr txBox="1"/>
          <p:nvPr/>
        </p:nvSpPr>
        <p:spPr>
          <a:xfrm>
            <a:off x="2667000" y="1982629"/>
            <a:ext cx="615874" cy="338554"/>
          </a:xfrm>
          <a:prstGeom prst="rect">
            <a:avLst/>
          </a:prstGeom>
          <a:noFill/>
        </p:spPr>
        <p:txBody>
          <a:bodyPr wrap="none" rtlCol="0">
            <a:spAutoFit/>
          </a:bodyPr>
          <a:lstStyle/>
          <a:p>
            <a:r>
              <a:rPr lang="en-CA" altLang="zh-CN" sz="1600" dirty="0" smtClean="0"/>
              <a:t>ADC</a:t>
            </a:r>
            <a:endParaRPr lang="zh-CN" altLang="en-US" sz="1600" dirty="0"/>
          </a:p>
        </p:txBody>
      </p:sp>
      <p:sp>
        <p:nvSpPr>
          <p:cNvPr id="17" name="TextBox 16"/>
          <p:cNvSpPr txBox="1"/>
          <p:nvPr/>
        </p:nvSpPr>
        <p:spPr>
          <a:xfrm>
            <a:off x="4648200" y="2012609"/>
            <a:ext cx="537327" cy="338554"/>
          </a:xfrm>
          <a:prstGeom prst="rect">
            <a:avLst/>
          </a:prstGeom>
          <a:noFill/>
        </p:spPr>
        <p:txBody>
          <a:bodyPr wrap="none" rtlCol="0">
            <a:spAutoFit/>
          </a:bodyPr>
          <a:lstStyle/>
          <a:p>
            <a:r>
              <a:rPr lang="en-CA" altLang="zh-CN" sz="1600" dirty="0" smtClean="0"/>
              <a:t>FFT</a:t>
            </a:r>
            <a:endParaRPr lang="zh-CN" altLang="en-US" sz="1600" dirty="0"/>
          </a:p>
        </p:txBody>
      </p:sp>
      <p:sp>
        <p:nvSpPr>
          <p:cNvPr id="18" name="TextBox 17"/>
          <p:cNvSpPr txBox="1"/>
          <p:nvPr/>
        </p:nvSpPr>
        <p:spPr>
          <a:xfrm>
            <a:off x="6598663" y="1904488"/>
            <a:ext cx="1606530" cy="523220"/>
          </a:xfrm>
          <a:prstGeom prst="rect">
            <a:avLst/>
          </a:prstGeom>
          <a:noFill/>
        </p:spPr>
        <p:txBody>
          <a:bodyPr wrap="none" rtlCol="0">
            <a:spAutoFit/>
          </a:bodyPr>
          <a:lstStyle/>
          <a:p>
            <a:r>
              <a:rPr lang="en-CA" altLang="zh-CN" sz="1400" dirty="0" smtClean="0"/>
              <a:t>GI Removal and</a:t>
            </a:r>
          </a:p>
          <a:p>
            <a:r>
              <a:rPr lang="en-CA" altLang="zh-CN" sz="1400" dirty="0" smtClean="0"/>
              <a:t>Channel Estimation</a:t>
            </a:r>
            <a:endParaRPr lang="zh-CN" altLang="en-US" sz="1400" dirty="0"/>
          </a:p>
        </p:txBody>
      </p:sp>
      <p:sp>
        <p:nvSpPr>
          <p:cNvPr id="19" name="Rounded Rectangle 18"/>
          <p:cNvSpPr/>
          <p:nvPr/>
        </p:nvSpPr>
        <p:spPr bwMode="auto">
          <a:xfrm>
            <a:off x="762000" y="2012609"/>
            <a:ext cx="615874" cy="307324"/>
          </a:xfrm>
          <a:prstGeom prst="roundRect">
            <a:avLst/>
          </a:prstGeom>
          <a:solidFill>
            <a:schemeClr val="accent1">
              <a:alpha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0" name="Rounded Rectangle 19"/>
          <p:cNvSpPr/>
          <p:nvPr/>
        </p:nvSpPr>
        <p:spPr bwMode="auto">
          <a:xfrm>
            <a:off x="2697736" y="2005484"/>
            <a:ext cx="615874" cy="307324"/>
          </a:xfrm>
          <a:prstGeom prst="roundRect">
            <a:avLst/>
          </a:prstGeom>
          <a:solidFill>
            <a:schemeClr val="accent1">
              <a:alpha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1" name="Rounded Rectangle 20"/>
          <p:cNvSpPr/>
          <p:nvPr/>
        </p:nvSpPr>
        <p:spPr bwMode="auto">
          <a:xfrm>
            <a:off x="4662433" y="2013234"/>
            <a:ext cx="615874" cy="307324"/>
          </a:xfrm>
          <a:prstGeom prst="roundRect">
            <a:avLst/>
          </a:prstGeom>
          <a:solidFill>
            <a:schemeClr val="accent1">
              <a:alpha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Rounded Rectangle 21"/>
          <p:cNvSpPr/>
          <p:nvPr/>
        </p:nvSpPr>
        <p:spPr bwMode="auto">
          <a:xfrm>
            <a:off x="6674586" y="1920232"/>
            <a:ext cx="1402613" cy="507476"/>
          </a:xfrm>
          <a:prstGeom prst="roundRect">
            <a:avLst/>
          </a:prstGeom>
          <a:solidFill>
            <a:schemeClr val="accent1">
              <a:alpha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23" name="Straight Arrow Connector 22"/>
          <p:cNvCxnSpPr>
            <a:stCxn id="20" idx="3"/>
            <a:endCxn id="7" idx="3"/>
          </p:cNvCxnSpPr>
          <p:nvPr/>
        </p:nvCxnSpPr>
        <p:spPr bwMode="auto">
          <a:xfrm>
            <a:off x="3313610" y="2159146"/>
            <a:ext cx="572590" cy="586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4" name="TextBox 23"/>
          <p:cNvSpPr txBox="1"/>
          <p:nvPr/>
        </p:nvSpPr>
        <p:spPr>
          <a:xfrm>
            <a:off x="3398263" y="1920232"/>
            <a:ext cx="295274" cy="276999"/>
          </a:xfrm>
          <a:prstGeom prst="rect">
            <a:avLst/>
          </a:prstGeom>
          <a:noFill/>
        </p:spPr>
        <p:txBody>
          <a:bodyPr wrap="none" rtlCol="0">
            <a:spAutoFit/>
          </a:bodyPr>
          <a:lstStyle/>
          <a:p>
            <a:r>
              <a:rPr lang="en-CA" altLang="zh-CN" i="1" dirty="0">
                <a:solidFill>
                  <a:srgbClr val="0000FF"/>
                </a:solidFill>
              </a:rPr>
              <a:t>U</a:t>
            </a:r>
            <a:endParaRPr lang="zh-CN" altLang="en-US" i="1" dirty="0">
              <a:solidFill>
                <a:srgbClr val="0000FF"/>
              </a:solidFill>
            </a:endParaRPr>
          </a:p>
        </p:txBody>
      </p:sp>
      <p:cxnSp>
        <p:nvCxnSpPr>
          <p:cNvPr id="25" name="Straight Arrow Connector 24"/>
          <p:cNvCxnSpPr>
            <a:stCxn id="21" idx="3"/>
            <a:endCxn id="8" idx="3"/>
          </p:cNvCxnSpPr>
          <p:nvPr/>
        </p:nvCxnSpPr>
        <p:spPr bwMode="auto">
          <a:xfrm flipV="1">
            <a:off x="5278307" y="2165009"/>
            <a:ext cx="589093" cy="188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6" name="Straight Arrow Connector 25"/>
          <p:cNvCxnSpPr>
            <a:endCxn id="9" idx="3"/>
          </p:cNvCxnSpPr>
          <p:nvPr/>
        </p:nvCxnSpPr>
        <p:spPr bwMode="auto">
          <a:xfrm flipV="1">
            <a:off x="8077199" y="2165009"/>
            <a:ext cx="381001" cy="188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7" name="TextBox 26"/>
          <p:cNvSpPr txBox="1"/>
          <p:nvPr/>
        </p:nvSpPr>
        <p:spPr>
          <a:xfrm>
            <a:off x="5378826" y="1933197"/>
            <a:ext cx="295274" cy="276999"/>
          </a:xfrm>
          <a:prstGeom prst="rect">
            <a:avLst/>
          </a:prstGeom>
          <a:noFill/>
        </p:spPr>
        <p:txBody>
          <a:bodyPr wrap="none" rtlCol="0">
            <a:spAutoFit/>
          </a:bodyPr>
          <a:lstStyle/>
          <a:p>
            <a:r>
              <a:rPr lang="en-CA" altLang="zh-CN" i="1" dirty="0" smtClean="0">
                <a:solidFill>
                  <a:srgbClr val="0000FF"/>
                </a:solidFill>
              </a:rPr>
              <a:t>D</a:t>
            </a:r>
            <a:endParaRPr lang="zh-CN" altLang="en-US" i="1" dirty="0">
              <a:solidFill>
                <a:srgbClr val="0000FF"/>
              </a:solidFill>
            </a:endParaRPr>
          </a:p>
        </p:txBody>
      </p:sp>
      <p:sp>
        <p:nvSpPr>
          <p:cNvPr id="28" name="TextBox 27"/>
          <p:cNvSpPr txBox="1"/>
          <p:nvPr/>
        </p:nvSpPr>
        <p:spPr>
          <a:xfrm>
            <a:off x="8094746" y="1904887"/>
            <a:ext cx="295274" cy="276999"/>
          </a:xfrm>
          <a:prstGeom prst="rect">
            <a:avLst/>
          </a:prstGeom>
          <a:noFill/>
        </p:spPr>
        <p:txBody>
          <a:bodyPr wrap="none" rtlCol="0">
            <a:spAutoFit/>
          </a:bodyPr>
          <a:lstStyle/>
          <a:p>
            <a:r>
              <a:rPr lang="en-CA" altLang="zh-CN" i="1" dirty="0" smtClean="0">
                <a:solidFill>
                  <a:srgbClr val="0000FF"/>
                </a:solidFill>
              </a:rPr>
              <a:t>H</a:t>
            </a:r>
            <a:endParaRPr lang="zh-CN" altLang="en-US" i="1" dirty="0">
              <a:solidFill>
                <a:srgbClr val="0000FF"/>
              </a:solidFill>
            </a:endParaRPr>
          </a:p>
        </p:txBody>
      </p:sp>
      <p:sp>
        <p:nvSpPr>
          <p:cNvPr id="29" name="TextBox 28"/>
          <p:cNvSpPr txBox="1"/>
          <p:nvPr/>
        </p:nvSpPr>
        <p:spPr>
          <a:xfrm>
            <a:off x="85570" y="2590800"/>
            <a:ext cx="3238387" cy="338554"/>
          </a:xfrm>
          <a:prstGeom prst="rect">
            <a:avLst/>
          </a:prstGeom>
          <a:noFill/>
        </p:spPr>
        <p:txBody>
          <a:bodyPr wrap="none" rtlCol="0">
            <a:spAutoFit/>
          </a:bodyPr>
          <a:lstStyle/>
          <a:p>
            <a:r>
              <a:rPr lang="en-CA" altLang="zh-CN" sz="1600" dirty="0" smtClean="0"/>
              <a:t>Maximum of the amplitude of </a:t>
            </a:r>
            <a:r>
              <a:rPr lang="en-CA" altLang="zh-CN" sz="1600" b="1" i="1" dirty="0" smtClean="0">
                <a:solidFill>
                  <a:srgbClr val="0000FF"/>
                </a:solidFill>
              </a:rPr>
              <a:t>U</a:t>
            </a:r>
            <a:r>
              <a:rPr lang="en-CA" altLang="zh-CN" sz="1600" dirty="0" smtClean="0"/>
              <a:t>, </a:t>
            </a:r>
            <a:r>
              <a:rPr lang="en-CA" altLang="zh-CN" sz="1600" i="1" dirty="0" smtClean="0"/>
              <a:t>M</a:t>
            </a:r>
            <a:r>
              <a:rPr lang="en-CA" altLang="zh-CN" sz="1600" i="1" baseline="-25000" dirty="0" smtClean="0"/>
              <a:t>U</a:t>
            </a:r>
            <a:endParaRPr lang="zh-CN" altLang="en-US" sz="1600" i="1" baseline="-25000" dirty="0"/>
          </a:p>
        </p:txBody>
      </p:sp>
      <p:sp>
        <p:nvSpPr>
          <p:cNvPr id="30" name="TextBox 29"/>
          <p:cNvSpPr txBox="1"/>
          <p:nvPr/>
        </p:nvSpPr>
        <p:spPr>
          <a:xfrm>
            <a:off x="76200" y="2876836"/>
            <a:ext cx="3238387" cy="338554"/>
          </a:xfrm>
          <a:prstGeom prst="rect">
            <a:avLst/>
          </a:prstGeom>
          <a:noFill/>
        </p:spPr>
        <p:txBody>
          <a:bodyPr wrap="none" rtlCol="0">
            <a:spAutoFit/>
          </a:bodyPr>
          <a:lstStyle/>
          <a:p>
            <a:r>
              <a:rPr lang="en-CA" altLang="zh-CN" sz="1600" dirty="0" smtClean="0"/>
              <a:t>Maximum of the amplitude of </a:t>
            </a:r>
            <a:r>
              <a:rPr lang="en-CA" altLang="zh-CN" sz="1600" b="1" i="1" dirty="0" smtClean="0">
                <a:solidFill>
                  <a:srgbClr val="0000FF"/>
                </a:solidFill>
              </a:rPr>
              <a:t>D</a:t>
            </a:r>
            <a:r>
              <a:rPr lang="en-CA" altLang="zh-CN" sz="1600" dirty="0" smtClean="0"/>
              <a:t>, </a:t>
            </a:r>
            <a:r>
              <a:rPr lang="en-CA" altLang="zh-CN" sz="1600" i="1" dirty="0" smtClean="0"/>
              <a:t>M</a:t>
            </a:r>
            <a:r>
              <a:rPr lang="en-CA" altLang="zh-CN" sz="1600" i="1" baseline="-25000" dirty="0" smtClean="0"/>
              <a:t>D</a:t>
            </a:r>
            <a:endParaRPr lang="zh-CN" altLang="en-US" sz="1600" i="1" baseline="-25000" dirty="0"/>
          </a:p>
        </p:txBody>
      </p:sp>
      <p:sp>
        <p:nvSpPr>
          <p:cNvPr id="31" name="TextBox 30"/>
          <p:cNvSpPr txBox="1"/>
          <p:nvPr/>
        </p:nvSpPr>
        <p:spPr>
          <a:xfrm>
            <a:off x="85569" y="3154207"/>
            <a:ext cx="6146234" cy="338554"/>
          </a:xfrm>
          <a:prstGeom prst="rect">
            <a:avLst/>
          </a:prstGeom>
          <a:noFill/>
        </p:spPr>
        <p:txBody>
          <a:bodyPr wrap="none" rtlCol="0">
            <a:spAutoFit/>
          </a:bodyPr>
          <a:lstStyle/>
          <a:p>
            <a:r>
              <a:rPr lang="en-CA" altLang="zh-CN" sz="1600" dirty="0" smtClean="0"/>
              <a:t>Maximum of the amplitude of </a:t>
            </a:r>
            <a:r>
              <a:rPr lang="en-CA" altLang="zh-CN" sz="1600" b="1" i="1" dirty="0" smtClean="0">
                <a:solidFill>
                  <a:srgbClr val="0000FF"/>
                </a:solidFill>
              </a:rPr>
              <a:t>H</a:t>
            </a:r>
            <a:r>
              <a:rPr lang="en-CA" altLang="zh-CN" sz="1600" dirty="0" smtClean="0"/>
              <a:t>, </a:t>
            </a:r>
            <a:r>
              <a:rPr lang="en-CA" altLang="zh-CN" sz="1600" i="1" dirty="0" smtClean="0"/>
              <a:t>M</a:t>
            </a:r>
            <a:r>
              <a:rPr lang="en-CA" altLang="zh-CN" sz="1600" i="1" baseline="-25000" dirty="0" smtClean="0"/>
              <a:t>H</a:t>
            </a:r>
            <a:r>
              <a:rPr lang="en-CA" altLang="zh-CN" sz="1600" i="1" dirty="0" smtClean="0"/>
              <a:t>, </a:t>
            </a:r>
            <a:r>
              <a:rPr lang="en-CA" altLang="zh-CN" sz="1600" dirty="0" smtClean="0"/>
              <a:t>where</a:t>
            </a:r>
            <a:r>
              <a:rPr lang="en-CA" altLang="zh-CN" sz="1600" i="1" dirty="0" smtClean="0"/>
              <a:t> H </a:t>
            </a:r>
            <a:r>
              <a:rPr lang="en-CA" altLang="zh-CN" sz="1600" dirty="0" smtClean="0"/>
              <a:t>is the channel parameter</a:t>
            </a:r>
            <a:r>
              <a:rPr lang="en-CA" altLang="zh-CN" sz="1600" baseline="-25000" dirty="0" smtClean="0"/>
              <a:t> </a:t>
            </a:r>
            <a:endParaRPr lang="zh-CN" altLang="en-US" sz="1600" baseline="-25000" dirty="0"/>
          </a:p>
        </p:txBody>
      </p:sp>
      <p:sp>
        <p:nvSpPr>
          <p:cNvPr id="32" name="Down Arrow 31"/>
          <p:cNvSpPr/>
          <p:nvPr/>
        </p:nvSpPr>
        <p:spPr bwMode="auto">
          <a:xfrm>
            <a:off x="4084819" y="1695370"/>
            <a:ext cx="354333" cy="471526"/>
          </a:xfrm>
          <a:prstGeom prst="downArrow">
            <a:avLst/>
          </a:prstGeom>
          <a:solidFill>
            <a:schemeClr val="accent1"/>
          </a:solidFill>
          <a:ln w="12700" cap="flat" cmpd="sng" algn="ctr">
            <a:solidFill>
              <a:schemeClr val="tx1">
                <a:alpha val="91000"/>
              </a:schemeClr>
            </a:solidFill>
            <a:prstDash val="solid"/>
            <a:round/>
            <a:headEnd type="none" w="sm" len="sm"/>
            <a:tailEnd type="none" w="sm" len="sm"/>
          </a:ln>
          <a:effectLst/>
          <a:scene3d>
            <a:camera prst="orthographicFront">
              <a:rot lat="10800000" lon="0" rev="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3" name="Down Arrow 32"/>
          <p:cNvSpPr/>
          <p:nvPr/>
        </p:nvSpPr>
        <p:spPr bwMode="auto">
          <a:xfrm>
            <a:off x="6066019" y="1666548"/>
            <a:ext cx="354333" cy="471526"/>
          </a:xfrm>
          <a:prstGeom prst="downArrow">
            <a:avLst/>
          </a:prstGeom>
          <a:solidFill>
            <a:schemeClr val="accent1"/>
          </a:solidFill>
          <a:ln w="12700" cap="flat" cmpd="sng" algn="ctr">
            <a:solidFill>
              <a:schemeClr val="tx1">
                <a:alpha val="91000"/>
              </a:schemeClr>
            </a:solidFill>
            <a:prstDash val="solid"/>
            <a:round/>
            <a:headEnd type="none" w="sm" len="sm"/>
            <a:tailEnd type="none" w="sm" len="sm"/>
          </a:ln>
          <a:effectLst/>
          <a:scene3d>
            <a:camera prst="orthographicFront">
              <a:rot lat="10800000" lon="0" rev="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4" name="Down Arrow 33"/>
          <p:cNvSpPr/>
          <p:nvPr/>
        </p:nvSpPr>
        <p:spPr bwMode="auto">
          <a:xfrm>
            <a:off x="8326377" y="2234045"/>
            <a:ext cx="501364" cy="1012753"/>
          </a:xfrm>
          <a:prstGeom prst="downArrow">
            <a:avLst/>
          </a:prstGeom>
          <a:solidFill>
            <a:schemeClr val="accent1"/>
          </a:solidFill>
          <a:ln w="12700" cap="flat" cmpd="sng" algn="ctr">
            <a:solidFill>
              <a:schemeClr val="tx1">
                <a:alpha val="91000"/>
              </a:schemeClr>
            </a:solidFill>
            <a:prstDash val="solid"/>
            <a:round/>
            <a:headEnd type="none" w="sm" len="sm"/>
            <a:tailEnd type="none" w="sm" len="sm"/>
          </a:ln>
          <a:effectLst/>
          <a:scene3d>
            <a:camera prst="orthographicFront">
              <a:rot lat="60000" lon="0" rev="204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5" name="TextBox 34"/>
          <p:cNvSpPr txBox="1"/>
          <p:nvPr/>
        </p:nvSpPr>
        <p:spPr>
          <a:xfrm>
            <a:off x="3854970" y="2152570"/>
            <a:ext cx="563380" cy="338554"/>
          </a:xfrm>
          <a:prstGeom prst="rect">
            <a:avLst/>
          </a:prstGeom>
          <a:noFill/>
        </p:spPr>
        <p:txBody>
          <a:bodyPr wrap="square" rtlCol="0">
            <a:spAutoFit/>
          </a:bodyPr>
          <a:lstStyle/>
          <a:p>
            <a:r>
              <a:rPr lang="en-CA" altLang="zh-CN" sz="1600" i="1" dirty="0" smtClean="0"/>
              <a:t>N</a:t>
            </a:r>
            <a:r>
              <a:rPr lang="en-CA" altLang="zh-CN" sz="1600" i="1" baseline="-25000" dirty="0"/>
              <a:t>U</a:t>
            </a:r>
            <a:endParaRPr lang="zh-CN" altLang="en-US" sz="1600" i="1" dirty="0"/>
          </a:p>
        </p:txBody>
      </p:sp>
      <p:sp>
        <p:nvSpPr>
          <p:cNvPr id="36" name="TextBox 35"/>
          <p:cNvSpPr txBox="1"/>
          <p:nvPr/>
        </p:nvSpPr>
        <p:spPr>
          <a:xfrm>
            <a:off x="5823200" y="2169979"/>
            <a:ext cx="563380" cy="338554"/>
          </a:xfrm>
          <a:prstGeom prst="rect">
            <a:avLst/>
          </a:prstGeom>
          <a:noFill/>
        </p:spPr>
        <p:txBody>
          <a:bodyPr wrap="square" rtlCol="0">
            <a:spAutoFit/>
          </a:bodyPr>
          <a:lstStyle/>
          <a:p>
            <a:r>
              <a:rPr lang="en-CA" altLang="zh-CN" sz="1600" i="1" dirty="0" smtClean="0"/>
              <a:t>N</a:t>
            </a:r>
            <a:r>
              <a:rPr lang="en-CA" altLang="zh-CN" sz="1600" i="1" baseline="-25000" dirty="0" smtClean="0"/>
              <a:t>D</a:t>
            </a:r>
            <a:endParaRPr lang="zh-CN" altLang="en-US" sz="1600" i="1" dirty="0"/>
          </a:p>
        </p:txBody>
      </p:sp>
      <p:sp>
        <p:nvSpPr>
          <p:cNvPr id="37" name="TextBox 36"/>
          <p:cNvSpPr txBox="1"/>
          <p:nvPr/>
        </p:nvSpPr>
        <p:spPr>
          <a:xfrm>
            <a:off x="8419329" y="1811465"/>
            <a:ext cx="563380" cy="338554"/>
          </a:xfrm>
          <a:prstGeom prst="rect">
            <a:avLst/>
          </a:prstGeom>
          <a:noFill/>
        </p:spPr>
        <p:txBody>
          <a:bodyPr wrap="square" rtlCol="0">
            <a:spAutoFit/>
          </a:bodyPr>
          <a:lstStyle/>
          <a:p>
            <a:r>
              <a:rPr lang="en-CA" altLang="zh-CN" sz="1600" i="1" dirty="0" smtClean="0"/>
              <a:t>N</a:t>
            </a:r>
            <a:r>
              <a:rPr lang="en-CA" altLang="zh-CN" sz="1600" i="1" baseline="-25000" dirty="0"/>
              <a:t>P</a:t>
            </a:r>
            <a:endParaRPr lang="zh-CN" altLang="en-US" sz="1600" i="1" dirty="0"/>
          </a:p>
        </p:txBody>
      </p:sp>
      <mc:AlternateContent xmlns:mc="http://schemas.openxmlformats.org/markup-compatibility/2006" xmlns:a14="http://schemas.microsoft.com/office/drawing/2010/main">
        <mc:Choice Requires="a14">
          <p:sp>
            <p:nvSpPr>
              <p:cNvPr id="41" name="TextBox 40"/>
              <p:cNvSpPr txBox="1"/>
              <p:nvPr/>
            </p:nvSpPr>
            <p:spPr>
              <a:xfrm>
                <a:off x="2655592" y="1213080"/>
                <a:ext cx="2962135" cy="481799"/>
              </a:xfrm>
              <a:prstGeom prst="rect">
                <a:avLst/>
              </a:prstGeom>
              <a:noFill/>
            </p:spPr>
            <p:txBody>
              <a:bodyPr wrap="square" lIns="0" tIns="0" rIns="0" bIns="0" rtlCol="0">
                <a:spAutoFit/>
              </a:bodyPr>
              <a:lstStyle/>
              <a:p>
                <a:pPr defTabSz="914400" fontAlgn="base" latinLnBrk="1">
                  <a:spcBef>
                    <a:spcPct val="0"/>
                  </a:spcBef>
                  <a:spcAft>
                    <a:spcPct val="0"/>
                  </a:spcAft>
                </a:pPr>
                <a:r>
                  <a:rPr kumimoji="1" lang="en-US" altLang="zh-CN" sz="2000" i="1" dirty="0">
                    <a:solidFill>
                      <a:srgbClr val="000000"/>
                    </a:solidFill>
                  </a:rPr>
                  <a:t>Round</a:t>
                </a:r>
                <a:r>
                  <a:rPr kumimoji="1" lang="en-US" altLang="zh-CN" sz="2000" dirty="0">
                    <a:solidFill>
                      <a:srgbClr val="000000"/>
                    </a:solidFill>
                  </a:rPr>
                  <a:t>( </a:t>
                </a:r>
                <a14:m>
                  <m:oMath xmlns:m="http://schemas.openxmlformats.org/officeDocument/2006/math">
                    <m:f>
                      <m:fPr>
                        <m:ctrlPr>
                          <a:rPr kumimoji="1" lang="en-US" altLang="zh-CN" sz="2000" i="1" smtClean="0">
                            <a:solidFill>
                              <a:srgbClr val="000000"/>
                            </a:solidFill>
                            <a:latin typeface="Cambria Math" panose="02040503050406030204" pitchFamily="18" charset="0"/>
                          </a:rPr>
                        </m:ctrlPr>
                      </m:fPr>
                      <m:num>
                        <m:r>
                          <a:rPr kumimoji="1" lang="en-CA" altLang="zh-CN" sz="2000" b="1" i="1" smtClean="0">
                            <a:solidFill>
                              <a:srgbClr val="0000FF"/>
                            </a:solidFill>
                            <a:latin typeface="Cambria Math" panose="02040503050406030204" pitchFamily="18" charset="0"/>
                          </a:rPr>
                          <m:t>𝑼</m:t>
                        </m:r>
                      </m:num>
                      <m:den>
                        <m:sSub>
                          <m:sSubPr>
                            <m:ctrlPr>
                              <a:rPr kumimoji="1" lang="en-US" altLang="zh-CN" sz="2000" i="1" smtClean="0">
                                <a:solidFill>
                                  <a:srgbClr val="000000"/>
                                </a:solidFill>
                                <a:latin typeface="Cambria Math" panose="02040503050406030204" pitchFamily="18" charset="0"/>
                              </a:rPr>
                            </m:ctrlPr>
                          </m:sSubPr>
                          <m:e>
                            <m:r>
                              <a:rPr kumimoji="1" lang="en-CA" altLang="zh-CN" sz="2000" i="1" smtClean="0">
                                <a:solidFill>
                                  <a:srgbClr val="000000"/>
                                </a:solidFill>
                                <a:latin typeface="Cambria Math" panose="02040503050406030204" pitchFamily="18" charset="0"/>
                              </a:rPr>
                              <m:t>𝑀</m:t>
                            </m:r>
                          </m:e>
                          <m:sub>
                            <m:r>
                              <a:rPr kumimoji="1" lang="en-CA" altLang="zh-CN" sz="2000" i="1" smtClean="0">
                                <a:solidFill>
                                  <a:srgbClr val="000000"/>
                                </a:solidFill>
                                <a:latin typeface="Cambria Math" panose="02040503050406030204" pitchFamily="18" charset="0"/>
                              </a:rPr>
                              <m:t>𝑈</m:t>
                            </m:r>
                          </m:sub>
                        </m:sSub>
                      </m:den>
                    </m:f>
                    <m:d>
                      <m:dPr>
                        <m:ctrlPr>
                          <a:rPr kumimoji="1" lang="en-US" altLang="zh-CN" sz="2000" i="1" smtClean="0">
                            <a:solidFill>
                              <a:srgbClr val="000000"/>
                            </a:solidFill>
                            <a:latin typeface="Cambria Math" panose="02040503050406030204" pitchFamily="18" charset="0"/>
                          </a:rPr>
                        </m:ctrlPr>
                      </m:dPr>
                      <m:e>
                        <m:sSup>
                          <m:sSupPr>
                            <m:ctrlPr>
                              <a:rPr kumimoji="1" lang="en-US" altLang="zh-CN" sz="2000" i="1" smtClean="0">
                                <a:solidFill>
                                  <a:srgbClr val="000000"/>
                                </a:solidFill>
                                <a:latin typeface="Cambria Math" panose="02040503050406030204" pitchFamily="18" charset="0"/>
                              </a:rPr>
                            </m:ctrlPr>
                          </m:sSupPr>
                          <m:e>
                            <m:r>
                              <a:rPr kumimoji="1" lang="en-CA" altLang="zh-CN" sz="2000" i="1" smtClean="0">
                                <a:solidFill>
                                  <a:srgbClr val="000000"/>
                                </a:solidFill>
                                <a:latin typeface="Cambria Math" panose="02040503050406030204" pitchFamily="18" charset="0"/>
                              </a:rPr>
                              <m:t>2</m:t>
                            </m:r>
                          </m:e>
                          <m:sup>
                            <m:sSub>
                              <m:sSubPr>
                                <m:ctrlPr>
                                  <a:rPr kumimoji="1" lang="en-US" altLang="zh-CN" sz="2000" i="1" smtClean="0">
                                    <a:solidFill>
                                      <a:srgbClr val="000000"/>
                                    </a:solidFill>
                                    <a:latin typeface="Cambria Math" panose="02040503050406030204" pitchFamily="18" charset="0"/>
                                  </a:rPr>
                                </m:ctrlPr>
                              </m:sSubPr>
                              <m:e>
                                <m:r>
                                  <a:rPr kumimoji="1" lang="en-CA" altLang="zh-CN" sz="2000" i="1" smtClean="0">
                                    <a:solidFill>
                                      <a:srgbClr val="000000"/>
                                    </a:solidFill>
                                    <a:latin typeface="Cambria Math" panose="02040503050406030204" pitchFamily="18" charset="0"/>
                                  </a:rPr>
                                  <m:t>𝑁</m:t>
                                </m:r>
                              </m:e>
                              <m:sub>
                                <m:r>
                                  <a:rPr kumimoji="1" lang="en-CA" altLang="zh-CN" sz="2000" i="1" smtClean="0">
                                    <a:solidFill>
                                      <a:srgbClr val="000000"/>
                                    </a:solidFill>
                                    <a:latin typeface="Cambria Math" panose="02040503050406030204" pitchFamily="18" charset="0"/>
                                  </a:rPr>
                                  <m:t>𝑈</m:t>
                                </m:r>
                              </m:sub>
                            </m:sSub>
                            <m:r>
                              <a:rPr kumimoji="1" lang="en-CA" altLang="zh-CN" sz="2000" i="1" smtClean="0">
                                <a:solidFill>
                                  <a:srgbClr val="000000"/>
                                </a:solidFill>
                                <a:latin typeface="Cambria Math" panose="02040503050406030204" pitchFamily="18" charset="0"/>
                              </a:rPr>
                              <m:t>−1</m:t>
                            </m:r>
                          </m:sup>
                        </m:sSup>
                        <m:r>
                          <a:rPr kumimoji="1" lang="en-CA" altLang="zh-CN" sz="2000" i="1" smtClean="0">
                            <a:solidFill>
                              <a:srgbClr val="000000"/>
                            </a:solidFill>
                            <a:latin typeface="Cambria Math" panose="02040503050406030204" pitchFamily="18" charset="0"/>
                          </a:rPr>
                          <m:t>−1</m:t>
                        </m:r>
                      </m:e>
                    </m:d>
                  </m:oMath>
                </a14:m>
                <a:r>
                  <a:rPr kumimoji="1" lang="zh-CN" altLang="en-US" sz="2000" dirty="0">
                    <a:solidFill>
                      <a:srgbClr val="000000"/>
                    </a:solidFill>
                    <a:latin typeface="Times New Roman" panose="02020603050405020304" pitchFamily="18" charset="0"/>
                    <a:cs typeface="Arial" panose="020B0604020202020204" pitchFamily="34" charset="0"/>
                  </a:rPr>
                  <a:t> </a:t>
                </a:r>
                <a:r>
                  <a:rPr kumimoji="1" lang="en-US" altLang="zh-CN" sz="2000" dirty="0">
                    <a:solidFill>
                      <a:srgbClr val="000000"/>
                    </a:solidFill>
                    <a:latin typeface="Times New Roman" panose="02020603050405020304" pitchFamily="18" charset="0"/>
                    <a:cs typeface="Arial" panose="020B0604020202020204" pitchFamily="34" charset="0"/>
                  </a:rPr>
                  <a:t>)</a:t>
                </a:r>
                <a:endParaRPr kumimoji="1" lang="zh-CN" altLang="en-US" sz="2000" dirty="0">
                  <a:solidFill>
                    <a:srgbClr val="000000"/>
                  </a:solidFill>
                  <a:latin typeface="Times New Roman" panose="02020603050405020304" pitchFamily="18" charset="0"/>
                  <a:cs typeface="Arial" panose="020B0604020202020204" pitchFamily="34" charset="0"/>
                </a:endParaRPr>
              </a:p>
            </p:txBody>
          </p:sp>
        </mc:Choice>
        <mc:Fallback xmlns="">
          <p:sp>
            <p:nvSpPr>
              <p:cNvPr id="41" name="TextBox 40"/>
              <p:cNvSpPr txBox="1">
                <a:spLocks noRot="1" noChangeAspect="1" noMove="1" noResize="1" noEditPoints="1" noAdjustHandles="1" noChangeArrowheads="1" noChangeShapeType="1" noTextEdit="1"/>
              </p:cNvSpPr>
              <p:nvPr/>
            </p:nvSpPr>
            <p:spPr>
              <a:xfrm>
                <a:off x="2655592" y="1213080"/>
                <a:ext cx="2962135" cy="481799"/>
              </a:xfrm>
              <a:prstGeom prst="rect">
                <a:avLst/>
              </a:prstGeom>
              <a:blipFill rotWithShape="0">
                <a:blip r:embed="rId2"/>
                <a:stretch>
                  <a:fillRect l="-5350" t="-2532" b="-8861"/>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2" name="TextBox 41"/>
              <p:cNvSpPr txBox="1"/>
              <p:nvPr/>
            </p:nvSpPr>
            <p:spPr>
              <a:xfrm>
                <a:off x="5692688" y="1203045"/>
                <a:ext cx="2841795" cy="479875"/>
              </a:xfrm>
              <a:prstGeom prst="rect">
                <a:avLst/>
              </a:prstGeom>
              <a:noFill/>
            </p:spPr>
            <p:txBody>
              <a:bodyPr wrap="square" lIns="0" tIns="0" rIns="0" bIns="0" rtlCol="0">
                <a:spAutoFit/>
              </a:bodyPr>
              <a:lstStyle/>
              <a:p>
                <a:pPr defTabSz="914400" fontAlgn="base" latinLnBrk="1">
                  <a:spcBef>
                    <a:spcPct val="0"/>
                  </a:spcBef>
                  <a:spcAft>
                    <a:spcPct val="0"/>
                  </a:spcAft>
                </a:pPr>
                <a:r>
                  <a:rPr kumimoji="1" lang="en-US" altLang="zh-CN" sz="2000" i="1" dirty="0">
                    <a:solidFill>
                      <a:srgbClr val="000000"/>
                    </a:solidFill>
                  </a:rPr>
                  <a:t>Round</a:t>
                </a:r>
                <a:r>
                  <a:rPr kumimoji="1" lang="en-US" altLang="zh-CN" sz="2000" dirty="0">
                    <a:solidFill>
                      <a:srgbClr val="000000"/>
                    </a:solidFill>
                  </a:rPr>
                  <a:t>( </a:t>
                </a:r>
                <a14:m>
                  <m:oMath xmlns:m="http://schemas.openxmlformats.org/officeDocument/2006/math">
                    <m:f>
                      <m:fPr>
                        <m:ctrlPr>
                          <a:rPr kumimoji="1" lang="en-US" altLang="zh-CN" sz="2000" i="1" smtClean="0">
                            <a:solidFill>
                              <a:srgbClr val="000000"/>
                            </a:solidFill>
                            <a:latin typeface="Cambria Math" panose="02040503050406030204" pitchFamily="18" charset="0"/>
                          </a:rPr>
                        </m:ctrlPr>
                      </m:fPr>
                      <m:num>
                        <m:r>
                          <a:rPr kumimoji="1" lang="en-CA" altLang="zh-CN" sz="2000" b="1" i="1" smtClean="0">
                            <a:solidFill>
                              <a:srgbClr val="0000FF"/>
                            </a:solidFill>
                            <a:latin typeface="Cambria Math" panose="02040503050406030204" pitchFamily="18" charset="0"/>
                          </a:rPr>
                          <m:t>𝑫</m:t>
                        </m:r>
                      </m:num>
                      <m:den>
                        <m:sSub>
                          <m:sSubPr>
                            <m:ctrlPr>
                              <a:rPr kumimoji="1" lang="en-US" altLang="zh-CN" sz="2000" i="1" smtClean="0">
                                <a:solidFill>
                                  <a:srgbClr val="000000"/>
                                </a:solidFill>
                                <a:latin typeface="Cambria Math" panose="02040503050406030204" pitchFamily="18" charset="0"/>
                              </a:rPr>
                            </m:ctrlPr>
                          </m:sSubPr>
                          <m:e>
                            <m:r>
                              <a:rPr kumimoji="1" lang="en-CA" altLang="zh-CN" sz="2000" i="1" smtClean="0">
                                <a:solidFill>
                                  <a:srgbClr val="000000"/>
                                </a:solidFill>
                                <a:latin typeface="Cambria Math" panose="02040503050406030204" pitchFamily="18" charset="0"/>
                              </a:rPr>
                              <m:t>𝑀</m:t>
                            </m:r>
                          </m:e>
                          <m:sub>
                            <m:r>
                              <a:rPr kumimoji="1" lang="en-CA" altLang="zh-CN" sz="2000" i="1" smtClean="0">
                                <a:solidFill>
                                  <a:srgbClr val="000000"/>
                                </a:solidFill>
                                <a:latin typeface="Cambria Math" panose="02040503050406030204" pitchFamily="18" charset="0"/>
                              </a:rPr>
                              <m:t>𝐷</m:t>
                            </m:r>
                          </m:sub>
                        </m:sSub>
                      </m:den>
                    </m:f>
                    <m:d>
                      <m:dPr>
                        <m:ctrlPr>
                          <a:rPr kumimoji="1" lang="en-US" altLang="zh-CN" sz="2000" i="1" smtClean="0">
                            <a:solidFill>
                              <a:srgbClr val="000000"/>
                            </a:solidFill>
                            <a:latin typeface="Cambria Math" panose="02040503050406030204" pitchFamily="18" charset="0"/>
                          </a:rPr>
                        </m:ctrlPr>
                      </m:dPr>
                      <m:e>
                        <m:sSup>
                          <m:sSupPr>
                            <m:ctrlPr>
                              <a:rPr kumimoji="1" lang="en-US" altLang="zh-CN" sz="2000" i="1" smtClean="0">
                                <a:solidFill>
                                  <a:srgbClr val="000000"/>
                                </a:solidFill>
                                <a:latin typeface="Cambria Math" panose="02040503050406030204" pitchFamily="18" charset="0"/>
                              </a:rPr>
                            </m:ctrlPr>
                          </m:sSupPr>
                          <m:e>
                            <m:r>
                              <a:rPr kumimoji="1" lang="en-CA" altLang="zh-CN" sz="2000" i="1" smtClean="0">
                                <a:solidFill>
                                  <a:srgbClr val="000000"/>
                                </a:solidFill>
                                <a:latin typeface="Cambria Math" panose="02040503050406030204" pitchFamily="18" charset="0"/>
                              </a:rPr>
                              <m:t>2</m:t>
                            </m:r>
                          </m:e>
                          <m:sup>
                            <m:sSub>
                              <m:sSubPr>
                                <m:ctrlPr>
                                  <a:rPr kumimoji="1" lang="en-US" altLang="zh-CN" sz="2000" i="1" smtClean="0">
                                    <a:solidFill>
                                      <a:srgbClr val="000000"/>
                                    </a:solidFill>
                                    <a:latin typeface="Cambria Math" panose="02040503050406030204" pitchFamily="18" charset="0"/>
                                  </a:rPr>
                                </m:ctrlPr>
                              </m:sSubPr>
                              <m:e>
                                <m:r>
                                  <a:rPr kumimoji="1" lang="en-CA" altLang="zh-CN" sz="2000" i="1" smtClean="0">
                                    <a:solidFill>
                                      <a:srgbClr val="000000"/>
                                    </a:solidFill>
                                    <a:latin typeface="Cambria Math" panose="02040503050406030204" pitchFamily="18" charset="0"/>
                                  </a:rPr>
                                  <m:t>𝑁</m:t>
                                </m:r>
                              </m:e>
                              <m:sub>
                                <m:r>
                                  <a:rPr kumimoji="1" lang="en-CA" altLang="zh-CN" sz="2000" i="1" smtClean="0">
                                    <a:solidFill>
                                      <a:srgbClr val="000000"/>
                                    </a:solidFill>
                                    <a:latin typeface="Cambria Math" panose="02040503050406030204" pitchFamily="18" charset="0"/>
                                  </a:rPr>
                                  <m:t>𝐷</m:t>
                                </m:r>
                              </m:sub>
                            </m:sSub>
                            <m:r>
                              <a:rPr kumimoji="1" lang="en-CA" altLang="zh-CN" sz="2000" i="1" smtClean="0">
                                <a:solidFill>
                                  <a:srgbClr val="000000"/>
                                </a:solidFill>
                                <a:latin typeface="Cambria Math" panose="02040503050406030204" pitchFamily="18" charset="0"/>
                              </a:rPr>
                              <m:t>−1</m:t>
                            </m:r>
                          </m:sup>
                        </m:sSup>
                        <m:r>
                          <a:rPr kumimoji="1" lang="en-CA" altLang="zh-CN" sz="2000" i="1" smtClean="0">
                            <a:solidFill>
                              <a:srgbClr val="000000"/>
                            </a:solidFill>
                            <a:latin typeface="Cambria Math" panose="02040503050406030204" pitchFamily="18" charset="0"/>
                          </a:rPr>
                          <m:t>−1</m:t>
                        </m:r>
                      </m:e>
                    </m:d>
                  </m:oMath>
                </a14:m>
                <a:r>
                  <a:rPr kumimoji="1" lang="zh-CN" altLang="en-US" sz="2000" dirty="0">
                    <a:solidFill>
                      <a:srgbClr val="000000"/>
                    </a:solidFill>
                    <a:latin typeface="Times New Roman" panose="02020603050405020304" pitchFamily="18" charset="0"/>
                    <a:cs typeface="Arial" panose="020B0604020202020204" pitchFamily="34" charset="0"/>
                  </a:rPr>
                  <a:t> </a:t>
                </a:r>
                <a:r>
                  <a:rPr kumimoji="1" lang="en-US" altLang="zh-CN" sz="2000" dirty="0">
                    <a:solidFill>
                      <a:srgbClr val="000000"/>
                    </a:solidFill>
                    <a:latin typeface="Times New Roman" panose="02020603050405020304" pitchFamily="18" charset="0"/>
                    <a:cs typeface="Arial" panose="020B0604020202020204" pitchFamily="34" charset="0"/>
                  </a:rPr>
                  <a:t>)</a:t>
                </a:r>
                <a:endParaRPr kumimoji="1" lang="zh-CN" altLang="en-US" sz="2000" dirty="0">
                  <a:solidFill>
                    <a:srgbClr val="000000"/>
                  </a:solidFill>
                  <a:latin typeface="Times New Roman" panose="02020603050405020304" pitchFamily="18" charset="0"/>
                  <a:cs typeface="Arial" panose="020B0604020202020204" pitchFamily="34" charset="0"/>
                </a:endParaRPr>
              </a:p>
            </p:txBody>
          </p:sp>
        </mc:Choice>
        <mc:Fallback xmlns="">
          <p:sp>
            <p:nvSpPr>
              <p:cNvPr id="42" name="TextBox 41"/>
              <p:cNvSpPr txBox="1">
                <a:spLocks noRot="1" noChangeAspect="1" noMove="1" noResize="1" noEditPoints="1" noAdjustHandles="1" noChangeArrowheads="1" noChangeShapeType="1" noTextEdit="1"/>
              </p:cNvSpPr>
              <p:nvPr/>
            </p:nvSpPr>
            <p:spPr>
              <a:xfrm>
                <a:off x="5692688" y="1203045"/>
                <a:ext cx="2841795" cy="479875"/>
              </a:xfrm>
              <a:prstGeom prst="rect">
                <a:avLst/>
              </a:prstGeom>
              <a:blipFill rotWithShape="0">
                <a:blip r:embed="rId3"/>
                <a:stretch>
                  <a:fillRect l="-5579" t="-2532" b="-10127"/>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3" name="TextBox 42"/>
              <p:cNvSpPr txBox="1"/>
              <p:nvPr/>
            </p:nvSpPr>
            <p:spPr>
              <a:xfrm>
                <a:off x="6352749" y="3170380"/>
                <a:ext cx="2791251" cy="479875"/>
              </a:xfrm>
              <a:prstGeom prst="rect">
                <a:avLst/>
              </a:prstGeom>
              <a:noFill/>
            </p:spPr>
            <p:txBody>
              <a:bodyPr wrap="square" lIns="0" tIns="0" rIns="0" bIns="0" rtlCol="0">
                <a:spAutoFit/>
              </a:bodyPr>
              <a:lstStyle/>
              <a:p>
                <a:pPr defTabSz="914400" fontAlgn="base" latinLnBrk="1">
                  <a:spcBef>
                    <a:spcPct val="0"/>
                  </a:spcBef>
                  <a:spcAft>
                    <a:spcPct val="0"/>
                  </a:spcAft>
                </a:pPr>
                <a14:m>
                  <m:oMath xmlns:m="http://schemas.openxmlformats.org/officeDocument/2006/math">
                    <m:r>
                      <a:rPr kumimoji="1" lang="en-US" altLang="zh-CN" sz="2000" b="0" i="1" dirty="0" smtClean="0">
                        <a:solidFill>
                          <a:srgbClr val="000000"/>
                        </a:solidFill>
                        <a:latin typeface="Cambria Math" panose="02040503050406030204" pitchFamily="18" charset="0"/>
                      </a:rPr>
                      <m:t>𝑅𝑜𝑢𝑛𝑑</m:t>
                    </m:r>
                    <m:r>
                      <a:rPr kumimoji="1" lang="en-US" altLang="zh-CN" sz="2000" b="0" i="1" dirty="0" smtClean="0">
                        <a:solidFill>
                          <a:srgbClr val="000000"/>
                        </a:solidFill>
                        <a:latin typeface="Cambria Math" panose="02040503050406030204" pitchFamily="18" charset="0"/>
                      </a:rPr>
                      <m:t>( </m:t>
                    </m:r>
                    <m:f>
                      <m:fPr>
                        <m:ctrlPr>
                          <a:rPr kumimoji="1" lang="en-US" altLang="zh-CN" sz="2000" i="1" smtClean="0">
                            <a:solidFill>
                              <a:srgbClr val="000000"/>
                            </a:solidFill>
                            <a:latin typeface="Cambria Math" panose="02040503050406030204" pitchFamily="18" charset="0"/>
                          </a:rPr>
                        </m:ctrlPr>
                      </m:fPr>
                      <m:num>
                        <m:r>
                          <a:rPr kumimoji="1" lang="en-US" altLang="zh-CN" sz="2000" b="1" i="1" smtClean="0">
                            <a:solidFill>
                              <a:srgbClr val="0000FF"/>
                            </a:solidFill>
                            <a:latin typeface="Cambria Math" panose="02040503050406030204" pitchFamily="18" charset="0"/>
                          </a:rPr>
                          <m:t>𝑯</m:t>
                        </m:r>
                      </m:num>
                      <m:den>
                        <m:sSub>
                          <m:sSubPr>
                            <m:ctrlPr>
                              <a:rPr kumimoji="1" lang="en-US" altLang="zh-CN" sz="2000" i="1" smtClean="0">
                                <a:solidFill>
                                  <a:srgbClr val="000000"/>
                                </a:solidFill>
                                <a:latin typeface="Cambria Math" panose="02040503050406030204" pitchFamily="18" charset="0"/>
                              </a:rPr>
                            </m:ctrlPr>
                          </m:sSubPr>
                          <m:e>
                            <m:r>
                              <a:rPr kumimoji="1" lang="en-CA" altLang="zh-CN" sz="2000" i="1" smtClean="0">
                                <a:solidFill>
                                  <a:srgbClr val="000000"/>
                                </a:solidFill>
                                <a:latin typeface="Cambria Math" panose="02040503050406030204" pitchFamily="18" charset="0"/>
                              </a:rPr>
                              <m:t>𝑀</m:t>
                            </m:r>
                          </m:e>
                          <m:sub>
                            <m:r>
                              <a:rPr kumimoji="1" lang="en-CA" altLang="zh-CN" sz="2000" i="1" smtClean="0">
                                <a:solidFill>
                                  <a:srgbClr val="000000"/>
                                </a:solidFill>
                                <a:latin typeface="Cambria Math" panose="02040503050406030204" pitchFamily="18" charset="0"/>
                              </a:rPr>
                              <m:t>𝐻</m:t>
                            </m:r>
                          </m:sub>
                        </m:sSub>
                      </m:den>
                    </m:f>
                    <m:d>
                      <m:dPr>
                        <m:ctrlPr>
                          <a:rPr kumimoji="1" lang="en-US" altLang="zh-CN" sz="2000" i="1" smtClean="0">
                            <a:solidFill>
                              <a:srgbClr val="000000"/>
                            </a:solidFill>
                            <a:latin typeface="Cambria Math" panose="02040503050406030204" pitchFamily="18" charset="0"/>
                          </a:rPr>
                        </m:ctrlPr>
                      </m:dPr>
                      <m:e>
                        <m:sSup>
                          <m:sSupPr>
                            <m:ctrlPr>
                              <a:rPr kumimoji="1" lang="en-US" altLang="zh-CN" sz="2000" i="1" smtClean="0">
                                <a:solidFill>
                                  <a:srgbClr val="000000"/>
                                </a:solidFill>
                                <a:latin typeface="Cambria Math" panose="02040503050406030204" pitchFamily="18" charset="0"/>
                              </a:rPr>
                            </m:ctrlPr>
                          </m:sSupPr>
                          <m:e>
                            <m:r>
                              <a:rPr kumimoji="1" lang="en-CA" altLang="zh-CN" sz="2000" i="1" smtClean="0">
                                <a:solidFill>
                                  <a:srgbClr val="000000"/>
                                </a:solidFill>
                                <a:latin typeface="Cambria Math" panose="02040503050406030204" pitchFamily="18" charset="0"/>
                              </a:rPr>
                              <m:t>2</m:t>
                            </m:r>
                          </m:e>
                          <m:sup>
                            <m:sSub>
                              <m:sSubPr>
                                <m:ctrlPr>
                                  <a:rPr kumimoji="1" lang="en-US" altLang="zh-CN" sz="2000" i="1" smtClean="0">
                                    <a:solidFill>
                                      <a:srgbClr val="000000"/>
                                    </a:solidFill>
                                    <a:latin typeface="Cambria Math" panose="02040503050406030204" pitchFamily="18" charset="0"/>
                                  </a:rPr>
                                </m:ctrlPr>
                              </m:sSubPr>
                              <m:e>
                                <m:r>
                                  <a:rPr kumimoji="1" lang="en-CA" altLang="zh-CN" sz="2000" i="1" smtClean="0">
                                    <a:solidFill>
                                      <a:srgbClr val="000000"/>
                                    </a:solidFill>
                                    <a:latin typeface="Cambria Math" panose="02040503050406030204" pitchFamily="18" charset="0"/>
                                  </a:rPr>
                                  <m:t>𝑁</m:t>
                                </m:r>
                              </m:e>
                              <m:sub>
                                <m:r>
                                  <a:rPr kumimoji="1" lang="en-CA" altLang="zh-CN" sz="2000" i="1" smtClean="0">
                                    <a:solidFill>
                                      <a:srgbClr val="000000"/>
                                    </a:solidFill>
                                    <a:latin typeface="Cambria Math" panose="02040503050406030204" pitchFamily="18" charset="0"/>
                                  </a:rPr>
                                  <m:t>𝑃</m:t>
                                </m:r>
                              </m:sub>
                            </m:sSub>
                            <m:r>
                              <a:rPr kumimoji="1" lang="en-CA" altLang="zh-CN" sz="2000" i="1" smtClean="0">
                                <a:solidFill>
                                  <a:srgbClr val="000000"/>
                                </a:solidFill>
                                <a:latin typeface="Cambria Math" panose="02040503050406030204" pitchFamily="18" charset="0"/>
                              </a:rPr>
                              <m:t>−1</m:t>
                            </m:r>
                          </m:sup>
                        </m:sSup>
                        <m:r>
                          <a:rPr kumimoji="1" lang="en-CA" altLang="zh-CN" sz="2000" i="1" smtClean="0">
                            <a:solidFill>
                              <a:srgbClr val="000000"/>
                            </a:solidFill>
                            <a:latin typeface="Cambria Math" panose="02040503050406030204" pitchFamily="18" charset="0"/>
                          </a:rPr>
                          <m:t>−1</m:t>
                        </m:r>
                      </m:e>
                    </m:d>
                  </m:oMath>
                </a14:m>
                <a:r>
                  <a:rPr kumimoji="1" lang="zh-CN" altLang="en-US" sz="2000" dirty="0">
                    <a:solidFill>
                      <a:srgbClr val="000000"/>
                    </a:solidFill>
                    <a:latin typeface="Times New Roman" panose="02020603050405020304" pitchFamily="18" charset="0"/>
                    <a:cs typeface="Arial" panose="020B0604020202020204" pitchFamily="34" charset="0"/>
                  </a:rPr>
                  <a:t> </a:t>
                </a:r>
                <a:r>
                  <a:rPr kumimoji="1" lang="en-US" altLang="zh-CN" sz="2000" dirty="0">
                    <a:solidFill>
                      <a:srgbClr val="000000"/>
                    </a:solidFill>
                    <a:latin typeface="Times New Roman" panose="02020603050405020304" pitchFamily="18" charset="0"/>
                    <a:cs typeface="Arial" panose="020B0604020202020204" pitchFamily="34" charset="0"/>
                  </a:rPr>
                  <a:t>)</a:t>
                </a:r>
                <a:endParaRPr kumimoji="1" lang="zh-CN" altLang="en-US" sz="2000" dirty="0">
                  <a:solidFill>
                    <a:srgbClr val="000000"/>
                  </a:solidFill>
                  <a:latin typeface="Times New Roman" panose="02020603050405020304" pitchFamily="18" charset="0"/>
                  <a:cs typeface="Arial" panose="020B0604020202020204" pitchFamily="34" charset="0"/>
                </a:endParaRPr>
              </a:p>
            </p:txBody>
          </p:sp>
        </mc:Choice>
        <mc:Fallback xmlns="">
          <p:sp>
            <p:nvSpPr>
              <p:cNvPr id="43" name="TextBox 42"/>
              <p:cNvSpPr txBox="1">
                <a:spLocks noRot="1" noChangeAspect="1" noMove="1" noResize="1" noEditPoints="1" noAdjustHandles="1" noChangeArrowheads="1" noChangeShapeType="1" noTextEdit="1"/>
              </p:cNvSpPr>
              <p:nvPr/>
            </p:nvSpPr>
            <p:spPr>
              <a:xfrm>
                <a:off x="6352749" y="3170380"/>
                <a:ext cx="2791251" cy="479875"/>
              </a:xfrm>
              <a:prstGeom prst="rect">
                <a:avLst/>
              </a:prstGeom>
              <a:blipFill rotWithShape="0">
                <a:blip r:embed="rId4"/>
                <a:stretch>
                  <a:fillRect t="-2532" r="-3057" b="-10127"/>
                </a:stretch>
              </a:blipFill>
            </p:spPr>
            <p:txBody>
              <a:bodyPr/>
              <a:lstStyle/>
              <a:p>
                <a:r>
                  <a:rPr lang="zh-CN" altLang="en-US">
                    <a:noFill/>
                  </a:rPr>
                  <a:t> </a:t>
                </a:r>
              </a:p>
            </p:txBody>
          </p:sp>
        </mc:Fallback>
      </mc:AlternateContent>
      <p:sp>
        <p:nvSpPr>
          <p:cNvPr id="38" name="Footer Placeholder 37"/>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9818658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381000"/>
          </a:xfrm>
        </p:spPr>
        <p:txBody>
          <a:bodyPr/>
          <a:lstStyle/>
          <a:p>
            <a:r>
              <a:rPr lang="en-US" altLang="zh-CN" sz="2500" dirty="0" smtClean="0"/>
              <a:t>Recommended Process in the Channel Estimation function block</a:t>
            </a:r>
            <a:endParaRPr lang="zh-CN" altLang="en-US" sz="2500" dirty="0"/>
          </a:p>
        </p:txBody>
      </p:sp>
      <p:sp>
        <p:nvSpPr>
          <p:cNvPr id="3" name="Content Placeholder 2"/>
          <p:cNvSpPr>
            <a:spLocks noGrp="1"/>
          </p:cNvSpPr>
          <p:nvPr>
            <p:ph idx="1"/>
          </p:nvPr>
        </p:nvSpPr>
        <p:spPr>
          <a:xfrm>
            <a:off x="76200" y="1905000"/>
            <a:ext cx="8991600" cy="1981200"/>
          </a:xfrm>
        </p:spPr>
        <p:txBody>
          <a:bodyPr/>
          <a:lstStyle/>
          <a:p>
            <a:r>
              <a:rPr lang="en-US" altLang="zh-CN" sz="2000" b="0" dirty="0" smtClean="0"/>
              <a:t>The N_SS in the Common field of EHT-SIG of NDP in the </a:t>
            </a:r>
            <a:r>
              <a:rPr lang="en-US" altLang="zh-CN" sz="2000" b="0" dirty="0" err="1" smtClean="0"/>
              <a:t>CoBF</a:t>
            </a:r>
            <a:r>
              <a:rPr lang="en-US" altLang="zh-CN" sz="2000" b="0" dirty="0" smtClean="0"/>
              <a:t> Joint Sounding is supposed to be 8, and the second 4 streams correspond to the streams of OBSS AP</a:t>
            </a:r>
          </a:p>
          <a:p>
            <a:r>
              <a:rPr lang="en-US" altLang="zh-CN" sz="2000" b="0" dirty="0" smtClean="0"/>
              <a:t>The size of MIMO channel matrix estimated at each STA is N</a:t>
            </a:r>
            <a:r>
              <a:rPr lang="en-US" altLang="zh-CN" sz="2000" b="0" baseline="-25000" dirty="0" smtClean="0"/>
              <a:t>RX</a:t>
            </a:r>
            <a:r>
              <a:rPr lang="en-US" altLang="zh-CN" sz="2000" b="0" dirty="0" smtClean="0"/>
              <a:t> X 8, and the second four columns </a:t>
            </a:r>
            <a:r>
              <a:rPr lang="en-US" altLang="zh-CN" sz="2000" b="0" dirty="0" smtClean="0"/>
              <a:t>(5</a:t>
            </a:r>
            <a:r>
              <a:rPr lang="en-US" altLang="zh-CN" sz="2000" b="0" baseline="30000" dirty="0" smtClean="0"/>
              <a:t>th</a:t>
            </a:r>
            <a:r>
              <a:rPr lang="en-US" altLang="zh-CN" sz="2000" b="0" dirty="0" smtClean="0"/>
              <a:t> </a:t>
            </a:r>
            <a:r>
              <a:rPr lang="en-US" altLang="zh-CN" sz="2000" b="0" dirty="0" smtClean="0"/>
              <a:t>to 8</a:t>
            </a:r>
            <a:r>
              <a:rPr lang="en-US" altLang="zh-CN" sz="2000" b="0" baseline="30000" dirty="0" smtClean="0"/>
              <a:t>th</a:t>
            </a:r>
            <a:r>
              <a:rPr lang="en-US" altLang="zh-CN" sz="2000" b="0" dirty="0" smtClean="0"/>
              <a:t> columns of channel matrix) of the estimated MIMO channel matrix correspond to the channel between the OBSS AP and the STA</a:t>
            </a:r>
          </a:p>
          <a:p>
            <a:r>
              <a:rPr lang="en-US" altLang="zh-CN" sz="2000" b="0" dirty="0" smtClean="0"/>
              <a:t>Within the Baseband processor, we may need to apply a different normalization to the MIMO channel matrix portion corresponding to the channel with OBSS AP, from the channel with In-BSS AP</a:t>
            </a:r>
            <a:endParaRPr lang="zh-CN" altLang="en-US" sz="2000" b="0" dirty="0"/>
          </a:p>
        </p:txBody>
      </p:sp>
      <p:sp>
        <p:nvSpPr>
          <p:cNvPr id="4" name="Date Placeholder 3"/>
          <p:cNvSpPr>
            <a:spLocks noGrp="1"/>
          </p:cNvSpPr>
          <p:nvPr>
            <p:ph type="dt" sz="half" idx="10"/>
          </p:nvPr>
        </p:nvSpPr>
        <p:spPr/>
        <p:txBody>
          <a:bodyPr/>
          <a:lstStyle/>
          <a:p>
            <a:pPr>
              <a:defRPr/>
            </a:pPr>
            <a:r>
              <a:rPr lang="en-US" altLang="zh-CN" smtClean="0"/>
              <a:t>Jul 2025</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4</a:t>
            </a:fld>
            <a:endParaRPr lang="en-US" altLang="ko-KR"/>
          </a:p>
        </p:txBody>
      </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19292379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428528"/>
          </a:xfrm>
        </p:spPr>
        <p:txBody>
          <a:bodyPr/>
          <a:lstStyle/>
          <a:p>
            <a:r>
              <a:rPr lang="en-CA" altLang="zh-CN" sz="2600" dirty="0" smtClean="0"/>
              <a:t>Recommended Process in the Baseband</a:t>
            </a:r>
            <a:endParaRPr lang="zh-CN" altLang="en-US" sz="2600" dirty="0"/>
          </a:p>
        </p:txBody>
      </p:sp>
      <p:sp>
        <p:nvSpPr>
          <p:cNvPr id="4" name="Slide Number Placeholder 3"/>
          <p:cNvSpPr>
            <a:spLocks noGrp="1"/>
          </p:cNvSpPr>
          <p:nvPr>
            <p:ph type="sldNum" sz="quarter" idx="12"/>
          </p:nvPr>
        </p:nvSpPr>
        <p:spPr/>
        <p:txBody>
          <a:bodyPr/>
          <a:lstStyle/>
          <a:p>
            <a:r>
              <a:rPr lang="en-US" altLang="ko-KR"/>
              <a:t>Slide </a:t>
            </a:r>
            <a:fld id="{E792CD62-9AAA-4B66-A216-7F1F565D5B47}" type="slidenum">
              <a:rPr lang="en-US" altLang="ko-KR" smtClean="0"/>
              <a:pPr/>
              <a:t>5</a:t>
            </a:fld>
            <a:endParaRPr lang="en-US" altLang="ko-KR"/>
          </a:p>
        </p:txBody>
      </p:sp>
      <p:sp>
        <p:nvSpPr>
          <p:cNvPr id="3" name="Date Placeholder 2"/>
          <p:cNvSpPr>
            <a:spLocks noGrp="1"/>
          </p:cNvSpPr>
          <p:nvPr>
            <p:ph type="dt" sz="half" idx="10"/>
          </p:nvPr>
        </p:nvSpPr>
        <p:spPr/>
        <p:txBody>
          <a:bodyPr/>
          <a:lstStyle/>
          <a:p>
            <a:pPr>
              <a:defRPr/>
            </a:pPr>
            <a:r>
              <a:rPr lang="en-US" altLang="zh-CN" smtClean="0"/>
              <a:t>Jul 2025</a:t>
            </a:r>
            <a:endParaRPr lang="en-US" altLang="ko-KR" dirty="0"/>
          </a:p>
        </p:txBody>
      </p:sp>
      <p:sp>
        <p:nvSpPr>
          <p:cNvPr id="45" name="Footer Placeholder 44"/>
          <p:cNvSpPr>
            <a:spLocks noGrp="1"/>
          </p:cNvSpPr>
          <p:nvPr>
            <p:ph type="ftr" sz="quarter" idx="11"/>
          </p:nvPr>
        </p:nvSpPr>
        <p:spPr/>
        <p:txBody>
          <a:bodyPr/>
          <a:lstStyle/>
          <a:p>
            <a:pPr>
              <a:defRPr/>
            </a:pPr>
            <a:r>
              <a:rPr lang="en-US" altLang="ko-KR"/>
              <a:t>Junghoon Suh, et. al, Huawei</a:t>
            </a:r>
            <a:endParaRPr lang="en-US" altLang="ko-KR" dirty="0"/>
          </a:p>
        </p:txBody>
      </p:sp>
      <p:grpSp>
        <p:nvGrpSpPr>
          <p:cNvPr id="48" name="Group 47"/>
          <p:cNvGrpSpPr/>
          <p:nvPr/>
        </p:nvGrpSpPr>
        <p:grpSpPr>
          <a:xfrm>
            <a:off x="152400" y="990600"/>
            <a:ext cx="8839200" cy="5257800"/>
            <a:chOff x="152400" y="990600"/>
            <a:chExt cx="8839200" cy="5257800"/>
          </a:xfrm>
        </p:grpSpPr>
        <p:grpSp>
          <p:nvGrpSpPr>
            <p:cNvPr id="87" name="Group 86"/>
            <p:cNvGrpSpPr/>
            <p:nvPr/>
          </p:nvGrpSpPr>
          <p:grpSpPr>
            <a:xfrm>
              <a:off x="152400" y="990600"/>
              <a:ext cx="8839200" cy="5257800"/>
              <a:chOff x="152400" y="990600"/>
              <a:chExt cx="8839200" cy="5257800"/>
            </a:xfrm>
          </p:grpSpPr>
          <p:sp>
            <p:nvSpPr>
              <p:cNvPr id="5" name="Rectangle 4"/>
              <p:cNvSpPr/>
              <p:nvPr/>
            </p:nvSpPr>
            <p:spPr bwMode="auto">
              <a:xfrm>
                <a:off x="1403937" y="1619520"/>
                <a:ext cx="1359877" cy="609600"/>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zh-CN" altLang="en-US" sz="1200" b="0" i="0" u="none" strike="noStrike" kern="0" cap="none" spc="0" normalizeH="0" baseline="0" noProof="0">
                  <a:ln>
                    <a:noFill/>
                  </a:ln>
                  <a:solidFill>
                    <a:srgbClr val="000000"/>
                  </a:solidFill>
                  <a:effectLst/>
                  <a:uLnTx/>
                  <a:uFillTx/>
                  <a:latin typeface="Times New Roman" pitchFamily="18" charset="0"/>
                  <a:cs typeface="Arial" panose="020B0604020202020204" pitchFamily="34" charset="0"/>
                </a:endParaRPr>
              </a:p>
            </p:txBody>
          </p:sp>
          <p:sp>
            <p:nvSpPr>
              <p:cNvPr id="6" name="Rectangle 5"/>
              <p:cNvSpPr/>
              <p:nvPr/>
            </p:nvSpPr>
            <p:spPr bwMode="auto">
              <a:xfrm>
                <a:off x="3613737" y="1619520"/>
                <a:ext cx="1359877" cy="609600"/>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zh-CN" altLang="en-US" sz="1200" b="0" i="0" u="none" strike="noStrike" kern="0" cap="none" spc="0" normalizeH="0" baseline="0" noProof="0">
                  <a:ln>
                    <a:noFill/>
                  </a:ln>
                  <a:solidFill>
                    <a:srgbClr val="000000"/>
                  </a:solidFill>
                  <a:effectLst/>
                  <a:uLnTx/>
                  <a:uFillTx/>
                  <a:latin typeface="Times New Roman" pitchFamily="18" charset="0"/>
                  <a:cs typeface="Arial" panose="020B0604020202020204" pitchFamily="34" charset="0"/>
                </a:endParaRPr>
              </a:p>
            </p:txBody>
          </p:sp>
          <p:sp>
            <p:nvSpPr>
              <p:cNvPr id="7" name="Rectangle 6"/>
              <p:cNvSpPr/>
              <p:nvPr/>
            </p:nvSpPr>
            <p:spPr bwMode="auto">
              <a:xfrm>
                <a:off x="5823537" y="1619520"/>
                <a:ext cx="1359877" cy="609600"/>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zh-CN" altLang="en-US" sz="1200" b="0" i="0" u="none" strike="noStrike" kern="0" cap="none" spc="0" normalizeH="0" baseline="0" noProof="0">
                  <a:ln>
                    <a:noFill/>
                  </a:ln>
                  <a:solidFill>
                    <a:srgbClr val="000000"/>
                  </a:solidFill>
                  <a:effectLst/>
                  <a:uLnTx/>
                  <a:uFillTx/>
                  <a:latin typeface="Times New Roman" pitchFamily="18" charset="0"/>
                  <a:cs typeface="Arial" panose="020B0604020202020204" pitchFamily="34" charset="0"/>
                </a:endParaRPr>
              </a:p>
            </p:txBody>
          </p:sp>
          <p:cxnSp>
            <p:nvCxnSpPr>
              <p:cNvPr id="9" name="Straight Arrow Connector 8"/>
              <p:cNvCxnSpPr>
                <a:stCxn id="5" idx="3"/>
                <a:endCxn id="6" idx="1"/>
              </p:cNvCxnSpPr>
              <p:nvPr/>
            </p:nvCxnSpPr>
            <p:spPr bwMode="auto">
              <a:xfrm>
                <a:off x="2763814" y="1924320"/>
                <a:ext cx="849923"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10" name="Straight Arrow Connector 9"/>
              <p:cNvCxnSpPr>
                <a:stCxn id="6" idx="3"/>
                <a:endCxn id="7" idx="1"/>
              </p:cNvCxnSpPr>
              <p:nvPr/>
            </p:nvCxnSpPr>
            <p:spPr bwMode="auto">
              <a:xfrm>
                <a:off x="4973614" y="1924320"/>
                <a:ext cx="849923"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11" name="Straight Arrow Connector 10"/>
              <p:cNvCxnSpPr>
                <a:endCxn id="5" idx="1"/>
              </p:cNvCxnSpPr>
              <p:nvPr/>
            </p:nvCxnSpPr>
            <p:spPr bwMode="auto">
              <a:xfrm>
                <a:off x="893984" y="1924320"/>
                <a:ext cx="509954"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12" name="TextBox 11"/>
              <p:cNvSpPr txBox="1"/>
              <p:nvPr/>
            </p:nvSpPr>
            <p:spPr>
              <a:xfrm>
                <a:off x="1488930" y="1740690"/>
                <a:ext cx="686936" cy="338554"/>
              </a:xfrm>
              <a:prstGeom prst="rect">
                <a:avLst/>
              </a:prstGeom>
              <a:noFill/>
            </p:spPr>
            <p:txBody>
              <a:bodyPr wrap="none" rtlCol="0">
                <a:spAutoFit/>
              </a:bodyPr>
              <a:lstStyle/>
              <a:p>
                <a:pPr defTabSz="914400" fontAlgn="base" latinLnBrk="1">
                  <a:spcBef>
                    <a:spcPct val="0"/>
                  </a:spcBef>
                  <a:spcAft>
                    <a:spcPct val="0"/>
                  </a:spcAft>
                </a:pPr>
                <a:r>
                  <a:rPr kumimoji="1" lang="en-CA" altLang="zh-CN" sz="1600" dirty="0">
                    <a:solidFill>
                      <a:srgbClr val="000000"/>
                    </a:solidFill>
                    <a:latin typeface="Times New Roman" panose="02020603050405020304" pitchFamily="18" charset="0"/>
                    <a:ea typeface="Gulim" panose="020B0600000101010101" pitchFamily="34" charset="-127"/>
                    <a:cs typeface="Arial" panose="020B0604020202020204" pitchFamily="34" charset="0"/>
                  </a:rPr>
                  <a:t>AGC</a:t>
                </a:r>
                <a:endParaRPr kumimoji="1" lang="zh-CN" altLang="en-US" sz="1600" dirty="0">
                  <a:solidFill>
                    <a:srgbClr val="000000"/>
                  </a:solidFill>
                  <a:latin typeface="Times New Roman" panose="02020603050405020304" pitchFamily="18" charset="0"/>
                  <a:cs typeface="Arial" panose="020B0604020202020204" pitchFamily="34" charset="0"/>
                </a:endParaRPr>
              </a:p>
            </p:txBody>
          </p:sp>
          <p:sp>
            <p:nvSpPr>
              <p:cNvPr id="13" name="TextBox 12"/>
              <p:cNvSpPr txBox="1"/>
              <p:nvPr/>
            </p:nvSpPr>
            <p:spPr>
              <a:xfrm>
                <a:off x="3613737" y="1741940"/>
                <a:ext cx="686936" cy="338554"/>
              </a:xfrm>
              <a:prstGeom prst="rect">
                <a:avLst/>
              </a:prstGeom>
              <a:noFill/>
            </p:spPr>
            <p:txBody>
              <a:bodyPr wrap="none" rtlCol="0">
                <a:spAutoFit/>
              </a:bodyPr>
              <a:lstStyle/>
              <a:p>
                <a:pPr defTabSz="914400" fontAlgn="base" latinLnBrk="1">
                  <a:spcBef>
                    <a:spcPct val="0"/>
                  </a:spcBef>
                  <a:spcAft>
                    <a:spcPct val="0"/>
                  </a:spcAft>
                </a:pPr>
                <a:r>
                  <a:rPr kumimoji="1" lang="en-CA" altLang="zh-CN" sz="1600" dirty="0">
                    <a:solidFill>
                      <a:srgbClr val="000000"/>
                    </a:solidFill>
                    <a:latin typeface="Times New Roman" panose="02020603050405020304" pitchFamily="18" charset="0"/>
                    <a:ea typeface="Gulim" panose="020B0600000101010101" pitchFamily="34" charset="-127"/>
                    <a:cs typeface="Arial" panose="020B0604020202020204" pitchFamily="34" charset="0"/>
                  </a:rPr>
                  <a:t>ADC</a:t>
                </a:r>
                <a:endParaRPr kumimoji="1" lang="zh-CN" altLang="en-US" sz="1600" dirty="0">
                  <a:solidFill>
                    <a:srgbClr val="000000"/>
                  </a:solidFill>
                  <a:latin typeface="Times New Roman" panose="02020603050405020304" pitchFamily="18" charset="0"/>
                  <a:cs typeface="Arial" panose="020B0604020202020204" pitchFamily="34" charset="0"/>
                </a:endParaRPr>
              </a:p>
            </p:txBody>
          </p:sp>
          <p:sp>
            <p:nvSpPr>
              <p:cNvPr id="14" name="TextBox 13"/>
              <p:cNvSpPr txBox="1"/>
              <p:nvPr/>
            </p:nvSpPr>
            <p:spPr>
              <a:xfrm>
                <a:off x="5823537" y="1771920"/>
                <a:ext cx="599326" cy="338554"/>
              </a:xfrm>
              <a:prstGeom prst="rect">
                <a:avLst/>
              </a:prstGeom>
              <a:noFill/>
            </p:spPr>
            <p:txBody>
              <a:bodyPr wrap="none" rtlCol="0">
                <a:spAutoFit/>
              </a:bodyPr>
              <a:lstStyle/>
              <a:p>
                <a:pPr defTabSz="914400" fontAlgn="base" latinLnBrk="1">
                  <a:spcBef>
                    <a:spcPct val="0"/>
                  </a:spcBef>
                  <a:spcAft>
                    <a:spcPct val="0"/>
                  </a:spcAft>
                </a:pPr>
                <a:r>
                  <a:rPr kumimoji="1" lang="en-CA" altLang="zh-CN" sz="1600" dirty="0">
                    <a:solidFill>
                      <a:srgbClr val="000000"/>
                    </a:solidFill>
                    <a:latin typeface="Times New Roman" panose="02020603050405020304" pitchFamily="18" charset="0"/>
                    <a:ea typeface="Gulim" panose="020B0600000101010101" pitchFamily="34" charset="-127"/>
                    <a:cs typeface="Arial" panose="020B0604020202020204" pitchFamily="34" charset="0"/>
                  </a:rPr>
                  <a:t>FFT</a:t>
                </a:r>
                <a:endParaRPr kumimoji="1" lang="zh-CN" altLang="en-US" sz="1600" dirty="0">
                  <a:solidFill>
                    <a:srgbClr val="000000"/>
                  </a:solidFill>
                  <a:latin typeface="Times New Roman" panose="02020603050405020304" pitchFamily="18" charset="0"/>
                  <a:cs typeface="Arial" panose="020B0604020202020204" pitchFamily="34" charset="0"/>
                </a:endParaRPr>
              </a:p>
            </p:txBody>
          </p:sp>
          <p:sp>
            <p:nvSpPr>
              <p:cNvPr id="16" name="Rounded Rectangle 15"/>
              <p:cNvSpPr/>
              <p:nvPr/>
            </p:nvSpPr>
            <p:spPr bwMode="auto">
              <a:xfrm>
                <a:off x="1488930" y="1771920"/>
                <a:ext cx="686936" cy="307324"/>
              </a:xfrm>
              <a:prstGeom prst="roundRect">
                <a:avLst/>
              </a:prstGeom>
              <a:solidFill>
                <a:srgbClr val="00CC99">
                  <a:alpha val="50000"/>
                </a:srgb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zh-CN" altLang="en-US" sz="1200" b="0" i="0" u="none" strike="noStrike" kern="0" cap="none" spc="0" normalizeH="0" baseline="0" noProof="0">
                  <a:ln>
                    <a:noFill/>
                  </a:ln>
                  <a:solidFill>
                    <a:srgbClr val="000000"/>
                  </a:solidFill>
                  <a:effectLst/>
                  <a:uLnTx/>
                  <a:uFillTx/>
                  <a:latin typeface="Times New Roman" pitchFamily="18" charset="0"/>
                  <a:cs typeface="Arial" panose="020B0604020202020204" pitchFamily="34" charset="0"/>
                </a:endParaRPr>
              </a:p>
            </p:txBody>
          </p:sp>
          <p:sp>
            <p:nvSpPr>
              <p:cNvPr id="17" name="Rounded Rectangle 16"/>
              <p:cNvSpPr/>
              <p:nvPr/>
            </p:nvSpPr>
            <p:spPr bwMode="auto">
              <a:xfrm>
                <a:off x="3648020" y="1764795"/>
                <a:ext cx="686936" cy="307324"/>
              </a:xfrm>
              <a:prstGeom prst="roundRect">
                <a:avLst/>
              </a:prstGeom>
              <a:solidFill>
                <a:srgbClr val="00CC99">
                  <a:alpha val="50000"/>
                </a:srgb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zh-CN" altLang="en-US" sz="1200" b="0" i="0" u="none" strike="noStrike" kern="0" cap="none" spc="0" normalizeH="0" baseline="0" noProof="0">
                  <a:ln>
                    <a:noFill/>
                  </a:ln>
                  <a:solidFill>
                    <a:srgbClr val="000000"/>
                  </a:solidFill>
                  <a:effectLst/>
                  <a:uLnTx/>
                  <a:uFillTx/>
                  <a:latin typeface="Times New Roman" pitchFamily="18" charset="0"/>
                  <a:cs typeface="Arial" panose="020B0604020202020204" pitchFamily="34" charset="0"/>
                </a:endParaRPr>
              </a:p>
            </p:txBody>
          </p:sp>
          <p:sp>
            <p:nvSpPr>
              <p:cNvPr id="18" name="Rounded Rectangle 17"/>
              <p:cNvSpPr/>
              <p:nvPr/>
            </p:nvSpPr>
            <p:spPr bwMode="auto">
              <a:xfrm>
                <a:off x="5839413" y="1772545"/>
                <a:ext cx="686936" cy="307324"/>
              </a:xfrm>
              <a:prstGeom prst="roundRect">
                <a:avLst/>
              </a:prstGeom>
              <a:solidFill>
                <a:srgbClr val="00CC99">
                  <a:alpha val="50000"/>
                </a:srgb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zh-CN" altLang="en-US" sz="1200" b="0" i="0" u="none" strike="noStrike" kern="0" cap="none" spc="0" normalizeH="0" baseline="0" noProof="0">
                  <a:ln>
                    <a:noFill/>
                  </a:ln>
                  <a:solidFill>
                    <a:srgbClr val="000000"/>
                  </a:solidFill>
                  <a:effectLst/>
                  <a:uLnTx/>
                  <a:uFillTx/>
                  <a:latin typeface="Times New Roman" pitchFamily="18" charset="0"/>
                  <a:cs typeface="Arial" panose="020B0604020202020204" pitchFamily="34" charset="0"/>
                </a:endParaRPr>
              </a:p>
            </p:txBody>
          </p:sp>
          <p:cxnSp>
            <p:nvCxnSpPr>
              <p:cNvPr id="20" name="Straight Arrow Connector 19"/>
              <p:cNvCxnSpPr>
                <a:stCxn id="17" idx="3"/>
                <a:endCxn id="6" idx="3"/>
              </p:cNvCxnSpPr>
              <p:nvPr/>
            </p:nvCxnSpPr>
            <p:spPr bwMode="auto">
              <a:xfrm>
                <a:off x="4334956" y="1918457"/>
                <a:ext cx="638658" cy="5863"/>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21" name="TextBox 20"/>
              <p:cNvSpPr txBox="1"/>
              <p:nvPr/>
            </p:nvSpPr>
            <p:spPr>
              <a:xfrm>
                <a:off x="4429377" y="1679543"/>
                <a:ext cx="329344" cy="276999"/>
              </a:xfrm>
              <a:prstGeom prst="rect">
                <a:avLst/>
              </a:prstGeom>
              <a:noFill/>
            </p:spPr>
            <p:txBody>
              <a:bodyPr wrap="none" rtlCol="0">
                <a:spAutoFit/>
              </a:bodyPr>
              <a:lstStyle/>
              <a:p>
                <a:pPr defTabSz="914400" fontAlgn="base" latinLnBrk="1">
                  <a:spcBef>
                    <a:spcPct val="0"/>
                  </a:spcBef>
                  <a:spcAft>
                    <a:spcPct val="0"/>
                  </a:spcAft>
                </a:pPr>
                <a:r>
                  <a:rPr kumimoji="1" lang="en-CA" altLang="zh-CN" sz="1200" i="1" dirty="0">
                    <a:solidFill>
                      <a:srgbClr val="0000FF"/>
                    </a:solidFill>
                    <a:latin typeface="Times New Roman" panose="02020603050405020304" pitchFamily="18" charset="0"/>
                    <a:ea typeface="Gulim" panose="020B0600000101010101" pitchFamily="34" charset="-127"/>
                    <a:cs typeface="Arial" panose="020B0604020202020204" pitchFamily="34" charset="0"/>
                  </a:rPr>
                  <a:t>U</a:t>
                </a:r>
                <a:endParaRPr kumimoji="1" lang="zh-CN" altLang="en-US" sz="1200" i="1" dirty="0">
                  <a:solidFill>
                    <a:srgbClr val="0000FF"/>
                  </a:solidFill>
                  <a:latin typeface="Times New Roman" panose="02020603050405020304" pitchFamily="18" charset="0"/>
                  <a:cs typeface="Arial" panose="020B0604020202020204" pitchFamily="34" charset="0"/>
                </a:endParaRPr>
              </a:p>
            </p:txBody>
          </p:sp>
          <p:cxnSp>
            <p:nvCxnSpPr>
              <p:cNvPr id="22" name="Straight Arrow Connector 21"/>
              <p:cNvCxnSpPr>
                <a:stCxn id="18" idx="3"/>
                <a:endCxn id="7" idx="3"/>
              </p:cNvCxnSpPr>
              <p:nvPr/>
            </p:nvCxnSpPr>
            <p:spPr bwMode="auto">
              <a:xfrm flipV="1">
                <a:off x="6526349" y="1924320"/>
                <a:ext cx="657065" cy="1887"/>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23" name="TextBox 22"/>
              <p:cNvSpPr txBox="1"/>
              <p:nvPr/>
            </p:nvSpPr>
            <p:spPr>
              <a:xfrm>
                <a:off x="6638466" y="1692508"/>
                <a:ext cx="329344" cy="276999"/>
              </a:xfrm>
              <a:prstGeom prst="rect">
                <a:avLst/>
              </a:prstGeom>
              <a:noFill/>
            </p:spPr>
            <p:txBody>
              <a:bodyPr wrap="none" rtlCol="0">
                <a:spAutoFit/>
              </a:bodyPr>
              <a:lstStyle/>
              <a:p>
                <a:pPr defTabSz="914400" fontAlgn="base" latinLnBrk="1">
                  <a:spcBef>
                    <a:spcPct val="0"/>
                  </a:spcBef>
                  <a:spcAft>
                    <a:spcPct val="0"/>
                  </a:spcAft>
                </a:pPr>
                <a:r>
                  <a:rPr kumimoji="1" lang="en-CA" altLang="zh-CN" sz="1200" i="1" dirty="0">
                    <a:solidFill>
                      <a:srgbClr val="0000FF"/>
                    </a:solidFill>
                    <a:latin typeface="Times New Roman" panose="02020603050405020304" pitchFamily="18" charset="0"/>
                    <a:ea typeface="Gulim" panose="020B0600000101010101" pitchFamily="34" charset="-127"/>
                    <a:cs typeface="Arial" panose="020B0604020202020204" pitchFamily="34" charset="0"/>
                  </a:rPr>
                  <a:t>D</a:t>
                </a:r>
                <a:endParaRPr kumimoji="1" lang="zh-CN" altLang="en-US" sz="1200" i="1" dirty="0">
                  <a:solidFill>
                    <a:srgbClr val="0000FF"/>
                  </a:solidFill>
                  <a:latin typeface="Times New Roman" panose="02020603050405020304" pitchFamily="18" charset="0"/>
                  <a:cs typeface="Arial" panose="020B0604020202020204" pitchFamily="34" charset="0"/>
                </a:endParaRPr>
              </a:p>
            </p:txBody>
          </p:sp>
          <p:sp>
            <p:nvSpPr>
              <p:cNvPr id="25" name="TextBox 24"/>
              <p:cNvSpPr txBox="1"/>
              <p:nvPr/>
            </p:nvSpPr>
            <p:spPr>
              <a:xfrm>
                <a:off x="228600" y="2286000"/>
                <a:ext cx="3612047" cy="338554"/>
              </a:xfrm>
              <a:prstGeom prst="rect">
                <a:avLst/>
              </a:prstGeom>
              <a:noFill/>
            </p:spPr>
            <p:txBody>
              <a:bodyPr wrap="none" rtlCol="0">
                <a:spAutoFit/>
              </a:bodyPr>
              <a:lstStyle/>
              <a:p>
                <a:pPr defTabSz="914400" fontAlgn="base" latinLnBrk="1">
                  <a:spcBef>
                    <a:spcPct val="0"/>
                  </a:spcBef>
                  <a:spcAft>
                    <a:spcPct val="0"/>
                  </a:spcAft>
                </a:pPr>
                <a:r>
                  <a:rPr kumimoji="1" lang="en-CA" altLang="zh-CN" sz="1600" dirty="0">
                    <a:solidFill>
                      <a:srgbClr val="000000"/>
                    </a:solidFill>
                    <a:latin typeface="Times New Roman" panose="02020603050405020304" pitchFamily="18" charset="0"/>
                    <a:ea typeface="Gulim" panose="020B0600000101010101" pitchFamily="34" charset="-127"/>
                    <a:cs typeface="Arial" panose="020B0604020202020204" pitchFamily="34" charset="0"/>
                  </a:rPr>
                  <a:t>Maximum of the amplitude of </a:t>
                </a:r>
                <a:r>
                  <a:rPr kumimoji="1" lang="en-CA" altLang="zh-CN" sz="1600" b="1" i="1" dirty="0">
                    <a:solidFill>
                      <a:srgbClr val="0000FF"/>
                    </a:solidFill>
                    <a:latin typeface="Times New Roman" panose="02020603050405020304" pitchFamily="18" charset="0"/>
                    <a:ea typeface="Gulim" panose="020B0600000101010101" pitchFamily="34" charset="-127"/>
                    <a:cs typeface="Arial" panose="020B0604020202020204" pitchFamily="34" charset="0"/>
                  </a:rPr>
                  <a:t>U</a:t>
                </a:r>
                <a:r>
                  <a:rPr kumimoji="1" lang="en-CA" altLang="zh-CN" sz="1600" dirty="0">
                    <a:solidFill>
                      <a:srgbClr val="000000"/>
                    </a:solidFill>
                    <a:latin typeface="Times New Roman" panose="02020603050405020304" pitchFamily="18" charset="0"/>
                    <a:ea typeface="Gulim" panose="020B0600000101010101" pitchFamily="34" charset="-127"/>
                    <a:cs typeface="Arial" panose="020B0604020202020204" pitchFamily="34" charset="0"/>
                  </a:rPr>
                  <a:t>, </a:t>
                </a:r>
                <a:r>
                  <a:rPr kumimoji="1" lang="en-CA" altLang="zh-CN" sz="1600" i="1" dirty="0">
                    <a:solidFill>
                      <a:srgbClr val="000000"/>
                    </a:solidFill>
                    <a:latin typeface="Times New Roman" panose="02020603050405020304" pitchFamily="18" charset="0"/>
                    <a:ea typeface="Gulim" panose="020B0600000101010101" pitchFamily="34" charset="-127"/>
                    <a:cs typeface="Arial" panose="020B0604020202020204" pitchFamily="34" charset="0"/>
                  </a:rPr>
                  <a:t>M</a:t>
                </a:r>
                <a:r>
                  <a:rPr kumimoji="1" lang="en-CA" altLang="zh-CN" sz="1600" i="1" baseline="-25000" dirty="0">
                    <a:solidFill>
                      <a:srgbClr val="000000"/>
                    </a:solidFill>
                    <a:latin typeface="Times New Roman" panose="02020603050405020304" pitchFamily="18" charset="0"/>
                    <a:ea typeface="Gulim" panose="020B0600000101010101" pitchFamily="34" charset="-127"/>
                    <a:cs typeface="Arial" panose="020B0604020202020204" pitchFamily="34" charset="0"/>
                  </a:rPr>
                  <a:t>U</a:t>
                </a:r>
                <a:endParaRPr kumimoji="1" lang="zh-CN" altLang="en-US" sz="1600" i="1" baseline="-25000" dirty="0">
                  <a:solidFill>
                    <a:srgbClr val="000000"/>
                  </a:solidFill>
                  <a:latin typeface="Times New Roman" panose="02020603050405020304" pitchFamily="18" charset="0"/>
                  <a:cs typeface="Arial" panose="020B0604020202020204" pitchFamily="34" charset="0"/>
                </a:endParaRPr>
              </a:p>
            </p:txBody>
          </p:sp>
          <p:sp>
            <p:nvSpPr>
              <p:cNvPr id="26" name="TextBox 25"/>
              <p:cNvSpPr txBox="1"/>
              <p:nvPr/>
            </p:nvSpPr>
            <p:spPr>
              <a:xfrm>
                <a:off x="228600" y="2572036"/>
                <a:ext cx="3612047" cy="338554"/>
              </a:xfrm>
              <a:prstGeom prst="rect">
                <a:avLst/>
              </a:prstGeom>
              <a:noFill/>
            </p:spPr>
            <p:txBody>
              <a:bodyPr wrap="none" rtlCol="0">
                <a:spAutoFit/>
              </a:bodyPr>
              <a:lstStyle/>
              <a:p>
                <a:pPr defTabSz="914400" fontAlgn="base" latinLnBrk="1">
                  <a:spcBef>
                    <a:spcPct val="0"/>
                  </a:spcBef>
                  <a:spcAft>
                    <a:spcPct val="0"/>
                  </a:spcAft>
                </a:pPr>
                <a:r>
                  <a:rPr kumimoji="1" lang="en-CA" altLang="zh-CN" sz="1600" dirty="0">
                    <a:solidFill>
                      <a:srgbClr val="000000"/>
                    </a:solidFill>
                    <a:latin typeface="Times New Roman" panose="02020603050405020304" pitchFamily="18" charset="0"/>
                    <a:ea typeface="Gulim" panose="020B0600000101010101" pitchFamily="34" charset="-127"/>
                    <a:cs typeface="Arial" panose="020B0604020202020204" pitchFamily="34" charset="0"/>
                  </a:rPr>
                  <a:t>Maximum of the amplitude of </a:t>
                </a:r>
                <a:r>
                  <a:rPr kumimoji="1" lang="en-CA" altLang="zh-CN" sz="1600" b="1" i="1" dirty="0">
                    <a:solidFill>
                      <a:srgbClr val="0000FF"/>
                    </a:solidFill>
                    <a:latin typeface="Times New Roman" panose="02020603050405020304" pitchFamily="18" charset="0"/>
                    <a:ea typeface="Gulim" panose="020B0600000101010101" pitchFamily="34" charset="-127"/>
                    <a:cs typeface="Arial" panose="020B0604020202020204" pitchFamily="34" charset="0"/>
                  </a:rPr>
                  <a:t>D</a:t>
                </a:r>
                <a:r>
                  <a:rPr kumimoji="1" lang="en-CA" altLang="zh-CN" sz="1600" dirty="0">
                    <a:solidFill>
                      <a:srgbClr val="000000"/>
                    </a:solidFill>
                    <a:latin typeface="Times New Roman" panose="02020603050405020304" pitchFamily="18" charset="0"/>
                    <a:ea typeface="Gulim" panose="020B0600000101010101" pitchFamily="34" charset="-127"/>
                    <a:cs typeface="Arial" panose="020B0604020202020204" pitchFamily="34" charset="0"/>
                  </a:rPr>
                  <a:t>, </a:t>
                </a:r>
                <a:r>
                  <a:rPr kumimoji="1" lang="en-CA" altLang="zh-CN" sz="1600" i="1" dirty="0">
                    <a:solidFill>
                      <a:srgbClr val="000000"/>
                    </a:solidFill>
                    <a:latin typeface="Times New Roman" panose="02020603050405020304" pitchFamily="18" charset="0"/>
                    <a:ea typeface="Gulim" panose="020B0600000101010101" pitchFamily="34" charset="-127"/>
                    <a:cs typeface="Arial" panose="020B0604020202020204" pitchFamily="34" charset="0"/>
                  </a:rPr>
                  <a:t>M</a:t>
                </a:r>
                <a:r>
                  <a:rPr kumimoji="1" lang="en-CA" altLang="zh-CN" sz="1600" i="1" baseline="-25000" dirty="0">
                    <a:solidFill>
                      <a:srgbClr val="000000"/>
                    </a:solidFill>
                    <a:latin typeface="Times New Roman" panose="02020603050405020304" pitchFamily="18" charset="0"/>
                    <a:ea typeface="Gulim" panose="020B0600000101010101" pitchFamily="34" charset="-127"/>
                    <a:cs typeface="Arial" panose="020B0604020202020204" pitchFamily="34" charset="0"/>
                  </a:rPr>
                  <a:t>D</a:t>
                </a:r>
                <a:endParaRPr kumimoji="1" lang="zh-CN" altLang="en-US" sz="1600" i="1" baseline="-25000" dirty="0">
                  <a:solidFill>
                    <a:srgbClr val="000000"/>
                  </a:solidFill>
                  <a:latin typeface="Times New Roman" panose="02020603050405020304" pitchFamily="18" charset="0"/>
                  <a:cs typeface="Arial" panose="020B0604020202020204" pitchFamily="34" charset="0"/>
                </a:endParaRPr>
              </a:p>
            </p:txBody>
          </p:sp>
          <p:sp>
            <p:nvSpPr>
              <p:cNvPr id="27" name="TextBox 26"/>
              <p:cNvSpPr txBox="1"/>
              <p:nvPr/>
            </p:nvSpPr>
            <p:spPr>
              <a:xfrm>
                <a:off x="228600" y="2849407"/>
                <a:ext cx="8223983" cy="338554"/>
              </a:xfrm>
              <a:prstGeom prst="rect">
                <a:avLst/>
              </a:prstGeom>
              <a:noFill/>
            </p:spPr>
            <p:txBody>
              <a:bodyPr wrap="none" rtlCol="0">
                <a:spAutoFit/>
              </a:bodyPr>
              <a:lstStyle/>
              <a:p>
                <a:pPr defTabSz="914400" fontAlgn="base" latinLnBrk="1">
                  <a:spcBef>
                    <a:spcPct val="0"/>
                  </a:spcBef>
                  <a:spcAft>
                    <a:spcPct val="0"/>
                  </a:spcAft>
                </a:pPr>
                <a:r>
                  <a:rPr kumimoji="1" lang="en-CA" altLang="zh-CN" sz="1600" dirty="0">
                    <a:solidFill>
                      <a:srgbClr val="000000"/>
                    </a:solidFill>
                    <a:latin typeface="Times New Roman" panose="02020603050405020304" pitchFamily="18" charset="0"/>
                    <a:ea typeface="Gulim" panose="020B0600000101010101" pitchFamily="34" charset="-127"/>
                    <a:cs typeface="Arial" panose="020B0604020202020204" pitchFamily="34" charset="0"/>
                  </a:rPr>
                  <a:t>Maximum of the amplitude of </a:t>
                </a:r>
                <a:r>
                  <a:rPr kumimoji="1" lang="en-CA" altLang="zh-CN" sz="1600" b="1" i="1" dirty="0" smtClean="0">
                    <a:solidFill>
                      <a:srgbClr val="0000FF"/>
                    </a:solidFill>
                    <a:latin typeface="Times New Roman" panose="02020603050405020304" pitchFamily="18" charset="0"/>
                    <a:ea typeface="Gulim" panose="020B0600000101010101" pitchFamily="34" charset="-127"/>
                    <a:cs typeface="Arial" panose="020B0604020202020204" pitchFamily="34" charset="0"/>
                  </a:rPr>
                  <a:t>H</a:t>
                </a:r>
                <a:r>
                  <a:rPr kumimoji="1" lang="en-CA" altLang="zh-CN" sz="1600" b="1" i="1" baseline="-25000" dirty="0" smtClean="0">
                    <a:solidFill>
                      <a:srgbClr val="0000FF"/>
                    </a:solidFill>
                    <a:latin typeface="Times New Roman" panose="02020603050405020304" pitchFamily="18" charset="0"/>
                    <a:ea typeface="Gulim" panose="020B0600000101010101" pitchFamily="34" charset="-127"/>
                    <a:cs typeface="Arial" panose="020B0604020202020204" pitchFamily="34" charset="0"/>
                  </a:rPr>
                  <a:t>i</a:t>
                </a:r>
                <a:r>
                  <a:rPr kumimoji="1" lang="en-CA" altLang="zh-CN" sz="16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 </a:t>
                </a:r>
                <a:r>
                  <a:rPr kumimoji="1" lang="en-CA" altLang="zh-CN" sz="1600" i="1" dirty="0" err="1" smtClean="0">
                    <a:solidFill>
                      <a:srgbClr val="000000"/>
                    </a:solidFill>
                    <a:latin typeface="Times New Roman" panose="02020603050405020304" pitchFamily="18" charset="0"/>
                    <a:ea typeface="Gulim" panose="020B0600000101010101" pitchFamily="34" charset="-127"/>
                    <a:cs typeface="Arial" panose="020B0604020202020204" pitchFamily="34" charset="0"/>
                  </a:rPr>
                  <a:t>M</a:t>
                </a:r>
                <a:r>
                  <a:rPr kumimoji="1" lang="en-CA" altLang="zh-CN" sz="1600" i="1" baseline="-25000" dirty="0" err="1" smtClean="0">
                    <a:solidFill>
                      <a:srgbClr val="000000"/>
                    </a:solidFill>
                    <a:latin typeface="Times New Roman" panose="02020603050405020304" pitchFamily="18" charset="0"/>
                    <a:ea typeface="Gulim" panose="020B0600000101010101" pitchFamily="34" charset="-127"/>
                    <a:cs typeface="Arial" panose="020B0604020202020204" pitchFamily="34" charset="0"/>
                  </a:rPr>
                  <a:t>Hi</a:t>
                </a:r>
                <a:r>
                  <a:rPr kumimoji="1" lang="en-CA" altLang="zh-CN" sz="1600" i="1"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 </a:t>
                </a:r>
                <a:r>
                  <a:rPr kumimoji="1" lang="en-CA" altLang="zh-CN" sz="1600" dirty="0">
                    <a:solidFill>
                      <a:srgbClr val="000000"/>
                    </a:solidFill>
                    <a:latin typeface="Times New Roman" panose="02020603050405020304" pitchFamily="18" charset="0"/>
                    <a:ea typeface="Gulim" panose="020B0600000101010101" pitchFamily="34" charset="-127"/>
                    <a:cs typeface="Arial" panose="020B0604020202020204" pitchFamily="34" charset="0"/>
                  </a:rPr>
                  <a:t>where</a:t>
                </a:r>
                <a:r>
                  <a:rPr kumimoji="1" lang="en-CA" altLang="zh-CN" sz="1600" i="1" dirty="0">
                    <a:solidFill>
                      <a:srgbClr val="000000"/>
                    </a:solidFill>
                    <a:latin typeface="Times New Roman" panose="02020603050405020304" pitchFamily="18" charset="0"/>
                    <a:ea typeface="Gulim" panose="020B0600000101010101" pitchFamily="34" charset="-127"/>
                    <a:cs typeface="Arial" panose="020B0604020202020204" pitchFamily="34" charset="0"/>
                  </a:rPr>
                  <a:t> </a:t>
                </a:r>
                <a:r>
                  <a:rPr kumimoji="1" lang="en-CA" altLang="zh-CN" sz="1600" i="1"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H</a:t>
                </a:r>
                <a:r>
                  <a:rPr kumimoji="1" lang="en-CA" altLang="zh-CN" sz="1600" i="1" baseline="-250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i</a:t>
                </a:r>
                <a:r>
                  <a:rPr kumimoji="1" lang="en-CA" altLang="zh-CN" sz="1600" i="1"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 </a:t>
                </a:r>
                <a:r>
                  <a:rPr kumimoji="1" lang="en-CA" altLang="zh-CN" sz="1600" dirty="0">
                    <a:solidFill>
                      <a:srgbClr val="000000"/>
                    </a:solidFill>
                    <a:latin typeface="Times New Roman" panose="02020603050405020304" pitchFamily="18" charset="0"/>
                    <a:ea typeface="Gulim" panose="020B0600000101010101" pitchFamily="34" charset="-127"/>
                    <a:cs typeface="Arial" panose="020B0604020202020204" pitchFamily="34" charset="0"/>
                  </a:rPr>
                  <a:t>is the channel </a:t>
                </a:r>
                <a:r>
                  <a:rPr lang="en-CA" altLang="zh-CN" sz="1600" dirty="0">
                    <a:solidFill>
                      <a:srgbClr val="000000"/>
                    </a:solidFill>
                  </a:rPr>
                  <a:t>estimation </a:t>
                </a:r>
                <a:r>
                  <a:rPr lang="en-CA" altLang="zh-CN" sz="1600" dirty="0" smtClean="0">
                    <a:solidFill>
                      <a:srgbClr val="000000"/>
                    </a:solidFill>
                  </a:rPr>
                  <a:t>output with In-BSS AP</a:t>
                </a:r>
                <a:r>
                  <a:rPr kumimoji="1" lang="en-CA" altLang="zh-CN" sz="1600" baseline="-250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 </a:t>
                </a:r>
                <a:endParaRPr kumimoji="1" lang="zh-CN" altLang="en-US" sz="1600" baseline="-25000" dirty="0">
                  <a:solidFill>
                    <a:srgbClr val="000000"/>
                  </a:solidFill>
                  <a:latin typeface="Times New Roman" panose="02020603050405020304" pitchFamily="18" charset="0"/>
                  <a:cs typeface="Arial" panose="020B0604020202020204" pitchFamily="34" charset="0"/>
                </a:endParaRPr>
              </a:p>
            </p:txBody>
          </p:sp>
          <p:sp>
            <p:nvSpPr>
              <p:cNvPr id="28" name="Down Arrow 27"/>
              <p:cNvSpPr/>
              <p:nvPr/>
            </p:nvSpPr>
            <p:spPr bwMode="auto">
              <a:xfrm>
                <a:off x="5195151" y="1454681"/>
                <a:ext cx="395218" cy="471526"/>
              </a:xfrm>
              <a:prstGeom prst="downArrow">
                <a:avLst/>
              </a:prstGeom>
              <a:solidFill>
                <a:srgbClr val="00CC99"/>
              </a:solidFill>
              <a:ln w="12700" cap="flat" cmpd="sng" algn="ctr">
                <a:solidFill>
                  <a:srgbClr val="000000">
                    <a:alpha val="91000"/>
                  </a:srgbClr>
                </a:solidFill>
                <a:prstDash val="solid"/>
                <a:round/>
                <a:headEnd type="none" w="sm" len="sm"/>
                <a:tailEnd type="none" w="sm" len="sm"/>
              </a:ln>
              <a:effectLst/>
              <a:scene3d>
                <a:camera prst="orthographicFront">
                  <a:rot lat="10800000" lon="0" rev="0"/>
                </a:camera>
                <a:lightRig rig="threePt" dir="t"/>
              </a:scene3d>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zh-CN" altLang="en-US" sz="1200" b="0" i="0" u="none" strike="noStrike" kern="0" cap="none" spc="0" normalizeH="0" baseline="0" noProof="0">
                  <a:ln>
                    <a:noFill/>
                  </a:ln>
                  <a:solidFill>
                    <a:srgbClr val="000000"/>
                  </a:solidFill>
                  <a:effectLst/>
                  <a:uLnTx/>
                  <a:uFillTx/>
                  <a:latin typeface="Times New Roman" pitchFamily="18" charset="0"/>
                  <a:cs typeface="Arial" panose="020B0604020202020204" pitchFamily="34" charset="0"/>
                </a:endParaRPr>
              </a:p>
            </p:txBody>
          </p:sp>
          <p:sp>
            <p:nvSpPr>
              <p:cNvPr id="29" name="Down Arrow 28"/>
              <p:cNvSpPr/>
              <p:nvPr/>
            </p:nvSpPr>
            <p:spPr bwMode="auto">
              <a:xfrm>
                <a:off x="7404951" y="1425859"/>
                <a:ext cx="395218" cy="471526"/>
              </a:xfrm>
              <a:prstGeom prst="downArrow">
                <a:avLst/>
              </a:prstGeom>
              <a:solidFill>
                <a:srgbClr val="00CC99"/>
              </a:solidFill>
              <a:ln w="12700" cap="flat" cmpd="sng" algn="ctr">
                <a:solidFill>
                  <a:srgbClr val="000000">
                    <a:alpha val="91000"/>
                  </a:srgbClr>
                </a:solidFill>
                <a:prstDash val="solid"/>
                <a:round/>
                <a:headEnd type="none" w="sm" len="sm"/>
                <a:tailEnd type="none" w="sm" len="sm"/>
              </a:ln>
              <a:effectLst/>
              <a:scene3d>
                <a:camera prst="orthographicFront">
                  <a:rot lat="10800000" lon="0" rev="0"/>
                </a:camera>
                <a:lightRig rig="threePt" dir="t"/>
              </a:scene3d>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zh-CN" altLang="en-US" sz="1200" b="0" i="0" u="none" strike="noStrike" kern="0" cap="none" spc="0" normalizeH="0" baseline="0" noProof="0">
                  <a:ln>
                    <a:noFill/>
                  </a:ln>
                  <a:solidFill>
                    <a:srgbClr val="000000"/>
                  </a:solidFill>
                  <a:effectLst/>
                  <a:uLnTx/>
                  <a:uFillTx/>
                  <a:latin typeface="Times New Roman" pitchFamily="18" charset="0"/>
                  <a:cs typeface="Arial" panose="020B0604020202020204" pitchFamily="34" charset="0"/>
                </a:endParaRPr>
              </a:p>
            </p:txBody>
          </p:sp>
          <p:sp>
            <p:nvSpPr>
              <p:cNvPr id="31" name="TextBox 30"/>
              <p:cNvSpPr txBox="1"/>
              <p:nvPr/>
            </p:nvSpPr>
            <p:spPr>
              <a:xfrm>
                <a:off x="4938781" y="1911881"/>
                <a:ext cx="628385" cy="338554"/>
              </a:xfrm>
              <a:prstGeom prst="rect">
                <a:avLst/>
              </a:prstGeom>
              <a:noFill/>
            </p:spPr>
            <p:txBody>
              <a:bodyPr wrap="square" rtlCol="0">
                <a:spAutoFit/>
              </a:bodyPr>
              <a:lstStyle/>
              <a:p>
                <a:pPr defTabSz="914400" fontAlgn="base" latinLnBrk="1">
                  <a:spcBef>
                    <a:spcPct val="0"/>
                  </a:spcBef>
                  <a:spcAft>
                    <a:spcPct val="0"/>
                  </a:spcAft>
                </a:pPr>
                <a:r>
                  <a:rPr kumimoji="1" lang="en-CA" altLang="zh-CN" sz="1600" i="1" dirty="0">
                    <a:solidFill>
                      <a:srgbClr val="000000"/>
                    </a:solidFill>
                    <a:latin typeface="Times New Roman" panose="02020603050405020304" pitchFamily="18" charset="0"/>
                    <a:ea typeface="Gulim" panose="020B0600000101010101" pitchFamily="34" charset="-127"/>
                    <a:cs typeface="Arial" panose="020B0604020202020204" pitchFamily="34" charset="0"/>
                  </a:rPr>
                  <a:t>N</a:t>
                </a:r>
                <a:r>
                  <a:rPr kumimoji="1" lang="en-CA" altLang="zh-CN" sz="1600" i="1" baseline="-25000" dirty="0">
                    <a:solidFill>
                      <a:srgbClr val="000000"/>
                    </a:solidFill>
                    <a:latin typeface="Times New Roman" panose="02020603050405020304" pitchFamily="18" charset="0"/>
                    <a:ea typeface="Gulim" panose="020B0600000101010101" pitchFamily="34" charset="-127"/>
                    <a:cs typeface="Arial" panose="020B0604020202020204" pitchFamily="34" charset="0"/>
                  </a:rPr>
                  <a:t>U</a:t>
                </a:r>
                <a:endParaRPr kumimoji="1" lang="zh-CN" altLang="en-US" sz="1600" i="1" dirty="0">
                  <a:solidFill>
                    <a:srgbClr val="000000"/>
                  </a:solidFill>
                  <a:latin typeface="Times New Roman" panose="02020603050405020304" pitchFamily="18" charset="0"/>
                  <a:cs typeface="Arial" panose="020B0604020202020204" pitchFamily="34" charset="0"/>
                </a:endParaRPr>
              </a:p>
            </p:txBody>
          </p:sp>
          <p:sp>
            <p:nvSpPr>
              <p:cNvPr id="32" name="TextBox 31"/>
              <p:cNvSpPr txBox="1"/>
              <p:nvPr/>
            </p:nvSpPr>
            <p:spPr>
              <a:xfrm>
                <a:off x="7134114" y="1929290"/>
                <a:ext cx="628385" cy="338554"/>
              </a:xfrm>
              <a:prstGeom prst="rect">
                <a:avLst/>
              </a:prstGeom>
              <a:noFill/>
            </p:spPr>
            <p:txBody>
              <a:bodyPr wrap="square" rtlCol="0">
                <a:spAutoFit/>
              </a:bodyPr>
              <a:lstStyle/>
              <a:p>
                <a:pPr defTabSz="914400" fontAlgn="base" latinLnBrk="1">
                  <a:spcBef>
                    <a:spcPct val="0"/>
                  </a:spcBef>
                  <a:spcAft>
                    <a:spcPct val="0"/>
                  </a:spcAft>
                </a:pPr>
                <a:r>
                  <a:rPr kumimoji="1" lang="en-CA" altLang="zh-CN" sz="1600" i="1" dirty="0">
                    <a:solidFill>
                      <a:srgbClr val="000000"/>
                    </a:solidFill>
                    <a:latin typeface="Times New Roman" panose="02020603050405020304" pitchFamily="18" charset="0"/>
                    <a:ea typeface="Gulim" panose="020B0600000101010101" pitchFamily="34" charset="-127"/>
                    <a:cs typeface="Arial" panose="020B0604020202020204" pitchFamily="34" charset="0"/>
                  </a:rPr>
                  <a:t>N</a:t>
                </a:r>
                <a:r>
                  <a:rPr kumimoji="1" lang="en-CA" altLang="zh-CN" sz="1600" i="1" baseline="-25000" dirty="0">
                    <a:solidFill>
                      <a:srgbClr val="000000"/>
                    </a:solidFill>
                    <a:latin typeface="Times New Roman" panose="02020603050405020304" pitchFamily="18" charset="0"/>
                    <a:ea typeface="Gulim" panose="020B0600000101010101" pitchFamily="34" charset="-127"/>
                    <a:cs typeface="Arial" panose="020B0604020202020204" pitchFamily="34" charset="0"/>
                  </a:rPr>
                  <a:t>D</a:t>
                </a:r>
                <a:endParaRPr kumimoji="1" lang="zh-CN" altLang="en-US" sz="1600" i="1" dirty="0">
                  <a:solidFill>
                    <a:srgbClr val="000000"/>
                  </a:solidFill>
                  <a:latin typeface="Times New Roman" panose="02020603050405020304" pitchFamily="18" charset="0"/>
                  <a:cs typeface="Arial" panose="020B0604020202020204" pitchFamily="34" charset="0"/>
                </a:endParaRPr>
              </a:p>
            </p:txBody>
          </p:sp>
          <p:sp>
            <p:nvSpPr>
              <p:cNvPr id="33" name="TextBox 32"/>
              <p:cNvSpPr txBox="1"/>
              <p:nvPr/>
            </p:nvSpPr>
            <p:spPr>
              <a:xfrm>
                <a:off x="4444528" y="3841421"/>
                <a:ext cx="628385" cy="338554"/>
              </a:xfrm>
              <a:prstGeom prst="rect">
                <a:avLst/>
              </a:prstGeom>
              <a:noFill/>
            </p:spPr>
            <p:txBody>
              <a:bodyPr wrap="square" rtlCol="0">
                <a:spAutoFit/>
              </a:bodyPr>
              <a:lstStyle/>
              <a:p>
                <a:pPr defTabSz="914400" fontAlgn="base" latinLnBrk="1">
                  <a:spcBef>
                    <a:spcPct val="0"/>
                  </a:spcBef>
                  <a:spcAft>
                    <a:spcPct val="0"/>
                  </a:spcAft>
                </a:pPr>
                <a:r>
                  <a:rPr kumimoji="1" lang="en-CA" altLang="zh-CN" sz="1600" i="1" dirty="0">
                    <a:solidFill>
                      <a:srgbClr val="000000"/>
                    </a:solidFill>
                    <a:latin typeface="Times New Roman" panose="02020603050405020304" pitchFamily="18" charset="0"/>
                    <a:ea typeface="Gulim" panose="020B0600000101010101" pitchFamily="34" charset="-127"/>
                    <a:cs typeface="Arial" panose="020B0604020202020204" pitchFamily="34" charset="0"/>
                  </a:rPr>
                  <a:t>N</a:t>
                </a:r>
                <a:r>
                  <a:rPr kumimoji="1" lang="en-CA" altLang="zh-CN" sz="1600" i="1" baseline="-25000" dirty="0">
                    <a:solidFill>
                      <a:srgbClr val="000000"/>
                    </a:solidFill>
                    <a:latin typeface="Times New Roman" panose="02020603050405020304" pitchFamily="18" charset="0"/>
                    <a:ea typeface="Gulim" panose="020B0600000101010101" pitchFamily="34" charset="-127"/>
                    <a:cs typeface="Arial" panose="020B0604020202020204" pitchFamily="34" charset="0"/>
                  </a:rPr>
                  <a:t>P</a:t>
                </a:r>
                <a:endParaRPr kumimoji="1" lang="zh-CN" altLang="en-US" sz="1600" i="1" dirty="0">
                  <a:solidFill>
                    <a:srgbClr val="000000"/>
                  </a:solidFill>
                  <a:latin typeface="Times New Roman" panose="02020603050405020304" pitchFamily="18" charset="0"/>
                  <a:cs typeface="Arial" panose="020B0604020202020204" pitchFamily="34" charset="0"/>
                </a:endParaRPr>
              </a:p>
            </p:txBody>
          </p:sp>
          <mc:AlternateContent xmlns:mc="http://schemas.openxmlformats.org/markup-compatibility/2006" xmlns:a14="http://schemas.microsoft.com/office/drawing/2010/main">
            <mc:Choice Requires="a14">
              <p:sp>
                <p:nvSpPr>
                  <p:cNvPr id="34" name="TextBox 33"/>
                  <p:cNvSpPr txBox="1"/>
                  <p:nvPr/>
                </p:nvSpPr>
                <p:spPr>
                  <a:xfrm>
                    <a:off x="3210065" y="1064876"/>
                    <a:ext cx="2962135" cy="481799"/>
                  </a:xfrm>
                  <a:prstGeom prst="rect">
                    <a:avLst/>
                  </a:prstGeom>
                  <a:noFill/>
                </p:spPr>
                <p:txBody>
                  <a:bodyPr wrap="square" lIns="0" tIns="0" rIns="0" bIns="0" rtlCol="0">
                    <a:spAutoFit/>
                  </a:bodyPr>
                  <a:lstStyle/>
                  <a:p>
                    <a:pPr defTabSz="914400" fontAlgn="base" latinLnBrk="1">
                      <a:spcBef>
                        <a:spcPct val="0"/>
                      </a:spcBef>
                      <a:spcAft>
                        <a:spcPct val="0"/>
                      </a:spcAft>
                    </a:pPr>
                    <a:r>
                      <a:rPr kumimoji="1" lang="en-US" altLang="zh-CN" sz="2000" i="1" dirty="0">
                        <a:solidFill>
                          <a:srgbClr val="000000"/>
                        </a:solidFill>
                      </a:rPr>
                      <a:t>Round</a:t>
                    </a:r>
                    <a:r>
                      <a:rPr kumimoji="1" lang="en-US" altLang="zh-CN" sz="2000" dirty="0">
                        <a:solidFill>
                          <a:srgbClr val="000000"/>
                        </a:solidFill>
                      </a:rPr>
                      <a:t>( </a:t>
                    </a:r>
                    <a14:m>
                      <m:oMath xmlns:m="http://schemas.openxmlformats.org/officeDocument/2006/math">
                        <m:f>
                          <m:fPr>
                            <m:ctrlPr>
                              <a:rPr kumimoji="1" lang="en-US" altLang="zh-CN" sz="2000" i="1" smtClean="0">
                                <a:solidFill>
                                  <a:srgbClr val="000000"/>
                                </a:solidFill>
                                <a:latin typeface="Cambria Math" panose="02040503050406030204" pitchFamily="18" charset="0"/>
                              </a:rPr>
                            </m:ctrlPr>
                          </m:fPr>
                          <m:num>
                            <m:r>
                              <a:rPr kumimoji="1" lang="en-CA" altLang="zh-CN" sz="2000" b="1" i="1" smtClean="0">
                                <a:solidFill>
                                  <a:srgbClr val="0000FF"/>
                                </a:solidFill>
                                <a:latin typeface="Cambria Math" panose="02040503050406030204" pitchFamily="18" charset="0"/>
                              </a:rPr>
                              <m:t>𝑼</m:t>
                            </m:r>
                          </m:num>
                          <m:den>
                            <m:sSub>
                              <m:sSubPr>
                                <m:ctrlPr>
                                  <a:rPr kumimoji="1" lang="en-US" altLang="zh-CN" sz="2000" i="1" smtClean="0">
                                    <a:solidFill>
                                      <a:srgbClr val="000000"/>
                                    </a:solidFill>
                                    <a:latin typeface="Cambria Math" panose="02040503050406030204" pitchFamily="18" charset="0"/>
                                  </a:rPr>
                                </m:ctrlPr>
                              </m:sSubPr>
                              <m:e>
                                <m:r>
                                  <a:rPr kumimoji="1" lang="en-CA" altLang="zh-CN" sz="2000" i="1" smtClean="0">
                                    <a:solidFill>
                                      <a:srgbClr val="000000"/>
                                    </a:solidFill>
                                    <a:latin typeface="Cambria Math" panose="02040503050406030204" pitchFamily="18" charset="0"/>
                                  </a:rPr>
                                  <m:t>𝑀</m:t>
                                </m:r>
                              </m:e>
                              <m:sub>
                                <m:r>
                                  <a:rPr kumimoji="1" lang="en-CA" altLang="zh-CN" sz="2000" i="1" smtClean="0">
                                    <a:solidFill>
                                      <a:srgbClr val="000000"/>
                                    </a:solidFill>
                                    <a:latin typeface="Cambria Math" panose="02040503050406030204" pitchFamily="18" charset="0"/>
                                  </a:rPr>
                                  <m:t>𝑈</m:t>
                                </m:r>
                              </m:sub>
                            </m:sSub>
                          </m:den>
                        </m:f>
                        <m:d>
                          <m:dPr>
                            <m:ctrlPr>
                              <a:rPr kumimoji="1" lang="en-US" altLang="zh-CN" sz="2000" i="1" smtClean="0">
                                <a:solidFill>
                                  <a:srgbClr val="000000"/>
                                </a:solidFill>
                                <a:latin typeface="Cambria Math" panose="02040503050406030204" pitchFamily="18" charset="0"/>
                              </a:rPr>
                            </m:ctrlPr>
                          </m:dPr>
                          <m:e>
                            <m:sSup>
                              <m:sSupPr>
                                <m:ctrlPr>
                                  <a:rPr kumimoji="1" lang="en-US" altLang="zh-CN" sz="2000" i="1" smtClean="0">
                                    <a:solidFill>
                                      <a:srgbClr val="000000"/>
                                    </a:solidFill>
                                    <a:latin typeface="Cambria Math" panose="02040503050406030204" pitchFamily="18" charset="0"/>
                                  </a:rPr>
                                </m:ctrlPr>
                              </m:sSupPr>
                              <m:e>
                                <m:r>
                                  <a:rPr kumimoji="1" lang="en-CA" altLang="zh-CN" sz="2000" i="1" smtClean="0">
                                    <a:solidFill>
                                      <a:srgbClr val="000000"/>
                                    </a:solidFill>
                                    <a:latin typeface="Cambria Math" panose="02040503050406030204" pitchFamily="18" charset="0"/>
                                  </a:rPr>
                                  <m:t>2</m:t>
                                </m:r>
                              </m:e>
                              <m:sup>
                                <m:sSub>
                                  <m:sSubPr>
                                    <m:ctrlPr>
                                      <a:rPr kumimoji="1" lang="en-US" altLang="zh-CN" sz="2000" i="1" smtClean="0">
                                        <a:solidFill>
                                          <a:srgbClr val="000000"/>
                                        </a:solidFill>
                                        <a:latin typeface="Cambria Math" panose="02040503050406030204" pitchFamily="18" charset="0"/>
                                      </a:rPr>
                                    </m:ctrlPr>
                                  </m:sSubPr>
                                  <m:e>
                                    <m:r>
                                      <a:rPr kumimoji="1" lang="en-CA" altLang="zh-CN" sz="2000" i="1" smtClean="0">
                                        <a:solidFill>
                                          <a:srgbClr val="000000"/>
                                        </a:solidFill>
                                        <a:latin typeface="Cambria Math" panose="02040503050406030204" pitchFamily="18" charset="0"/>
                                      </a:rPr>
                                      <m:t>𝑁</m:t>
                                    </m:r>
                                  </m:e>
                                  <m:sub>
                                    <m:r>
                                      <a:rPr kumimoji="1" lang="en-CA" altLang="zh-CN" sz="2000" i="1" smtClean="0">
                                        <a:solidFill>
                                          <a:srgbClr val="000000"/>
                                        </a:solidFill>
                                        <a:latin typeface="Cambria Math" panose="02040503050406030204" pitchFamily="18" charset="0"/>
                                      </a:rPr>
                                      <m:t>𝑈</m:t>
                                    </m:r>
                                  </m:sub>
                                </m:sSub>
                                <m:r>
                                  <a:rPr kumimoji="1" lang="en-CA" altLang="zh-CN" sz="2000" i="1" smtClean="0">
                                    <a:solidFill>
                                      <a:srgbClr val="000000"/>
                                    </a:solidFill>
                                    <a:latin typeface="Cambria Math" panose="02040503050406030204" pitchFamily="18" charset="0"/>
                                  </a:rPr>
                                  <m:t>−1</m:t>
                                </m:r>
                              </m:sup>
                            </m:sSup>
                            <m:r>
                              <a:rPr kumimoji="1" lang="en-CA" altLang="zh-CN" sz="2000" i="1" smtClean="0">
                                <a:solidFill>
                                  <a:srgbClr val="000000"/>
                                </a:solidFill>
                                <a:latin typeface="Cambria Math" panose="02040503050406030204" pitchFamily="18" charset="0"/>
                              </a:rPr>
                              <m:t>−1</m:t>
                            </m:r>
                          </m:e>
                        </m:d>
                      </m:oMath>
                    </a14:m>
                    <a:r>
                      <a:rPr kumimoji="1" lang="zh-CN" altLang="en-US" sz="2000" dirty="0">
                        <a:solidFill>
                          <a:srgbClr val="000000"/>
                        </a:solidFill>
                        <a:latin typeface="Times New Roman" panose="02020603050405020304" pitchFamily="18" charset="0"/>
                        <a:cs typeface="Arial" panose="020B0604020202020204" pitchFamily="34" charset="0"/>
                      </a:rPr>
                      <a:t> </a:t>
                    </a:r>
                    <a:r>
                      <a:rPr kumimoji="1" lang="en-US" altLang="zh-CN" sz="2000" dirty="0">
                        <a:solidFill>
                          <a:srgbClr val="000000"/>
                        </a:solidFill>
                        <a:latin typeface="Times New Roman" panose="02020603050405020304" pitchFamily="18" charset="0"/>
                        <a:cs typeface="Arial" panose="020B0604020202020204" pitchFamily="34" charset="0"/>
                      </a:rPr>
                      <a:t>)</a:t>
                    </a:r>
                    <a:endParaRPr kumimoji="1" lang="zh-CN" altLang="en-US" sz="2000" dirty="0">
                      <a:solidFill>
                        <a:srgbClr val="000000"/>
                      </a:solidFill>
                      <a:latin typeface="Times New Roman" panose="02020603050405020304" pitchFamily="18" charset="0"/>
                      <a:cs typeface="Arial" panose="020B0604020202020204" pitchFamily="34" charset="0"/>
                    </a:endParaRPr>
                  </a:p>
                </p:txBody>
              </p:sp>
            </mc:Choice>
            <mc:Fallback xmlns="">
              <p:sp>
                <p:nvSpPr>
                  <p:cNvPr id="34" name="TextBox 33"/>
                  <p:cNvSpPr txBox="1">
                    <a:spLocks noRot="1" noChangeAspect="1" noMove="1" noResize="1" noEditPoints="1" noAdjustHandles="1" noChangeArrowheads="1" noChangeShapeType="1" noTextEdit="1"/>
                  </p:cNvSpPr>
                  <p:nvPr/>
                </p:nvSpPr>
                <p:spPr>
                  <a:xfrm>
                    <a:off x="3210065" y="1064876"/>
                    <a:ext cx="2962135" cy="481799"/>
                  </a:xfrm>
                  <a:prstGeom prst="rect">
                    <a:avLst/>
                  </a:prstGeom>
                  <a:blipFill rotWithShape="0">
                    <a:blip r:embed="rId3"/>
                    <a:stretch>
                      <a:fillRect l="-5350" t="-2532" b="-8861"/>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5" name="TextBox 34"/>
                  <p:cNvSpPr txBox="1"/>
                  <p:nvPr/>
                </p:nvSpPr>
                <p:spPr>
                  <a:xfrm>
                    <a:off x="6149805" y="990600"/>
                    <a:ext cx="2841795" cy="479875"/>
                  </a:xfrm>
                  <a:prstGeom prst="rect">
                    <a:avLst/>
                  </a:prstGeom>
                  <a:noFill/>
                </p:spPr>
                <p:txBody>
                  <a:bodyPr wrap="square" lIns="0" tIns="0" rIns="0" bIns="0" rtlCol="0">
                    <a:spAutoFit/>
                  </a:bodyPr>
                  <a:lstStyle/>
                  <a:p>
                    <a:pPr defTabSz="914400" fontAlgn="base" latinLnBrk="1">
                      <a:spcBef>
                        <a:spcPct val="0"/>
                      </a:spcBef>
                      <a:spcAft>
                        <a:spcPct val="0"/>
                      </a:spcAft>
                    </a:pPr>
                    <a:r>
                      <a:rPr kumimoji="1" lang="en-US" altLang="zh-CN" sz="2000" i="1" dirty="0">
                        <a:solidFill>
                          <a:srgbClr val="000000"/>
                        </a:solidFill>
                      </a:rPr>
                      <a:t>Round</a:t>
                    </a:r>
                    <a:r>
                      <a:rPr kumimoji="1" lang="en-US" altLang="zh-CN" sz="2000" dirty="0">
                        <a:solidFill>
                          <a:srgbClr val="000000"/>
                        </a:solidFill>
                      </a:rPr>
                      <a:t>( </a:t>
                    </a:r>
                    <a14:m>
                      <m:oMath xmlns:m="http://schemas.openxmlformats.org/officeDocument/2006/math">
                        <m:f>
                          <m:fPr>
                            <m:ctrlPr>
                              <a:rPr kumimoji="1" lang="en-US" altLang="zh-CN" sz="2000" i="1" smtClean="0">
                                <a:solidFill>
                                  <a:srgbClr val="000000"/>
                                </a:solidFill>
                                <a:latin typeface="Cambria Math" panose="02040503050406030204" pitchFamily="18" charset="0"/>
                              </a:rPr>
                            </m:ctrlPr>
                          </m:fPr>
                          <m:num>
                            <m:r>
                              <a:rPr kumimoji="1" lang="en-CA" altLang="zh-CN" sz="2000" b="1" i="1" smtClean="0">
                                <a:solidFill>
                                  <a:srgbClr val="0000FF"/>
                                </a:solidFill>
                                <a:latin typeface="Cambria Math" panose="02040503050406030204" pitchFamily="18" charset="0"/>
                              </a:rPr>
                              <m:t>𝑫</m:t>
                            </m:r>
                          </m:num>
                          <m:den>
                            <m:sSub>
                              <m:sSubPr>
                                <m:ctrlPr>
                                  <a:rPr kumimoji="1" lang="en-US" altLang="zh-CN" sz="2000" i="1" smtClean="0">
                                    <a:solidFill>
                                      <a:srgbClr val="000000"/>
                                    </a:solidFill>
                                    <a:latin typeface="Cambria Math" panose="02040503050406030204" pitchFamily="18" charset="0"/>
                                  </a:rPr>
                                </m:ctrlPr>
                              </m:sSubPr>
                              <m:e>
                                <m:r>
                                  <a:rPr kumimoji="1" lang="en-CA" altLang="zh-CN" sz="2000" i="1" smtClean="0">
                                    <a:solidFill>
                                      <a:srgbClr val="000000"/>
                                    </a:solidFill>
                                    <a:latin typeface="Cambria Math" panose="02040503050406030204" pitchFamily="18" charset="0"/>
                                  </a:rPr>
                                  <m:t>𝑀</m:t>
                                </m:r>
                              </m:e>
                              <m:sub>
                                <m:r>
                                  <a:rPr kumimoji="1" lang="en-CA" altLang="zh-CN" sz="2000" i="1" smtClean="0">
                                    <a:solidFill>
                                      <a:srgbClr val="000000"/>
                                    </a:solidFill>
                                    <a:latin typeface="Cambria Math" panose="02040503050406030204" pitchFamily="18" charset="0"/>
                                  </a:rPr>
                                  <m:t>𝐷</m:t>
                                </m:r>
                              </m:sub>
                            </m:sSub>
                          </m:den>
                        </m:f>
                        <m:d>
                          <m:dPr>
                            <m:ctrlPr>
                              <a:rPr kumimoji="1" lang="en-US" altLang="zh-CN" sz="2000" i="1" smtClean="0">
                                <a:solidFill>
                                  <a:srgbClr val="000000"/>
                                </a:solidFill>
                                <a:latin typeface="Cambria Math" panose="02040503050406030204" pitchFamily="18" charset="0"/>
                              </a:rPr>
                            </m:ctrlPr>
                          </m:dPr>
                          <m:e>
                            <m:sSup>
                              <m:sSupPr>
                                <m:ctrlPr>
                                  <a:rPr kumimoji="1" lang="en-US" altLang="zh-CN" sz="2000" i="1" smtClean="0">
                                    <a:solidFill>
                                      <a:srgbClr val="000000"/>
                                    </a:solidFill>
                                    <a:latin typeface="Cambria Math" panose="02040503050406030204" pitchFamily="18" charset="0"/>
                                  </a:rPr>
                                </m:ctrlPr>
                              </m:sSupPr>
                              <m:e>
                                <m:r>
                                  <a:rPr kumimoji="1" lang="en-CA" altLang="zh-CN" sz="2000" i="1" smtClean="0">
                                    <a:solidFill>
                                      <a:srgbClr val="000000"/>
                                    </a:solidFill>
                                    <a:latin typeface="Cambria Math" panose="02040503050406030204" pitchFamily="18" charset="0"/>
                                  </a:rPr>
                                  <m:t>2</m:t>
                                </m:r>
                              </m:e>
                              <m:sup>
                                <m:sSub>
                                  <m:sSubPr>
                                    <m:ctrlPr>
                                      <a:rPr kumimoji="1" lang="en-US" altLang="zh-CN" sz="2000" i="1" smtClean="0">
                                        <a:solidFill>
                                          <a:srgbClr val="000000"/>
                                        </a:solidFill>
                                        <a:latin typeface="Cambria Math" panose="02040503050406030204" pitchFamily="18" charset="0"/>
                                      </a:rPr>
                                    </m:ctrlPr>
                                  </m:sSubPr>
                                  <m:e>
                                    <m:r>
                                      <a:rPr kumimoji="1" lang="en-CA" altLang="zh-CN" sz="2000" i="1" smtClean="0">
                                        <a:solidFill>
                                          <a:srgbClr val="000000"/>
                                        </a:solidFill>
                                        <a:latin typeface="Cambria Math" panose="02040503050406030204" pitchFamily="18" charset="0"/>
                                      </a:rPr>
                                      <m:t>𝑁</m:t>
                                    </m:r>
                                  </m:e>
                                  <m:sub>
                                    <m:r>
                                      <a:rPr kumimoji="1" lang="en-CA" altLang="zh-CN" sz="2000" i="1" smtClean="0">
                                        <a:solidFill>
                                          <a:srgbClr val="000000"/>
                                        </a:solidFill>
                                        <a:latin typeface="Cambria Math" panose="02040503050406030204" pitchFamily="18" charset="0"/>
                                      </a:rPr>
                                      <m:t>𝐷</m:t>
                                    </m:r>
                                  </m:sub>
                                </m:sSub>
                                <m:r>
                                  <a:rPr kumimoji="1" lang="en-CA" altLang="zh-CN" sz="2000" i="1" smtClean="0">
                                    <a:solidFill>
                                      <a:srgbClr val="000000"/>
                                    </a:solidFill>
                                    <a:latin typeface="Cambria Math" panose="02040503050406030204" pitchFamily="18" charset="0"/>
                                  </a:rPr>
                                  <m:t>−1</m:t>
                                </m:r>
                              </m:sup>
                            </m:sSup>
                            <m:r>
                              <a:rPr kumimoji="1" lang="en-CA" altLang="zh-CN" sz="2000" i="1" smtClean="0">
                                <a:solidFill>
                                  <a:srgbClr val="000000"/>
                                </a:solidFill>
                                <a:latin typeface="Cambria Math" panose="02040503050406030204" pitchFamily="18" charset="0"/>
                              </a:rPr>
                              <m:t>−1</m:t>
                            </m:r>
                          </m:e>
                        </m:d>
                      </m:oMath>
                    </a14:m>
                    <a:r>
                      <a:rPr kumimoji="1" lang="zh-CN" altLang="en-US" sz="2000" dirty="0">
                        <a:solidFill>
                          <a:srgbClr val="000000"/>
                        </a:solidFill>
                        <a:latin typeface="Times New Roman" panose="02020603050405020304" pitchFamily="18" charset="0"/>
                        <a:cs typeface="Arial" panose="020B0604020202020204" pitchFamily="34" charset="0"/>
                      </a:rPr>
                      <a:t> </a:t>
                    </a:r>
                    <a:r>
                      <a:rPr kumimoji="1" lang="en-US" altLang="zh-CN" sz="2000" dirty="0">
                        <a:solidFill>
                          <a:srgbClr val="000000"/>
                        </a:solidFill>
                        <a:latin typeface="Times New Roman" panose="02020603050405020304" pitchFamily="18" charset="0"/>
                        <a:cs typeface="Arial" panose="020B0604020202020204" pitchFamily="34" charset="0"/>
                      </a:rPr>
                      <a:t>)</a:t>
                    </a:r>
                    <a:endParaRPr kumimoji="1" lang="zh-CN" altLang="en-US" sz="2000" dirty="0">
                      <a:solidFill>
                        <a:srgbClr val="000000"/>
                      </a:solidFill>
                      <a:latin typeface="Times New Roman" panose="02020603050405020304" pitchFamily="18" charset="0"/>
                      <a:cs typeface="Arial" panose="020B0604020202020204" pitchFamily="34" charset="0"/>
                    </a:endParaRPr>
                  </a:p>
                </p:txBody>
              </p:sp>
            </mc:Choice>
            <mc:Fallback xmlns="">
              <p:sp>
                <p:nvSpPr>
                  <p:cNvPr id="35" name="TextBox 34"/>
                  <p:cNvSpPr txBox="1">
                    <a:spLocks noRot="1" noChangeAspect="1" noMove="1" noResize="1" noEditPoints="1" noAdjustHandles="1" noChangeArrowheads="1" noChangeShapeType="1" noTextEdit="1"/>
                  </p:cNvSpPr>
                  <p:nvPr/>
                </p:nvSpPr>
                <p:spPr>
                  <a:xfrm>
                    <a:off x="6149805" y="990600"/>
                    <a:ext cx="2841795" cy="479875"/>
                  </a:xfrm>
                  <a:prstGeom prst="rect">
                    <a:avLst/>
                  </a:prstGeom>
                  <a:blipFill rotWithShape="0">
                    <a:blip r:embed="rId4"/>
                    <a:stretch>
                      <a:fillRect l="-5579" t="-2564" b="-10256"/>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3124200" y="5736432"/>
                    <a:ext cx="3370790" cy="473656"/>
                  </a:xfrm>
                  <a:prstGeom prst="rect">
                    <a:avLst/>
                  </a:prstGeom>
                  <a:noFill/>
                </p:spPr>
                <p:txBody>
                  <a:bodyPr wrap="square" lIns="0" tIns="0" rIns="0" bIns="0" rtlCol="0">
                    <a:spAutoFit/>
                  </a:bodyPr>
                  <a:lstStyle/>
                  <a:p>
                    <a:pPr defTabSz="914400" fontAlgn="base" latinLnBrk="1">
                      <a:spcBef>
                        <a:spcPct val="0"/>
                      </a:spcBef>
                      <a:spcAft>
                        <a:spcPct val="0"/>
                      </a:spcAft>
                    </a:pPr>
                    <a14:m>
                      <m:oMath xmlns:m="http://schemas.openxmlformats.org/officeDocument/2006/math">
                        <m:r>
                          <a:rPr kumimoji="1" lang="en-US" altLang="zh-CN" sz="2000" b="0" i="1" dirty="0" smtClean="0">
                            <a:solidFill>
                              <a:srgbClr val="000000"/>
                            </a:solidFill>
                            <a:latin typeface="Cambria Math" panose="02040503050406030204" pitchFamily="18" charset="0"/>
                          </a:rPr>
                          <m:t>𝑅𝑜𝑢𝑛𝑑</m:t>
                        </m:r>
                        <m:r>
                          <a:rPr kumimoji="1" lang="en-US" altLang="zh-CN" sz="2000" b="0" i="1" dirty="0" smtClean="0">
                            <a:solidFill>
                              <a:srgbClr val="000000"/>
                            </a:solidFill>
                            <a:latin typeface="Cambria Math" panose="02040503050406030204" pitchFamily="18" charset="0"/>
                          </a:rPr>
                          <m:t>( </m:t>
                        </m:r>
                        <m:f>
                          <m:fPr>
                            <m:ctrlPr>
                              <a:rPr kumimoji="1" lang="en-US" altLang="zh-CN" sz="2000" i="1" smtClean="0">
                                <a:solidFill>
                                  <a:srgbClr val="000000"/>
                                </a:solidFill>
                                <a:latin typeface="Cambria Math" panose="02040503050406030204" pitchFamily="18" charset="0"/>
                              </a:rPr>
                            </m:ctrlPr>
                          </m:fPr>
                          <m:num>
                            <m:sSub>
                              <m:sSubPr>
                                <m:ctrlPr>
                                  <a:rPr kumimoji="1" lang="en-US" altLang="zh-CN" sz="2000" i="1" smtClean="0">
                                    <a:solidFill>
                                      <a:srgbClr val="000000"/>
                                    </a:solidFill>
                                    <a:latin typeface="Cambria Math" panose="02040503050406030204" pitchFamily="18" charset="0"/>
                                  </a:rPr>
                                </m:ctrlPr>
                              </m:sSubPr>
                              <m:e>
                                <m:r>
                                  <a:rPr kumimoji="1" lang="en-CA" altLang="zh-CN" sz="2000" b="0" i="1" smtClean="0">
                                    <a:solidFill>
                                      <a:srgbClr val="000000"/>
                                    </a:solidFill>
                                    <a:latin typeface="Cambria Math" panose="02040503050406030204" pitchFamily="18" charset="0"/>
                                  </a:rPr>
                                  <m:t>𝐻</m:t>
                                </m:r>
                              </m:e>
                              <m:sub>
                                <m:r>
                                  <a:rPr kumimoji="1" lang="en-US" altLang="zh-CN" sz="2000" b="0" i="1" smtClean="0">
                                    <a:solidFill>
                                      <a:srgbClr val="000000"/>
                                    </a:solidFill>
                                    <a:latin typeface="Cambria Math" panose="02040503050406030204" pitchFamily="18" charset="0"/>
                                  </a:rPr>
                                  <m:t>𝑜</m:t>
                                </m:r>
                              </m:sub>
                            </m:sSub>
                          </m:num>
                          <m:den>
                            <m:sSub>
                              <m:sSubPr>
                                <m:ctrlPr>
                                  <a:rPr kumimoji="1" lang="en-US" altLang="zh-CN" sz="2000" i="1" smtClean="0">
                                    <a:solidFill>
                                      <a:srgbClr val="000000"/>
                                    </a:solidFill>
                                    <a:latin typeface="Cambria Math" panose="02040503050406030204" pitchFamily="18" charset="0"/>
                                  </a:rPr>
                                </m:ctrlPr>
                              </m:sSubPr>
                              <m:e>
                                <m:r>
                                  <a:rPr kumimoji="1" lang="en-CA" altLang="zh-CN" sz="2000" i="1" smtClean="0">
                                    <a:solidFill>
                                      <a:srgbClr val="000000"/>
                                    </a:solidFill>
                                    <a:latin typeface="Cambria Math" panose="02040503050406030204" pitchFamily="18" charset="0"/>
                                  </a:rPr>
                                  <m:t>𝑀</m:t>
                                </m:r>
                              </m:e>
                              <m:sub>
                                <m:r>
                                  <a:rPr kumimoji="1" lang="en-CA" altLang="zh-CN" sz="2000" i="1" smtClean="0">
                                    <a:solidFill>
                                      <a:srgbClr val="000000"/>
                                    </a:solidFill>
                                    <a:latin typeface="Cambria Math" panose="02040503050406030204" pitchFamily="18" charset="0"/>
                                  </a:rPr>
                                  <m:t>𝐻</m:t>
                                </m:r>
                                <m:r>
                                  <a:rPr kumimoji="1" lang="en-US" altLang="zh-CN" sz="2000" b="0" i="1" smtClean="0">
                                    <a:solidFill>
                                      <a:srgbClr val="000000"/>
                                    </a:solidFill>
                                    <a:latin typeface="Cambria Math" panose="02040503050406030204" pitchFamily="18" charset="0"/>
                                  </a:rPr>
                                  <m:t>𝑜</m:t>
                                </m:r>
                              </m:sub>
                            </m:sSub>
                          </m:den>
                        </m:f>
                        <m:d>
                          <m:dPr>
                            <m:ctrlPr>
                              <a:rPr kumimoji="1" lang="en-US" altLang="zh-CN" sz="2000" i="1" smtClean="0">
                                <a:solidFill>
                                  <a:srgbClr val="000000"/>
                                </a:solidFill>
                                <a:latin typeface="Cambria Math" panose="02040503050406030204" pitchFamily="18" charset="0"/>
                              </a:rPr>
                            </m:ctrlPr>
                          </m:dPr>
                          <m:e>
                            <m:sSup>
                              <m:sSupPr>
                                <m:ctrlPr>
                                  <a:rPr kumimoji="1" lang="en-US" altLang="zh-CN" sz="2000" i="1" smtClean="0">
                                    <a:solidFill>
                                      <a:srgbClr val="000000"/>
                                    </a:solidFill>
                                    <a:latin typeface="Cambria Math" panose="02040503050406030204" pitchFamily="18" charset="0"/>
                                  </a:rPr>
                                </m:ctrlPr>
                              </m:sSupPr>
                              <m:e>
                                <m:r>
                                  <a:rPr kumimoji="1" lang="en-CA" altLang="zh-CN" sz="2000" i="1" smtClean="0">
                                    <a:solidFill>
                                      <a:srgbClr val="000000"/>
                                    </a:solidFill>
                                    <a:latin typeface="Cambria Math" panose="02040503050406030204" pitchFamily="18" charset="0"/>
                                  </a:rPr>
                                  <m:t>2</m:t>
                                </m:r>
                              </m:e>
                              <m:sup>
                                <m:sSub>
                                  <m:sSubPr>
                                    <m:ctrlPr>
                                      <a:rPr kumimoji="1" lang="en-US" altLang="zh-CN" sz="2000" i="1" smtClean="0">
                                        <a:solidFill>
                                          <a:srgbClr val="000000"/>
                                        </a:solidFill>
                                        <a:latin typeface="Cambria Math" panose="02040503050406030204" pitchFamily="18" charset="0"/>
                                      </a:rPr>
                                    </m:ctrlPr>
                                  </m:sSubPr>
                                  <m:e>
                                    <m:r>
                                      <a:rPr kumimoji="1" lang="en-CA" altLang="zh-CN" sz="2000" i="1" smtClean="0">
                                        <a:solidFill>
                                          <a:srgbClr val="000000"/>
                                        </a:solidFill>
                                        <a:latin typeface="Cambria Math" panose="02040503050406030204" pitchFamily="18" charset="0"/>
                                      </a:rPr>
                                      <m:t>𝑁</m:t>
                                    </m:r>
                                  </m:e>
                                  <m:sub>
                                    <m:r>
                                      <a:rPr kumimoji="1" lang="en-CA" altLang="zh-CN" sz="2000" i="1" smtClean="0">
                                        <a:solidFill>
                                          <a:srgbClr val="000000"/>
                                        </a:solidFill>
                                        <a:latin typeface="Cambria Math" panose="02040503050406030204" pitchFamily="18" charset="0"/>
                                      </a:rPr>
                                      <m:t>𝑃</m:t>
                                    </m:r>
                                  </m:sub>
                                </m:sSub>
                                <m:r>
                                  <a:rPr kumimoji="1" lang="en-CA" altLang="zh-CN" sz="2000" i="1" smtClean="0">
                                    <a:solidFill>
                                      <a:srgbClr val="000000"/>
                                    </a:solidFill>
                                    <a:latin typeface="Cambria Math" panose="02040503050406030204" pitchFamily="18" charset="0"/>
                                  </a:rPr>
                                  <m:t>−1</m:t>
                                </m:r>
                              </m:sup>
                            </m:sSup>
                            <m:r>
                              <a:rPr kumimoji="1" lang="en-CA" altLang="zh-CN" sz="2000" i="1" smtClean="0">
                                <a:solidFill>
                                  <a:srgbClr val="000000"/>
                                </a:solidFill>
                                <a:latin typeface="Cambria Math" panose="02040503050406030204" pitchFamily="18" charset="0"/>
                              </a:rPr>
                              <m:t>−1</m:t>
                            </m:r>
                          </m:e>
                        </m:d>
                      </m:oMath>
                    </a14:m>
                    <a:r>
                      <a:rPr kumimoji="1" lang="zh-CN" altLang="en-US" sz="2000" dirty="0">
                        <a:solidFill>
                          <a:srgbClr val="000000"/>
                        </a:solidFill>
                        <a:latin typeface="Times New Roman" panose="02020603050405020304" pitchFamily="18" charset="0"/>
                        <a:cs typeface="Arial" panose="020B0604020202020204" pitchFamily="34" charset="0"/>
                      </a:rPr>
                      <a:t> </a:t>
                    </a:r>
                    <a:r>
                      <a:rPr kumimoji="1" lang="en-US" altLang="zh-CN" sz="2000" dirty="0">
                        <a:solidFill>
                          <a:srgbClr val="000000"/>
                        </a:solidFill>
                        <a:latin typeface="Times New Roman" panose="02020603050405020304" pitchFamily="18" charset="0"/>
                        <a:cs typeface="Arial" panose="020B0604020202020204" pitchFamily="34" charset="0"/>
                      </a:rPr>
                      <a:t>)</a:t>
                    </a:r>
                    <a:endParaRPr kumimoji="1" lang="zh-CN" altLang="en-US" sz="2000" dirty="0">
                      <a:solidFill>
                        <a:srgbClr val="000000"/>
                      </a:solidFill>
                      <a:latin typeface="Times New Roman" panose="02020603050405020304" pitchFamily="18" charset="0"/>
                      <a:cs typeface="Arial" panose="020B0604020202020204" pitchFamily="34" charset="0"/>
                    </a:endParaRPr>
                  </a:p>
                </p:txBody>
              </p:sp>
            </mc:Choice>
            <mc:Fallback xmlns="">
              <p:sp>
                <p:nvSpPr>
                  <p:cNvPr id="36" name="TextBox 35"/>
                  <p:cNvSpPr txBox="1">
                    <a:spLocks noRot="1" noChangeAspect="1" noMove="1" noResize="1" noEditPoints="1" noAdjustHandles="1" noChangeArrowheads="1" noChangeShapeType="1" noTextEdit="1"/>
                  </p:cNvSpPr>
                  <p:nvPr/>
                </p:nvSpPr>
                <p:spPr>
                  <a:xfrm>
                    <a:off x="3124200" y="5736432"/>
                    <a:ext cx="3370790" cy="473656"/>
                  </a:xfrm>
                  <a:prstGeom prst="rect">
                    <a:avLst/>
                  </a:prstGeom>
                  <a:blipFill rotWithShape="0">
                    <a:blip r:embed="rId5"/>
                    <a:stretch>
                      <a:fillRect t="-3846" b="-10256"/>
                    </a:stretch>
                  </a:blipFill>
                </p:spPr>
                <p:txBody>
                  <a:bodyPr/>
                  <a:lstStyle/>
                  <a:p>
                    <a:r>
                      <a:rPr lang="zh-CN" altLang="en-US">
                        <a:noFill/>
                      </a:rPr>
                      <a:t> </a:t>
                    </a:r>
                  </a:p>
                </p:txBody>
              </p:sp>
            </mc:Fallback>
          </mc:AlternateContent>
          <p:cxnSp>
            <p:nvCxnSpPr>
              <p:cNvPr id="38" name="Straight Arrow Connector 37"/>
              <p:cNvCxnSpPr/>
              <p:nvPr/>
            </p:nvCxnSpPr>
            <p:spPr>
              <a:xfrm flipH="1" flipV="1">
                <a:off x="2207281" y="4115524"/>
                <a:ext cx="3385384" cy="16698"/>
              </a:xfrm>
              <a:prstGeom prst="straightConnector1">
                <a:avLst/>
              </a:prstGeom>
              <a:ln>
                <a:solidFill>
                  <a:srgbClr val="353530"/>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7" idx="3"/>
              </p:cNvCxnSpPr>
              <p:nvPr/>
            </p:nvCxnSpPr>
            <p:spPr>
              <a:xfrm>
                <a:off x="7183414" y="1924320"/>
                <a:ext cx="963465" cy="4970"/>
              </a:xfrm>
              <a:prstGeom prst="line">
                <a:avLst/>
              </a:prstGeom>
              <a:ln>
                <a:solidFill>
                  <a:srgbClr val="35353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8146879" y="1929290"/>
                <a:ext cx="0" cy="2636514"/>
              </a:xfrm>
              <a:prstGeom prst="line">
                <a:avLst/>
              </a:prstGeom>
              <a:ln>
                <a:solidFill>
                  <a:srgbClr val="353530"/>
                </a:solidFill>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H="1">
                <a:off x="7632725" y="4565804"/>
                <a:ext cx="525390" cy="6196"/>
              </a:xfrm>
              <a:prstGeom prst="straightConnector1">
                <a:avLst/>
              </a:prstGeom>
              <a:ln>
                <a:solidFill>
                  <a:srgbClr val="353530"/>
                </a:solidFill>
                <a:tailEnd type="triangle"/>
              </a:ln>
            </p:spPr>
            <p:style>
              <a:lnRef idx="1">
                <a:schemeClr val="accent1"/>
              </a:lnRef>
              <a:fillRef idx="0">
                <a:schemeClr val="accent1"/>
              </a:fillRef>
              <a:effectRef idx="0">
                <a:schemeClr val="accent1"/>
              </a:effectRef>
              <a:fontRef idx="minor">
                <a:schemeClr val="tx1"/>
              </a:fontRef>
            </p:style>
          </p:cxnSp>
          <p:sp>
            <p:nvSpPr>
              <p:cNvPr id="55" name="Rounded Rectangle 54"/>
              <p:cNvSpPr/>
              <p:nvPr/>
            </p:nvSpPr>
            <p:spPr bwMode="auto">
              <a:xfrm>
                <a:off x="152400" y="3833569"/>
                <a:ext cx="2024097" cy="507476"/>
              </a:xfrm>
              <a:prstGeom prst="roundRect">
                <a:avLst/>
              </a:prstGeom>
              <a:solidFill>
                <a:srgbClr val="00CC99">
                  <a:alpha val="50000"/>
                </a:srgb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zh-CN" altLang="en-US" sz="1200" b="0" i="0" u="none" strike="noStrike" kern="0" cap="none" spc="0" normalizeH="0" baseline="0" noProof="0" dirty="0">
                  <a:ln>
                    <a:noFill/>
                  </a:ln>
                  <a:solidFill>
                    <a:srgbClr val="000000"/>
                  </a:solidFill>
                  <a:effectLst/>
                  <a:uLnTx/>
                  <a:uFillTx/>
                  <a:latin typeface="Times New Roman" pitchFamily="18" charset="0"/>
                  <a:cs typeface="Arial" panose="020B0604020202020204" pitchFamily="34" charset="0"/>
                </a:endParaRPr>
              </a:p>
            </p:txBody>
          </p:sp>
          <p:sp>
            <p:nvSpPr>
              <p:cNvPr id="56" name="Rectangle 55"/>
              <p:cNvSpPr/>
              <p:nvPr/>
            </p:nvSpPr>
            <p:spPr bwMode="auto">
              <a:xfrm>
                <a:off x="152642" y="3787614"/>
                <a:ext cx="2039817" cy="609600"/>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zh-CN" altLang="en-US" sz="1200" b="0" i="0" u="none" strike="noStrike" kern="0" cap="none" spc="0" normalizeH="0" baseline="0" noProof="0">
                  <a:ln>
                    <a:noFill/>
                  </a:ln>
                  <a:solidFill>
                    <a:srgbClr val="000000"/>
                  </a:solidFill>
                  <a:effectLst/>
                  <a:uLnTx/>
                  <a:uFillTx/>
                  <a:latin typeface="Times New Roman" pitchFamily="18" charset="0"/>
                  <a:cs typeface="Arial" panose="020B0604020202020204" pitchFamily="34" charset="0"/>
                </a:endParaRPr>
              </a:p>
            </p:txBody>
          </p:sp>
          <p:sp>
            <p:nvSpPr>
              <p:cNvPr id="57" name="TextBox 56"/>
              <p:cNvSpPr txBox="1"/>
              <p:nvPr/>
            </p:nvSpPr>
            <p:spPr>
              <a:xfrm>
                <a:off x="553859" y="3846883"/>
                <a:ext cx="1241206" cy="523220"/>
              </a:xfrm>
              <a:prstGeom prst="rect">
                <a:avLst/>
              </a:prstGeom>
              <a:noFill/>
            </p:spPr>
            <p:txBody>
              <a:bodyPr wrap="none" rtlCol="0">
                <a:spAutoFit/>
              </a:bodyPr>
              <a:lstStyle/>
              <a:p>
                <a:pPr algn="ctr" defTabSz="914400" fontAlgn="base" latinLnBrk="1">
                  <a:spcBef>
                    <a:spcPct val="0"/>
                  </a:spcBef>
                  <a:spcAft>
                    <a:spcPct val="0"/>
                  </a:spcAft>
                </a:pPr>
                <a:r>
                  <a:rPr kumimoji="1" lang="en-CA" altLang="zh-CN" sz="1400" dirty="0">
                    <a:solidFill>
                      <a:srgbClr val="000000"/>
                    </a:solidFill>
                    <a:latin typeface="Times New Roman" panose="02020603050405020304" pitchFamily="18" charset="0"/>
                    <a:ea typeface="Gulim" panose="020B0600000101010101" pitchFamily="34" charset="-127"/>
                    <a:cs typeface="Arial" panose="020B0604020202020204" pitchFamily="34" charset="0"/>
                  </a:rPr>
                  <a:t>CSI</a:t>
                </a:r>
              </a:p>
              <a:p>
                <a:pPr algn="ctr" defTabSz="914400" fontAlgn="base" latinLnBrk="1">
                  <a:spcBef>
                    <a:spcPct val="0"/>
                  </a:spcBef>
                  <a:spcAft>
                    <a:spcPct val="0"/>
                  </a:spcAft>
                </a:pPr>
                <a:r>
                  <a:rPr lang="en-CA" altLang="zh-CN" sz="1400" dirty="0">
                    <a:solidFill>
                      <a:srgbClr val="000000"/>
                    </a:solidFill>
                  </a:rPr>
                  <a:t>Quantization</a:t>
                </a:r>
                <a:endParaRPr kumimoji="1" lang="zh-CN" altLang="en-US" sz="1400" dirty="0">
                  <a:solidFill>
                    <a:srgbClr val="000000"/>
                  </a:solidFill>
                  <a:latin typeface="Times New Roman" panose="02020603050405020304" pitchFamily="18" charset="0"/>
                  <a:cs typeface="Arial" panose="020B0604020202020204" pitchFamily="34" charset="0"/>
                </a:endParaRPr>
              </a:p>
            </p:txBody>
          </p:sp>
          <p:sp>
            <p:nvSpPr>
              <p:cNvPr id="64" name="TextBox 63"/>
              <p:cNvSpPr txBox="1"/>
              <p:nvPr/>
            </p:nvSpPr>
            <p:spPr>
              <a:xfrm>
                <a:off x="228600" y="3077321"/>
                <a:ext cx="8331383" cy="338554"/>
              </a:xfrm>
              <a:prstGeom prst="rect">
                <a:avLst/>
              </a:prstGeom>
              <a:noFill/>
            </p:spPr>
            <p:txBody>
              <a:bodyPr wrap="none" rtlCol="0">
                <a:spAutoFit/>
              </a:bodyPr>
              <a:lstStyle/>
              <a:p>
                <a:pPr defTabSz="914400" fontAlgn="base" latinLnBrk="1">
                  <a:spcBef>
                    <a:spcPct val="0"/>
                  </a:spcBef>
                  <a:spcAft>
                    <a:spcPct val="0"/>
                  </a:spcAft>
                </a:pPr>
                <a:r>
                  <a:rPr kumimoji="1" lang="en-CA" altLang="zh-CN" sz="1600" dirty="0">
                    <a:solidFill>
                      <a:srgbClr val="000000"/>
                    </a:solidFill>
                    <a:latin typeface="Times New Roman" panose="02020603050405020304" pitchFamily="18" charset="0"/>
                    <a:ea typeface="Gulim" panose="020B0600000101010101" pitchFamily="34" charset="-127"/>
                    <a:cs typeface="Arial" panose="020B0604020202020204" pitchFamily="34" charset="0"/>
                  </a:rPr>
                  <a:t>Maximum of the amplitude of </a:t>
                </a:r>
                <a:r>
                  <a:rPr kumimoji="1" lang="en-CA" altLang="zh-CN" sz="1600" b="1" i="1" dirty="0" smtClean="0">
                    <a:solidFill>
                      <a:srgbClr val="0000FF"/>
                    </a:solidFill>
                    <a:latin typeface="Times New Roman" panose="02020603050405020304" pitchFamily="18" charset="0"/>
                    <a:ea typeface="Gulim" panose="020B0600000101010101" pitchFamily="34" charset="-127"/>
                    <a:cs typeface="Arial" panose="020B0604020202020204" pitchFamily="34" charset="0"/>
                  </a:rPr>
                  <a:t>H</a:t>
                </a:r>
                <a:r>
                  <a:rPr kumimoji="1" lang="en-CA" altLang="zh-CN" sz="1600" b="1" i="1" baseline="-25000" dirty="0" smtClean="0">
                    <a:solidFill>
                      <a:srgbClr val="0000FF"/>
                    </a:solidFill>
                    <a:latin typeface="Times New Roman" panose="02020603050405020304" pitchFamily="18" charset="0"/>
                    <a:ea typeface="Gulim" panose="020B0600000101010101" pitchFamily="34" charset="-127"/>
                    <a:cs typeface="Arial" panose="020B0604020202020204" pitchFamily="34" charset="0"/>
                  </a:rPr>
                  <a:t>o</a:t>
                </a:r>
                <a:r>
                  <a:rPr kumimoji="1" lang="en-CA" altLang="zh-CN" sz="16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 </a:t>
                </a:r>
                <a:r>
                  <a:rPr kumimoji="1" lang="en-CA" altLang="zh-CN" sz="1600" i="1" dirty="0" err="1" smtClean="0">
                    <a:solidFill>
                      <a:srgbClr val="000000"/>
                    </a:solidFill>
                    <a:latin typeface="Times New Roman" panose="02020603050405020304" pitchFamily="18" charset="0"/>
                    <a:ea typeface="Gulim" panose="020B0600000101010101" pitchFamily="34" charset="-127"/>
                    <a:cs typeface="Arial" panose="020B0604020202020204" pitchFamily="34" charset="0"/>
                  </a:rPr>
                  <a:t>M</a:t>
                </a:r>
                <a:r>
                  <a:rPr kumimoji="1" lang="en-CA" altLang="zh-CN" sz="1600" i="1" baseline="-25000" dirty="0" err="1" smtClean="0">
                    <a:solidFill>
                      <a:srgbClr val="000000"/>
                    </a:solidFill>
                    <a:latin typeface="Times New Roman" panose="02020603050405020304" pitchFamily="18" charset="0"/>
                    <a:ea typeface="Gulim" panose="020B0600000101010101" pitchFamily="34" charset="-127"/>
                    <a:cs typeface="Arial" panose="020B0604020202020204" pitchFamily="34" charset="0"/>
                  </a:rPr>
                  <a:t>Ho</a:t>
                </a:r>
                <a:r>
                  <a:rPr kumimoji="1" lang="en-CA" altLang="zh-CN" sz="1600" i="1"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 </a:t>
                </a:r>
                <a:r>
                  <a:rPr kumimoji="1" lang="en-CA" altLang="zh-CN" sz="1600" dirty="0">
                    <a:solidFill>
                      <a:srgbClr val="000000"/>
                    </a:solidFill>
                    <a:latin typeface="Times New Roman" panose="02020603050405020304" pitchFamily="18" charset="0"/>
                    <a:ea typeface="Gulim" panose="020B0600000101010101" pitchFamily="34" charset="-127"/>
                    <a:cs typeface="Arial" panose="020B0604020202020204" pitchFamily="34" charset="0"/>
                  </a:rPr>
                  <a:t>where</a:t>
                </a:r>
                <a:r>
                  <a:rPr kumimoji="1" lang="en-CA" altLang="zh-CN" sz="1600" i="1" dirty="0">
                    <a:solidFill>
                      <a:srgbClr val="000000"/>
                    </a:solidFill>
                    <a:latin typeface="Times New Roman" panose="02020603050405020304" pitchFamily="18" charset="0"/>
                    <a:ea typeface="Gulim" panose="020B0600000101010101" pitchFamily="34" charset="-127"/>
                    <a:cs typeface="Arial" panose="020B0604020202020204" pitchFamily="34" charset="0"/>
                  </a:rPr>
                  <a:t> </a:t>
                </a:r>
                <a:r>
                  <a:rPr kumimoji="1" lang="en-CA" altLang="zh-CN" sz="1600" i="1"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H</a:t>
                </a:r>
                <a:r>
                  <a:rPr kumimoji="1" lang="en-CA" altLang="zh-CN" sz="1600" i="1" baseline="-250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o</a:t>
                </a:r>
                <a:r>
                  <a:rPr kumimoji="1" lang="en-CA" altLang="zh-CN" sz="1600" i="1"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 </a:t>
                </a:r>
                <a:r>
                  <a:rPr kumimoji="1" lang="en-CA" altLang="zh-CN" sz="1600" dirty="0">
                    <a:solidFill>
                      <a:srgbClr val="000000"/>
                    </a:solidFill>
                    <a:latin typeface="Times New Roman" panose="02020603050405020304" pitchFamily="18" charset="0"/>
                    <a:ea typeface="Gulim" panose="020B0600000101010101" pitchFamily="34" charset="-127"/>
                    <a:cs typeface="Arial" panose="020B0604020202020204" pitchFamily="34" charset="0"/>
                  </a:rPr>
                  <a:t>is the channel </a:t>
                </a:r>
                <a:r>
                  <a:rPr lang="en-CA" altLang="zh-CN" sz="1600" dirty="0">
                    <a:solidFill>
                      <a:srgbClr val="000000"/>
                    </a:solidFill>
                  </a:rPr>
                  <a:t>estimation </a:t>
                </a:r>
                <a:r>
                  <a:rPr lang="en-CA" altLang="zh-CN" sz="1600" dirty="0" smtClean="0">
                    <a:solidFill>
                      <a:srgbClr val="000000"/>
                    </a:solidFill>
                  </a:rPr>
                  <a:t>output with OBSS AP</a:t>
                </a:r>
                <a:r>
                  <a:rPr kumimoji="1" lang="en-CA" altLang="zh-CN" sz="1600" baseline="-250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 </a:t>
                </a:r>
                <a:endParaRPr kumimoji="1" lang="zh-CN" altLang="en-US" sz="1600" baseline="-25000" dirty="0">
                  <a:solidFill>
                    <a:srgbClr val="000000"/>
                  </a:solidFill>
                  <a:latin typeface="Times New Roman" panose="02020603050405020304" pitchFamily="18" charset="0"/>
                  <a:cs typeface="Arial" panose="020B0604020202020204" pitchFamily="34" charset="0"/>
                </a:endParaRPr>
              </a:p>
            </p:txBody>
          </p:sp>
          <p:cxnSp>
            <p:nvCxnSpPr>
              <p:cNvPr id="69" name="Straight Connector 68"/>
              <p:cNvCxnSpPr/>
              <p:nvPr/>
            </p:nvCxnSpPr>
            <p:spPr bwMode="auto">
              <a:xfrm flipH="1" flipV="1">
                <a:off x="2567635" y="5143906"/>
                <a:ext cx="3035207" cy="3771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1" name="Straight Arrow Connector 70"/>
              <p:cNvCxnSpPr/>
              <p:nvPr/>
            </p:nvCxnSpPr>
            <p:spPr bwMode="auto">
              <a:xfrm flipV="1">
                <a:off x="2567635" y="4115380"/>
                <a:ext cx="0" cy="104807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5" name="TextBox 74"/>
              <p:cNvSpPr txBox="1"/>
              <p:nvPr/>
            </p:nvSpPr>
            <p:spPr>
              <a:xfrm>
                <a:off x="4429377" y="5162629"/>
                <a:ext cx="628385" cy="338554"/>
              </a:xfrm>
              <a:prstGeom prst="rect">
                <a:avLst/>
              </a:prstGeom>
              <a:noFill/>
            </p:spPr>
            <p:txBody>
              <a:bodyPr wrap="square" rtlCol="0">
                <a:spAutoFit/>
              </a:bodyPr>
              <a:lstStyle/>
              <a:p>
                <a:pPr defTabSz="914400" fontAlgn="base" latinLnBrk="1">
                  <a:spcBef>
                    <a:spcPct val="0"/>
                  </a:spcBef>
                  <a:spcAft>
                    <a:spcPct val="0"/>
                  </a:spcAft>
                </a:pPr>
                <a:r>
                  <a:rPr kumimoji="1" lang="en-CA" altLang="zh-CN" sz="1600" i="1" dirty="0">
                    <a:solidFill>
                      <a:srgbClr val="000000"/>
                    </a:solidFill>
                    <a:latin typeface="Times New Roman" panose="02020603050405020304" pitchFamily="18" charset="0"/>
                    <a:ea typeface="Gulim" panose="020B0600000101010101" pitchFamily="34" charset="-127"/>
                    <a:cs typeface="Arial" panose="020B0604020202020204" pitchFamily="34" charset="0"/>
                  </a:rPr>
                  <a:t>N</a:t>
                </a:r>
                <a:r>
                  <a:rPr kumimoji="1" lang="en-CA" altLang="zh-CN" sz="1600" i="1" baseline="-25000" dirty="0">
                    <a:solidFill>
                      <a:srgbClr val="000000"/>
                    </a:solidFill>
                    <a:latin typeface="Times New Roman" panose="02020603050405020304" pitchFamily="18" charset="0"/>
                    <a:ea typeface="Gulim" panose="020B0600000101010101" pitchFamily="34" charset="-127"/>
                    <a:cs typeface="Arial" panose="020B0604020202020204" pitchFamily="34" charset="0"/>
                  </a:rPr>
                  <a:t>P</a:t>
                </a:r>
                <a:endParaRPr kumimoji="1" lang="zh-CN" altLang="en-US" sz="1600" i="1" dirty="0">
                  <a:solidFill>
                    <a:srgbClr val="000000"/>
                  </a:solidFill>
                  <a:latin typeface="Times New Roman" panose="02020603050405020304" pitchFamily="18" charset="0"/>
                  <a:cs typeface="Arial" panose="020B0604020202020204" pitchFamily="34" charset="0"/>
                </a:endParaRPr>
              </a:p>
            </p:txBody>
          </p:sp>
          <p:sp>
            <p:nvSpPr>
              <p:cNvPr id="78" name="Rectangle 77"/>
              <p:cNvSpPr/>
              <p:nvPr/>
            </p:nvSpPr>
            <p:spPr>
              <a:xfrm>
                <a:off x="2181488" y="3749477"/>
                <a:ext cx="370614" cy="400110"/>
              </a:xfrm>
              <a:prstGeom prst="rect">
                <a:avLst/>
              </a:prstGeom>
            </p:spPr>
            <p:txBody>
              <a:bodyPr wrap="none">
                <a:spAutoFit/>
              </a:bodyPr>
              <a:lstStyle/>
              <a:p>
                <a:r>
                  <a:rPr lang="en-CA" altLang="zh-CN" sz="2000" i="1" dirty="0" smtClean="0">
                    <a:solidFill>
                      <a:srgbClr val="0000FF"/>
                    </a:solidFill>
                  </a:rPr>
                  <a:t>H</a:t>
                </a:r>
                <a:endParaRPr lang="zh-CN" altLang="en-US" sz="2000" i="1" dirty="0">
                  <a:solidFill>
                    <a:srgbClr val="0000FF"/>
                  </a:solidFill>
                </a:endParaRPr>
              </a:p>
            </p:txBody>
          </p:sp>
          <p:sp>
            <p:nvSpPr>
              <p:cNvPr id="79" name="Down Arrow 78"/>
              <p:cNvSpPr/>
              <p:nvPr/>
            </p:nvSpPr>
            <p:spPr bwMode="auto">
              <a:xfrm>
                <a:off x="3962400" y="5236368"/>
                <a:ext cx="395218" cy="471526"/>
              </a:xfrm>
              <a:prstGeom prst="downArrow">
                <a:avLst/>
              </a:prstGeom>
              <a:solidFill>
                <a:srgbClr val="00CC99"/>
              </a:solidFill>
              <a:ln w="12700" cap="flat" cmpd="sng" algn="ctr">
                <a:solidFill>
                  <a:srgbClr val="000000">
                    <a:alpha val="91000"/>
                  </a:srgbClr>
                </a:solidFill>
                <a:prstDash val="solid"/>
                <a:round/>
                <a:headEnd type="none" w="sm" len="sm"/>
                <a:tailEnd type="none" w="sm" len="sm"/>
              </a:ln>
              <a:effectLst/>
              <a:scene3d>
                <a:camera prst="orthographicFront">
                  <a:rot lat="10800000" lon="0" rev="0"/>
                </a:camera>
                <a:lightRig rig="threePt" dir="t"/>
              </a:scene3d>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zh-CN" altLang="en-US" sz="1200" b="0" i="0" u="none" strike="noStrike" kern="0" cap="none" spc="0" normalizeH="0" baseline="0" noProof="0">
                  <a:ln>
                    <a:noFill/>
                  </a:ln>
                  <a:solidFill>
                    <a:srgbClr val="000000"/>
                  </a:solidFill>
                  <a:effectLst/>
                  <a:uLnTx/>
                  <a:uFillTx/>
                  <a:latin typeface="Times New Roman" pitchFamily="18" charset="0"/>
                  <a:cs typeface="Arial" panose="020B0604020202020204" pitchFamily="34" charset="0"/>
                </a:endParaRPr>
              </a:p>
            </p:txBody>
          </p:sp>
          <mc:AlternateContent xmlns:mc="http://schemas.openxmlformats.org/markup-compatibility/2006" xmlns:a14="http://schemas.microsoft.com/office/drawing/2010/main">
            <mc:Choice Requires="a14">
              <p:sp>
                <p:nvSpPr>
                  <p:cNvPr id="81" name="TextBox 80"/>
                  <p:cNvSpPr txBox="1"/>
                  <p:nvPr/>
                </p:nvSpPr>
                <p:spPr>
                  <a:xfrm>
                    <a:off x="2590800" y="4403144"/>
                    <a:ext cx="3370790" cy="473656"/>
                  </a:xfrm>
                  <a:prstGeom prst="rect">
                    <a:avLst/>
                  </a:prstGeom>
                  <a:noFill/>
                </p:spPr>
                <p:txBody>
                  <a:bodyPr wrap="square" lIns="0" tIns="0" rIns="0" bIns="0" rtlCol="0">
                    <a:spAutoFit/>
                  </a:bodyPr>
                  <a:lstStyle/>
                  <a:p>
                    <a:pPr defTabSz="914400" fontAlgn="base" latinLnBrk="1">
                      <a:spcBef>
                        <a:spcPct val="0"/>
                      </a:spcBef>
                      <a:spcAft>
                        <a:spcPct val="0"/>
                      </a:spcAft>
                    </a:pPr>
                    <a14:m>
                      <m:oMath xmlns:m="http://schemas.openxmlformats.org/officeDocument/2006/math">
                        <m:r>
                          <a:rPr kumimoji="1" lang="en-US" altLang="zh-CN" sz="2000" b="0" i="1" dirty="0" smtClean="0">
                            <a:solidFill>
                              <a:srgbClr val="000000"/>
                            </a:solidFill>
                            <a:latin typeface="Cambria Math" panose="02040503050406030204" pitchFamily="18" charset="0"/>
                          </a:rPr>
                          <m:t>𝑅𝑜𝑢𝑛𝑑</m:t>
                        </m:r>
                        <m:r>
                          <a:rPr kumimoji="1" lang="en-US" altLang="zh-CN" sz="2000" b="0" i="1" dirty="0" smtClean="0">
                            <a:solidFill>
                              <a:srgbClr val="000000"/>
                            </a:solidFill>
                            <a:latin typeface="Cambria Math" panose="02040503050406030204" pitchFamily="18" charset="0"/>
                          </a:rPr>
                          <m:t>( </m:t>
                        </m:r>
                        <m:f>
                          <m:fPr>
                            <m:ctrlPr>
                              <a:rPr kumimoji="1" lang="en-US" altLang="zh-CN" sz="2000" i="1" smtClean="0">
                                <a:solidFill>
                                  <a:srgbClr val="000000"/>
                                </a:solidFill>
                                <a:latin typeface="Cambria Math" panose="02040503050406030204" pitchFamily="18" charset="0"/>
                              </a:rPr>
                            </m:ctrlPr>
                          </m:fPr>
                          <m:num>
                            <m:sSub>
                              <m:sSubPr>
                                <m:ctrlPr>
                                  <a:rPr kumimoji="1" lang="en-US" altLang="zh-CN" sz="2000" i="1" smtClean="0">
                                    <a:solidFill>
                                      <a:srgbClr val="000000"/>
                                    </a:solidFill>
                                    <a:latin typeface="Cambria Math" panose="02040503050406030204" pitchFamily="18" charset="0"/>
                                  </a:rPr>
                                </m:ctrlPr>
                              </m:sSubPr>
                              <m:e>
                                <m:r>
                                  <a:rPr kumimoji="1" lang="en-CA" altLang="zh-CN" sz="2000" b="0" i="1" smtClean="0">
                                    <a:solidFill>
                                      <a:srgbClr val="000000"/>
                                    </a:solidFill>
                                    <a:latin typeface="Cambria Math" panose="02040503050406030204" pitchFamily="18" charset="0"/>
                                  </a:rPr>
                                  <m:t>𝐻</m:t>
                                </m:r>
                              </m:e>
                              <m:sub>
                                <m:r>
                                  <a:rPr kumimoji="1" lang="en-US" altLang="zh-CN" sz="2000" b="0" i="1" smtClean="0">
                                    <a:solidFill>
                                      <a:srgbClr val="000000"/>
                                    </a:solidFill>
                                    <a:latin typeface="Cambria Math" panose="02040503050406030204" pitchFamily="18" charset="0"/>
                                  </a:rPr>
                                  <m:t>𝑖</m:t>
                                </m:r>
                              </m:sub>
                            </m:sSub>
                          </m:num>
                          <m:den>
                            <m:sSub>
                              <m:sSubPr>
                                <m:ctrlPr>
                                  <a:rPr kumimoji="1" lang="en-US" altLang="zh-CN" sz="2000" i="1" smtClean="0">
                                    <a:solidFill>
                                      <a:srgbClr val="000000"/>
                                    </a:solidFill>
                                    <a:latin typeface="Cambria Math" panose="02040503050406030204" pitchFamily="18" charset="0"/>
                                  </a:rPr>
                                </m:ctrlPr>
                              </m:sSubPr>
                              <m:e>
                                <m:r>
                                  <a:rPr kumimoji="1" lang="en-CA" altLang="zh-CN" sz="2000" i="1" smtClean="0">
                                    <a:solidFill>
                                      <a:srgbClr val="000000"/>
                                    </a:solidFill>
                                    <a:latin typeface="Cambria Math" panose="02040503050406030204" pitchFamily="18" charset="0"/>
                                  </a:rPr>
                                  <m:t>𝑀</m:t>
                                </m:r>
                              </m:e>
                              <m:sub>
                                <m:r>
                                  <a:rPr kumimoji="1" lang="en-CA" altLang="zh-CN" sz="2000" i="1" smtClean="0">
                                    <a:solidFill>
                                      <a:srgbClr val="000000"/>
                                    </a:solidFill>
                                    <a:latin typeface="Cambria Math" panose="02040503050406030204" pitchFamily="18" charset="0"/>
                                  </a:rPr>
                                  <m:t>𝐻</m:t>
                                </m:r>
                                <m:r>
                                  <a:rPr kumimoji="1" lang="en-US" altLang="zh-CN" sz="2000" b="0" i="1" smtClean="0">
                                    <a:solidFill>
                                      <a:srgbClr val="000000"/>
                                    </a:solidFill>
                                    <a:latin typeface="Cambria Math" panose="02040503050406030204" pitchFamily="18" charset="0"/>
                                  </a:rPr>
                                  <m:t>𝑖</m:t>
                                </m:r>
                              </m:sub>
                            </m:sSub>
                          </m:den>
                        </m:f>
                        <m:d>
                          <m:dPr>
                            <m:ctrlPr>
                              <a:rPr kumimoji="1" lang="en-US" altLang="zh-CN" sz="2000" i="1" smtClean="0">
                                <a:solidFill>
                                  <a:srgbClr val="000000"/>
                                </a:solidFill>
                                <a:latin typeface="Cambria Math" panose="02040503050406030204" pitchFamily="18" charset="0"/>
                              </a:rPr>
                            </m:ctrlPr>
                          </m:dPr>
                          <m:e>
                            <m:sSup>
                              <m:sSupPr>
                                <m:ctrlPr>
                                  <a:rPr kumimoji="1" lang="en-US" altLang="zh-CN" sz="2000" i="1" smtClean="0">
                                    <a:solidFill>
                                      <a:srgbClr val="000000"/>
                                    </a:solidFill>
                                    <a:latin typeface="Cambria Math" panose="02040503050406030204" pitchFamily="18" charset="0"/>
                                  </a:rPr>
                                </m:ctrlPr>
                              </m:sSupPr>
                              <m:e>
                                <m:r>
                                  <a:rPr kumimoji="1" lang="en-CA" altLang="zh-CN" sz="2000" i="1" smtClean="0">
                                    <a:solidFill>
                                      <a:srgbClr val="000000"/>
                                    </a:solidFill>
                                    <a:latin typeface="Cambria Math" panose="02040503050406030204" pitchFamily="18" charset="0"/>
                                  </a:rPr>
                                  <m:t>2</m:t>
                                </m:r>
                              </m:e>
                              <m:sup>
                                <m:sSub>
                                  <m:sSubPr>
                                    <m:ctrlPr>
                                      <a:rPr kumimoji="1" lang="en-US" altLang="zh-CN" sz="2000" i="1" smtClean="0">
                                        <a:solidFill>
                                          <a:srgbClr val="000000"/>
                                        </a:solidFill>
                                        <a:latin typeface="Cambria Math" panose="02040503050406030204" pitchFamily="18" charset="0"/>
                                      </a:rPr>
                                    </m:ctrlPr>
                                  </m:sSubPr>
                                  <m:e>
                                    <m:r>
                                      <a:rPr kumimoji="1" lang="en-CA" altLang="zh-CN" sz="2000" i="1" smtClean="0">
                                        <a:solidFill>
                                          <a:srgbClr val="000000"/>
                                        </a:solidFill>
                                        <a:latin typeface="Cambria Math" panose="02040503050406030204" pitchFamily="18" charset="0"/>
                                      </a:rPr>
                                      <m:t>𝑁</m:t>
                                    </m:r>
                                  </m:e>
                                  <m:sub>
                                    <m:r>
                                      <a:rPr kumimoji="1" lang="en-CA" altLang="zh-CN" sz="2000" i="1" smtClean="0">
                                        <a:solidFill>
                                          <a:srgbClr val="000000"/>
                                        </a:solidFill>
                                        <a:latin typeface="Cambria Math" panose="02040503050406030204" pitchFamily="18" charset="0"/>
                                      </a:rPr>
                                      <m:t>𝑃</m:t>
                                    </m:r>
                                  </m:sub>
                                </m:sSub>
                                <m:r>
                                  <a:rPr kumimoji="1" lang="en-CA" altLang="zh-CN" sz="2000" i="1" smtClean="0">
                                    <a:solidFill>
                                      <a:srgbClr val="000000"/>
                                    </a:solidFill>
                                    <a:latin typeface="Cambria Math" panose="02040503050406030204" pitchFamily="18" charset="0"/>
                                  </a:rPr>
                                  <m:t>−1</m:t>
                                </m:r>
                              </m:sup>
                            </m:sSup>
                            <m:r>
                              <a:rPr kumimoji="1" lang="en-CA" altLang="zh-CN" sz="2000" i="1" smtClean="0">
                                <a:solidFill>
                                  <a:srgbClr val="000000"/>
                                </a:solidFill>
                                <a:latin typeface="Cambria Math" panose="02040503050406030204" pitchFamily="18" charset="0"/>
                              </a:rPr>
                              <m:t>−1</m:t>
                            </m:r>
                          </m:e>
                        </m:d>
                      </m:oMath>
                    </a14:m>
                    <a:r>
                      <a:rPr kumimoji="1" lang="zh-CN" altLang="en-US" sz="2000" dirty="0">
                        <a:solidFill>
                          <a:srgbClr val="000000"/>
                        </a:solidFill>
                        <a:latin typeface="Times New Roman" panose="02020603050405020304" pitchFamily="18" charset="0"/>
                        <a:cs typeface="Arial" panose="020B0604020202020204" pitchFamily="34" charset="0"/>
                      </a:rPr>
                      <a:t> </a:t>
                    </a:r>
                    <a:r>
                      <a:rPr kumimoji="1" lang="en-US" altLang="zh-CN" sz="2000" dirty="0">
                        <a:solidFill>
                          <a:srgbClr val="000000"/>
                        </a:solidFill>
                        <a:latin typeface="Times New Roman" panose="02020603050405020304" pitchFamily="18" charset="0"/>
                        <a:cs typeface="Arial" panose="020B0604020202020204" pitchFamily="34" charset="0"/>
                      </a:rPr>
                      <a:t>)</a:t>
                    </a:r>
                    <a:endParaRPr kumimoji="1" lang="zh-CN" altLang="en-US" sz="2000" dirty="0">
                      <a:solidFill>
                        <a:srgbClr val="000000"/>
                      </a:solidFill>
                      <a:latin typeface="Times New Roman" panose="02020603050405020304" pitchFamily="18" charset="0"/>
                      <a:cs typeface="Arial" panose="020B0604020202020204" pitchFamily="34" charset="0"/>
                    </a:endParaRPr>
                  </a:p>
                </p:txBody>
              </p:sp>
            </mc:Choice>
            <mc:Fallback xmlns="">
              <p:sp>
                <p:nvSpPr>
                  <p:cNvPr id="81" name="TextBox 80"/>
                  <p:cNvSpPr txBox="1">
                    <a:spLocks noRot="1" noChangeAspect="1" noMove="1" noResize="1" noEditPoints="1" noAdjustHandles="1" noChangeArrowheads="1" noChangeShapeType="1" noTextEdit="1"/>
                  </p:cNvSpPr>
                  <p:nvPr/>
                </p:nvSpPr>
                <p:spPr>
                  <a:xfrm>
                    <a:off x="2590800" y="4403144"/>
                    <a:ext cx="3370790" cy="473656"/>
                  </a:xfrm>
                  <a:prstGeom prst="rect">
                    <a:avLst/>
                  </a:prstGeom>
                  <a:blipFill rotWithShape="0">
                    <a:blip r:embed="rId6"/>
                    <a:stretch>
                      <a:fillRect l="-2712" t="-3846" b="-12821"/>
                    </a:stretch>
                  </a:blipFill>
                </p:spPr>
                <p:txBody>
                  <a:bodyPr/>
                  <a:lstStyle/>
                  <a:p>
                    <a:r>
                      <a:rPr lang="zh-CN" altLang="en-US">
                        <a:noFill/>
                      </a:rPr>
                      <a:t> </a:t>
                    </a:r>
                  </a:p>
                </p:txBody>
              </p:sp>
            </mc:Fallback>
          </mc:AlternateContent>
          <p:sp>
            <p:nvSpPr>
              <p:cNvPr id="82" name="Down Arrow 81"/>
              <p:cNvSpPr/>
              <p:nvPr/>
            </p:nvSpPr>
            <p:spPr bwMode="auto">
              <a:xfrm>
                <a:off x="3979248" y="4184879"/>
                <a:ext cx="395218" cy="234721"/>
              </a:xfrm>
              <a:prstGeom prst="downArrow">
                <a:avLst/>
              </a:prstGeom>
              <a:solidFill>
                <a:srgbClr val="00CC99"/>
              </a:solidFill>
              <a:ln w="12700" cap="flat" cmpd="sng" algn="ctr">
                <a:solidFill>
                  <a:srgbClr val="000000">
                    <a:alpha val="91000"/>
                  </a:srgbClr>
                </a:solidFill>
                <a:prstDash val="solid"/>
                <a:round/>
                <a:headEnd type="none" w="sm" len="sm"/>
                <a:tailEnd type="none" w="sm" len="sm"/>
              </a:ln>
              <a:effectLst/>
              <a:scene3d>
                <a:camera prst="orthographicFront">
                  <a:rot lat="10800000" lon="0" rev="0"/>
                </a:camera>
                <a:lightRig rig="threePt" dir="t"/>
              </a:scene3d>
            </p:spPr>
            <p:txBody>
              <a:bodyPr vert="horz" wrap="squar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zh-CN" altLang="en-US" sz="1200" b="0" i="0" u="none" strike="noStrike" kern="0" cap="none" spc="0" normalizeH="0" baseline="0" noProof="0">
                  <a:ln>
                    <a:noFill/>
                  </a:ln>
                  <a:solidFill>
                    <a:srgbClr val="000000"/>
                  </a:solidFill>
                  <a:effectLst/>
                  <a:uLnTx/>
                  <a:uFillTx/>
                  <a:latin typeface="Times New Roman" pitchFamily="18" charset="0"/>
                  <a:cs typeface="Arial" panose="020B0604020202020204" pitchFamily="34" charset="0"/>
                </a:endParaRPr>
              </a:p>
            </p:txBody>
          </p:sp>
          <mc:AlternateContent xmlns:mc="http://schemas.openxmlformats.org/markup-compatibility/2006" xmlns:a14="http://schemas.microsoft.com/office/drawing/2010/main">
            <mc:Choice Requires="a14">
              <p:sp>
                <p:nvSpPr>
                  <p:cNvPr id="83" name="TextBox 82"/>
                  <p:cNvSpPr txBox="1"/>
                  <p:nvPr/>
                </p:nvSpPr>
                <p:spPr>
                  <a:xfrm>
                    <a:off x="152400" y="5940623"/>
                    <a:ext cx="1875513"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sz="2000" b="0" i="1" smtClean="0">
                              <a:solidFill>
                                <a:srgbClr val="0000FF"/>
                              </a:solidFill>
                              <a:latin typeface="Cambria Math" panose="02040503050406030204" pitchFamily="18" charset="0"/>
                            </a:rPr>
                            <m:t>𝐻</m:t>
                          </m:r>
                          <m:r>
                            <a:rPr lang="en-US" altLang="zh-CN" sz="2000" b="0" i="1" smtClean="0">
                              <a:latin typeface="Cambria Math" panose="02040503050406030204" pitchFamily="18" charset="0"/>
                            </a:rPr>
                            <m:t>=</m:t>
                          </m:r>
                          <m:d>
                            <m:dPr>
                              <m:begChr m:val="["/>
                              <m:endChr m:val="]"/>
                              <m:ctrlPr>
                                <a:rPr lang="en-US" altLang="zh-CN" sz="2000" b="0" i="1" smtClean="0">
                                  <a:latin typeface="Cambria Math" panose="02040503050406030204" pitchFamily="18" charset="0"/>
                                </a:rPr>
                              </m:ctrlPr>
                            </m:dPr>
                            <m:e>
                              <m:m>
                                <m:mPr>
                                  <m:mcs>
                                    <m:mc>
                                      <m:mcPr>
                                        <m:count m:val="2"/>
                                        <m:mcJc m:val="center"/>
                                      </m:mcPr>
                                    </m:mc>
                                  </m:mcs>
                                  <m:ctrlPr>
                                    <a:rPr lang="en-US" altLang="zh-CN" sz="2000" b="0" i="1" smtClean="0">
                                      <a:latin typeface="Cambria Math" panose="02040503050406030204" pitchFamily="18" charset="0"/>
                                    </a:rPr>
                                  </m:ctrlPr>
                                </m:mPr>
                                <m:mr>
                                  <m:e>
                                    <m:acc>
                                      <m:accPr>
                                        <m:chr m:val="̂"/>
                                        <m:ctrlPr>
                                          <a:rPr lang="en-US" altLang="zh-CN" sz="2000" b="0" i="1" smtClean="0">
                                            <a:latin typeface="Cambria Math" panose="02040503050406030204" pitchFamily="18" charset="0"/>
                                          </a:rPr>
                                        </m:ctrlPr>
                                      </m:accPr>
                                      <m:e>
                                        <m:r>
                                          <m:rPr>
                                            <m:nor/>
                                          </m:rPr>
                                          <a:rPr lang="en-CA" altLang="zh-CN" sz="2000" i="1" dirty="0">
                                            <a:solidFill>
                                              <a:srgbClr val="0000FF"/>
                                            </a:solidFill>
                                          </a:rPr>
                                          <m:t>H</m:t>
                                        </m:r>
                                        <m:r>
                                          <m:rPr>
                                            <m:nor/>
                                          </m:rPr>
                                          <a:rPr lang="en-CA" altLang="zh-CN" sz="2000" i="1" baseline="-25000" dirty="0">
                                            <a:solidFill>
                                              <a:srgbClr val="0000FF"/>
                                            </a:solidFill>
                                          </a:rPr>
                                          <m:t>i</m:t>
                                        </m:r>
                                      </m:e>
                                    </m:acc>
                                    <m:r>
                                      <m:rPr>
                                        <m:nor/>
                                      </m:rPr>
                                      <a:rPr lang="en-US" altLang="zh-CN" sz="2000" b="0" i="1" dirty="0" smtClean="0">
                                        <a:solidFill>
                                          <a:srgbClr val="0000FF"/>
                                        </a:solidFill>
                                      </a:rPr>
                                      <m:t>  </m:t>
                                    </m:r>
                                    <m:r>
                                      <a:rPr lang="en-US" altLang="zh-CN" sz="2000" b="0" i="1" dirty="0" smtClean="0">
                                        <a:solidFill>
                                          <a:srgbClr val="0000FF"/>
                                        </a:solidFill>
                                        <a:latin typeface="Cambria Math" panose="02040503050406030204" pitchFamily="18" charset="0"/>
                                      </a:rPr>
                                      <m:t>:</m:t>
                                    </m:r>
                                  </m:e>
                                  <m:e>
                                    <m:acc>
                                      <m:accPr>
                                        <m:chr m:val="̂"/>
                                        <m:ctrlPr>
                                          <a:rPr lang="en-US" altLang="zh-CN" sz="2000" b="0" i="1" smtClean="0">
                                            <a:latin typeface="Cambria Math" panose="02040503050406030204" pitchFamily="18" charset="0"/>
                                          </a:rPr>
                                        </m:ctrlPr>
                                      </m:accPr>
                                      <m:e>
                                        <m:r>
                                          <m:rPr>
                                            <m:nor/>
                                          </m:rPr>
                                          <a:rPr lang="en-CA" altLang="zh-CN" sz="2000" i="1" dirty="0">
                                            <a:solidFill>
                                              <a:srgbClr val="0000FF"/>
                                            </a:solidFill>
                                          </a:rPr>
                                          <m:t>H</m:t>
                                        </m:r>
                                        <m:r>
                                          <m:rPr>
                                            <m:nor/>
                                          </m:rPr>
                                          <a:rPr lang="en-CA" altLang="zh-CN" sz="2000" i="1" baseline="-25000" dirty="0">
                                            <a:solidFill>
                                              <a:srgbClr val="0000FF"/>
                                            </a:solidFill>
                                          </a:rPr>
                                          <m:t>o</m:t>
                                        </m:r>
                                      </m:e>
                                    </m:acc>
                                    <m:r>
                                      <m:rPr>
                                        <m:nor/>
                                      </m:rPr>
                                      <a:rPr lang="zh-CN" altLang="en-US" sz="2000" i="1" dirty="0">
                                        <a:solidFill>
                                          <a:srgbClr val="0000FF"/>
                                        </a:solidFill>
                                      </a:rPr>
                                      <m:t> </m:t>
                                    </m:r>
                                  </m:e>
                                </m:mr>
                              </m:m>
                            </m:e>
                          </m:d>
                        </m:oMath>
                      </m:oMathPara>
                    </a14:m>
                    <a:endParaRPr lang="zh-CN" altLang="en-US" sz="2000" dirty="0"/>
                  </a:p>
                </p:txBody>
              </p:sp>
            </mc:Choice>
            <mc:Fallback xmlns="">
              <p:sp>
                <p:nvSpPr>
                  <p:cNvPr id="83" name="TextBox 82"/>
                  <p:cNvSpPr txBox="1">
                    <a:spLocks noRot="1" noChangeAspect="1" noMove="1" noResize="1" noEditPoints="1" noAdjustHandles="1" noChangeArrowheads="1" noChangeShapeType="1" noTextEdit="1"/>
                  </p:cNvSpPr>
                  <p:nvPr/>
                </p:nvSpPr>
                <p:spPr>
                  <a:xfrm>
                    <a:off x="152400" y="5940623"/>
                    <a:ext cx="1875513" cy="307777"/>
                  </a:xfrm>
                  <a:prstGeom prst="rect">
                    <a:avLst/>
                  </a:prstGeom>
                  <a:blipFill rotWithShape="0">
                    <a:blip r:embed="rId7"/>
                    <a:stretch>
                      <a:fillRect l="-2273" t="-18000" r="-32468" b="-28000"/>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84" name="TextBox 83"/>
                  <p:cNvSpPr txBox="1"/>
                  <p:nvPr/>
                </p:nvSpPr>
                <p:spPr>
                  <a:xfrm>
                    <a:off x="2755424" y="3888523"/>
                    <a:ext cx="191976" cy="18953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zh-CN" altLang="en-US" i="1" smtClean="0">
                                  <a:latin typeface="Cambria Math" panose="02040503050406030204" pitchFamily="18" charset="0"/>
                                </a:rPr>
                              </m:ctrlPr>
                            </m:accPr>
                            <m:e>
                              <m:sSub>
                                <m:sSubPr>
                                  <m:ctrlPr>
                                    <a:rPr lang="en-US" altLang="zh-CN" i="1" smtClean="0">
                                      <a:solidFill>
                                        <a:srgbClr val="0000FF"/>
                                      </a:solidFill>
                                      <a:latin typeface="Cambria Math" panose="02040503050406030204" pitchFamily="18" charset="0"/>
                                    </a:rPr>
                                  </m:ctrlPr>
                                </m:sSubPr>
                                <m:e>
                                  <m:r>
                                    <a:rPr lang="en-US" altLang="zh-CN" b="0" i="1" smtClean="0">
                                      <a:solidFill>
                                        <a:srgbClr val="0000FF"/>
                                      </a:solidFill>
                                      <a:latin typeface="Cambria Math" panose="02040503050406030204" pitchFamily="18" charset="0"/>
                                    </a:rPr>
                                    <m:t>𝐻</m:t>
                                  </m:r>
                                </m:e>
                                <m:sub>
                                  <m:r>
                                    <a:rPr lang="en-US" altLang="zh-CN" b="0" i="1" smtClean="0">
                                      <a:solidFill>
                                        <a:srgbClr val="0000FF"/>
                                      </a:solidFill>
                                      <a:latin typeface="Cambria Math" panose="02040503050406030204" pitchFamily="18" charset="0"/>
                                    </a:rPr>
                                    <m:t>𝑖</m:t>
                                  </m:r>
                                </m:sub>
                              </m:sSub>
                            </m:e>
                          </m:acc>
                        </m:oMath>
                      </m:oMathPara>
                    </a14:m>
                    <a:endParaRPr lang="zh-CN" altLang="en-US" dirty="0"/>
                  </a:p>
                </p:txBody>
              </p:sp>
            </mc:Choice>
            <mc:Fallback xmlns="">
              <p:sp>
                <p:nvSpPr>
                  <p:cNvPr id="84" name="TextBox 83"/>
                  <p:cNvSpPr txBox="1">
                    <a:spLocks noRot="1" noChangeAspect="1" noMove="1" noResize="1" noEditPoints="1" noAdjustHandles="1" noChangeArrowheads="1" noChangeShapeType="1" noTextEdit="1"/>
                  </p:cNvSpPr>
                  <p:nvPr/>
                </p:nvSpPr>
                <p:spPr>
                  <a:xfrm>
                    <a:off x="2755424" y="3888523"/>
                    <a:ext cx="191976" cy="189539"/>
                  </a:xfrm>
                  <a:prstGeom prst="rect">
                    <a:avLst/>
                  </a:prstGeom>
                  <a:blipFill rotWithShape="0">
                    <a:blip r:embed="rId8"/>
                    <a:stretch>
                      <a:fillRect l="-19355" t="-25806" r="-38710" b="-19355"/>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86" name="TextBox 85"/>
                  <p:cNvSpPr txBox="1"/>
                  <p:nvPr/>
                </p:nvSpPr>
                <p:spPr>
                  <a:xfrm>
                    <a:off x="2747618" y="4937066"/>
                    <a:ext cx="216213" cy="18953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zh-CN" altLang="en-US" i="1" smtClean="0">
                                  <a:latin typeface="Cambria Math" panose="02040503050406030204" pitchFamily="18" charset="0"/>
                                </a:rPr>
                              </m:ctrlPr>
                            </m:accPr>
                            <m:e>
                              <m:sSub>
                                <m:sSubPr>
                                  <m:ctrlPr>
                                    <a:rPr lang="en-US" altLang="zh-CN" i="1" smtClean="0">
                                      <a:solidFill>
                                        <a:srgbClr val="0000FF"/>
                                      </a:solidFill>
                                      <a:latin typeface="Cambria Math" panose="02040503050406030204" pitchFamily="18" charset="0"/>
                                    </a:rPr>
                                  </m:ctrlPr>
                                </m:sSubPr>
                                <m:e>
                                  <m:r>
                                    <a:rPr lang="en-US" altLang="zh-CN" b="0" i="1" smtClean="0">
                                      <a:solidFill>
                                        <a:srgbClr val="0000FF"/>
                                      </a:solidFill>
                                      <a:latin typeface="Cambria Math" panose="02040503050406030204" pitchFamily="18" charset="0"/>
                                    </a:rPr>
                                    <m:t>𝐻</m:t>
                                  </m:r>
                                </m:e>
                                <m:sub>
                                  <m:r>
                                    <a:rPr lang="en-US" altLang="zh-CN" b="0" i="1" smtClean="0">
                                      <a:solidFill>
                                        <a:srgbClr val="0000FF"/>
                                      </a:solidFill>
                                      <a:latin typeface="Cambria Math" panose="02040503050406030204" pitchFamily="18" charset="0"/>
                                    </a:rPr>
                                    <m:t>𝑜</m:t>
                                  </m:r>
                                </m:sub>
                              </m:sSub>
                            </m:e>
                          </m:acc>
                        </m:oMath>
                      </m:oMathPara>
                    </a14:m>
                    <a:endParaRPr lang="zh-CN" altLang="en-US" dirty="0"/>
                  </a:p>
                </p:txBody>
              </p:sp>
            </mc:Choice>
            <mc:Fallback xmlns="">
              <p:sp>
                <p:nvSpPr>
                  <p:cNvPr id="86" name="TextBox 85"/>
                  <p:cNvSpPr txBox="1">
                    <a:spLocks noRot="1" noChangeAspect="1" noMove="1" noResize="1" noEditPoints="1" noAdjustHandles="1" noChangeArrowheads="1" noChangeShapeType="1" noTextEdit="1"/>
                  </p:cNvSpPr>
                  <p:nvPr/>
                </p:nvSpPr>
                <p:spPr>
                  <a:xfrm>
                    <a:off x="2747618" y="4937066"/>
                    <a:ext cx="216213" cy="189539"/>
                  </a:xfrm>
                  <a:prstGeom prst="rect">
                    <a:avLst/>
                  </a:prstGeom>
                  <a:blipFill rotWithShape="0">
                    <a:blip r:embed="rId9"/>
                    <a:stretch>
                      <a:fillRect l="-17143" t="-25806" r="-37143" b="-12903"/>
                    </a:stretch>
                  </a:blipFill>
                </p:spPr>
                <p:txBody>
                  <a:bodyPr/>
                  <a:lstStyle/>
                  <a:p>
                    <a:r>
                      <a:rPr lang="zh-CN" altLang="en-US">
                        <a:noFill/>
                      </a:rPr>
                      <a:t> </a:t>
                    </a:r>
                  </a:p>
                </p:txBody>
              </p:sp>
            </mc:Fallback>
          </mc:AlternateContent>
        </p:grpSp>
        <p:grpSp>
          <p:nvGrpSpPr>
            <p:cNvPr id="47" name="Group 46"/>
            <p:cNvGrpSpPr/>
            <p:nvPr/>
          </p:nvGrpSpPr>
          <p:grpSpPr>
            <a:xfrm>
              <a:off x="4888620" y="3804252"/>
              <a:ext cx="2731719" cy="1667058"/>
              <a:chOff x="8850681" y="3777484"/>
              <a:chExt cx="2731719" cy="1667058"/>
            </a:xfrm>
          </p:grpSpPr>
          <p:sp>
            <p:nvSpPr>
              <p:cNvPr id="30" name="Rounded Rectangle 29"/>
              <p:cNvSpPr/>
              <p:nvPr/>
            </p:nvSpPr>
            <p:spPr bwMode="auto">
              <a:xfrm>
                <a:off x="9525000" y="3962400"/>
                <a:ext cx="1936464" cy="1308059"/>
              </a:xfrm>
              <a:prstGeom prst="roundRect">
                <a:avLst/>
              </a:prstGeom>
              <a:solidFill>
                <a:schemeClr val="accent1">
                  <a:alpha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chemeClr val="tx1"/>
                    </a:solidFill>
                    <a:effectLst/>
                    <a:latin typeface="Times New Roman" pitchFamily="18" charset="0"/>
                  </a:rPr>
                  <a:t>GI Removal, Channel Estimation and Smoothing</a:t>
                </a:r>
                <a:endParaRPr kumimoji="0" lang="zh-CN" altLang="en-US" sz="1600" b="0" i="0" u="none" strike="noStrike" cap="none" normalizeH="0" baseline="0" dirty="0" smtClean="0">
                  <a:ln>
                    <a:noFill/>
                  </a:ln>
                  <a:solidFill>
                    <a:schemeClr val="tx1"/>
                  </a:solidFill>
                  <a:effectLst/>
                  <a:latin typeface="Times New Roman" pitchFamily="18" charset="0"/>
                </a:endParaRPr>
              </a:p>
            </p:txBody>
          </p:sp>
          <p:cxnSp>
            <p:nvCxnSpPr>
              <p:cNvPr id="43" name="Straight Arrow Connector 42"/>
              <p:cNvCxnSpPr/>
              <p:nvPr/>
            </p:nvCxnSpPr>
            <p:spPr bwMode="auto">
              <a:xfrm flipH="1">
                <a:off x="8850681" y="4114800"/>
                <a:ext cx="661731"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67" name="Straight Arrow Connector 66"/>
              <p:cNvCxnSpPr/>
              <p:nvPr/>
            </p:nvCxnSpPr>
            <p:spPr bwMode="auto">
              <a:xfrm flipH="1">
                <a:off x="8853488" y="5141120"/>
                <a:ext cx="661731"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8" name="TextBox 67"/>
              <p:cNvSpPr txBox="1"/>
              <p:nvPr/>
            </p:nvSpPr>
            <p:spPr>
              <a:xfrm>
                <a:off x="9111527" y="3777484"/>
                <a:ext cx="370614" cy="338554"/>
              </a:xfrm>
              <a:prstGeom prst="rect">
                <a:avLst/>
              </a:prstGeom>
              <a:noFill/>
            </p:spPr>
            <p:txBody>
              <a:bodyPr wrap="none" rtlCol="0">
                <a:spAutoFit/>
              </a:bodyPr>
              <a:lstStyle/>
              <a:p>
                <a:pPr defTabSz="914400" fontAlgn="base" latinLnBrk="1">
                  <a:spcBef>
                    <a:spcPct val="0"/>
                  </a:spcBef>
                  <a:spcAft>
                    <a:spcPct val="0"/>
                  </a:spcAft>
                </a:pPr>
                <a:r>
                  <a:rPr kumimoji="1" lang="en-CA" altLang="zh-CN" sz="1600" i="1" dirty="0" smtClean="0">
                    <a:solidFill>
                      <a:srgbClr val="0000FF"/>
                    </a:solidFill>
                    <a:latin typeface="Times New Roman" panose="02020603050405020304" pitchFamily="18" charset="0"/>
                    <a:cs typeface="Arial" panose="020B0604020202020204" pitchFamily="34" charset="0"/>
                  </a:rPr>
                  <a:t>H</a:t>
                </a:r>
                <a:r>
                  <a:rPr kumimoji="1" lang="en-CA" altLang="zh-CN" sz="1600" i="1" baseline="-25000" dirty="0" smtClean="0">
                    <a:solidFill>
                      <a:srgbClr val="0000FF"/>
                    </a:solidFill>
                    <a:latin typeface="Times New Roman" panose="02020603050405020304" pitchFamily="18" charset="0"/>
                    <a:cs typeface="Arial" panose="020B0604020202020204" pitchFamily="34" charset="0"/>
                  </a:rPr>
                  <a:t>i</a:t>
                </a:r>
                <a:endParaRPr kumimoji="1" lang="zh-CN" altLang="en-US" sz="1600" i="1" dirty="0">
                  <a:solidFill>
                    <a:srgbClr val="0000FF"/>
                  </a:solidFill>
                  <a:latin typeface="Times New Roman" panose="02020603050405020304" pitchFamily="18" charset="0"/>
                  <a:cs typeface="Arial" panose="020B0604020202020204" pitchFamily="34" charset="0"/>
                </a:endParaRPr>
              </a:p>
            </p:txBody>
          </p:sp>
          <p:sp>
            <p:nvSpPr>
              <p:cNvPr id="70" name="TextBox 69"/>
              <p:cNvSpPr txBox="1"/>
              <p:nvPr/>
            </p:nvSpPr>
            <p:spPr>
              <a:xfrm>
                <a:off x="9096298" y="4819640"/>
                <a:ext cx="401072" cy="338554"/>
              </a:xfrm>
              <a:prstGeom prst="rect">
                <a:avLst/>
              </a:prstGeom>
              <a:noFill/>
            </p:spPr>
            <p:txBody>
              <a:bodyPr wrap="none" rtlCol="0">
                <a:spAutoFit/>
              </a:bodyPr>
              <a:lstStyle/>
              <a:p>
                <a:pPr defTabSz="914400" fontAlgn="base" latinLnBrk="1">
                  <a:spcBef>
                    <a:spcPct val="0"/>
                  </a:spcBef>
                  <a:spcAft>
                    <a:spcPct val="0"/>
                  </a:spcAft>
                </a:pPr>
                <a:r>
                  <a:rPr kumimoji="1" lang="en-CA" altLang="zh-CN" sz="1600" i="1" dirty="0" smtClean="0">
                    <a:solidFill>
                      <a:srgbClr val="0000FF"/>
                    </a:solidFill>
                    <a:latin typeface="Times New Roman" panose="02020603050405020304" pitchFamily="18" charset="0"/>
                    <a:cs typeface="Arial" panose="020B0604020202020204" pitchFamily="34" charset="0"/>
                  </a:rPr>
                  <a:t>H</a:t>
                </a:r>
                <a:r>
                  <a:rPr kumimoji="1" lang="en-CA" altLang="zh-CN" sz="1600" i="1" baseline="-25000" dirty="0" smtClean="0">
                    <a:solidFill>
                      <a:srgbClr val="0000FF"/>
                    </a:solidFill>
                    <a:latin typeface="Times New Roman" panose="02020603050405020304" pitchFamily="18" charset="0"/>
                    <a:cs typeface="Arial" panose="020B0604020202020204" pitchFamily="34" charset="0"/>
                  </a:rPr>
                  <a:t>o</a:t>
                </a:r>
                <a:endParaRPr kumimoji="1" lang="zh-CN" altLang="en-US" sz="1600" i="1" dirty="0">
                  <a:solidFill>
                    <a:srgbClr val="0000FF"/>
                  </a:solidFill>
                  <a:latin typeface="Times New Roman" panose="02020603050405020304" pitchFamily="18" charset="0"/>
                  <a:cs typeface="Arial" panose="020B0604020202020204" pitchFamily="34" charset="0"/>
                </a:endParaRPr>
              </a:p>
            </p:txBody>
          </p:sp>
          <p:sp>
            <p:nvSpPr>
              <p:cNvPr id="44" name="Rectangle 43"/>
              <p:cNvSpPr/>
              <p:nvPr/>
            </p:nvSpPr>
            <p:spPr bwMode="auto">
              <a:xfrm>
                <a:off x="8850681" y="3813134"/>
                <a:ext cx="2731719" cy="163140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grpSp>
      </p:grpSp>
      <p:cxnSp>
        <p:nvCxnSpPr>
          <p:cNvPr id="15" name="Straight Arrow Connector 14"/>
          <p:cNvCxnSpPr/>
          <p:nvPr/>
        </p:nvCxnSpPr>
        <p:spPr bwMode="auto">
          <a:xfrm flipV="1">
            <a:off x="2133600" y="4038600"/>
            <a:ext cx="228600" cy="89846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mc:AlternateContent xmlns:mc="http://schemas.openxmlformats.org/markup-compatibility/2006" xmlns:a14="http://schemas.microsoft.com/office/drawing/2010/main">
        <mc:Choice Requires="a14">
          <p:sp>
            <p:nvSpPr>
              <p:cNvPr id="24" name="TextBox 23"/>
              <p:cNvSpPr txBox="1"/>
              <p:nvPr/>
            </p:nvSpPr>
            <p:spPr>
              <a:xfrm>
                <a:off x="1240066" y="4876945"/>
                <a:ext cx="1125629" cy="461665"/>
              </a:xfrm>
              <a:prstGeom prst="rect">
                <a:avLst/>
              </a:prstGeom>
              <a:noFill/>
            </p:spPr>
            <p:txBody>
              <a:bodyPr wrap="none" rtlCol="0">
                <a:spAutoFit/>
              </a:bodyPr>
              <a:lstStyle/>
              <a:p>
                <a:r>
                  <a:rPr lang="en-US" altLang="zh-CN" dirty="0" smtClean="0"/>
                  <a:t>SVD is applied</a:t>
                </a:r>
              </a:p>
              <a:p>
                <a:r>
                  <a:rPr lang="en-US" altLang="zh-CN" dirty="0" smtClean="0"/>
                  <a:t>to </a:t>
                </a:r>
                <a14:m>
                  <m:oMath xmlns:m="http://schemas.openxmlformats.org/officeDocument/2006/math">
                    <m:r>
                      <a:rPr lang="en-US" altLang="zh-CN" i="1">
                        <a:solidFill>
                          <a:srgbClr val="0000FF"/>
                        </a:solidFill>
                        <a:latin typeface="Cambria Math" panose="02040503050406030204" pitchFamily="18" charset="0"/>
                      </a:rPr>
                      <m:t>𝐻</m:t>
                    </m:r>
                  </m:oMath>
                </a14:m>
                <a:endParaRPr lang="zh-CN" altLang="en-US" dirty="0"/>
              </a:p>
            </p:txBody>
          </p:sp>
        </mc:Choice>
        <mc:Fallback xmlns="">
          <p:sp>
            <p:nvSpPr>
              <p:cNvPr id="24" name="TextBox 23"/>
              <p:cNvSpPr txBox="1">
                <a:spLocks noRot="1" noChangeAspect="1" noMove="1" noResize="1" noEditPoints="1" noAdjustHandles="1" noChangeArrowheads="1" noChangeShapeType="1" noTextEdit="1"/>
              </p:cNvSpPr>
              <p:nvPr/>
            </p:nvSpPr>
            <p:spPr>
              <a:xfrm>
                <a:off x="1240066" y="4876945"/>
                <a:ext cx="1125629" cy="461665"/>
              </a:xfrm>
              <a:prstGeom prst="rect">
                <a:avLst/>
              </a:prstGeom>
              <a:blipFill rotWithShape="0">
                <a:blip r:embed="rId10"/>
                <a:stretch>
                  <a:fillRect b="-9211"/>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5649373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332952"/>
          </a:xfrm>
        </p:spPr>
        <p:txBody>
          <a:bodyPr/>
          <a:lstStyle/>
          <a:p>
            <a:r>
              <a:rPr lang="en-US" altLang="zh-CN" sz="2800" dirty="0" smtClean="0"/>
              <a:t>Joint Sounding Indication for STA</a:t>
            </a:r>
            <a:endParaRPr lang="zh-CN" altLang="en-US" sz="2800" dirty="0"/>
          </a:p>
        </p:txBody>
      </p:sp>
      <p:sp>
        <p:nvSpPr>
          <p:cNvPr id="3" name="Content Placeholder 2"/>
          <p:cNvSpPr>
            <a:spLocks noGrp="1"/>
          </p:cNvSpPr>
          <p:nvPr>
            <p:ph idx="1"/>
          </p:nvPr>
        </p:nvSpPr>
        <p:spPr>
          <a:xfrm>
            <a:off x="0" y="1828800"/>
            <a:ext cx="9144000" cy="4191000"/>
          </a:xfrm>
        </p:spPr>
        <p:txBody>
          <a:bodyPr/>
          <a:lstStyle/>
          <a:p>
            <a:r>
              <a:rPr lang="en-US" altLang="zh-CN" sz="1500" b="0" dirty="0" smtClean="0"/>
              <a:t>The figure above shows the STA Info field format of the EHT NDPA.</a:t>
            </a:r>
          </a:p>
          <a:p>
            <a:r>
              <a:rPr lang="en-US" altLang="zh-CN" sz="1500" b="0" dirty="0" smtClean="0">
                <a:solidFill>
                  <a:srgbClr val="0000FF"/>
                </a:solidFill>
              </a:rPr>
              <a:t>Option 1:</a:t>
            </a:r>
            <a:r>
              <a:rPr lang="en-US" altLang="zh-CN" sz="1500" b="0" dirty="0" smtClean="0"/>
              <a:t> We propose to set B20 (or any Reserved subfield such as B29 to B31) above to “Joint Sounding” so that the receiving STA may know the following NDPs are transmitted from two coordinating APs</a:t>
            </a:r>
          </a:p>
          <a:p>
            <a:pPr lvl="1"/>
            <a:r>
              <a:rPr lang="en-US" altLang="zh-CN" sz="1400" b="0" dirty="0" smtClean="0"/>
              <a:t>That is, the UHR STA needs to check the Joint Sounding for the </a:t>
            </a:r>
            <a:r>
              <a:rPr lang="en-US" altLang="zh-CN" sz="1400" b="0" dirty="0" err="1" smtClean="0"/>
              <a:t>CoBF</a:t>
            </a:r>
            <a:r>
              <a:rPr lang="en-US" altLang="zh-CN" sz="1400" b="0" dirty="0" smtClean="0"/>
              <a:t> using B20, and B20 set to 0 may indicate the following NDP to be a Single AP Sounding regardless of Cross-BSS or In-BSS Sounding</a:t>
            </a:r>
          </a:p>
          <a:p>
            <a:pPr lvl="1"/>
            <a:r>
              <a:rPr lang="en-US" altLang="zh-CN" sz="1400" dirty="0" smtClean="0"/>
              <a:t>B20 set to 1 may indicate the following NDP coming from two separate APs in a Joint Sounding</a:t>
            </a:r>
          </a:p>
          <a:p>
            <a:r>
              <a:rPr lang="en-US" altLang="zh-CN" sz="1500" b="0" dirty="0" smtClean="0">
                <a:solidFill>
                  <a:srgbClr val="0000FF"/>
                </a:solidFill>
              </a:rPr>
              <a:t>Option 2: </a:t>
            </a:r>
            <a:r>
              <a:rPr lang="en-US" altLang="zh-CN" sz="1500" b="0" dirty="0" smtClean="0"/>
              <a:t>Repurpose one of the bit from </a:t>
            </a:r>
            <a:r>
              <a:rPr lang="en-US" altLang="zh-CN" sz="1500" b="0" dirty="0" err="1" smtClean="0"/>
              <a:t>Nc</a:t>
            </a:r>
            <a:r>
              <a:rPr lang="en-US" altLang="zh-CN" sz="1500" b="0" dirty="0" smtClean="0"/>
              <a:t> Index such as B24 to indicate the Joint Sounding, since the </a:t>
            </a:r>
            <a:r>
              <a:rPr lang="en-US" altLang="zh-CN" sz="1500" b="0" dirty="0" err="1" smtClean="0"/>
              <a:t>Nc</a:t>
            </a:r>
            <a:r>
              <a:rPr lang="en-US" altLang="zh-CN" sz="1500" b="0" dirty="0" smtClean="0"/>
              <a:t> parameter cannot be bigger than 8, and three bits may be enough for </a:t>
            </a:r>
            <a:r>
              <a:rPr lang="en-US" altLang="zh-CN" sz="1500" b="0" dirty="0" err="1" smtClean="0"/>
              <a:t>Nc</a:t>
            </a:r>
            <a:r>
              <a:rPr lang="en-US" altLang="zh-CN" sz="1500" b="0" dirty="0" smtClean="0"/>
              <a:t> parameter and the remaining one bit can be repurposed to indicate the Joint Sounding</a:t>
            </a:r>
          </a:p>
          <a:p>
            <a:r>
              <a:rPr lang="en-US" altLang="zh-CN" sz="1500" b="0" dirty="0" smtClean="0">
                <a:solidFill>
                  <a:srgbClr val="0000FF"/>
                </a:solidFill>
              </a:rPr>
              <a:t>Option 3:</a:t>
            </a:r>
            <a:r>
              <a:rPr lang="en-US" altLang="zh-CN" sz="1500" b="0" dirty="0" smtClean="0"/>
              <a:t> Each STA can choose to parse the 1</a:t>
            </a:r>
            <a:r>
              <a:rPr lang="en-US" altLang="zh-CN" sz="1500" b="0" baseline="30000" dirty="0" smtClean="0"/>
              <a:t>st</a:t>
            </a:r>
            <a:r>
              <a:rPr lang="en-US" altLang="zh-CN" sz="1500" b="0" dirty="0" smtClean="0"/>
              <a:t> STA Info field and the 2</a:t>
            </a:r>
            <a:r>
              <a:rPr lang="en-US" altLang="zh-CN" sz="1500" b="0" baseline="30000" dirty="0" smtClean="0"/>
              <a:t>nd</a:t>
            </a:r>
            <a:r>
              <a:rPr lang="en-US" altLang="zh-CN" sz="1500" b="0" dirty="0" smtClean="0"/>
              <a:t> STA Info field upon seeing the AID11 2047 from the 1</a:t>
            </a:r>
            <a:r>
              <a:rPr lang="en-US" altLang="zh-CN" sz="1500" b="0" baseline="30000" dirty="0" smtClean="0"/>
              <a:t>st</a:t>
            </a:r>
            <a:r>
              <a:rPr lang="en-US" altLang="zh-CN" sz="1500" b="0" dirty="0" smtClean="0"/>
              <a:t> STA </a:t>
            </a:r>
            <a:r>
              <a:rPr lang="en-US" altLang="zh-CN" sz="1500" b="0" smtClean="0"/>
              <a:t>Info field, </a:t>
            </a:r>
            <a:r>
              <a:rPr lang="en-US" altLang="zh-CN" sz="1500" b="0" dirty="0" smtClean="0"/>
              <a:t>and the “Number of Spatial Streams” subfield in the 2</a:t>
            </a:r>
            <a:r>
              <a:rPr lang="en-US" altLang="zh-CN" sz="1500" b="0" baseline="30000" dirty="0" smtClean="0"/>
              <a:t>nd</a:t>
            </a:r>
            <a:r>
              <a:rPr lang="en-US" altLang="zh-CN" sz="1500" b="0" dirty="0" smtClean="0"/>
              <a:t> STA Info field may imply the Joint/Sequential Sounding</a:t>
            </a:r>
            <a:endParaRPr lang="zh-CN" altLang="en-US" sz="1500" b="0" dirty="0"/>
          </a:p>
        </p:txBody>
      </p:sp>
      <p:sp>
        <p:nvSpPr>
          <p:cNvPr id="4" name="Date Placeholder 3"/>
          <p:cNvSpPr>
            <a:spLocks noGrp="1"/>
          </p:cNvSpPr>
          <p:nvPr>
            <p:ph type="dt" sz="half" idx="10"/>
          </p:nvPr>
        </p:nvSpPr>
        <p:spPr/>
        <p:txBody>
          <a:bodyPr/>
          <a:lstStyle/>
          <a:p>
            <a:pPr>
              <a:defRPr/>
            </a:pPr>
            <a:r>
              <a:rPr lang="en-US" altLang="zh-CN" smtClean="0"/>
              <a:t>Jul 2025</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6</a:t>
            </a:fld>
            <a:endParaRPr lang="en-US" altLang="ko-KR"/>
          </a:p>
        </p:txBody>
      </p:sp>
      <p:pic>
        <p:nvPicPr>
          <p:cNvPr id="6" name="Picture 5"/>
          <p:cNvPicPr>
            <a:picLocks noChangeAspect="1"/>
          </p:cNvPicPr>
          <p:nvPr/>
        </p:nvPicPr>
        <p:blipFill>
          <a:blip r:embed="rId2"/>
          <a:stretch>
            <a:fillRect/>
          </a:stretch>
        </p:blipFill>
        <p:spPr>
          <a:xfrm>
            <a:off x="2133600" y="990600"/>
            <a:ext cx="5029200" cy="881156"/>
          </a:xfrm>
          <a:prstGeom prst="rect">
            <a:avLst/>
          </a:prstGeom>
        </p:spPr>
      </p:pic>
      <p:pic>
        <p:nvPicPr>
          <p:cNvPr id="7" name="Picture 6"/>
          <p:cNvPicPr>
            <a:picLocks noChangeAspect="1"/>
          </p:cNvPicPr>
          <p:nvPr/>
        </p:nvPicPr>
        <p:blipFill>
          <a:blip r:embed="rId3"/>
          <a:stretch>
            <a:fillRect/>
          </a:stretch>
        </p:blipFill>
        <p:spPr>
          <a:xfrm>
            <a:off x="2743200" y="5026513"/>
            <a:ext cx="3903677" cy="585108"/>
          </a:xfrm>
          <a:prstGeom prst="rect">
            <a:avLst/>
          </a:prstGeom>
        </p:spPr>
      </p:pic>
      <p:sp>
        <p:nvSpPr>
          <p:cNvPr id="8" name="TextBox 7"/>
          <p:cNvSpPr txBox="1"/>
          <p:nvPr/>
        </p:nvSpPr>
        <p:spPr>
          <a:xfrm>
            <a:off x="3124200" y="5257800"/>
            <a:ext cx="457176" cy="215444"/>
          </a:xfrm>
          <a:prstGeom prst="rect">
            <a:avLst/>
          </a:prstGeom>
          <a:noFill/>
        </p:spPr>
        <p:txBody>
          <a:bodyPr wrap="none" rtlCol="0">
            <a:spAutoFit/>
          </a:bodyPr>
          <a:lstStyle/>
          <a:p>
            <a:r>
              <a:rPr lang="en-US" altLang="zh-CN" sz="800" dirty="0" smtClean="0"/>
              <a:t>(2047)</a:t>
            </a:r>
            <a:endParaRPr lang="zh-CN" altLang="en-US" sz="800" dirty="0"/>
          </a:p>
        </p:txBody>
      </p:sp>
      <p:pic>
        <p:nvPicPr>
          <p:cNvPr id="10" name="Picture 9"/>
          <p:cNvPicPr>
            <a:picLocks noChangeAspect="1"/>
          </p:cNvPicPr>
          <p:nvPr/>
        </p:nvPicPr>
        <p:blipFill>
          <a:blip r:embed="rId4"/>
          <a:stretch>
            <a:fillRect/>
          </a:stretch>
        </p:blipFill>
        <p:spPr>
          <a:xfrm>
            <a:off x="1905000" y="5664959"/>
            <a:ext cx="3848100" cy="695727"/>
          </a:xfrm>
          <a:prstGeom prst="rect">
            <a:avLst/>
          </a:prstGeom>
        </p:spPr>
      </p:pic>
      <p:pic>
        <p:nvPicPr>
          <p:cNvPr id="11" name="Picture 10"/>
          <p:cNvPicPr>
            <a:picLocks noChangeAspect="1"/>
          </p:cNvPicPr>
          <p:nvPr/>
        </p:nvPicPr>
        <p:blipFill>
          <a:blip r:embed="rId5"/>
          <a:stretch>
            <a:fillRect/>
          </a:stretch>
        </p:blipFill>
        <p:spPr>
          <a:xfrm>
            <a:off x="5791200" y="5660067"/>
            <a:ext cx="2133600" cy="740733"/>
          </a:xfrm>
          <a:prstGeom prst="rect">
            <a:avLst/>
          </a:prstGeom>
        </p:spPr>
      </p:pic>
      <p:sp>
        <p:nvSpPr>
          <p:cNvPr id="12" name="TextBox 11"/>
          <p:cNvSpPr txBox="1"/>
          <p:nvPr/>
        </p:nvSpPr>
        <p:spPr>
          <a:xfrm>
            <a:off x="1489760" y="5119300"/>
            <a:ext cx="1255537" cy="276999"/>
          </a:xfrm>
          <a:prstGeom prst="rect">
            <a:avLst/>
          </a:prstGeom>
          <a:noFill/>
        </p:spPr>
        <p:txBody>
          <a:bodyPr wrap="none" rtlCol="0">
            <a:spAutoFit/>
          </a:bodyPr>
          <a:lstStyle/>
          <a:p>
            <a:r>
              <a:rPr lang="en-US" altLang="zh-CN" dirty="0" smtClean="0"/>
              <a:t>1</a:t>
            </a:r>
            <a:r>
              <a:rPr lang="en-US" altLang="zh-CN" baseline="30000" dirty="0" smtClean="0"/>
              <a:t>st</a:t>
            </a:r>
            <a:r>
              <a:rPr lang="en-US" altLang="zh-CN" dirty="0" smtClean="0"/>
              <a:t> STA Info field</a:t>
            </a:r>
            <a:endParaRPr lang="zh-CN" altLang="en-US" dirty="0"/>
          </a:p>
        </p:txBody>
      </p:sp>
      <p:sp>
        <p:nvSpPr>
          <p:cNvPr id="13" name="TextBox 12"/>
          <p:cNvSpPr txBox="1"/>
          <p:nvPr/>
        </p:nvSpPr>
        <p:spPr>
          <a:xfrm>
            <a:off x="820031" y="5891933"/>
            <a:ext cx="1340495" cy="276999"/>
          </a:xfrm>
          <a:prstGeom prst="rect">
            <a:avLst/>
          </a:prstGeom>
          <a:noFill/>
        </p:spPr>
        <p:txBody>
          <a:bodyPr wrap="none" rtlCol="0">
            <a:spAutoFit/>
          </a:bodyPr>
          <a:lstStyle/>
          <a:p>
            <a:r>
              <a:rPr lang="en-US" altLang="zh-CN" dirty="0" smtClean="0"/>
              <a:t>2nd STA Info field</a:t>
            </a:r>
            <a:endParaRPr lang="zh-CN" altLang="en-US" dirty="0"/>
          </a:p>
        </p:txBody>
      </p:sp>
      <p:sp>
        <p:nvSpPr>
          <p:cNvPr id="9" name="Footer Placeholder 8"/>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42415244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457200"/>
          </a:xfrm>
        </p:spPr>
        <p:txBody>
          <a:bodyPr/>
          <a:lstStyle/>
          <a:p>
            <a:r>
              <a:rPr lang="en-US" altLang="zh-CN" dirty="0" smtClean="0"/>
              <a:t>Ind. Normalization vs. Joint Normalization</a:t>
            </a:r>
            <a:endParaRPr lang="zh-CN" altLang="en-US" dirty="0"/>
          </a:p>
        </p:txBody>
      </p:sp>
      <p:sp>
        <p:nvSpPr>
          <p:cNvPr id="3" name="Content Placeholder 2"/>
          <p:cNvSpPr>
            <a:spLocks noGrp="1"/>
          </p:cNvSpPr>
          <p:nvPr>
            <p:ph idx="1"/>
          </p:nvPr>
        </p:nvSpPr>
        <p:spPr>
          <a:xfrm>
            <a:off x="152400" y="1296988"/>
            <a:ext cx="4995637" cy="4205766"/>
          </a:xfrm>
        </p:spPr>
        <p:txBody>
          <a:bodyPr/>
          <a:lstStyle/>
          <a:p>
            <a:r>
              <a:rPr lang="en-US" altLang="zh-CN" sz="1800" dirty="0" smtClean="0"/>
              <a:t>4 TX per each AP</a:t>
            </a:r>
          </a:p>
          <a:p>
            <a:r>
              <a:rPr lang="en-US" altLang="zh-CN" sz="1800" dirty="0" smtClean="0"/>
              <a:t>2 RX per each STA</a:t>
            </a:r>
          </a:p>
          <a:p>
            <a:r>
              <a:rPr lang="en-US" altLang="zh-CN" sz="1800" dirty="0" smtClean="0"/>
              <a:t>Full Nulling based </a:t>
            </a:r>
            <a:r>
              <a:rPr lang="en-US" altLang="zh-CN" sz="1800" dirty="0" err="1" smtClean="0"/>
              <a:t>Precoder</a:t>
            </a:r>
            <a:r>
              <a:rPr lang="en-US" altLang="zh-CN" sz="1800" dirty="0" smtClean="0"/>
              <a:t> </a:t>
            </a:r>
            <a:r>
              <a:rPr lang="en-US" altLang="zh-CN" sz="1800" dirty="0" smtClean="0"/>
              <a:t>[1] </a:t>
            </a:r>
            <a:r>
              <a:rPr lang="en-US" altLang="zh-CN" sz="1800" dirty="0" smtClean="0"/>
              <a:t>based on Joint Sounding </a:t>
            </a:r>
          </a:p>
          <a:p>
            <a:pPr lvl="1"/>
            <a:r>
              <a:rPr lang="en-US" altLang="zh-CN" sz="1800" dirty="0" smtClean="0"/>
              <a:t>Joint Normalization for In-BSS and OBSS Channel portions VS. Individual Normalization for In-BSS and OBSS Channel portions (Our Proposal)</a:t>
            </a:r>
          </a:p>
          <a:p>
            <a:pPr lvl="1"/>
            <a:r>
              <a:rPr lang="en-US" altLang="zh-CN" sz="1800" dirty="0" smtClean="0"/>
              <a:t>SVD </a:t>
            </a:r>
            <a:r>
              <a:rPr lang="en-US" altLang="zh-CN" sz="1800" dirty="0"/>
              <a:t>is applied to the 2X8 </a:t>
            </a:r>
            <a:r>
              <a:rPr lang="en-US" altLang="zh-CN" sz="1800" dirty="0" smtClean="0"/>
              <a:t>Big Channel</a:t>
            </a:r>
          </a:p>
          <a:p>
            <a:pPr lvl="1"/>
            <a:r>
              <a:rPr lang="en-US" altLang="zh-CN" sz="1800" dirty="0" smtClean="0"/>
              <a:t>Perfect </a:t>
            </a:r>
            <a:r>
              <a:rPr lang="en-US" altLang="zh-CN" sz="1800" dirty="0"/>
              <a:t>quantization </a:t>
            </a:r>
            <a:r>
              <a:rPr lang="en-US" altLang="zh-CN" sz="1800" dirty="0" smtClean="0"/>
              <a:t>assumed</a:t>
            </a:r>
          </a:p>
          <a:p>
            <a:r>
              <a:rPr lang="en-US" altLang="zh-CN" sz="1800" dirty="0" smtClean="0"/>
              <a:t>20 MHz/BCC/MCS 7</a:t>
            </a:r>
          </a:p>
          <a:p>
            <a:r>
              <a:rPr lang="en-US" altLang="zh-CN" sz="1800" dirty="0" smtClean="0"/>
              <a:t>X dB : 10 and 20 dB lower in OBSS link than In-BSS </a:t>
            </a:r>
            <a:r>
              <a:rPr lang="en-US" altLang="zh-CN" sz="1800" dirty="0" smtClean="0"/>
              <a:t>link</a:t>
            </a:r>
            <a:endParaRPr lang="en-US" altLang="zh-CN" sz="1800" dirty="0" smtClean="0"/>
          </a:p>
        </p:txBody>
      </p:sp>
      <p:sp>
        <p:nvSpPr>
          <p:cNvPr id="4" name="Date Placeholder 3"/>
          <p:cNvSpPr>
            <a:spLocks noGrp="1"/>
          </p:cNvSpPr>
          <p:nvPr>
            <p:ph type="dt" sz="half" idx="10"/>
          </p:nvPr>
        </p:nvSpPr>
        <p:spPr/>
        <p:txBody>
          <a:bodyPr/>
          <a:lstStyle/>
          <a:p>
            <a:pPr>
              <a:defRPr/>
            </a:pPr>
            <a:r>
              <a:rPr lang="en-US" altLang="zh-CN" smtClean="0"/>
              <a:t>Jul 2025</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7</a:t>
            </a:fld>
            <a:endParaRPr lang="en-US" altLang="ko-KR"/>
          </a:p>
        </p:txBody>
      </p:sp>
      <p:grpSp>
        <p:nvGrpSpPr>
          <p:cNvPr id="22" name="Group 21"/>
          <p:cNvGrpSpPr/>
          <p:nvPr/>
        </p:nvGrpSpPr>
        <p:grpSpPr>
          <a:xfrm>
            <a:off x="5440488" y="1571622"/>
            <a:ext cx="3474912" cy="2695578"/>
            <a:chOff x="5479734" y="2225206"/>
            <a:chExt cx="3474912" cy="2695578"/>
          </a:xfrm>
        </p:grpSpPr>
        <p:sp>
          <p:nvSpPr>
            <p:cNvPr id="6" name="이등변 삼각형 6"/>
            <p:cNvSpPr/>
            <p:nvPr/>
          </p:nvSpPr>
          <p:spPr>
            <a:xfrm>
              <a:off x="5631770" y="2590800"/>
              <a:ext cx="513348" cy="561474"/>
            </a:xfrm>
            <a:prstGeom prst="triangle">
              <a:avLst/>
            </a:prstGeom>
            <a:solidFill>
              <a:sysClr val="windowText" lastClr="000000"/>
            </a:solidFill>
            <a:ln w="12700" cap="flat" cmpd="sng" algn="ctr">
              <a:solidFill>
                <a:sysClr val="windowText" lastClr="000000">
                  <a:shade val="50000"/>
                </a:sys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7" name="이등변 삼각형 7"/>
            <p:cNvSpPr/>
            <p:nvPr/>
          </p:nvSpPr>
          <p:spPr>
            <a:xfrm>
              <a:off x="8284181" y="2590800"/>
              <a:ext cx="513348" cy="561474"/>
            </a:xfrm>
            <a:prstGeom prst="triangle">
              <a:avLst/>
            </a:prstGeom>
            <a:solidFill>
              <a:sysClr val="windowText" lastClr="000000"/>
            </a:solidFill>
            <a:ln w="12700" cap="flat" cmpd="sng" algn="ctr">
              <a:solidFill>
                <a:sysClr val="windowText" lastClr="000000">
                  <a:shade val="50000"/>
                </a:sys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8" name="TextBox 7"/>
            <p:cNvSpPr txBox="1"/>
            <p:nvPr/>
          </p:nvSpPr>
          <p:spPr>
            <a:xfrm>
              <a:off x="5479734" y="2225206"/>
              <a:ext cx="802105" cy="369332"/>
            </a:xfrm>
            <a:prstGeom prst="rect">
              <a:avLst/>
            </a:prstGeom>
            <a:noFill/>
          </p:spPr>
          <p:txBody>
            <a:bodyPr wrap="square" rtlCol="0">
              <a:spAutoFit/>
            </a:bodyPr>
            <a:lstStyle/>
            <a:p>
              <a:pPr algn="ctr" eaLnBrk="1" fontAlgn="auto" latinLnBrk="1" hangingPunct="1">
                <a:spcBef>
                  <a:spcPts val="0"/>
                </a:spcBef>
                <a:spcAft>
                  <a:spcPts val="0"/>
                </a:spcAft>
              </a:pPr>
              <a:r>
                <a:rPr kumimoji="0" lang="en-US" altLang="ko-KR" sz="1800" smtClean="0">
                  <a:solidFill>
                    <a:prstClr val="black"/>
                  </a:solidFill>
                  <a:latin typeface="맑은 고딕" panose="020F0502020204030204"/>
                  <a:ea typeface="맑은 고딕" panose="020B0503020000020004" pitchFamily="50" charset="-127"/>
                </a:rPr>
                <a:t>AP 1</a:t>
              </a:r>
              <a:endParaRPr kumimoji="0" lang="ko-KR" altLang="en-US" sz="1800">
                <a:solidFill>
                  <a:prstClr val="black"/>
                </a:solidFill>
                <a:latin typeface="맑은 고딕" panose="020F0502020204030204"/>
                <a:ea typeface="맑은 고딕" panose="020B0503020000020004" pitchFamily="50" charset="-127"/>
              </a:endParaRPr>
            </a:p>
          </p:txBody>
        </p:sp>
        <p:sp>
          <p:nvSpPr>
            <p:cNvPr id="9" name="직사각형 9"/>
            <p:cNvSpPr/>
            <p:nvPr/>
          </p:nvSpPr>
          <p:spPr>
            <a:xfrm>
              <a:off x="5525528" y="4551452"/>
              <a:ext cx="775084" cy="369332"/>
            </a:xfrm>
            <a:prstGeom prst="rect">
              <a:avLst/>
            </a:prstGeom>
          </p:spPr>
          <p:txBody>
            <a:bodyPr wrap="none">
              <a:spAutoFit/>
            </a:bodyPr>
            <a:lstStyle/>
            <a:p>
              <a:pPr eaLnBrk="1" fontAlgn="auto" latinLnBrk="1" hangingPunct="1">
                <a:spcBef>
                  <a:spcPts val="0"/>
                </a:spcBef>
                <a:spcAft>
                  <a:spcPts val="0"/>
                </a:spcAft>
              </a:pPr>
              <a:r>
                <a:rPr kumimoji="0" lang="en-US" altLang="ko-KR" sz="1800" dirty="0" smtClean="0">
                  <a:solidFill>
                    <a:prstClr val="black"/>
                  </a:solidFill>
                  <a:latin typeface="맑은 고딕" panose="020F0502020204030204"/>
                  <a:ea typeface="맑은 고딕" panose="020B0503020000020004" pitchFamily="50" charset="-127"/>
                  <a:sym typeface="Wingdings" panose="05000000000000000000" pitchFamily="2" charset="2"/>
                </a:rPr>
                <a:t>STA 0</a:t>
              </a:r>
              <a:endParaRPr kumimoji="0" lang="ko-KR" altLang="en-US" sz="1800" dirty="0">
                <a:solidFill>
                  <a:prstClr val="black"/>
                </a:solidFill>
                <a:latin typeface="맑은 고딕" panose="020F0502020204030204"/>
                <a:ea typeface="맑은 고딕" panose="020B0503020000020004" pitchFamily="50" charset="-127"/>
              </a:endParaRPr>
            </a:p>
          </p:txBody>
        </p:sp>
        <p:sp>
          <p:nvSpPr>
            <p:cNvPr id="10" name="타원 10"/>
            <p:cNvSpPr/>
            <p:nvPr/>
          </p:nvSpPr>
          <p:spPr>
            <a:xfrm>
              <a:off x="5615729" y="4072760"/>
              <a:ext cx="529389" cy="449179"/>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eaLnBrk="1" fontAlgn="auto" latinLnBrk="1" hangingPunct="1">
                <a:spcBef>
                  <a:spcPts val="0"/>
                </a:spcBef>
                <a:spcAft>
                  <a:spcPts val="0"/>
                </a:spcAft>
              </a:pPr>
              <a:endParaRPr kumimoji="0" lang="ko-KR" altLang="en-US" sz="1800" kern="0">
                <a:solidFill>
                  <a:prstClr val="white"/>
                </a:solidFill>
                <a:latin typeface="맑은 고딕" panose="020F0502020204030204"/>
                <a:ea typeface="맑은 고딕" panose="020B0503020000020004" pitchFamily="50" charset="-127"/>
              </a:endParaRPr>
            </a:p>
          </p:txBody>
        </p:sp>
        <p:sp>
          <p:nvSpPr>
            <p:cNvPr id="11" name="TextBox 10"/>
            <p:cNvSpPr txBox="1"/>
            <p:nvPr/>
          </p:nvSpPr>
          <p:spPr>
            <a:xfrm>
              <a:off x="8152541" y="2225206"/>
              <a:ext cx="802105" cy="369332"/>
            </a:xfrm>
            <a:prstGeom prst="rect">
              <a:avLst/>
            </a:prstGeom>
            <a:noFill/>
          </p:spPr>
          <p:txBody>
            <a:bodyPr wrap="square" rtlCol="0">
              <a:spAutoFit/>
            </a:bodyPr>
            <a:lstStyle/>
            <a:p>
              <a:pPr algn="ctr" eaLnBrk="1" fontAlgn="auto" latinLnBrk="1" hangingPunct="1">
                <a:spcBef>
                  <a:spcPts val="0"/>
                </a:spcBef>
                <a:spcAft>
                  <a:spcPts val="0"/>
                </a:spcAft>
              </a:pPr>
              <a:r>
                <a:rPr kumimoji="0" lang="en-US" altLang="ko-KR" sz="1800" smtClean="0">
                  <a:solidFill>
                    <a:prstClr val="black"/>
                  </a:solidFill>
                  <a:latin typeface="맑은 고딕" panose="020F0502020204030204"/>
                  <a:ea typeface="맑은 고딕" panose="020B0503020000020004" pitchFamily="50" charset="-127"/>
                </a:rPr>
                <a:t>AP 2</a:t>
              </a:r>
              <a:endParaRPr kumimoji="0" lang="ko-KR" altLang="en-US" sz="1800">
                <a:solidFill>
                  <a:prstClr val="black"/>
                </a:solidFill>
                <a:latin typeface="맑은 고딕" panose="020F0502020204030204"/>
                <a:ea typeface="맑은 고딕" panose="020B0503020000020004" pitchFamily="50" charset="-127"/>
              </a:endParaRPr>
            </a:p>
          </p:txBody>
        </p:sp>
        <p:cxnSp>
          <p:nvCxnSpPr>
            <p:cNvPr id="12" name="직선 화살표 연결선 12"/>
            <p:cNvCxnSpPr>
              <a:stCxn id="6" idx="3"/>
              <a:endCxn id="10" idx="0"/>
            </p:cNvCxnSpPr>
            <p:nvPr/>
          </p:nvCxnSpPr>
          <p:spPr>
            <a:xfrm flipH="1">
              <a:off x="5880424" y="3152274"/>
              <a:ext cx="8020" cy="920486"/>
            </a:xfrm>
            <a:prstGeom prst="straightConnector1">
              <a:avLst/>
            </a:prstGeom>
            <a:noFill/>
            <a:ln w="6350" cap="flat" cmpd="sng" algn="ctr">
              <a:solidFill>
                <a:srgbClr val="5B9BD5"/>
              </a:solidFill>
              <a:prstDash val="solid"/>
              <a:miter lim="800000"/>
              <a:tailEnd type="triangle"/>
            </a:ln>
            <a:effectLst/>
          </p:spPr>
        </p:cxnSp>
        <p:cxnSp>
          <p:nvCxnSpPr>
            <p:cNvPr id="14" name="직선 화살표 연결선 14"/>
            <p:cNvCxnSpPr>
              <a:stCxn id="6" idx="3"/>
              <a:endCxn id="16" idx="2"/>
            </p:cNvCxnSpPr>
            <p:nvPr/>
          </p:nvCxnSpPr>
          <p:spPr>
            <a:xfrm>
              <a:off x="5888444" y="3152274"/>
              <a:ext cx="2387717" cy="1133583"/>
            </a:xfrm>
            <a:prstGeom prst="straightConnector1">
              <a:avLst/>
            </a:prstGeom>
            <a:noFill/>
            <a:ln w="6350" cap="flat" cmpd="sng" algn="ctr">
              <a:solidFill>
                <a:srgbClr val="5B9BD5"/>
              </a:solidFill>
              <a:prstDash val="dash"/>
              <a:miter lim="800000"/>
              <a:tailEnd type="triangle"/>
            </a:ln>
            <a:effectLst/>
          </p:spPr>
        </p:cxnSp>
        <p:sp>
          <p:nvSpPr>
            <p:cNvPr id="16" name="타원 16"/>
            <p:cNvSpPr/>
            <p:nvPr/>
          </p:nvSpPr>
          <p:spPr>
            <a:xfrm>
              <a:off x="8276161" y="4061267"/>
              <a:ext cx="529389" cy="449179"/>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eaLnBrk="1" fontAlgn="auto" latinLnBrk="1" hangingPunct="1">
                <a:spcBef>
                  <a:spcPts val="0"/>
                </a:spcBef>
                <a:spcAft>
                  <a:spcPts val="0"/>
                </a:spcAft>
              </a:pPr>
              <a:endParaRPr kumimoji="0" lang="ko-KR" altLang="en-US" sz="1800" kern="0">
                <a:solidFill>
                  <a:prstClr val="white"/>
                </a:solidFill>
                <a:latin typeface="맑은 고딕" panose="020F0502020204030204"/>
                <a:ea typeface="맑은 고딕" panose="020B0503020000020004" pitchFamily="50" charset="-127"/>
              </a:endParaRPr>
            </a:p>
          </p:txBody>
        </p:sp>
        <p:cxnSp>
          <p:nvCxnSpPr>
            <p:cNvPr id="17" name="직선 화살표 연결선 17"/>
            <p:cNvCxnSpPr>
              <a:stCxn id="7" idx="3"/>
              <a:endCxn id="16" idx="0"/>
            </p:cNvCxnSpPr>
            <p:nvPr/>
          </p:nvCxnSpPr>
          <p:spPr>
            <a:xfrm>
              <a:off x="8540855" y="3152274"/>
              <a:ext cx="1" cy="908993"/>
            </a:xfrm>
            <a:prstGeom prst="straightConnector1">
              <a:avLst/>
            </a:prstGeom>
            <a:noFill/>
            <a:ln w="6350" cap="flat" cmpd="sng" algn="ctr">
              <a:solidFill>
                <a:srgbClr val="5B9BD5"/>
              </a:solidFill>
              <a:prstDash val="solid"/>
              <a:miter lim="800000"/>
              <a:tailEnd type="triangle"/>
            </a:ln>
            <a:effectLst/>
          </p:spPr>
        </p:cxnSp>
        <p:cxnSp>
          <p:nvCxnSpPr>
            <p:cNvPr id="18" name="직선 화살표 연결선 18"/>
            <p:cNvCxnSpPr>
              <a:stCxn id="7" idx="3"/>
              <a:endCxn id="10" idx="6"/>
            </p:cNvCxnSpPr>
            <p:nvPr/>
          </p:nvCxnSpPr>
          <p:spPr>
            <a:xfrm flipH="1">
              <a:off x="6145118" y="3152274"/>
              <a:ext cx="2395737" cy="1145076"/>
            </a:xfrm>
            <a:prstGeom prst="straightConnector1">
              <a:avLst/>
            </a:prstGeom>
            <a:noFill/>
            <a:ln w="6350" cap="flat" cmpd="sng" algn="ctr">
              <a:solidFill>
                <a:srgbClr val="5B9BD5"/>
              </a:solidFill>
              <a:prstDash val="dash"/>
              <a:miter lim="800000"/>
              <a:tailEnd type="triangle"/>
            </a:ln>
            <a:effectLst/>
          </p:spPr>
        </p:cxnSp>
        <p:sp>
          <p:nvSpPr>
            <p:cNvPr id="21" name="직사각형 21"/>
            <p:cNvSpPr/>
            <p:nvPr/>
          </p:nvSpPr>
          <p:spPr>
            <a:xfrm>
              <a:off x="8152541" y="4551452"/>
              <a:ext cx="775084" cy="369332"/>
            </a:xfrm>
            <a:prstGeom prst="rect">
              <a:avLst/>
            </a:prstGeom>
          </p:spPr>
          <p:txBody>
            <a:bodyPr wrap="none">
              <a:spAutoFit/>
            </a:bodyPr>
            <a:lstStyle/>
            <a:p>
              <a:pPr eaLnBrk="1" fontAlgn="auto" latinLnBrk="1" hangingPunct="1">
                <a:spcBef>
                  <a:spcPts val="0"/>
                </a:spcBef>
                <a:spcAft>
                  <a:spcPts val="0"/>
                </a:spcAft>
              </a:pPr>
              <a:r>
                <a:rPr kumimoji="0" lang="en-US" altLang="ko-KR" sz="1800" smtClean="0">
                  <a:solidFill>
                    <a:prstClr val="black"/>
                  </a:solidFill>
                  <a:latin typeface="맑은 고딕" panose="020F0502020204030204"/>
                  <a:ea typeface="맑은 고딕" panose="020B0503020000020004" pitchFamily="50" charset="-127"/>
                  <a:sym typeface="Wingdings" panose="05000000000000000000" pitchFamily="2" charset="2"/>
                </a:rPr>
                <a:t>STA 2</a:t>
              </a:r>
              <a:endParaRPr kumimoji="0" lang="ko-KR" altLang="en-US" sz="1800">
                <a:solidFill>
                  <a:prstClr val="black"/>
                </a:solidFill>
                <a:latin typeface="맑은 고딕" panose="020F0502020204030204"/>
                <a:ea typeface="맑은 고딕" panose="020B0503020000020004" pitchFamily="50" charset="-127"/>
              </a:endParaRPr>
            </a:p>
          </p:txBody>
        </p:sp>
      </p:grpSp>
      <p:sp>
        <p:nvSpPr>
          <p:cNvPr id="23" name="TextBox 22"/>
          <p:cNvSpPr txBox="1"/>
          <p:nvPr/>
        </p:nvSpPr>
        <p:spPr>
          <a:xfrm>
            <a:off x="5482900" y="2502814"/>
            <a:ext cx="479618" cy="276999"/>
          </a:xfrm>
          <a:prstGeom prst="rect">
            <a:avLst/>
          </a:prstGeom>
          <a:noFill/>
        </p:spPr>
        <p:txBody>
          <a:bodyPr wrap="none" rtlCol="0">
            <a:spAutoFit/>
          </a:bodyPr>
          <a:lstStyle/>
          <a:p>
            <a:r>
              <a:rPr lang="en-US" altLang="zh-CN" dirty="0" smtClean="0"/>
              <a:t>0 dB</a:t>
            </a:r>
            <a:endParaRPr lang="zh-CN" altLang="en-US" dirty="0"/>
          </a:p>
        </p:txBody>
      </p:sp>
      <p:sp>
        <p:nvSpPr>
          <p:cNvPr id="24" name="TextBox 23"/>
          <p:cNvSpPr txBox="1"/>
          <p:nvPr/>
        </p:nvSpPr>
        <p:spPr>
          <a:xfrm>
            <a:off x="6376081" y="2694801"/>
            <a:ext cx="564578" cy="276999"/>
          </a:xfrm>
          <a:prstGeom prst="rect">
            <a:avLst/>
          </a:prstGeom>
          <a:noFill/>
        </p:spPr>
        <p:txBody>
          <a:bodyPr wrap="none" rtlCol="0">
            <a:spAutoFit/>
          </a:bodyPr>
          <a:lstStyle/>
          <a:p>
            <a:r>
              <a:rPr lang="en-US" altLang="zh-CN" dirty="0" smtClean="0"/>
              <a:t>-X dB</a:t>
            </a:r>
            <a:endParaRPr lang="zh-CN" altLang="en-US" dirty="0"/>
          </a:p>
        </p:txBody>
      </p:sp>
      <p:sp>
        <p:nvSpPr>
          <p:cNvPr id="25" name="TextBox 24"/>
          <p:cNvSpPr txBox="1"/>
          <p:nvPr/>
        </p:nvSpPr>
        <p:spPr>
          <a:xfrm>
            <a:off x="7436422" y="2697757"/>
            <a:ext cx="564578" cy="276999"/>
          </a:xfrm>
          <a:prstGeom prst="rect">
            <a:avLst/>
          </a:prstGeom>
          <a:noFill/>
        </p:spPr>
        <p:txBody>
          <a:bodyPr wrap="none" rtlCol="0">
            <a:spAutoFit/>
          </a:bodyPr>
          <a:lstStyle/>
          <a:p>
            <a:r>
              <a:rPr lang="en-US" altLang="zh-CN" dirty="0" smtClean="0"/>
              <a:t>-X dB</a:t>
            </a:r>
            <a:endParaRPr lang="zh-CN" altLang="en-US" dirty="0"/>
          </a:p>
        </p:txBody>
      </p:sp>
      <p:sp>
        <p:nvSpPr>
          <p:cNvPr id="26" name="TextBox 25"/>
          <p:cNvSpPr txBox="1"/>
          <p:nvPr/>
        </p:nvSpPr>
        <p:spPr>
          <a:xfrm>
            <a:off x="8168341" y="2450100"/>
            <a:ext cx="479618" cy="276999"/>
          </a:xfrm>
          <a:prstGeom prst="rect">
            <a:avLst/>
          </a:prstGeom>
          <a:noFill/>
        </p:spPr>
        <p:txBody>
          <a:bodyPr wrap="none" rtlCol="0">
            <a:spAutoFit/>
          </a:bodyPr>
          <a:lstStyle/>
          <a:p>
            <a:r>
              <a:rPr lang="en-US" altLang="zh-CN" dirty="0" smtClean="0"/>
              <a:t>0 dB</a:t>
            </a:r>
            <a:endParaRPr lang="zh-CN" altLang="en-US" dirty="0"/>
          </a:p>
        </p:txBody>
      </p:sp>
      <p:sp>
        <p:nvSpPr>
          <p:cNvPr id="13" name="Footer Placeholder 12"/>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19" name="TextBox 18"/>
          <p:cNvSpPr txBox="1"/>
          <p:nvPr/>
        </p:nvSpPr>
        <p:spPr>
          <a:xfrm>
            <a:off x="676674" y="5418773"/>
            <a:ext cx="7971285" cy="1077218"/>
          </a:xfrm>
          <a:prstGeom prst="rect">
            <a:avLst/>
          </a:prstGeom>
          <a:noFill/>
        </p:spPr>
        <p:txBody>
          <a:bodyPr wrap="none" rtlCol="0">
            <a:spAutoFit/>
          </a:bodyPr>
          <a:lstStyle/>
          <a:p>
            <a:pPr marL="171450" indent="-171450">
              <a:buFont typeface="Arial" panose="020B0604020202020204" pitchFamily="34" charset="0"/>
              <a:buChar char="•"/>
            </a:pPr>
            <a:r>
              <a:rPr lang="en-US" altLang="zh-CN" sz="1600" b="1" dirty="0" err="1"/>
              <a:t>Precoder</a:t>
            </a:r>
            <a:r>
              <a:rPr lang="en-US" altLang="zh-CN" sz="1600" b="1" dirty="0"/>
              <a:t> computed based on 2 STS but only </a:t>
            </a:r>
            <a:r>
              <a:rPr lang="en-US" altLang="zh-CN" sz="1600" b="1" dirty="0" smtClean="0"/>
              <a:t>a single </a:t>
            </a:r>
            <a:r>
              <a:rPr lang="en-US" altLang="zh-CN" sz="1600" b="1" dirty="0"/>
              <a:t>stream is transmitted to each </a:t>
            </a:r>
            <a:r>
              <a:rPr lang="en-US" altLang="zh-CN" sz="1600" b="1" dirty="0" smtClean="0"/>
              <a:t>STA</a:t>
            </a:r>
          </a:p>
          <a:p>
            <a:pPr marL="628650" lvl="1" indent="-171450">
              <a:buFont typeface="Arial" panose="020B0604020202020204" pitchFamily="34" charset="0"/>
              <a:buChar char="•"/>
            </a:pPr>
            <a:r>
              <a:rPr lang="en-US" altLang="zh-CN" sz="1600" b="1" dirty="0" smtClean="0"/>
              <a:t>2 Streams based 4 LTFs per AP</a:t>
            </a:r>
          </a:p>
          <a:p>
            <a:pPr marL="628650" lvl="1" indent="-171450">
              <a:buFont typeface="Arial" panose="020B0604020202020204" pitchFamily="34" charset="0"/>
              <a:buChar char="•"/>
            </a:pPr>
            <a:r>
              <a:rPr lang="en-US" altLang="zh-CN" sz="1600" b="1" dirty="0" smtClean="0"/>
              <a:t>Random data is transmitted for the 1</a:t>
            </a:r>
            <a:r>
              <a:rPr lang="en-US" altLang="zh-CN" sz="1600" b="1" baseline="30000" dirty="0" smtClean="0"/>
              <a:t>st</a:t>
            </a:r>
            <a:r>
              <a:rPr lang="en-US" altLang="zh-CN" sz="1600" b="1" dirty="0" smtClean="0"/>
              <a:t> stream</a:t>
            </a:r>
          </a:p>
          <a:p>
            <a:pPr marL="628650" lvl="1" indent="-171450">
              <a:buFont typeface="Arial" panose="020B0604020202020204" pitchFamily="34" charset="0"/>
              <a:buChar char="•"/>
            </a:pPr>
            <a:r>
              <a:rPr lang="en-US" altLang="zh-CN" sz="1600" b="1" dirty="0" smtClean="0"/>
              <a:t>Zero-energy constellation of data is transmitted for the 2</a:t>
            </a:r>
            <a:r>
              <a:rPr lang="en-US" altLang="zh-CN" sz="1600" b="1" baseline="30000" dirty="0" smtClean="0"/>
              <a:t>nd</a:t>
            </a:r>
            <a:r>
              <a:rPr lang="en-US" altLang="zh-CN" sz="1600" b="1" dirty="0" smtClean="0"/>
              <a:t> stream </a:t>
            </a:r>
            <a:endParaRPr lang="zh-CN" altLang="en-US" sz="1600" b="1" dirty="0"/>
          </a:p>
        </p:txBody>
      </p:sp>
    </p:spTree>
    <p:extLst>
      <p:ext uri="{BB962C8B-B14F-4D97-AF65-F5344CB8AC3E}">
        <p14:creationId xmlns:p14="http://schemas.microsoft.com/office/powerpoint/2010/main" val="21336317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ltLang="zh-CN" smtClean="0"/>
              <a:t>Jul 2025</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8</a:t>
            </a:fld>
            <a:endParaRPr lang="en-US" altLang="ko-KR"/>
          </a:p>
        </p:txBody>
      </p:sp>
      <p:pic>
        <p:nvPicPr>
          <p:cNvPr id="3" name="Picture 2"/>
          <p:cNvPicPr>
            <a:picLocks noChangeAspect="1"/>
          </p:cNvPicPr>
          <p:nvPr/>
        </p:nvPicPr>
        <p:blipFill>
          <a:blip r:embed="rId2"/>
          <a:stretch>
            <a:fillRect/>
          </a:stretch>
        </p:blipFill>
        <p:spPr>
          <a:xfrm>
            <a:off x="638175" y="847725"/>
            <a:ext cx="7867650" cy="5162550"/>
          </a:xfrm>
          <a:prstGeom prst="rect">
            <a:avLst/>
          </a:prstGeom>
        </p:spPr>
      </p:pic>
      <p:sp>
        <p:nvSpPr>
          <p:cNvPr id="2" name="Footer Placeholder 1"/>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15956094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799"/>
            <a:ext cx="8839200" cy="1300753"/>
          </a:xfrm>
        </p:spPr>
        <p:txBody>
          <a:bodyPr/>
          <a:lstStyle/>
          <a:p>
            <a:r>
              <a:rPr lang="en-US" altLang="zh-CN" sz="1600" dirty="0" smtClean="0"/>
              <a:t>In a Sequential Sounding, the Estimated Channel is normalized before the CSI Quantization, individually for the In-BSS Channel or the Cross-BSS Channel</a:t>
            </a:r>
          </a:p>
          <a:p>
            <a:r>
              <a:rPr lang="en-US" altLang="zh-CN" sz="1600" dirty="0" smtClean="0"/>
              <a:t>The same amplitude of Channels are quantized regardless of In-BSS or OBSS Channel in a Sequential Sounding </a:t>
            </a:r>
            <a:r>
              <a:rPr lang="en-US" altLang="zh-CN" sz="1600" dirty="0" smtClean="0">
                <a:sym typeface="Wingdings" panose="05000000000000000000" pitchFamily="2" charset="2"/>
              </a:rPr>
              <a:t> Supposed not to impact on the Nulling based Beamforming Performance</a:t>
            </a:r>
            <a:endParaRPr lang="zh-CN" altLang="en-US" sz="1600" dirty="0"/>
          </a:p>
        </p:txBody>
      </p:sp>
      <p:sp>
        <p:nvSpPr>
          <p:cNvPr id="4" name="Date Placeholder 3"/>
          <p:cNvSpPr>
            <a:spLocks noGrp="1"/>
          </p:cNvSpPr>
          <p:nvPr>
            <p:ph type="dt" sz="half" idx="10"/>
          </p:nvPr>
        </p:nvSpPr>
        <p:spPr/>
        <p:txBody>
          <a:bodyPr/>
          <a:lstStyle/>
          <a:p>
            <a:pPr>
              <a:defRPr/>
            </a:pPr>
            <a:r>
              <a:rPr lang="en-US" altLang="zh-CN" smtClean="0"/>
              <a:t>Jul 2025</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9</a:t>
            </a:fld>
            <a:endParaRPr lang="en-US" altLang="ko-K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9288" y="2133600"/>
            <a:ext cx="7808912" cy="4267200"/>
          </a:xfrm>
          <a:prstGeom prst="rect">
            <a:avLst/>
          </a:prstGeom>
          <a:noFill/>
        </p:spPr>
      </p:pic>
      <p:sp>
        <p:nvSpPr>
          <p:cNvPr id="2" name="Footer Placeholder 1"/>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294563907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268533</TotalTime>
  <Words>1346</Words>
  <Application>Microsoft Office PowerPoint</Application>
  <PresentationFormat>On-screen Show (4:3)</PresentationFormat>
  <Paragraphs>198</Paragraphs>
  <Slides>14</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14</vt:i4>
      </vt:variant>
    </vt:vector>
  </HeadingPairs>
  <TitlesOfParts>
    <vt:vector size="25" baseType="lpstr">
      <vt:lpstr>Arial Unicode MS</vt:lpstr>
      <vt:lpstr>Gulim</vt:lpstr>
      <vt:lpstr>Gulim</vt:lpstr>
      <vt:lpstr>맑은 고딕</vt:lpstr>
      <vt:lpstr>MS Gothic</vt:lpstr>
      <vt:lpstr>宋体</vt:lpstr>
      <vt:lpstr>Arial</vt:lpstr>
      <vt:lpstr>Cambria Math</vt:lpstr>
      <vt:lpstr>Times New Roman</vt:lpstr>
      <vt:lpstr>Wingdings</vt:lpstr>
      <vt:lpstr>802-11-Submission</vt:lpstr>
      <vt:lpstr>CSI Process in a Joint Sounding</vt:lpstr>
      <vt:lpstr>Background</vt:lpstr>
      <vt:lpstr>Actual Baseband Processor</vt:lpstr>
      <vt:lpstr>Recommended Process in the Channel Estimation function block</vt:lpstr>
      <vt:lpstr>Recommended Process in the Baseband</vt:lpstr>
      <vt:lpstr>Joint Sounding Indication for STA</vt:lpstr>
      <vt:lpstr>Ind. Normalization vs. Joint Normalization</vt:lpstr>
      <vt:lpstr>PowerPoint Presentation</vt:lpstr>
      <vt:lpstr>PowerPoint Presentation</vt:lpstr>
      <vt:lpstr>DL MU-MIMO</vt:lpstr>
      <vt:lpstr>Summary</vt:lpstr>
      <vt:lpstr>Reference</vt:lpstr>
      <vt:lpstr>SP 1</vt:lpstr>
      <vt:lpstr>SP 2</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Junghoon Suh</dc:creator>
  <cp:lastModifiedBy>Junghoon Suh</cp:lastModifiedBy>
  <cp:revision>4686</cp:revision>
  <cp:lastPrinted>2016-07-18T07:45:05Z</cp:lastPrinted>
  <dcterms:created xsi:type="dcterms:W3CDTF">2007-05-21T21:00:37Z</dcterms:created>
  <dcterms:modified xsi:type="dcterms:W3CDTF">2025-07-18T18:21:04Z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(2)A56q1VWb31HeONRT4KPsYNh/hp5DyC+ahE2YERZ3WFOcgCI2nj85EHasTXXRokWDp6kHsF/C
8xxCohD9ok8Tu1lVri3JyCdeDIF4qy45Zu49dRHHD08pJ10mrcRqp3EHsVO/5+t+8nhQbXUP
WFHTuirM+kgLYor0+xO0YDC18ciH74YvCfEDHLZR7c3PjPGndqabkeYXcXFaBuZOidGsR55J
lSR8e70t+AbOlg+832</vt:lpwstr>
  </property>
  <property fmtid="{D5CDD505-2E9C-101B-9397-08002B2CF9AE}" pid="3" name="_2015_ms_pID_7253431">
    <vt:lpwstr>cnUm6lU5sDl21P7OhygWk9SPgEtKEGf9QcGOiBlyXtUtds6cFKvhbe
FU9z4KkMJGIZEGeYxuEV+9SjN9SPqENYF/FpC8IVBGFL2MyXv4mWbDxI92SPSNMxs6Bv6aEY
eAEEz0ytyy05WLxPLOyNzjkiyKY+lSRalUn6DPioM/vAjZ/Rhe8+YXIOrbOdePWY5wQ=</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1648712685</vt:lpwstr>
  </property>
</Properties>
</file>