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76" r:id="rId3"/>
    <p:sldId id="400" r:id="rId4"/>
    <p:sldId id="380" r:id="rId5"/>
    <p:sldId id="393" r:id="rId6"/>
    <p:sldId id="404" r:id="rId7"/>
    <p:sldId id="402" r:id="rId8"/>
    <p:sldId id="401" r:id="rId9"/>
    <p:sldId id="365" r:id="rId10"/>
    <p:sldId id="385" r:id="rId11"/>
    <p:sldId id="414" r:id="rId12"/>
    <p:sldId id="415" r:id="rId13"/>
    <p:sldId id="416" r:id="rId14"/>
    <p:sldId id="270" r:id="rId15"/>
    <p:sldId id="395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90FA93"/>
    <a:srgbClr val="FFFF99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3067" autoAdjust="0"/>
  </p:normalViewPr>
  <p:slideViewPr>
    <p:cSldViewPr>
      <p:cViewPr varScale="1">
        <p:scale>
          <a:sx n="78" d="100"/>
          <a:sy n="78" d="100"/>
        </p:scale>
        <p:origin x="9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07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16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1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33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70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4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21359" y="332601"/>
            <a:ext cx="34241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802.11-25/1182r1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July</a:t>
            </a:r>
            <a:r>
              <a:rPr lang="en-US" sz="1800" b="1" dirty="0"/>
              <a:t> 2025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Drawing1.vsd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2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Drawing3.vsd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Negotiation on LTF Number for Co-SR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2025-07-17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516590"/>
              </p:ext>
            </p:extLst>
          </p:nvPr>
        </p:nvGraphicFramePr>
        <p:xfrm>
          <a:off x="609600" y="2819400"/>
          <a:ext cx="8153399" cy="159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Jason Yuchen Guo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Genadiy Tsodik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When Co-SR Invite frame indicates 2x LTF type and indicates the intended number of LTF symbols in Co-SR Invite frame, then in the Co-SR Response frame, AP2 could reject the invitation due to the number of LTF limitation.</a:t>
            </a:r>
          </a:p>
          <a:p>
            <a:pPr lvl="2"/>
            <a:r>
              <a:rPr lang="en-US" altLang="zh-CN" sz="1400" dirty="0"/>
              <a:t>The existence of a rejection reason in the CO-SR Response frame is TBD and if a rejection reason field is adopted in </a:t>
            </a:r>
            <a:r>
              <a:rPr lang="en-US" altLang="zh-CN" sz="1400" dirty="0" err="1"/>
              <a:t>TGbn</a:t>
            </a:r>
            <a:r>
              <a:rPr lang="en-US" altLang="zh-CN" sz="1400" dirty="0"/>
              <a:t>, the presence of a specific rejection reason for LTF limitation is also TBD</a:t>
            </a:r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0628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When Co-SR Invite frame indicates 2x LTF, then in the Co-SR Response frame, the maximum supported number of LTF symbols is indicated by the coordinated AP.</a:t>
            </a:r>
          </a:p>
          <a:p>
            <a:pPr lvl="2"/>
            <a:endParaRPr lang="en-US" altLang="zh-CN" sz="1400" dirty="0">
              <a:solidFill>
                <a:srgbClr val="1E1EFA"/>
              </a:solidFill>
            </a:endParaRP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3857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When Co-SR Invite frame indicates 2x LTF and indicates the intended number of LTF symbols in Co-SR Invite frame, then in the Co-SR Response frame, AP2 could suggest to use 4x LTF instead.</a:t>
            </a: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7799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add the following into 11bn SFD?</a:t>
            </a:r>
          </a:p>
          <a:p>
            <a:pPr lvl="1"/>
            <a:r>
              <a:rPr lang="en-US" altLang="zh-CN" sz="1600" dirty="0"/>
              <a:t>In the Co-SR response, the shared AP could indicate if 4x + 0.8 us GI is allowed or not.</a:t>
            </a: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0215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11-24-0209-16-00bn-specification-framework-for-tgbn,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Ross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Jian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Yu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(Huawei)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zh-CN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8601"/>
            <a:ext cx="7772400" cy="1066800"/>
          </a:xfrm>
        </p:spPr>
        <p:txBody>
          <a:bodyPr/>
          <a:lstStyle/>
          <a:p>
            <a:r>
              <a:rPr lang="en-US" altLang="zh-CN" dirty="0"/>
              <a:t>Appendix - Co-BF frames </a:t>
            </a: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1F5B1BB7-85CD-42DE-A53A-978CFEB7A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7807"/>
              </p:ext>
            </p:extLst>
          </p:nvPr>
        </p:nvGraphicFramePr>
        <p:xfrm>
          <a:off x="152400" y="1111373"/>
          <a:ext cx="3733800" cy="2416175"/>
        </p:xfrm>
        <a:graphic>
          <a:graphicData uri="http://schemas.openxmlformats.org/drawingml/2006/table">
            <a:tbl>
              <a:tblPr/>
              <a:tblGrid>
                <a:gridCol w="804298">
                  <a:extLst>
                    <a:ext uri="{9D8B030D-6E8A-4147-A177-3AD203B41FA5}">
                      <a16:colId xmlns:a16="http://schemas.microsoft.com/office/drawing/2014/main" val="3869855511"/>
                    </a:ext>
                  </a:extLst>
                </a:gridCol>
                <a:gridCol w="2929502">
                  <a:extLst>
                    <a:ext uri="{9D8B030D-6E8A-4147-A177-3AD203B41FA5}">
                      <a16:colId xmlns:a16="http://schemas.microsoft.com/office/drawing/2014/main" val="3056506519"/>
                    </a:ext>
                  </a:extLst>
                </a:gridCol>
              </a:tblGrid>
              <a:tr h="154940"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Category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u="sng" kern="12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Information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843002"/>
                  </a:ext>
                </a:extLst>
              </a:tr>
              <a:tr h="154940"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Control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‘Co</a:t>
                      </a:r>
                      <a:r>
                        <a:rPr lang="en-US" sz="1200" u="sng" kern="120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-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BF Invite’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238559"/>
                  </a:ext>
                </a:extLst>
              </a:tr>
              <a:tr h="154940">
                <a:tc rowSpan="8"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PHY Common Info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Minimum Number of Data OFDM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8007724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Maximum Number of Data OFDM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2322985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PHY Version Identifier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280134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Bandwidth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423491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Punctured Channel Information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233113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GI+LTF Size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892240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Maximum Total Nss Allowed for shared AP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609559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Number of Co</a:t>
                      </a:r>
                      <a:r>
                        <a:rPr lang="en-US" sz="1200" u="sng" kern="120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-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BF Users in sharing BSS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358946"/>
                  </a:ext>
                </a:extLst>
              </a:tr>
              <a:tr h="154940">
                <a:tc rowSpan="2"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Per-User Info in Sharing BSS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STA ID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990018"/>
                  </a:ext>
                </a:extLst>
              </a:tr>
              <a:tr h="15494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Nss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43938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D041DB1-73CB-4D16-BA7B-C6444BA2E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22979"/>
              </p:ext>
            </p:extLst>
          </p:nvPr>
        </p:nvGraphicFramePr>
        <p:xfrm>
          <a:off x="4114800" y="1123216"/>
          <a:ext cx="3962400" cy="2083435"/>
        </p:xfrm>
        <a:graphic>
          <a:graphicData uri="http://schemas.openxmlformats.org/drawingml/2006/table">
            <a:tbl>
              <a:tblPr/>
              <a:tblGrid>
                <a:gridCol w="1464365">
                  <a:extLst>
                    <a:ext uri="{9D8B030D-6E8A-4147-A177-3AD203B41FA5}">
                      <a16:colId xmlns:a16="http://schemas.microsoft.com/office/drawing/2014/main" val="2040316543"/>
                    </a:ext>
                  </a:extLst>
                </a:gridCol>
                <a:gridCol w="2498035">
                  <a:extLst>
                    <a:ext uri="{9D8B030D-6E8A-4147-A177-3AD203B41FA5}">
                      <a16:colId xmlns:a16="http://schemas.microsoft.com/office/drawing/2014/main" val="599263394"/>
                    </a:ext>
                  </a:extLst>
                </a:gridCol>
              </a:tblGrid>
              <a:tr h="219710"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Category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kern="120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Information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189226"/>
                  </a:ext>
                </a:extLst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Control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‘Co</a:t>
                      </a:r>
                      <a:r>
                        <a:rPr lang="en-US" sz="1200" u="sng" kern="1200" dirty="0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-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BF Acceptance’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069732"/>
                  </a:ext>
                </a:extLst>
              </a:tr>
              <a:tr h="144145">
                <a:tc rowSpan="4"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PHY Common Info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Suggested Number of Data OFDM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343816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PHY Version Identifier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187860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Extra LTF Allowed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074095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Number of CoBF Users in shared BSS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567500"/>
                  </a:ext>
                </a:extLst>
              </a:tr>
              <a:tr h="144145">
                <a:tc rowSpan="4"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Per-User Info in Shared BSS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STA ID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260330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MCS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7560400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Nss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173148"/>
                  </a:ext>
                </a:extLst>
              </a:tr>
              <a:tr h="1441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80"/>
                        </a:lnSpc>
                        <a:spcAft>
                          <a:spcPts val="80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2xLDPC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4180723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171CC420-3638-441F-B619-52E22A6E5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828233"/>
              </p:ext>
            </p:extLst>
          </p:nvPr>
        </p:nvGraphicFramePr>
        <p:xfrm>
          <a:off x="4114800" y="3368263"/>
          <a:ext cx="3962400" cy="310715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366797032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873417617"/>
                    </a:ext>
                  </a:extLst>
                </a:gridCol>
              </a:tblGrid>
              <a:tr h="144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Category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u="sng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Information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5517084"/>
                  </a:ext>
                </a:extLst>
              </a:tr>
              <a:tr h="1445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Control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‘Co</a:t>
                      </a:r>
                      <a:r>
                        <a:rPr lang="en-GB" sz="1100" u="sng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BF Sync’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477951"/>
                  </a:ext>
                </a:extLst>
              </a:tr>
              <a:tr h="144536">
                <a:tc rowSpan="10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PHY Common Info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Length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495523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PHY Version Identifier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1080848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Bandwidth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57616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Punctured Channel Information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639135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BSS Color 1, BSS Color 2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628833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TXOP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1571032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Number of UHR-SIG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890120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GI+LTF Size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394443"/>
                  </a:ext>
                </a:extLst>
              </a:tr>
              <a:tr h="27251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Number Of UHR-LTF Symbols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108403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Number of Co</a:t>
                      </a:r>
                      <a:r>
                        <a:rPr lang="en-GB" sz="1100" u="sng">
                          <a:solidFill>
                            <a:srgbClr val="00808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BF Users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692095"/>
                  </a:ext>
                </a:extLst>
              </a:tr>
              <a:tr h="144536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Per-User Info in Both BSS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STA ID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960496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BSS Color Indication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404221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MCS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103188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Spatial Configuration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349078"/>
                  </a:ext>
                </a:extLst>
              </a:tr>
              <a:tr h="14453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2xLDPC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886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29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8E941C63-88DA-4BD3-850D-56242A075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43720"/>
            <a:ext cx="7924800" cy="5256213"/>
          </a:xfrm>
        </p:spPr>
        <p:txBody>
          <a:bodyPr/>
          <a:lstStyle/>
          <a:p>
            <a:r>
              <a:rPr lang="en-US" altLang="zh-CN" sz="1800" dirty="0"/>
              <a:t>The following consensus has been reached regarding co-SR:</a:t>
            </a:r>
          </a:p>
          <a:p>
            <a:pPr lvl="1"/>
            <a:r>
              <a:rPr lang="en-GB" altLang="zh-CN" sz="1400" dirty="0"/>
              <a:t>11bn defines the following modes for co-SR transmission:</a:t>
            </a:r>
            <a:endParaRPr lang="zh-CN" altLang="zh-CN" sz="1400" dirty="0"/>
          </a:p>
          <a:p>
            <a:pPr lvl="2"/>
            <a:r>
              <a:rPr lang="en-GB" altLang="zh-CN" sz="1400" dirty="0"/>
              <a:t>Mode 1: trigger + same L-SIG contents, could be different U-SIG contents.</a:t>
            </a:r>
            <a:endParaRPr lang="zh-CN" altLang="zh-CN" sz="1400" dirty="0"/>
          </a:p>
          <a:p>
            <a:pPr lvl="3"/>
            <a:r>
              <a:rPr lang="en-GB" altLang="zh-CN" sz="1400" dirty="0"/>
              <a:t>For UHR+EHT, or EHT+UHR or EHT+EHT co-SR transmission.</a:t>
            </a:r>
            <a:endParaRPr lang="zh-CN" altLang="zh-CN" sz="1400" dirty="0"/>
          </a:p>
          <a:p>
            <a:pPr lvl="3"/>
            <a:r>
              <a:rPr lang="en-GB" altLang="zh-CN" sz="1400" dirty="0"/>
              <a:t>Provided no changes to non-UHR EHT non-AP STAs are needed.</a:t>
            </a:r>
            <a:endParaRPr lang="zh-CN" altLang="zh-CN" sz="1400" dirty="0"/>
          </a:p>
          <a:p>
            <a:pPr lvl="2"/>
            <a:r>
              <a:rPr lang="en-GB" altLang="zh-CN" sz="1400" dirty="0"/>
              <a:t>Mode 2: Tigger + same L-SIG contents + same U-SIG contents</a:t>
            </a:r>
            <a:endParaRPr lang="zh-CN" altLang="zh-CN" sz="1400" dirty="0"/>
          </a:p>
          <a:p>
            <a:pPr lvl="3"/>
            <a:r>
              <a:rPr lang="en-GB" altLang="zh-CN" sz="1400" dirty="0"/>
              <a:t>For UHR+UHR co-SR transmission.</a:t>
            </a:r>
            <a:endParaRPr lang="zh-CN" altLang="zh-CN" sz="1400" dirty="0"/>
          </a:p>
          <a:p>
            <a:pPr lvl="2"/>
            <a:r>
              <a:rPr lang="en-GB" altLang="zh-CN" sz="1400" dirty="0">
                <a:highlight>
                  <a:srgbClr val="FFFF00"/>
                </a:highlight>
              </a:rPr>
              <a:t>For all modes, the two PPDUs will start and end at the same time.</a:t>
            </a:r>
            <a:endParaRPr lang="zh-CN" altLang="zh-CN" sz="1400" dirty="0">
              <a:highlight>
                <a:srgbClr val="FFFF00"/>
              </a:highlight>
            </a:endParaRPr>
          </a:p>
          <a:p>
            <a:pPr lvl="2"/>
            <a:r>
              <a:rPr lang="en-GB" altLang="zh-CN" sz="1400" dirty="0"/>
              <a:t>UHR PPDU for co-SR transmission will be used for either mode 1 or mode 2 when UHR transmission exists.</a:t>
            </a:r>
            <a:endParaRPr lang="zh-CN" altLang="zh-CN" sz="1400" dirty="0"/>
          </a:p>
          <a:p>
            <a:pPr lvl="3"/>
            <a:r>
              <a:rPr lang="en-GB" altLang="zh-CN" sz="1400" dirty="0"/>
              <a:t>There exists an indication in U-SIG field to indicate the UHR PPDU is a UHR PPDU for co-SR transmission.</a:t>
            </a:r>
            <a:endParaRPr lang="zh-CN" altLang="zh-CN" sz="1400" dirty="0"/>
          </a:p>
          <a:p>
            <a:pPr marL="457200" lvl="1" indent="0">
              <a:buNone/>
            </a:pPr>
            <a:r>
              <a:rPr lang="en-GB" altLang="zh-CN" sz="1400" dirty="0"/>
              <a:t>[Motion #252, [264] and [282]]</a:t>
            </a:r>
            <a:endParaRPr lang="zh-CN" altLang="zh-CN" sz="1400" dirty="0"/>
          </a:p>
          <a:p>
            <a:pPr lvl="1"/>
            <a:endParaRPr lang="en-US" altLang="zh-CN" sz="1400" dirty="0"/>
          </a:p>
          <a:p>
            <a:endParaRPr lang="zh-CN" altLang="en-US" sz="18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5520FE5-C35E-47FB-9804-B566D51C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B859F432-EF5F-4C9D-8815-BA3364061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4438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8E941C63-88DA-4BD3-850D-56242A075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5256213"/>
          </a:xfrm>
        </p:spPr>
        <p:txBody>
          <a:bodyPr/>
          <a:lstStyle/>
          <a:p>
            <a:r>
              <a:rPr lang="en-US" altLang="zh-CN" sz="1800" dirty="0"/>
              <a:t>For all Co-SR modes, the two PPDUs will start and end at the same time. To enable this requirement, the following are proposed considering easy implementation:</a:t>
            </a:r>
          </a:p>
          <a:p>
            <a:pPr lvl="1"/>
            <a:r>
              <a:rPr lang="en-US" altLang="zh-CN" sz="1400" dirty="0"/>
              <a:t>Two Co-SR transmissions will use an aligned OFDM symbol boundary during the entire PPDU (both LTF field and data field) and the same number of EHT-SIG or UHR-SIG field symbols</a:t>
            </a:r>
            <a:endParaRPr lang="zh-CN" altLang="zh-CN" sz="1400" dirty="0"/>
          </a:p>
          <a:p>
            <a:pPr lvl="2"/>
            <a:r>
              <a:rPr lang="en-US" altLang="zh-CN" sz="1400" dirty="0"/>
              <a:t>No change to the current extra-LTF rules</a:t>
            </a:r>
            <a:endParaRPr lang="zh-CN" altLang="zh-CN" sz="1400" b="1" dirty="0"/>
          </a:p>
          <a:p>
            <a:pPr lvl="2"/>
            <a:r>
              <a:rPr lang="en-US" altLang="zh-CN" sz="1400" dirty="0"/>
              <a:t>Number of LTF symbols and GI+LTF may need to be signaled in the invite frame </a:t>
            </a:r>
            <a:endParaRPr lang="zh-CN" altLang="zh-CN" sz="1400" b="1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Fix the UHR or EHT-SIG field MCS to MCS0 and the number of UHR or EHT-SIG symbols to 2, for Co-SR transmissions.</a:t>
            </a:r>
            <a:endParaRPr lang="zh-CN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For Co-BF and Co-SR all modes transmissions, PE setting applies:</a:t>
            </a:r>
            <a:endParaRPr lang="zh-CN" altLang="zh-CN" sz="1400" dirty="0"/>
          </a:p>
          <a:p>
            <a:pPr lvl="2"/>
            <a:r>
              <a:rPr lang="en-US" altLang="zh-CN" sz="1200" dirty="0"/>
              <a:t>fixed TPE (</a:t>
            </a:r>
            <a:r>
              <a:rPr lang="en-US" altLang="zh-CN" sz="1200" dirty="0" err="1"/>
              <a:t>nominal_packet_padding</a:t>
            </a:r>
            <a:r>
              <a:rPr lang="en-US" altLang="zh-CN" sz="1200" dirty="0"/>
              <a:t> =20us and a factor =4) </a:t>
            </a:r>
            <a:endParaRPr lang="zh-CN" altLang="zh-CN" sz="1200" dirty="0"/>
          </a:p>
          <a:p>
            <a:pPr lvl="1"/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5520FE5-C35E-47FB-9804-B566D51C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B859F432-EF5F-4C9D-8815-BA3364061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179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1148"/>
            <a:ext cx="7772400" cy="1066800"/>
          </a:xfrm>
        </p:spPr>
        <p:txBody>
          <a:bodyPr/>
          <a:lstStyle/>
          <a:p>
            <a:r>
              <a:rPr lang="en-US" altLang="zh-CN" sz="1800" dirty="0"/>
              <a:t>The following fields are aligned:</a:t>
            </a:r>
          </a:p>
          <a:p>
            <a:pPr lvl="1"/>
            <a:r>
              <a:rPr lang="en-US" altLang="zh-CN" sz="1400" dirty="0"/>
              <a:t>L-STF, L-LTF, L-SIG, RL-SIG, U-SIG and EHT/UHR-STF: fixed length for UHR MU PPDU</a:t>
            </a:r>
          </a:p>
          <a:p>
            <a:pPr lvl="1"/>
            <a:r>
              <a:rPr lang="en-US" altLang="zh-CN" sz="1400" dirty="0"/>
              <a:t>EHT/UHR-SIG and PE: fixed length (8us and 20us)</a:t>
            </a:r>
          </a:p>
          <a:p>
            <a:pPr lvl="1"/>
            <a:endParaRPr lang="en-US" altLang="zh-CN" sz="1400" dirty="0"/>
          </a:p>
          <a:p>
            <a:r>
              <a:rPr lang="en-US" altLang="zh-CN" sz="1800" dirty="0"/>
              <a:t>For 2x EHT/UHR-LTF, the symbol level alignment can be achieved by </a:t>
            </a:r>
            <a:r>
              <a:rPr lang="en-US" altLang="zh-CN" sz="1800" u="sng" dirty="0"/>
              <a:t>the same number of LTF symbols</a:t>
            </a:r>
            <a:r>
              <a:rPr lang="en-US" altLang="zh-CN" sz="1800" dirty="0"/>
              <a:t>, and the same number of Data symbols.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For 4x EHT/UHR-LTF, the symbol level alignment can be achieved by the same number of the sum of number of LTF symbols and number of Data symbols.</a:t>
            </a:r>
          </a:p>
          <a:p>
            <a:pPr lvl="1"/>
            <a:endParaRPr lang="en-US" altLang="zh-CN" sz="14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AE32370-80EA-4D51-8507-0280C9AB2889}"/>
              </a:ext>
            </a:extLst>
          </p:cNvPr>
          <p:cNvSpPr/>
          <p:nvPr/>
        </p:nvSpPr>
        <p:spPr>
          <a:xfrm>
            <a:off x="2805336" y="520082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5485A47-F8E2-4F47-93CC-A67920B7B9C3}"/>
              </a:ext>
            </a:extLst>
          </p:cNvPr>
          <p:cNvSpPr/>
          <p:nvPr/>
        </p:nvSpPr>
        <p:spPr>
          <a:xfrm>
            <a:off x="3597424" y="520082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624B1DA-DFDB-4D54-870D-8374D650F563}"/>
              </a:ext>
            </a:extLst>
          </p:cNvPr>
          <p:cNvSpPr/>
          <p:nvPr/>
        </p:nvSpPr>
        <p:spPr>
          <a:xfrm>
            <a:off x="4389512" y="520082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D76F366-D563-4969-B3B6-B5EF149D8930}"/>
              </a:ext>
            </a:extLst>
          </p:cNvPr>
          <p:cNvSpPr/>
          <p:nvPr/>
        </p:nvSpPr>
        <p:spPr>
          <a:xfrm>
            <a:off x="5181600" y="520082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72496A3B-7ED5-459A-B5DC-B531A0EFA771}"/>
              </a:ext>
            </a:extLst>
          </p:cNvPr>
          <p:cNvSpPr/>
          <p:nvPr/>
        </p:nvSpPr>
        <p:spPr>
          <a:xfrm>
            <a:off x="2805336" y="584890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45E7CFC-6166-4D30-8AD0-05BD6849C884}"/>
              </a:ext>
            </a:extLst>
          </p:cNvPr>
          <p:cNvSpPr/>
          <p:nvPr/>
        </p:nvSpPr>
        <p:spPr>
          <a:xfrm>
            <a:off x="3597424" y="584890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7C3D662-EF07-4BAA-B8FE-0BEEAA389987}"/>
              </a:ext>
            </a:extLst>
          </p:cNvPr>
          <p:cNvSpPr/>
          <p:nvPr/>
        </p:nvSpPr>
        <p:spPr>
          <a:xfrm>
            <a:off x="4389512" y="584890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AF6ADAE-DB9A-40CD-B3B7-8EFECBBC1A4A}"/>
              </a:ext>
            </a:extLst>
          </p:cNvPr>
          <p:cNvSpPr/>
          <p:nvPr/>
        </p:nvSpPr>
        <p:spPr>
          <a:xfrm>
            <a:off x="5181600" y="5848900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E4FC16A-6384-4607-9B33-DFF735BDA6BE}"/>
              </a:ext>
            </a:extLst>
          </p:cNvPr>
          <p:cNvSpPr/>
          <p:nvPr/>
        </p:nvSpPr>
        <p:spPr>
          <a:xfrm>
            <a:off x="3275542" y="3275851"/>
            <a:ext cx="473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2AC0ABF-7157-4F79-9FDD-19CBF4130C1B}"/>
              </a:ext>
            </a:extLst>
          </p:cNvPr>
          <p:cNvSpPr/>
          <p:nvPr/>
        </p:nvSpPr>
        <p:spPr>
          <a:xfrm>
            <a:off x="4540854" y="3275851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BB9F592-35D3-4B89-A2CD-F9B7487AE829}"/>
              </a:ext>
            </a:extLst>
          </p:cNvPr>
          <p:cNvSpPr/>
          <p:nvPr/>
        </p:nvSpPr>
        <p:spPr>
          <a:xfrm>
            <a:off x="5332942" y="3275851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E6BA09B5-6CB8-4A43-BC72-31BBC30037E2}"/>
              </a:ext>
            </a:extLst>
          </p:cNvPr>
          <p:cNvSpPr/>
          <p:nvPr/>
        </p:nvSpPr>
        <p:spPr>
          <a:xfrm>
            <a:off x="3275542" y="3923923"/>
            <a:ext cx="473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EE560A4-FA6B-42A2-838A-29C1BEDEFDD8}"/>
              </a:ext>
            </a:extLst>
          </p:cNvPr>
          <p:cNvSpPr/>
          <p:nvPr/>
        </p:nvSpPr>
        <p:spPr>
          <a:xfrm>
            <a:off x="3748766" y="3923923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0564532-487A-471E-87B6-EE47C87D074E}"/>
              </a:ext>
            </a:extLst>
          </p:cNvPr>
          <p:cNvSpPr/>
          <p:nvPr/>
        </p:nvSpPr>
        <p:spPr>
          <a:xfrm>
            <a:off x="4540854" y="3923923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46410E4-546C-4D21-AEED-D7B6E9CFA0F1}"/>
              </a:ext>
            </a:extLst>
          </p:cNvPr>
          <p:cNvSpPr/>
          <p:nvPr/>
        </p:nvSpPr>
        <p:spPr>
          <a:xfrm>
            <a:off x="5332942" y="3923923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FB82FB59-6038-4F96-A767-0C141F7AC4E4}"/>
              </a:ext>
            </a:extLst>
          </p:cNvPr>
          <p:cNvSpPr/>
          <p:nvPr/>
        </p:nvSpPr>
        <p:spPr>
          <a:xfrm>
            <a:off x="3748766" y="3275851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Data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380A5FB-02B3-46C6-8C29-CB15D45D6849}"/>
              </a:ext>
            </a:extLst>
          </p:cNvPr>
          <p:cNvSpPr/>
          <p:nvPr/>
        </p:nvSpPr>
        <p:spPr>
          <a:xfrm>
            <a:off x="2802318" y="3275851"/>
            <a:ext cx="473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2E4B2FF-0693-431E-A00F-F95EF332F749}"/>
              </a:ext>
            </a:extLst>
          </p:cNvPr>
          <p:cNvSpPr/>
          <p:nvPr/>
        </p:nvSpPr>
        <p:spPr>
          <a:xfrm>
            <a:off x="2802318" y="3923923"/>
            <a:ext cx="473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LTF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90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3530"/>
            <a:ext cx="8001000" cy="4951061"/>
          </a:xfrm>
        </p:spPr>
        <p:txBody>
          <a:bodyPr/>
          <a:lstStyle/>
          <a:p>
            <a:r>
              <a:rPr lang="en-US" altLang="zh-CN" sz="1600" dirty="0"/>
              <a:t>Opt1: When Co-SR Invite frame indicates 2x LTF, then in the Co-SR Response frame, the maximum supported number of LTF symbols is indicated.</a:t>
            </a:r>
          </a:p>
          <a:p>
            <a:pPr lvl="1"/>
            <a:r>
              <a:rPr lang="en-US" altLang="zh-CN" sz="1400" dirty="0"/>
              <a:t>Can optionally indicate the intended/max supported number of LTF symbols in Co-SR Invite frame.</a:t>
            </a:r>
          </a:p>
          <a:p>
            <a:pPr lvl="1"/>
            <a:r>
              <a:rPr lang="en-US" altLang="zh-CN" sz="1400" dirty="0"/>
              <a:t>NOTE -- NSS info is not needed for Co-SR PPDUs.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Then in the Co-SR TF/sync frame, AP1 can indicate the GI + LTF size and the number of LTF symbols based on the max LTF symbols supported by AP 1 (known by AP1), and the max LTF symbols supported by AP2.</a:t>
            </a:r>
          </a:p>
          <a:p>
            <a:endParaRPr lang="en-US" altLang="zh-CN" sz="1600" dirty="0"/>
          </a:p>
          <a:p>
            <a:r>
              <a:rPr lang="en-US" altLang="zh-CN" sz="1600" dirty="0"/>
              <a:t>All feedbacks in Co-SR response can be suggestions and give more opportunities for AP 2 to participate in the Co-SR.</a:t>
            </a:r>
          </a:p>
          <a:p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1D87A7C5-8619-4FB3-A942-B52C069D5E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855749"/>
              </p:ext>
            </p:extLst>
          </p:nvPr>
        </p:nvGraphicFramePr>
        <p:xfrm>
          <a:off x="990600" y="2743200"/>
          <a:ext cx="6978650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" name="Visio" r:id="rId4" imgW="8086627" imgH="1904833" progId="Visio.Drawing.15">
                  <p:embed/>
                </p:oleObj>
              </mc:Choice>
              <mc:Fallback>
                <p:oleObj name="Visio" r:id="rId4" imgW="8086627" imgH="1904833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91AFE08F-3398-45D5-84FF-CEC487894B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743200"/>
                        <a:ext cx="6978650" cy="1643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9112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3530"/>
            <a:ext cx="8001000" cy="4951061"/>
          </a:xfrm>
        </p:spPr>
        <p:txBody>
          <a:bodyPr/>
          <a:lstStyle/>
          <a:p>
            <a:r>
              <a:rPr lang="en-US" altLang="zh-CN" sz="1600" dirty="0"/>
              <a:t>Opt2: When Co-SR Invite frame indicates 2x LTF and indicates the intended number of LTF symbols in Co-SR Invite frame, then in the Co-SR Response frame, AP2 could suggest to use 4x LTF instead, if the number of UHR-LTF is not supported by AP2 .</a:t>
            </a:r>
          </a:p>
          <a:p>
            <a:pPr lvl="1"/>
            <a:r>
              <a:rPr lang="en-US" altLang="zh-CN" sz="1400" dirty="0"/>
              <a:t>Could also provide a reject reason for the rejection.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There is no need for this mechanism for 4x LTF case in the Co-SR Invite frame.</a:t>
            </a:r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25649C81-CB93-422D-8ABF-7FB5E8A078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147999"/>
              </p:ext>
            </p:extLst>
          </p:nvPr>
        </p:nvGraphicFramePr>
        <p:xfrm>
          <a:off x="1082675" y="2814677"/>
          <a:ext cx="6978650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Visio" r:id="rId4" imgW="8086627" imgH="1904833" progId="Visio.Drawing.15">
                  <p:embed/>
                </p:oleObj>
              </mc:Choice>
              <mc:Fallback>
                <p:oleObj name="Visio" r:id="rId4" imgW="8086627" imgH="1904833" progId="Visio.Drawing.15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23A1940E-EBA3-4C2E-A286-5112E98114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2814677"/>
                        <a:ext cx="6978650" cy="1643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0629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3530"/>
            <a:ext cx="8001000" cy="4951061"/>
          </a:xfrm>
        </p:spPr>
        <p:txBody>
          <a:bodyPr/>
          <a:lstStyle/>
          <a:p>
            <a:r>
              <a:rPr lang="en-US" altLang="zh-CN" sz="1600" dirty="0"/>
              <a:t>Opt3: When Co-SR Invite frame indicates 2x LTF and indicates the intended number of LTF symbols in Co-SR Invite frame, then in the Co-SR Response frame, AP2 could reject the invitation if the number of UHR-LTF is not supported by AP2 .</a:t>
            </a:r>
          </a:p>
          <a:p>
            <a:pPr lvl="1"/>
            <a:r>
              <a:rPr lang="en-US" altLang="zh-CN" sz="1400" dirty="0"/>
              <a:t>Could also provide a reject reason for the rejection.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There is no need for this mechanism for 4x LTF case in the Co-SR Invite frame.</a:t>
            </a:r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Symbol level alignment for Co-SR PPDUs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C10C9537-E118-4E65-8B01-7331C511DF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507512"/>
              </p:ext>
            </p:extLst>
          </p:nvPr>
        </p:nvGraphicFramePr>
        <p:xfrm>
          <a:off x="1319213" y="2743200"/>
          <a:ext cx="6581775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Visio" r:id="rId4" imgW="7629601" imgH="1876335" progId="Visio.Drawing.15">
                  <p:embed/>
                </p:oleObj>
              </mc:Choice>
              <mc:Fallback>
                <p:oleObj name="Visio" r:id="rId4" imgW="7629601" imgH="1876335" progId="Visio.Drawing.15">
                  <p:embed/>
                  <p:pic>
                    <p:nvPicPr>
                      <p:cNvPr id="6" name="对象 5">
                        <a:extLst>
                          <a:ext uri="{FF2B5EF4-FFF2-40B4-BE49-F238E27FC236}">
                            <a16:creationId xmlns:a16="http://schemas.microsoft.com/office/drawing/2014/main" id="{C10C9537-E118-4E65-8B01-7331C511DF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3" y="2743200"/>
                        <a:ext cx="6581775" cy="1619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347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3530"/>
            <a:ext cx="8077200" cy="2360267"/>
          </a:xfrm>
        </p:spPr>
        <p:txBody>
          <a:bodyPr/>
          <a:lstStyle/>
          <a:p>
            <a:r>
              <a:rPr lang="en-US" altLang="zh-CN" sz="1600" dirty="0"/>
              <a:t>The following GI + LTF Size combinations are supported. One of the mode is optional.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r>
              <a:rPr lang="en-US" altLang="zh-CN" sz="1600" dirty="0"/>
              <a:t>Two possible ways to handle this: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1: in the Co-SR response, AP2 shall indicates if 4x + 0.8 us GI is allowed or not. AP1 could choose 4x + 3.2us GI instead if 4x + 0.8 us GI is not supported by AP2.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2: reject the invitation. Not supporting 4x + 0.8 us GI could be one of the reject reason.</a:t>
            </a:r>
          </a:p>
          <a:p>
            <a:pPr lvl="1"/>
            <a:r>
              <a:rPr lang="en-US" altLang="zh-CN" sz="1400" dirty="0" err="1"/>
              <a:t>Opt</a:t>
            </a:r>
            <a:r>
              <a:rPr lang="en-US" altLang="zh-CN" sz="1400" dirty="0"/>
              <a:t> 3: disallow 4x + 0.8 us GI in Co-SR transmission</a:t>
            </a:r>
          </a:p>
          <a:p>
            <a:r>
              <a:rPr lang="en-US" altLang="zh-CN" sz="1600" dirty="0"/>
              <a:t>Prefer </a:t>
            </a:r>
            <a:r>
              <a:rPr lang="en-US" altLang="zh-CN" sz="1600" dirty="0" err="1"/>
              <a:t>Opt</a:t>
            </a:r>
            <a:r>
              <a:rPr lang="en-US" altLang="zh-CN" sz="1600" dirty="0"/>
              <a:t> 1, 4x + 0.8 us GI could be used more often considering the easy of alignment and the reduced overhead of GI.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4x LTF + 0.8us GI Supported</a:t>
            </a:r>
            <a:endParaRPr lang="zh-CN" altLang="en-US" dirty="0"/>
          </a:p>
        </p:txBody>
      </p:sp>
      <p:sp>
        <p:nvSpPr>
          <p:cNvPr id="5" name="Rectangle 89">
            <a:extLst>
              <a:ext uri="{FF2B5EF4-FFF2-40B4-BE49-F238E27FC236}">
                <a16:creationId xmlns:a16="http://schemas.microsoft.com/office/drawing/2014/main" id="{048B1BBC-12F4-4DC6-B2E5-D32FDFFF3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A76410A1-B6DE-4126-8A0F-92074D8A69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255241"/>
              </p:ext>
            </p:extLst>
          </p:nvPr>
        </p:nvGraphicFramePr>
        <p:xfrm>
          <a:off x="1981200" y="1815495"/>
          <a:ext cx="4610735" cy="1207135"/>
        </p:xfrm>
        <a:graphic>
          <a:graphicData uri="http://schemas.openxmlformats.org/drawingml/2006/table">
            <a:tbl>
              <a:tblPr firstRow="1" firstCol="1" bandRow="1"/>
              <a:tblGrid>
                <a:gridCol w="2866394">
                  <a:extLst>
                    <a:ext uri="{9D8B030D-6E8A-4147-A177-3AD203B41FA5}">
                      <a16:colId xmlns:a16="http://schemas.microsoft.com/office/drawing/2014/main" val="1708269143"/>
                    </a:ext>
                  </a:extLst>
                </a:gridCol>
                <a:gridCol w="1744341">
                  <a:extLst>
                    <a:ext uri="{9D8B030D-6E8A-4147-A177-3AD203B41FA5}">
                      <a16:colId xmlns:a16="http://schemas.microsoft.com/office/drawing/2014/main" val="393456764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GI+LTF</a:t>
                      </a: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Size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M/O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60210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2x EHT/UHR-LTF + 0.8us GI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31816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2x EHT/UHR-LTF + 1.6us GI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534324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4x EHT/UHR-LTF + 0.8us GI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67122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4x EHT/UHR-LTF + 3.2us GI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210030"/>
                  </a:ext>
                </a:extLst>
              </a:tr>
            </a:tbl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099E44E8-E32B-4216-A684-B933E82FE8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896721"/>
              </p:ext>
            </p:extLst>
          </p:nvPr>
        </p:nvGraphicFramePr>
        <p:xfrm>
          <a:off x="1022350" y="4828381"/>
          <a:ext cx="6978650" cy="164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Visio" r:id="rId4" imgW="8086627" imgH="1904833" progId="Visio.Drawing.15">
                  <p:embed/>
                </p:oleObj>
              </mc:Choice>
              <mc:Fallback>
                <p:oleObj name="Visio" r:id="rId4" imgW="8086627" imgH="1904833" progId="Visio.Drawing.15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C85814C8-1F0B-4CCD-928B-864BB4BA7C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4828381"/>
                        <a:ext cx="6978650" cy="1643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7336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2819400"/>
          </a:xfrm>
        </p:spPr>
        <p:txBody>
          <a:bodyPr/>
          <a:lstStyle/>
          <a:p>
            <a:r>
              <a:rPr lang="en-US" altLang="zh-CN" sz="1800" dirty="0"/>
              <a:t>In this contribution, we discuss how to enable symbol level alignment through the negotiation of LTF number for Co-SR transmissions. 4x LTF + 0.8us GI Supported is also discussed.</a:t>
            </a:r>
          </a:p>
          <a:p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14118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117706</TotalTime>
  <Words>1450</Words>
  <Application>Microsoft Office PowerPoint</Application>
  <PresentationFormat>全屏显示(4:3)</PresentationFormat>
  <Paragraphs>291</Paragraphs>
  <Slides>15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8" baseType="lpstr">
      <vt:lpstr>Times New Roman</vt:lpstr>
      <vt:lpstr>802-11-Submission</vt:lpstr>
      <vt:lpstr>Visio</vt:lpstr>
      <vt:lpstr>Negotiation on LTF Number for Co-SR</vt:lpstr>
      <vt:lpstr>Background</vt:lpstr>
      <vt:lpstr>Symbol level alignment for Co-SR PPDUs</vt:lpstr>
      <vt:lpstr>Symbol level alignment for Co-SR PPDUs</vt:lpstr>
      <vt:lpstr>Symbol level alignment for Co-SR PPDUs</vt:lpstr>
      <vt:lpstr>Symbol level alignment for Co-SR PPDUs</vt:lpstr>
      <vt:lpstr>Symbol level alignment for Co-SR PPDUs</vt:lpstr>
      <vt:lpstr>4x LTF + 0.8us GI Supported</vt:lpstr>
      <vt:lpstr>Summary</vt:lpstr>
      <vt:lpstr>Straw Poll #1</vt:lpstr>
      <vt:lpstr>Straw Poll #2</vt:lpstr>
      <vt:lpstr>Straw Poll #3</vt:lpstr>
      <vt:lpstr>Straw Poll #4</vt:lpstr>
      <vt:lpstr>PowerPoint 演示文稿</vt:lpstr>
      <vt:lpstr>Appendix - Co-BF frames 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2007</cp:revision>
  <cp:lastPrinted>1998-02-10T13:28:06Z</cp:lastPrinted>
  <dcterms:created xsi:type="dcterms:W3CDTF">2013-11-12T18:41:50Z</dcterms:created>
  <dcterms:modified xsi:type="dcterms:W3CDTF">2025-07-23T14:02:48Z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(3)fObds1DrrnFQz0N25h05Ee3PyD+by8gjhkZvft0BSIB/E82yIJyx6uLvAmof83dArlkY+a9V
gbEQJMxOT/xRcWurqC4JCwCN4KUjrMoDDOjl6JCueK3/ZSRHRVmIaJOvp2XiYTU2DLQrxKT1
/fFBMlS1jIIUmXet9Ge5A1dlR7MjWCSSxYOrHwLEoVKr2RJW1DLCy59oi0GI/kmdM6pxuDi5
m3XYPsbzevlg14cH61</vt:lpwstr>
  </property>
  <property fmtid="{D5CDD505-2E9C-101B-9397-08002B2CF9AE}" pid="4" name="_2015_ms_pID_7253431">
    <vt:lpwstr>5IUvVsGav1NR1r4jmqSAYmijJKldDlQhzffCfYKtG1EpMDdxfID5t4
FotQE3W90ZeKuRzgENE7HJnV4P5nkymg9DAbjal6wxcXg2nH/f2x5j/kr8xXqh7/egDmv7HO
/NhvSF8Coys0UuSeIVOnSKh9F/sGe66LF0yJSs8k8X3ygwMK2IU1Ai22r6GWw7POt6mC80dX
aR6xLJcGj/ReOKyPVghqRcvhZREQodtzOcYJ</vt:lpwstr>
  </property>
  <property fmtid="{D5CDD505-2E9C-101B-9397-08002B2CF9AE}" pid="5" name="_2015_ms_pID_7253432">
    <vt:lpwstr>MTNX/OKDr7Dj8H491BCHs+4=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1752807622</vt:lpwstr>
  </property>
</Properties>
</file>