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96" r:id="rId3"/>
    <p:sldId id="297" r:id="rId4"/>
    <p:sldId id="302" r:id="rId5"/>
    <p:sldId id="316" r:id="rId6"/>
    <p:sldId id="317" r:id="rId7"/>
    <p:sldId id="318" r:id="rId8"/>
    <p:sldId id="319" r:id="rId9"/>
    <p:sldId id="320" r:id="rId10"/>
    <p:sldId id="307" r:id="rId11"/>
    <p:sldId id="308" r:id="rId12"/>
    <p:sldId id="322" r:id="rId13"/>
    <p:sldId id="309" r:id="rId14"/>
    <p:sldId id="326" r:id="rId15"/>
    <p:sldId id="310" r:id="rId16"/>
    <p:sldId id="325" r:id="rId17"/>
    <p:sldId id="311" r:id="rId18"/>
    <p:sldId id="300" r:id="rId19"/>
    <p:sldId id="312" r:id="rId20"/>
    <p:sldId id="313" r:id="rId21"/>
    <p:sldId id="314" r:id="rId22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1034" autoAdjust="0"/>
    <p:restoredTop sz="94660"/>
  </p:normalViewPr>
  <p:slideViewPr>
    <p:cSldViewPr>
      <p:cViewPr varScale="1">
        <p:scale>
          <a:sx n="125" d="100"/>
          <a:sy n="125" d="100"/>
        </p:scale>
        <p:origin x="776" y="16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3128" y="20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7/23/25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CBACD8A-85C0-C7B3-DA1E-28676A5E99A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8EBFD45-728B-AB26-DC9E-C2B9C186827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Yan Zhang, Apple</a:t>
            </a:r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5832253-1D78-CFBF-FAC5-36ECE9AFE2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7E4583-FDB3-E833-C8AD-0BB02AAB98D3}"/>
              </a:ext>
            </a:extLst>
          </p:cNvPr>
          <p:cNvSpPr txBox="1"/>
          <p:nvPr userDrawn="1"/>
        </p:nvSpPr>
        <p:spPr>
          <a:xfrm>
            <a:off x="11267440" y="46736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Yan Zhang, Apple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July 2025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Yan Zhang, Apple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2025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Yan Zhang, Apple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2025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Yan Zhang, Apple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2025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Yan Zhang, Apple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2025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Yan Zhang, Apple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Yan Zhang, Apple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Yan Zhang, Apple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July 2025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Yan Zhang, Apple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IEEE 802.11-25/1180r1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400" b="0">
          <a:solidFill>
            <a:srgbClr val="000000"/>
          </a:solidFill>
          <a:latin typeface="+mn-lt"/>
          <a:ea typeface="+mn-ea"/>
          <a:cs typeface="+mn-cs"/>
        </a:defRPr>
      </a:lvl1pPr>
      <a:lvl2pPr marL="800100" indent="-3429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System Font Regular"/>
        <a:buChar char="–"/>
        <a:defRPr sz="2000">
          <a:solidFill>
            <a:srgbClr val="000000"/>
          </a:solidFill>
          <a:latin typeface="+mn-lt"/>
          <a:ea typeface="+mn-ea"/>
        </a:defRPr>
      </a:lvl2pPr>
      <a:lvl3pPr marL="1200150" indent="-28575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31845" y="674688"/>
            <a:ext cx="10363200" cy="1470025"/>
          </a:xfrm>
          <a:ln/>
        </p:spPr>
        <p:txBody>
          <a:bodyPr/>
          <a:lstStyle/>
          <a:p>
            <a:r>
              <a:rPr lang="en-US" sz="2800" b="0" dirty="0">
                <a:solidFill>
                  <a:schemeClr val="tx2"/>
                </a:solidFill>
                <a:effectLst/>
              </a:rPr>
              <a:t>DRU Transmit Modulation </a:t>
            </a:r>
            <a:r>
              <a:rPr lang="en-US" sz="2800" b="0" dirty="0">
                <a:solidFill>
                  <a:schemeClr val="tx2"/>
                </a:solidFill>
              </a:rPr>
              <a:t>A</a:t>
            </a:r>
            <a:r>
              <a:rPr lang="en-US" sz="2800" b="0" dirty="0">
                <a:solidFill>
                  <a:schemeClr val="tx2"/>
                </a:solidFill>
                <a:effectLst/>
              </a:rPr>
              <a:t>ccuracy (EVM) Requirement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62931" y="183832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2025-07-08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/>
              <a:t>Yan Zhang, Apple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066800" y="3117850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2" name="Google Shape;108;p1">
            <a:extLst>
              <a:ext uri="{FF2B5EF4-FFF2-40B4-BE49-F238E27FC236}">
                <a16:creationId xmlns:a16="http://schemas.microsoft.com/office/drawing/2014/main" id="{B50F4E58-1DD0-A407-08D7-EE4509A655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5233192"/>
              </p:ext>
            </p:extLst>
          </p:nvPr>
        </p:nvGraphicFramePr>
        <p:xfrm>
          <a:off x="1219200" y="3695175"/>
          <a:ext cx="7772425" cy="12139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01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5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0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1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4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3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Name</a:t>
                      </a:r>
                      <a:endParaRPr dirty="0"/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Affiliations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Address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Phone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email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Yan Zhang</a:t>
                      </a:r>
                      <a:endParaRPr sz="9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Apple</a:t>
                      </a:r>
                      <a:endParaRPr sz="9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Wook Bong Lee</a:t>
                      </a:r>
                      <a:endParaRPr sz="9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Anuj Batra</a:t>
                      </a:r>
                      <a:endParaRPr sz="9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9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10EE3-F6A3-24FB-48A5-7E0C97FA9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C85F8-1363-0244-0C2B-BE29039E0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DRU Unused Tone EVM Requirement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FC8D4997-D410-289C-E370-26370F0E956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>
                  <a:spcBef>
                    <a:spcPts val="1000"/>
                  </a:spcBef>
                  <a:buClr>
                    <a:srgbClr val="0070C0"/>
                  </a:buClr>
                </a:pPr>
                <a:r>
                  <a:rPr lang="en-US" sz="1900" dirty="0"/>
                  <a:t>Unused tone EVM varies depending on RU sizes, DBW values and DBW modes:</a:t>
                </a:r>
              </a:p>
              <a:p>
                <a:pPr lvl="1">
                  <a:spcBef>
                    <a:spcPts val="1000"/>
                  </a:spcBef>
                  <a:buClr>
                    <a:srgbClr val="0070C0"/>
                  </a:buClr>
                </a:pPr>
                <a:r>
                  <a:rPr lang="en-US" sz="1900" dirty="0"/>
                  <a:t>Unused tones having WUT-EVM are either 1 tone away from occupied tones, or 4 tones away</a:t>
                </a:r>
              </a:p>
              <a:p>
                <a:pPr lvl="1">
                  <a:spcBef>
                    <a:spcPts val="1000"/>
                  </a:spcBef>
                  <a:buClr>
                    <a:srgbClr val="0070C0"/>
                  </a:buClr>
                </a:pPr>
                <a:r>
                  <a:rPr lang="en-US" sz="1900" dirty="0"/>
                  <a:t>Certain DRU tone plan can have very low unused tone EVM measurements within DBW, while it can have much higher unused tone EVM measurements outside DBW (ex: 484-tone DRU in lower 80 MHz </a:t>
                </a:r>
                <a:r>
                  <a:rPr lang="en-US" sz="1900" dirty="0" err="1"/>
                  <a:t>subband</a:t>
                </a:r>
                <a:r>
                  <a:rPr lang="en-US" sz="1900" dirty="0"/>
                  <a:t> has much higher unused tone EVM measurements over half of the unused DRUs in the upper 80 MHz </a:t>
                </a:r>
                <a:r>
                  <a:rPr lang="en-US" sz="1900" dirty="0" err="1"/>
                  <a:t>subband</a:t>
                </a:r>
                <a:r>
                  <a:rPr lang="en-US" sz="1900" dirty="0"/>
                  <a:t>)</a:t>
                </a:r>
              </a:p>
              <a:p>
                <a:pPr>
                  <a:spcBef>
                    <a:spcPts val="1000"/>
                  </a:spcBef>
                  <a:buClr>
                    <a:srgbClr val="0070C0"/>
                  </a:buClr>
                </a:pPr>
                <a:r>
                  <a:rPr lang="en-US" sz="1900" dirty="0"/>
                  <a:t>Because of variations and desire to simplify spec, we recommend to define a single requirement for unused tone EVM, independent of DRU tone plans:</a:t>
                </a:r>
              </a:p>
              <a:p>
                <a:pPr lvl="1">
                  <a:spcBef>
                    <a:spcPts val="1000"/>
                  </a:spcBef>
                  <a:buClr>
                    <a:srgbClr val="0070C0"/>
                  </a:buClr>
                </a:pPr>
                <a:r>
                  <a:rPr lang="en-US" sz="1900" dirty="0"/>
                  <a:t>Allowed unused tone EVM for DRUs is set to </a:t>
                </a:r>
                <a14:m>
                  <m:oMath xmlns:m="http://schemas.openxmlformats.org/officeDocument/2006/math">
                    <m:r>
                      <a:rPr lang="en-US" sz="1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𝑚𝑎𝑥</m:t>
                    </m:r>
                    <m:r>
                      <a:rPr lang="en-US" sz="1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1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l-GR" sz="1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l-GR" sz="1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,−38)</m:t>
                    </m:r>
                  </m:oMath>
                </a14:m>
                <a:r>
                  <a:rPr lang="el-GR" sz="1900" dirty="0"/>
                  <a:t> </a:t>
                </a:r>
                <a:r>
                  <a:rPr lang="en-US" sz="1900" dirty="0"/>
                  <a:t>dB, where </a:t>
                </a:r>
                <a14:m>
                  <m:oMath xmlns:m="http://schemas.openxmlformats.org/officeDocument/2006/math">
                    <m:r>
                      <a:rPr lang="en-US" sz="1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1900" dirty="0"/>
                  <a:t> is allowed occupied tone EVM for the corresponding MCS</a:t>
                </a:r>
                <a:endParaRPr lang="en-US" sz="2000" dirty="0"/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FC8D4997-D410-289C-E370-26370F0E95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500" t="-1538" r="-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0EBCD20-EBF2-0102-C7C6-F3E464C8114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July 2025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5CEDD-55B7-E3B2-E361-A4080EBE9D2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Yan Zhang, Apple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56F1E3-8977-EF67-0FFD-33EE0DBCCC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440F5867-744E-4AA6-B0ED-4C44D2DFBB7B}" type="slidenum">
              <a:rPr lang="en-GB" smtClean="0"/>
              <a:pPr>
                <a:spcAft>
                  <a:spcPts val="600"/>
                </a:spcAft>
              </a:pPr>
              <a:t>10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E44E4A0-66FB-D9A2-8C7E-F343D06E8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9717" y="4045828"/>
            <a:ext cx="5222927" cy="21263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891607-8230-2F7B-256B-B7BD682EF0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1326272"/>
            <a:ext cx="4239180" cy="278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955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C0415-54B3-117C-839E-F102B2A5E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EA1FC-171E-7235-B14F-38E18289F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DRU unused tone EVM requirement (2)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834B507-928D-A605-4E05-CDC9320ED0A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For DBW 20 MHz, WUT-EVM occurs on 26-tone DRU-5 when two 106-tone DRU are transmitting:</a:t>
            </a:r>
          </a:p>
          <a:p>
            <a:pPr lvl="1"/>
            <a:r>
              <a:rPr lang="en-US" dirty="0"/>
              <a:t>All tones within 26-tone DRU-5 are impacted at same level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unused tone EVM measurement shall be at least 3dB lower than occupied tone EVM</a:t>
            </a:r>
          </a:p>
          <a:p>
            <a:endParaRPr lang="en-US" dirty="0"/>
          </a:p>
          <a:p>
            <a:r>
              <a:rPr lang="en-US" dirty="0"/>
              <a:t>For DBW 80 MHz, WUT-EVM occurs on a 52-tone DRU when two 52-tone DRUs that are 4 tones away are transmitting:</a:t>
            </a:r>
          </a:p>
          <a:p>
            <a:pPr lvl="1"/>
            <a:r>
              <a:rPr lang="en-US" dirty="0"/>
              <a:t>All tones within 52-tone DRU are impacted at same level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unused tone EVM measurement shall be at least 3dB lower than occupied tone EVM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65CCD08-D7EF-C0F2-6AA0-3C11E2AA3A9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July 2025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F932C4-CBB2-1A28-C07A-9C868E53AC8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Yan Zhang, Apple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97B71F-4255-B424-AF47-489EE45C93E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440F5867-744E-4AA6-B0ED-4C44D2DFBB7B}" type="slidenum">
              <a:rPr lang="en-GB" smtClean="0"/>
              <a:pPr>
                <a:spcAft>
                  <a:spcPts val="600"/>
                </a:spcAft>
              </a:pPr>
              <a:t>11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840E2C-6A47-06EA-EA2D-C7A59F19E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936" y="1981201"/>
            <a:ext cx="5642031" cy="15556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68B2FC-1133-5348-2F3F-AABBED055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384" y="4115268"/>
            <a:ext cx="4724400" cy="156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90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D94EA-495B-0569-CA4A-46B72390F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EDCD3-DEEA-99D8-71E5-D4FA68EBC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Proposal: DRU unused tone EVM requirement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9AEDC0AE-8916-9BDD-6A44-388D8D0BCB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Proposal: 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For DRU transmission, the average unused tone EVM for each unoccupied 26-tone (DBW 20/40 MHz) or 52-tone (DBW 60/80 MHz) DRUs shall meet the requirement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𝑈𝑛𝑢𝑠𝑒𝑑𝑇𝑜𝑛𝑒𝐸𝑉𝑀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𝑚𝑎𝑥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−3,−38)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dB within DBW, where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is allowed occupied tone EVM for the corresponding MCS,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is the unoccupied 26-tone or 52-tone DRU index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9AEDC0AE-8916-9BDD-6A44-388D8D0BCB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57" t="-1231" r="-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E7560-04B3-07BB-269E-B4929D4977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440F5867-744E-4AA6-B0ED-4C44D2DFBB7B}" type="slidenum">
              <a:rPr lang="en-GB" smtClean="0"/>
              <a:pPr>
                <a:spcAft>
                  <a:spcPts val="600"/>
                </a:spcAft>
              </a:pPr>
              <a:t>12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1D455-6751-C208-9070-C8C8FE6B70D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Yan Zhang, Apple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0896689-E581-0CAA-94AC-2A9B5893358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July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3330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4291DE-6773-086E-1E4E-30FDE10F4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7AFB4-C211-FF6F-65B9-EDB867BFC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DRU Unused Tone EVM outside DBW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61A1A06-9669-87C1-684E-8FFE6ECD1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217" y="1524000"/>
            <a:ext cx="10361084" cy="4113213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  <a:buClr>
                <a:srgbClr val="0070C0"/>
              </a:buClr>
            </a:pPr>
            <a:r>
              <a:rPr lang="en-US" sz="1900" dirty="0"/>
              <a:t>In hybrid mode transmission or DBW is less than PPDU BW, DRU unused tone EVM outside DBW requirement are needed:</a:t>
            </a:r>
          </a:p>
          <a:p>
            <a:pPr lvl="1">
              <a:spcBef>
                <a:spcPts val="1000"/>
              </a:spcBef>
              <a:buClr>
                <a:srgbClr val="0070C0"/>
              </a:buClr>
            </a:pPr>
            <a:r>
              <a:rPr lang="en-US" sz="1900" dirty="0"/>
              <a:t>Since DRUs are spread over entire DBW, unused tone EVM requirement outside DBW can be defined similar to largest size RRU within the DRU DBW</a:t>
            </a:r>
          </a:p>
          <a:p>
            <a:pPr lvl="1">
              <a:spcBef>
                <a:spcPts val="1000"/>
              </a:spcBef>
              <a:buClr>
                <a:srgbClr val="0070C0"/>
              </a:buClr>
            </a:pPr>
            <a:r>
              <a:rPr lang="en-US" sz="1900" dirty="0"/>
              <a:t>For DRUs with 20/40/60/80 MHz DBW, can use similar requirements for 242-tone, 484-tone, 484+242-tone and 996-tone RRU in 80/160/320 MHz TB PPDU, respectively </a:t>
            </a:r>
          </a:p>
          <a:p>
            <a:pPr lvl="1">
              <a:spcBef>
                <a:spcPts val="1000"/>
              </a:spcBef>
              <a:buClr>
                <a:srgbClr val="0070C0"/>
              </a:buClr>
            </a:pPr>
            <a:r>
              <a:rPr lang="en-US" sz="1900" dirty="0"/>
              <a:t>Ex: DRU-484 MCS0 unused tone EVM measurements over adjacent RRU </a:t>
            </a:r>
            <a:r>
              <a:rPr lang="en-US" sz="1900" dirty="0" err="1"/>
              <a:t>subband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B93834-DE3A-548F-754F-EE52549CF8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440F5867-744E-4AA6-B0ED-4C44D2DFBB7B}" type="slidenum">
              <a:rPr lang="en-GB" smtClean="0"/>
              <a:pPr>
                <a:spcAft>
                  <a:spcPts val="600"/>
                </a:spcAft>
              </a:pPr>
              <a:t>13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8A5FE-6DCE-1258-4A38-2987A83552E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Yan Zhang, Apple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6CC6686-B1BE-A9EA-E7D9-215366E9CAD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July 2025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E250F5-EB09-086B-D3CA-D384C2BAB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889395"/>
            <a:ext cx="4428734" cy="9191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873C25-0962-EBBC-0155-67006DAF7FE9}"/>
              </a:ext>
            </a:extLst>
          </p:cNvPr>
          <p:cNvSpPr txBox="1"/>
          <p:nvPr/>
        </p:nvSpPr>
        <p:spPr>
          <a:xfrm>
            <a:off x="9601200" y="4516091"/>
            <a:ext cx="18409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Unused tone EVM in adjacent RRU </a:t>
            </a:r>
            <a:r>
              <a:rPr lang="en-US" sz="1400" dirty="0" err="1">
                <a:solidFill>
                  <a:schemeClr val="tx2"/>
                </a:solidFill>
              </a:rPr>
              <a:t>subband</a:t>
            </a:r>
            <a:r>
              <a:rPr lang="en-US" sz="1400" dirty="0">
                <a:solidFill>
                  <a:schemeClr val="tx2"/>
                </a:solidFill>
              </a:rPr>
              <a:t> from DRU-484 Tx, MCS0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FF3B24-7FB0-FA0A-30B1-4FFC8696B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043" y="3886994"/>
            <a:ext cx="4428734" cy="251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10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CF454C-CB41-95C3-54AA-DCA2A87D5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72A68-F62A-D468-48FD-F990081A7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 fontScale="90000"/>
          </a:bodyPr>
          <a:lstStyle/>
          <a:p>
            <a:r>
              <a:rPr lang="en-US" dirty="0"/>
              <a:t>Proposal DRU Unused Tone EVM outside DBW Requirement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3541AA57-0E62-BE48-BCDF-4AB1486984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spcBef>
                    <a:spcPts val="1000"/>
                  </a:spcBef>
                  <a:buClr>
                    <a:srgbClr val="0070C0"/>
                  </a:buClr>
                  <a:defRPr>
                    <a:solidFill>
                      <a:schemeClr val="accent1"/>
                    </a:solidFill>
                  </a:defRPr>
                </a:pPr>
                <a:r>
                  <a:rPr lang="en-US" sz="2300" dirty="0">
                    <a:solidFill>
                      <a:srgbClr val="0070C0"/>
                    </a:solidFill>
                  </a:rPr>
                  <a:t>Proposal: </a:t>
                </a:r>
              </a:p>
              <a:p>
                <a:pPr lvl="1">
                  <a:spcBef>
                    <a:spcPts val="1000"/>
                  </a:spcBef>
                  <a:buClr>
                    <a:srgbClr val="0070C0"/>
                  </a:buClr>
                  <a:defRPr>
                    <a:solidFill>
                      <a:schemeClr val="accent1"/>
                    </a:solidFill>
                  </a:defRPr>
                </a:pPr>
                <a:r>
                  <a:rPr lang="en-US" sz="1900" dirty="0">
                    <a:solidFill>
                      <a:srgbClr val="0070C0"/>
                    </a:solidFill>
                  </a:rPr>
                  <a:t>For DRU transmission, the average unused tone EVM measurement over each unoccupied 26-tone RRUs outside of the DBW shall meet the unused tone EVM requirements defined for the largest size RRU within the DRU DBW minus a constant value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 =3</m:t>
                    </m:r>
                  </m:oMath>
                </a14:m>
                <a:endParaRPr lang="en-US" sz="1900" dirty="0">
                  <a:solidFill>
                    <a:srgbClr val="0070C0"/>
                  </a:solidFill>
                </a:endParaRPr>
              </a:p>
              <a:p>
                <a:pPr marL="457200" lvl="1" indent="0">
                  <a:spcBef>
                    <a:spcPts val="1000"/>
                  </a:spcBef>
                  <a:buClr>
                    <a:srgbClr val="0070C0"/>
                  </a:buClr>
                  <a:buNone/>
                  <a:defRPr>
                    <a:solidFill>
                      <a:schemeClr val="accent1"/>
                    </a:solidFill>
                  </a:defRPr>
                </a:pP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𝑈𝑛𝑢𝑠𝑒𝑑𝑇𝑜𝑛𝑒𝐸𝑟𝑟𝑜𝑟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𝑖𝑅𝑈</m:t>
                            </m:r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26,</m:t>
                            </m:r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𝑠𝑡𝑎𝑟𝑡</m:t>
                            </m:r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𝑒𝑛𝑑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1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{"/>
                        <m:endChr m:val=""/>
                        <m:ctrlP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6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1600" b="0" i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ax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⁡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−2−∆,−38 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𝑑𝐵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160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ax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⁡</m:t>
                                    </m:r>
                                    <m: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  <m: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−12−∆,−38 </m:t>
                                    </m:r>
                                    <m: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𝑑𝐵</m:t>
                                    </m:r>
                                    <m: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6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1≤|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|≤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+1≤</m:t>
                                    </m:r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16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</m:d>
                                    <m: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≤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6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160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ax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⁡</m:t>
                                    </m:r>
                                    <m: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  <m: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−22−∆,−38 </m:t>
                                    </m:r>
                                    <m: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𝑑𝐵</m:t>
                                    </m:r>
                                    <m: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6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−38 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𝑑𝐵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6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2</m:t>
                                    </m:r>
                                    <m: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  <m: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≤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≤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6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𝑜𝑡h𝑒𝑟𝑤𝑖𝑠𝑒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sz="1600" dirty="0">
                    <a:solidFill>
                      <a:srgbClr val="0070C0"/>
                    </a:solidFill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𝑖𝑅𝑈</m:t>
                        </m:r>
                        <m:r>
                          <a:rPr lang="en-US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26,</m:t>
                        </m:r>
                        <m:r>
                          <a:rPr lang="en-US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𝑠𝑡𝑎𝑟𝑡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70C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𝑖𝑅𝑈</m:t>
                        </m:r>
                        <m:r>
                          <a:rPr lang="en-US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26,</m:t>
                        </m:r>
                        <m:r>
                          <a:rPr lang="en-US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𝑒𝑛𝑑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70C0"/>
                    </a:solidFill>
                  </a:rPr>
                  <a:t> are the start and end of RRU 26 indices of the DBW where the DRU is located,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1600" dirty="0">
                    <a:solidFill>
                      <a:srgbClr val="0070C0"/>
                    </a:solidFill>
                  </a:rPr>
                  <a:t> is the DRU tone density factor set to 3 for all DRU sizes,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1600" dirty="0">
                    <a:solidFill>
                      <a:srgbClr val="0070C0"/>
                    </a:solidFill>
                  </a:rPr>
                  <a:t> is allowed occupied tone EVM for the corresponding MCS, and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600" dirty="0">
                    <a:solidFill>
                      <a:srgbClr val="0070C0"/>
                    </a:solidFill>
                  </a:rPr>
                  <a:t> is the value corresponding to the largest size RRU within the DRU DBW, defined in [1].</a:t>
                </a: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3541AA57-0E62-BE48-BCDF-4AB1486984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34" t="-1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8888F5-85D5-385E-1D09-524160F74C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440F5867-744E-4AA6-B0ED-4C44D2DFBB7B}" type="slidenum">
              <a:rPr lang="en-GB" smtClean="0"/>
              <a:pPr>
                <a:spcAft>
                  <a:spcPts val="600"/>
                </a:spcAft>
              </a:pPr>
              <a:t>14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10D11-5792-D2DC-F08D-9D27E296210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Yan Zhang, Apple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C717193-2080-BFF5-10F3-31FC4CCA492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July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0443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B222B-E399-3E46-6567-FDFCFC3F6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FEFB8-2E34-1AC5-45C3-2B70B3F7C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RRU Unused Tone EVM for Hybrid Mode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44A3C61-6ABA-D7E6-DC99-AEAD55F7EA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3105" y="1633545"/>
            <a:ext cx="5077884" cy="4614855"/>
          </a:xfrm>
        </p:spPr>
        <p:txBody>
          <a:bodyPr>
            <a:noAutofit/>
          </a:bodyPr>
          <a:lstStyle/>
          <a:p>
            <a:pPr marL="751067" indent="-461507" defTabSz="808990">
              <a:spcBef>
                <a:spcPts val="1000"/>
              </a:spcBef>
              <a:buClr>
                <a:srgbClr val="0070C0"/>
              </a:buClr>
              <a:defRPr sz="2352"/>
            </a:pPr>
            <a:r>
              <a:rPr lang="en-US" sz="1400" dirty="0"/>
              <a:t>For RRU242, RRU484, or RRU996 transmission in the hybrid mode:</a:t>
            </a:r>
          </a:p>
          <a:p>
            <a:pPr marL="1200253" lvl="1" indent="-417933" defTabSz="808990">
              <a:spcBef>
                <a:spcPts val="1000"/>
              </a:spcBef>
              <a:buClr>
                <a:srgbClr val="0070C0"/>
              </a:buClr>
              <a:defRPr sz="2156"/>
            </a:pPr>
            <a:r>
              <a:rPr lang="en-US" sz="1400" dirty="0"/>
              <a:t>Unused tone EVM requirement for each unoccupied 26-tone RRU within RRU </a:t>
            </a:r>
            <a:r>
              <a:rPr lang="en-US" sz="1400" dirty="0" err="1"/>
              <a:t>subband</a:t>
            </a:r>
            <a:r>
              <a:rPr lang="en-US" sz="1400" dirty="0"/>
              <a:t>(s) shall follow the staircase requirement defined in [1]</a:t>
            </a:r>
          </a:p>
          <a:p>
            <a:pPr marL="1200253" lvl="1" indent="-417933" defTabSz="808990">
              <a:spcBef>
                <a:spcPts val="1000"/>
              </a:spcBef>
              <a:buClr>
                <a:srgbClr val="0070C0"/>
              </a:buClr>
              <a:defRPr sz="2156"/>
            </a:pPr>
            <a:r>
              <a:rPr lang="en-US" sz="1400" dirty="0"/>
              <a:t>Unused tone EVM is evaluated for each unoccupied 26-tone or 52-tone DRUs over 80 MHz DRU </a:t>
            </a:r>
            <a:r>
              <a:rPr lang="en-US" sz="1400" dirty="0" err="1"/>
              <a:t>subband</a:t>
            </a:r>
            <a:r>
              <a:rPr lang="en-US" sz="1400" dirty="0"/>
              <a:t>(s) depending on DBW modes</a:t>
            </a:r>
          </a:p>
          <a:p>
            <a:pPr marL="751067" indent="-461507" defTabSz="808990">
              <a:spcBef>
                <a:spcPts val="1000"/>
              </a:spcBef>
              <a:buClr>
                <a:srgbClr val="0070C0"/>
              </a:buClr>
              <a:defRPr sz="2352"/>
            </a:pPr>
            <a:r>
              <a:rPr lang="en-US" sz="1400" dirty="0"/>
              <a:t>Unoccupied 26-tone or 52-tone DRU EVM measurement is equivalent to sampling tones among all 26-tone RRUs within the DBW, and average unused tone EVM will be lower than that of 26-tone RRU within the DRU </a:t>
            </a:r>
            <a:r>
              <a:rPr lang="en-US" sz="1400" dirty="0" err="1"/>
              <a:t>subband</a:t>
            </a:r>
            <a:r>
              <a:rPr lang="en-US" sz="1400" dirty="0"/>
              <a:t>(s) which is closest to occupied RRU</a:t>
            </a:r>
          </a:p>
          <a:p>
            <a:pPr marL="1208267" lvl="1" indent="-461507" defTabSz="808990">
              <a:spcBef>
                <a:spcPts val="1000"/>
              </a:spcBef>
              <a:buClr>
                <a:srgbClr val="0070C0"/>
              </a:buClr>
              <a:defRPr sz="2352"/>
            </a:pPr>
            <a:r>
              <a:rPr lang="en-US" sz="1400" dirty="0"/>
              <a:t>RRU transmission meeting unused tone RRU EVM requirement guarantees that it meets unused tone DRU EVM requirements defined for DRU </a:t>
            </a:r>
            <a:r>
              <a:rPr lang="en-US" sz="1400" dirty="0" err="1"/>
              <a:t>subband</a:t>
            </a:r>
            <a:endParaRPr lang="en-US" sz="1400" dirty="0"/>
          </a:p>
          <a:p>
            <a:pPr marL="1208267" lvl="1" indent="-461507" defTabSz="808990">
              <a:spcBef>
                <a:spcPts val="1000"/>
              </a:spcBef>
              <a:buClr>
                <a:srgbClr val="0070C0"/>
              </a:buClr>
              <a:defRPr sz="2352"/>
            </a:pPr>
            <a:r>
              <a:rPr lang="en-US" sz="1400" dirty="0"/>
              <a:t>Ex: unused tone EVM measurements over DBW 80 MHz from adjacent RRU-242 is shown here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7F70468-4BA6-B4BE-BBE5-A96F5FE9D78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July 2025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CEE1C-C23C-0B61-0CF2-08899111A6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Yan Zhang, Apple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C063D1-706A-B280-60A3-C02FE639A88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440F5867-744E-4AA6-B0ED-4C44D2DFBB7B}" type="slidenum">
              <a:rPr lang="en-GB" smtClean="0"/>
              <a:pPr>
                <a:spcAft>
                  <a:spcPts val="600"/>
                </a:spcAft>
              </a:pPr>
              <a:t>15</a:t>
            </a:fld>
            <a:endParaRPr lang="en-GB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FBA9F49-7F2A-7000-D697-12766BDBD0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67687" y="2209800"/>
            <a:ext cx="5080000" cy="9668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79A565C-5F73-D2ED-7549-4DD8B654B949}"/>
              </a:ext>
            </a:extLst>
          </p:cNvPr>
          <p:cNvSpPr txBox="1"/>
          <p:nvPr/>
        </p:nvSpPr>
        <p:spPr>
          <a:xfrm>
            <a:off x="10363200" y="3690152"/>
            <a:ext cx="16228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Unused tone EVM measurements in DRU </a:t>
            </a:r>
            <a:r>
              <a:rPr lang="en-US" sz="1400" dirty="0" err="1">
                <a:solidFill>
                  <a:schemeClr val="tx2"/>
                </a:solidFill>
              </a:rPr>
              <a:t>subband</a:t>
            </a:r>
            <a:r>
              <a:rPr lang="en-US" sz="1400" dirty="0">
                <a:solidFill>
                  <a:schemeClr val="tx2"/>
                </a:solidFill>
              </a:rPr>
              <a:t> from adjacent RRU-242 Tx, MCS0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02126E-7241-AD5F-A9C2-A01A8C878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7594" y="3305551"/>
            <a:ext cx="3861011" cy="289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650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0977B-8AF7-22F8-31C0-50347A3F7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EC035-EBB4-CEBF-E824-F46A7A925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Proposal: RRU Unused Tone EVM for Hybrid Mode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D96A90F-EA12-A040-5FFB-1F4F4C8CE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000"/>
              </a:spcBef>
              <a:buClr>
                <a:srgbClr val="0070C0"/>
              </a:buClr>
              <a:defRPr>
                <a:solidFill>
                  <a:schemeClr val="accent1"/>
                </a:solidFill>
              </a:defRPr>
            </a:pPr>
            <a:r>
              <a:rPr lang="en-US" sz="2300" dirty="0">
                <a:solidFill>
                  <a:srgbClr val="0070C0"/>
                </a:solidFill>
              </a:rPr>
              <a:t>Proposal: </a:t>
            </a:r>
          </a:p>
          <a:p>
            <a:pPr lvl="1">
              <a:spcBef>
                <a:spcPts val="1000"/>
              </a:spcBef>
              <a:buClr>
                <a:srgbClr val="0070C0"/>
              </a:buClr>
              <a:defRPr>
                <a:solidFill>
                  <a:schemeClr val="accent1"/>
                </a:solidFill>
              </a:defRPr>
            </a:pPr>
            <a:r>
              <a:rPr lang="en-US" sz="2300" dirty="0">
                <a:solidFill>
                  <a:srgbClr val="0070C0"/>
                </a:solidFill>
                <a:cs typeface="+mn-cs"/>
              </a:rPr>
              <a:t>For RRU transmission in hybrid mode, no additional unused tone EVM requirements over DRU </a:t>
            </a:r>
            <a:r>
              <a:rPr lang="en-US" sz="2300" dirty="0" err="1">
                <a:solidFill>
                  <a:srgbClr val="0070C0"/>
                </a:solidFill>
                <a:cs typeface="+mn-cs"/>
              </a:rPr>
              <a:t>subband</a:t>
            </a:r>
            <a:r>
              <a:rPr lang="en-US" sz="2300" dirty="0">
                <a:solidFill>
                  <a:srgbClr val="0070C0"/>
                </a:solidFill>
                <a:cs typeface="+mn-cs"/>
              </a:rPr>
              <a:t>(s) is needed if it meets RRU unused tone EVM requirements.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CB2140-B322-CB54-7069-0D408936C9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440F5867-744E-4AA6-B0ED-4C44D2DFBB7B}" type="slidenum">
              <a:rPr lang="en-GB" smtClean="0"/>
              <a:pPr>
                <a:spcAft>
                  <a:spcPts val="600"/>
                </a:spcAft>
              </a:pPr>
              <a:t>16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5D3EE-418A-DDFF-BA57-D4FD91E680D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Yan Zhang, Apple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D0782D1-DAC0-90BF-9C95-D00DBE4DD10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July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9172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75897-EDF8-33A1-E463-64451A02F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13A2A-DFCC-CAFE-B958-5FDA75E58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2"/>
            <a:ext cx="10361084" cy="611186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A615980B-A389-9726-3D30-91791F3209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1" y="1447800"/>
                <a:ext cx="10361084" cy="4572000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spcBef>
                    <a:spcPts val="1000"/>
                  </a:spcBef>
                  <a:buClr>
                    <a:srgbClr val="0070C0"/>
                  </a:buClr>
                </a:pPr>
                <a:r>
                  <a:rPr lang="en-US" sz="2300" dirty="0"/>
                  <a:t>Proposed DRU occupied tone and unused tone EVM requirements within DBW:</a:t>
                </a:r>
              </a:p>
              <a:p>
                <a:pPr lvl="1">
                  <a:spcBef>
                    <a:spcPts val="1000"/>
                  </a:spcBef>
                </a:pPr>
                <a:r>
                  <a:rPr lang="en-US" sz="2300" dirty="0"/>
                  <a:t>DRU transmit modulation accuracy shall meet the same requirement defined for RRU</a:t>
                </a:r>
              </a:p>
              <a:p>
                <a:pPr lvl="1">
                  <a:spcBef>
                    <a:spcPts val="1000"/>
                  </a:spcBef>
                </a:pPr>
                <a:r>
                  <a:rPr lang="en-US" sz="2300" dirty="0"/>
                  <a:t>Unused tone DRU EVM is measured over unoccupied 26-tone DRUs for 20/40 MHz DBW and 52-tone DRUs for 60/80 MHz DBW within DBW</a:t>
                </a:r>
              </a:p>
              <a:p>
                <a:pPr lvl="1">
                  <a:spcBef>
                    <a:spcPts val="1000"/>
                  </a:spcBef>
                </a:pPr>
                <a:r>
                  <a:rPr lang="en-US" sz="2300" dirty="0"/>
                  <a:t>Average unused tone EVM measurement over each unoccupied 26-tone DRUs for 20/40 MHz DBW and each unoccupied 52-tone DRUs for 60/80 MHz DBW shall meet the requirement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𝑈𝑛𝑢𝑠𝑒𝑑𝑇𝑜𝑛𝑒𝐸𝑟𝑟𝑜𝑟</m:t>
                    </m:r>
                    <m:r>
                      <a:rPr lang="en-US" sz="2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sz="2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𝑚𝑎𝑥</m:t>
                    </m:r>
                    <m:r>
                      <a:rPr lang="en-US" sz="2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−3,−38)</m:t>
                    </m:r>
                  </m:oMath>
                </a14:m>
                <a:r>
                  <a:rPr lang="en-US" sz="2300" dirty="0"/>
                  <a:t> dB within DBW, where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300" dirty="0"/>
                  <a:t> is relative constellation error requirement for an occupied DRU for the corresponding MCS.</a:t>
                </a:r>
              </a:p>
              <a:p>
                <a:pPr>
                  <a:spcBef>
                    <a:spcPts val="1000"/>
                  </a:spcBef>
                  <a:buClr>
                    <a:srgbClr val="0070C0"/>
                  </a:buClr>
                </a:pPr>
                <a:r>
                  <a:rPr lang="en-US" sz="2300" dirty="0"/>
                  <a:t>Proposed DRU unused tone EVM requirements outside DBW:</a:t>
                </a:r>
              </a:p>
              <a:p>
                <a:pPr lvl="1">
                  <a:spcBef>
                    <a:spcPts val="1000"/>
                  </a:spcBef>
                  <a:buClr>
                    <a:srgbClr val="0070C0"/>
                  </a:buClr>
                </a:pPr>
                <a:r>
                  <a:rPr lang="en-US" sz="2300" dirty="0"/>
                  <a:t>For DRU (26-tone, 52-tone, 106-tone, 242-tone and 448-tone) transmissions, the allowed relative constellation error over each unoccupied 26-tone RRUs outside DBW shall meet the unused tone RRU EVM requirements defined for the largest size RRU within DBW minus DRU tone density factor </a:t>
                </a:r>
                <a14:m>
                  <m:oMath xmlns:m="http://schemas.openxmlformats.org/officeDocument/2006/math">
                    <m:r>
                      <a:rPr lang="en-US" sz="23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300" dirty="0"/>
                  <a:t>.</a:t>
                </a:r>
              </a:p>
              <a:p>
                <a:pPr>
                  <a:spcBef>
                    <a:spcPts val="1000"/>
                  </a:spcBef>
                  <a:buClr>
                    <a:srgbClr val="0070C0"/>
                  </a:buClr>
                </a:pPr>
                <a:r>
                  <a:rPr lang="en-US" sz="2300" dirty="0"/>
                  <a:t>Proposed RRU unused tone EVM requirements in hybrid mode</a:t>
                </a:r>
              </a:p>
              <a:p>
                <a:pPr lvl="1">
                  <a:spcBef>
                    <a:spcPts val="1000"/>
                  </a:spcBef>
                  <a:buClr>
                    <a:srgbClr val="0070C0"/>
                  </a:buClr>
                </a:pPr>
                <a:r>
                  <a:rPr lang="en-US" sz="2300" dirty="0"/>
                  <a:t>For RRU (242-tone, 484-tone and 996-tone ) transmission, the allowed relative constellation error over each unoccupied 26-tone RRUs in RRU </a:t>
                </a:r>
                <a:r>
                  <a:rPr lang="en-US" sz="2300" dirty="0" err="1"/>
                  <a:t>subband</a:t>
                </a:r>
                <a:r>
                  <a:rPr lang="en-US" sz="2300" dirty="0"/>
                  <a:t>(s) shall meet staircase requirements defined in [1], and no additional requirements are needed for unoccupied tones in DRU </a:t>
                </a:r>
                <a:r>
                  <a:rPr lang="en-US" sz="2300" dirty="0" err="1"/>
                  <a:t>subbands</a:t>
                </a:r>
                <a:r>
                  <a:rPr lang="en-US" sz="2300" dirty="0"/>
                  <a:t>.</a:t>
                </a:r>
                <a:endParaRPr lang="en-US" sz="1400" dirty="0">
                  <a:solidFill>
                    <a:schemeClr val="tx1"/>
                  </a:solidFill>
                  <a:effectLst/>
                </a:endParaRP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A615980B-A389-9726-3D30-91791F3209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1" y="1447800"/>
                <a:ext cx="10361084" cy="4572000"/>
              </a:xfrm>
              <a:blipFill>
                <a:blip r:embed="rId2"/>
                <a:stretch>
                  <a:fillRect l="-245" t="-1385" r="-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53324-129A-7EDA-1011-D3F47CBB71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440F5867-744E-4AA6-B0ED-4C44D2DFBB7B}" type="slidenum">
              <a:rPr lang="en-GB" smtClean="0"/>
              <a:pPr>
                <a:spcAft>
                  <a:spcPts val="600"/>
                </a:spcAft>
              </a:pPr>
              <a:t>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791DF-9904-0903-9EBC-F17FCB471FB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Yan Zhang, Apple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0735559-D389-6108-B3FB-16924166B26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July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070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A7995-E19B-8A20-30F6-09B7D27B9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C1A0D-95B2-7E2E-4289-240B670E1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Reference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A3AF890-AFA0-F4B1-B33E-4D73AFCB5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700" dirty="0">
                <a:solidFill>
                  <a:schemeClr val="tx1"/>
                </a:solidFill>
              </a:rPr>
              <a:t>[1]</a:t>
            </a:r>
            <a:r>
              <a:rPr lang="en-US" sz="1600" dirty="0"/>
              <a:t> 11be Draft 7.0.</a:t>
            </a:r>
          </a:p>
          <a:p>
            <a:r>
              <a:rPr lang="en-US" sz="1600" dirty="0"/>
              <a:t>[2] 11bn Draft 0.3.</a:t>
            </a:r>
          </a:p>
          <a:p>
            <a:r>
              <a:rPr lang="en-US" sz="1600" dirty="0"/>
              <a:t>[3] Suggested PA Model for 802.11 </a:t>
            </a:r>
            <a:r>
              <a:rPr lang="en-US" sz="1600" dirty="0" err="1"/>
              <a:t>HRb</a:t>
            </a:r>
            <a:r>
              <a:rPr lang="en-US" sz="1600" dirty="0"/>
              <a:t>, IEEE 802.11-00/294</a:t>
            </a:r>
          </a:p>
          <a:p>
            <a:pPr marL="0" indent="0">
              <a:buNone/>
            </a:pPr>
            <a:endParaRPr lang="en-US" sz="1300" dirty="0">
              <a:solidFill>
                <a:schemeClr val="tx1"/>
              </a:solidFill>
            </a:endParaRPr>
          </a:p>
          <a:p>
            <a:pPr marL="1028700" lvl="1">
              <a:buFont typeface="Times New Roman" panose="02020603050405020304" pitchFamily="18" charset="0"/>
              <a:buChar char="₋"/>
            </a:pPr>
            <a:endParaRPr lang="en-US" sz="1600" dirty="0">
              <a:solidFill>
                <a:schemeClr val="tx1"/>
              </a:solidFill>
            </a:endParaRPr>
          </a:p>
          <a:p>
            <a:pPr marL="1428750" lvl="2">
              <a:buFont typeface="Courier New" panose="02070309020205020404" pitchFamily="49" charset="0"/>
              <a:buChar char="o"/>
            </a:pPr>
            <a:endParaRPr lang="en-US" sz="1700" dirty="0">
              <a:solidFill>
                <a:schemeClr val="tx1"/>
              </a:solidFill>
            </a:endParaRPr>
          </a:p>
          <a:p>
            <a:pPr marL="1143000" lvl="2" indent="0">
              <a:buNone/>
            </a:pPr>
            <a:endParaRPr lang="en-US" sz="1700" dirty="0">
              <a:solidFill>
                <a:schemeClr val="tx1"/>
              </a:solidFill>
            </a:endParaRPr>
          </a:p>
          <a:p>
            <a:pPr marL="1028700" lvl="1">
              <a:buFont typeface="Times New Roman" panose="02020603050405020304" pitchFamily="18" charset="0"/>
              <a:buChar char="₋"/>
            </a:pPr>
            <a:endParaRPr lang="en-US" sz="1400" dirty="0">
              <a:solidFill>
                <a:schemeClr val="tx1"/>
              </a:solidFill>
            </a:endParaRPr>
          </a:p>
          <a:p>
            <a:pPr marL="571500">
              <a:buFont typeface="Times New Roman" panose="02020603050405020304" pitchFamily="18" charset="0"/>
              <a:buChar char="₋"/>
            </a:pPr>
            <a:endParaRPr lang="en-US" sz="1600" kern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6" charset="0"/>
              <a:ea typeface="MS Gothic" charset="-128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  <a:effectLst/>
            </a:endParaRP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274A88-8273-C6D3-C9FD-0A65327D41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440F5867-744E-4AA6-B0ED-4C44D2DFBB7B}" type="slidenum">
              <a:rPr lang="en-GB" smtClean="0"/>
              <a:pPr>
                <a:spcAft>
                  <a:spcPts val="600"/>
                </a:spcAft>
              </a:pPr>
              <a:t>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C3760-41FA-FA48-E8D8-8DEA67EAE71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Yan Zhang, Apple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22809D-C051-6865-6B13-210B87AADC9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July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9280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91E38-A875-4881-B45F-2559157CA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0D4D7-259A-8773-AF86-4F87880D1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SP1: DRU EVM Requirement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616B185-B663-30F3-DE97-59506D714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000"/>
              </a:spcBef>
              <a:buClr>
                <a:srgbClr val="0070C0"/>
              </a:buClr>
            </a:pPr>
            <a:r>
              <a:rPr lang="en-US" sz="2400" dirty="0"/>
              <a:t>Do you support to add the following to 11bn SFD?</a:t>
            </a:r>
          </a:p>
          <a:p>
            <a:pPr lvl="1">
              <a:spcBef>
                <a:spcPts val="1000"/>
              </a:spcBef>
              <a:buClr>
                <a:srgbClr val="0070C0"/>
              </a:buClr>
            </a:pPr>
            <a:r>
              <a:rPr lang="en-US" dirty="0"/>
              <a:t>DRU transmit modulation accuracy shall meet the same requirement defined for RRU</a:t>
            </a:r>
          </a:p>
          <a:p>
            <a:pPr>
              <a:spcBef>
                <a:spcPts val="1000"/>
              </a:spcBef>
              <a:buClr>
                <a:srgbClr val="0070C0"/>
              </a:buClr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E5D648-3874-4494-EFEC-C6895C63F8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440F5867-744E-4AA6-B0ED-4C44D2DFBB7B}" type="slidenum">
              <a:rPr lang="en-GB" smtClean="0"/>
              <a:pPr>
                <a:spcAft>
                  <a:spcPts val="600"/>
                </a:spcAft>
              </a:pPr>
              <a:t>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B921B1-DCAD-8C8C-A734-5A91A1E0BAA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Yan Zhang, Apple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46AD5E0-F465-9DB7-AD45-9FF15BBB6A8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July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3966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98815-D34B-DAD6-A169-B4A61A39B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Background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649D778-DA19-E536-8B1B-BC16EA1C9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676401"/>
            <a:ext cx="10361084" cy="4418014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</a:pPr>
            <a:r>
              <a:rPr lang="en-US" sz="1800" dirty="0">
                <a:solidFill>
                  <a:schemeClr val="tx1"/>
                </a:solidFill>
              </a:rPr>
              <a:t>DRU tone plan spreads the data tones using either an even spacing, semi-even spacing, or spacing with a fixed pattern over the entire PPDU BW, where the closest unused DRU tone is always 1 tone away from the occupied DRU tones [2]</a:t>
            </a:r>
          </a:p>
          <a:p>
            <a:pPr>
              <a:buClr>
                <a:srgbClr val="0070C0"/>
              </a:buClr>
            </a:pPr>
            <a:endParaRPr lang="en-US" sz="1800" dirty="0">
              <a:solidFill>
                <a:schemeClr val="tx1"/>
              </a:solidFill>
            </a:endParaRPr>
          </a:p>
          <a:p>
            <a:pPr>
              <a:buClr>
                <a:srgbClr val="0070C0"/>
              </a:buClr>
            </a:pPr>
            <a:endParaRPr lang="en-US" sz="1800" dirty="0">
              <a:solidFill>
                <a:schemeClr val="tx1"/>
              </a:solidFill>
            </a:endParaRPr>
          </a:p>
          <a:p>
            <a:pPr>
              <a:buClr>
                <a:srgbClr val="0070C0"/>
              </a:buClr>
            </a:pPr>
            <a:endParaRPr lang="en-US" sz="1800" dirty="0">
              <a:solidFill>
                <a:schemeClr val="tx1"/>
              </a:solidFill>
            </a:endParaRPr>
          </a:p>
          <a:p>
            <a:pPr>
              <a:buClr>
                <a:srgbClr val="0070C0"/>
              </a:buClr>
            </a:pPr>
            <a:endParaRPr lang="en-US" sz="1800" dirty="0">
              <a:solidFill>
                <a:schemeClr val="tx1"/>
              </a:solidFill>
            </a:endParaRPr>
          </a:p>
          <a:p>
            <a:pPr>
              <a:buClr>
                <a:srgbClr val="0070C0"/>
              </a:buClr>
            </a:pPr>
            <a:endParaRPr lang="en-US" sz="1800" dirty="0">
              <a:solidFill>
                <a:schemeClr val="tx1"/>
              </a:solidFill>
            </a:endParaRPr>
          </a:p>
          <a:p>
            <a:pPr>
              <a:buClr>
                <a:srgbClr val="0070C0"/>
              </a:buClr>
            </a:pPr>
            <a:endParaRPr lang="en-US" sz="1800" dirty="0">
              <a:solidFill>
                <a:schemeClr val="tx1"/>
              </a:solidFill>
            </a:endParaRPr>
          </a:p>
          <a:p>
            <a:pPr>
              <a:buClr>
                <a:srgbClr val="0070C0"/>
              </a:buClr>
            </a:pPr>
            <a:endParaRPr lang="en-US" sz="1800" dirty="0">
              <a:solidFill>
                <a:schemeClr val="tx1"/>
              </a:solidFill>
            </a:endParaRPr>
          </a:p>
          <a:p>
            <a:pPr>
              <a:buClr>
                <a:srgbClr val="0070C0"/>
              </a:buClr>
            </a:pPr>
            <a:r>
              <a:rPr lang="en-US" sz="1800" dirty="0">
                <a:solidFill>
                  <a:schemeClr val="tx1"/>
                </a:solidFill>
              </a:rPr>
              <a:t>In this presentation, we examine:</a:t>
            </a:r>
          </a:p>
          <a:p>
            <a:pPr lvl="1">
              <a:buClr>
                <a:srgbClr val="0070C0"/>
              </a:buClr>
            </a:pPr>
            <a:r>
              <a:rPr lang="en-US" sz="1800" dirty="0">
                <a:solidFill>
                  <a:schemeClr val="tx1"/>
                </a:solidFill>
                <a:cs typeface="+mn-cs"/>
              </a:rPr>
              <a:t>Impact of DRU tone plan spacing on unused tone EVM measurements</a:t>
            </a:r>
          </a:p>
          <a:p>
            <a:pPr lvl="1">
              <a:buClr>
                <a:srgbClr val="0070C0"/>
              </a:buClr>
            </a:pPr>
            <a:r>
              <a:rPr lang="en-US" sz="1800" dirty="0">
                <a:solidFill>
                  <a:schemeClr val="tx1"/>
                </a:solidFill>
                <a:cs typeface="+mn-cs"/>
              </a:rPr>
              <a:t>Unused tone EVM requirements to minimize inter-RU interference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614C40-ED79-C90F-2009-56AC62B30B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440F5867-744E-4AA6-B0ED-4C44D2DFBB7B}" type="slidenum">
              <a:rPr lang="en-GB" smtClean="0"/>
              <a:pPr>
                <a:spcAft>
                  <a:spcPts val="600"/>
                </a:spcAft>
              </a:pPr>
              <a:t>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728BE-74F0-3970-C43E-16DE455AA1A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Yan Zhang, Apple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D5305C-E160-E364-D920-26C485388A8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July 2025</a:t>
            </a:r>
            <a:endParaRPr lang="en-GB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3C6E1EA-D929-BE15-3033-7D8AFFD24B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718153"/>
              </p:ext>
            </p:extLst>
          </p:nvPr>
        </p:nvGraphicFramePr>
        <p:xfrm>
          <a:off x="1561043" y="2741614"/>
          <a:ext cx="9067800" cy="216836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1714538095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346037642"/>
                    </a:ext>
                  </a:extLst>
                </a:gridCol>
                <a:gridCol w="1890183">
                  <a:extLst>
                    <a:ext uri="{9D8B030D-6E8A-4147-A177-3AD203B41FA5}">
                      <a16:colId xmlns:a16="http://schemas.microsoft.com/office/drawing/2014/main" val="2290801239"/>
                    </a:ext>
                  </a:extLst>
                </a:gridCol>
                <a:gridCol w="1767417">
                  <a:extLst>
                    <a:ext uri="{9D8B030D-6E8A-4147-A177-3AD203B41FA5}">
                      <a16:colId xmlns:a16="http://schemas.microsoft.com/office/drawing/2014/main" val="257608764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2791531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595522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016000" algn="l"/>
                        </a:tabLst>
                        <a:defRPr sz="1800"/>
                      </a:pPr>
                      <a:r>
                        <a:rPr sz="1200" dirty="0">
                          <a:sym typeface="Helvetica Neue"/>
                        </a:rPr>
                        <a:t>DBW (MHz)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016000" algn="l"/>
                        </a:tabLst>
                        <a:defRPr sz="1800"/>
                      </a:pPr>
                      <a:r>
                        <a:rPr sz="1200" dirty="0">
                          <a:sym typeface="Helvetica Neue"/>
                        </a:rPr>
                        <a:t>DRU 26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016000" algn="l"/>
                        </a:tabLst>
                        <a:defRPr sz="1800"/>
                      </a:pPr>
                      <a:r>
                        <a:rPr sz="1200">
                          <a:sym typeface="Helvetica Neue"/>
                        </a:rPr>
                        <a:t>DRU 52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016000" algn="l"/>
                        </a:tabLst>
                        <a:defRPr sz="1800"/>
                      </a:pPr>
                      <a:r>
                        <a:rPr sz="1200">
                          <a:sym typeface="Helvetica Neue"/>
                        </a:rPr>
                        <a:t>DRU 106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016000" algn="l"/>
                        </a:tabLst>
                        <a:defRPr sz="1800"/>
                      </a:pPr>
                      <a:r>
                        <a:rPr sz="1200">
                          <a:sym typeface="Helvetica Neue"/>
                        </a:rPr>
                        <a:t>DRU 242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016000" algn="l"/>
                        </a:tabLst>
                        <a:defRPr sz="1800"/>
                      </a:pPr>
                      <a:r>
                        <a:rPr sz="1200">
                          <a:sym typeface="Helvetica Neue"/>
                        </a:rPr>
                        <a:t>DRU 484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4221599746"/>
                  </a:ext>
                </a:extLst>
              </a:tr>
              <a:tr h="474582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016000" algn="l"/>
                        </a:tabLst>
                        <a:defRPr sz="1800"/>
                      </a:pPr>
                      <a:r>
                        <a:rPr sz="1200" dirty="0">
                          <a:sym typeface="Helvetica Neue"/>
                        </a:rPr>
                        <a:t>20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016000" algn="l"/>
                        </a:tabLst>
                        <a:defRPr sz="1800"/>
                      </a:pPr>
                      <a:r>
                        <a:rPr sz="1200" dirty="0">
                          <a:sym typeface="Helvetica Neue"/>
                        </a:rPr>
                        <a:t>Even tone spacing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016000" algn="l"/>
                        </a:tabLst>
                        <a:defRPr sz="1800"/>
                      </a:pPr>
                      <a:r>
                        <a:rPr sz="1200" dirty="0">
                          <a:sym typeface="Helvetica Neue"/>
                        </a:rPr>
                        <a:t>Semi-evenly, alternate between 4 and 5 tones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016000" algn="l"/>
                        </a:tabLst>
                        <a:defRPr sz="1800"/>
                      </a:pPr>
                      <a:r>
                        <a:rPr sz="1200" dirty="0">
                          <a:sym typeface="Helvetica Neue"/>
                        </a:rPr>
                        <a:t>With [2 2 2 3] pattern 
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016000" algn="l"/>
                        </a:tabLst>
                        <a:defRPr sz="1800"/>
                      </a:pPr>
                      <a:r>
                        <a:rPr sz="1200" dirty="0">
                          <a:sym typeface="Helvetica Neue"/>
                        </a:rPr>
                        <a:t>N</a:t>
                      </a:r>
                      <a:r>
                        <a:rPr lang="en-US" sz="1200" dirty="0">
                          <a:sym typeface="Helvetica Neue"/>
                        </a:rPr>
                        <a:t>/</a:t>
                      </a:r>
                      <a:r>
                        <a:rPr sz="1200" dirty="0"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016000" algn="l"/>
                        </a:tabLst>
                        <a:defRPr sz="1800"/>
                      </a:pPr>
                      <a:r>
                        <a:rPr sz="1200" dirty="0">
                          <a:sym typeface="Helvetica Neue"/>
                        </a:rPr>
                        <a:t>N</a:t>
                      </a:r>
                      <a:r>
                        <a:rPr lang="en-US" sz="1200" dirty="0">
                          <a:sym typeface="Helvetica Neue"/>
                        </a:rPr>
                        <a:t>/</a:t>
                      </a:r>
                      <a:r>
                        <a:rPr sz="1200" dirty="0"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40141981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016000" algn="l"/>
                        </a:tabLst>
                        <a:defRPr sz="1800"/>
                      </a:pPr>
                      <a:r>
                        <a:rPr sz="1200" dirty="0">
                          <a:sym typeface="Helvetica Neue"/>
                        </a:rPr>
                        <a:t>40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016000" algn="l"/>
                        </a:tabLst>
                        <a:defRPr sz="1800"/>
                      </a:pPr>
                      <a:r>
                        <a:rPr sz="1200" dirty="0">
                          <a:sym typeface="Helvetica Neue"/>
                        </a:rPr>
                        <a:t>Even tone spacing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016000" algn="l"/>
                        </a:tabLst>
                        <a:defRPr sz="1800"/>
                      </a:pPr>
                      <a:r>
                        <a:rPr sz="1200" dirty="0">
                          <a:sym typeface="Helvetica Neue"/>
                        </a:rPr>
                        <a:t>Even tone spacing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016000" algn="l"/>
                        </a:tabLst>
                        <a:defRPr sz="1800"/>
                      </a:pPr>
                      <a:r>
                        <a:rPr sz="1200" dirty="0">
                          <a:sym typeface="Helvetica Neue"/>
                        </a:rPr>
                        <a:t>Semi-evenly, alternate between 4 and 5 tones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just" defTabSz="914400">
                        <a:tabLst>
                          <a:tab pos="1016000" algn="l"/>
                        </a:tabLst>
                        <a:defRPr sz="1800"/>
                      </a:pPr>
                      <a:r>
                        <a:rPr sz="1200" dirty="0">
                          <a:sym typeface="Helvetica Neue"/>
                        </a:rPr>
                        <a:t>[3 2 2 2 2 1 2 2 2] pattern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016000" algn="l"/>
                        </a:tabLst>
                        <a:defRPr sz="1800"/>
                      </a:pPr>
                      <a:r>
                        <a:rPr sz="1200" dirty="0">
                          <a:sym typeface="Helvetica Neue"/>
                        </a:rPr>
                        <a:t>N</a:t>
                      </a:r>
                      <a:r>
                        <a:rPr lang="en-US" sz="1200" dirty="0">
                          <a:sym typeface="Helvetica Neue"/>
                        </a:rPr>
                        <a:t>/</a:t>
                      </a:r>
                      <a:r>
                        <a:rPr sz="1200" dirty="0"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35326567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016000" algn="l"/>
                        </a:tabLst>
                        <a:defRPr sz="1800"/>
                      </a:pPr>
                      <a:r>
                        <a:rPr lang="en-US" sz="1200" dirty="0">
                          <a:sym typeface="Helvetica Neue"/>
                        </a:rPr>
                        <a:t>60</a:t>
                      </a:r>
                      <a:endParaRPr sz="12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016000" algn="l"/>
                        </a:tabLst>
                        <a:defRPr sz="1800"/>
                      </a:pPr>
                      <a:r>
                        <a:rPr lang="en-US" sz="1200" dirty="0">
                          <a:sym typeface="Helvetica Neue"/>
                        </a:rPr>
                        <a:t>N/A</a:t>
                      </a:r>
                      <a:endParaRPr sz="12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  <a:defRPr sz="1800"/>
                      </a:pPr>
                      <a:r>
                        <a:rPr lang="en-US" sz="1200" dirty="0">
                          <a:sym typeface="Helvetica Neue"/>
                        </a:rPr>
                        <a:t>Even tone spacing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  <a:defRPr sz="1800"/>
                      </a:pPr>
                      <a:r>
                        <a:rPr lang="en-US" sz="1200" dirty="0">
                          <a:sym typeface="Helvetica Neue"/>
                        </a:rPr>
                        <a:t>Even tone spacing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  <a:defRPr sz="1800"/>
                      </a:pPr>
                      <a:r>
                        <a:rPr lang="en-US" sz="1200" dirty="0">
                          <a:sym typeface="Helvetica Neue"/>
                        </a:rPr>
                        <a:t>Semi-evenly, alternate between 3 and 4 tones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016000" algn="l"/>
                        </a:tabLst>
                        <a:defRPr sz="1800"/>
                      </a:pPr>
                      <a:r>
                        <a:rPr lang="en-US" sz="1200" dirty="0">
                          <a:sym typeface="Helvetica Neue"/>
                        </a:rPr>
                        <a:t>N/A</a:t>
                      </a:r>
                      <a:endParaRPr sz="12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2151010791"/>
                  </a:ext>
                </a:extLst>
              </a:tr>
              <a:tr h="474582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016000" algn="l"/>
                        </a:tabLst>
                        <a:defRPr sz="1800"/>
                      </a:pPr>
                      <a:r>
                        <a:rPr sz="1200">
                          <a:sym typeface="Helvetica Neue"/>
                        </a:rPr>
                        <a:t>80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016000" algn="l"/>
                        </a:tabLst>
                        <a:defRPr sz="1800"/>
                      </a:pPr>
                      <a:r>
                        <a:rPr sz="1200" dirty="0">
                          <a:sym typeface="Helvetica Neue"/>
                        </a:rPr>
                        <a:t>N</a:t>
                      </a:r>
                      <a:r>
                        <a:rPr lang="en-US" sz="1200" dirty="0">
                          <a:sym typeface="Helvetica Neue"/>
                        </a:rPr>
                        <a:t>/</a:t>
                      </a:r>
                      <a:r>
                        <a:rPr sz="1200" dirty="0"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016000" algn="l"/>
                        </a:tabLst>
                        <a:defRPr sz="1800"/>
                      </a:pPr>
                      <a:r>
                        <a:rPr sz="1200">
                          <a:sym typeface="Helvetica Neue"/>
                        </a:rPr>
                        <a:t>Semi-evenly, alternate between 16 and 20 tones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016000" algn="l"/>
                        </a:tabLst>
                        <a:defRPr sz="1800"/>
                      </a:pPr>
                      <a:r>
                        <a:rPr sz="1200">
                          <a:sym typeface="Helvetica Neue"/>
                        </a:rPr>
                        <a:t>With [12 8 8 8] pattern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016000" algn="l"/>
                        </a:tabLst>
                        <a:defRPr sz="1800"/>
                      </a:pPr>
                      <a:r>
                        <a:rPr sz="1200" dirty="0">
                          <a:sym typeface="Helvetica Neue"/>
                        </a:rPr>
                        <a:t>Even tone spacing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016000" algn="l"/>
                        </a:tabLst>
                        <a:defRPr sz="1800"/>
                      </a:pPr>
                      <a:r>
                        <a:rPr sz="1200" dirty="0">
                          <a:sym typeface="Helvetica Neue"/>
                        </a:rPr>
                        <a:t>Even tone spacing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4089041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7241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32EEE-ACCC-B247-3D3B-A761AB3DC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717B8-3B60-25D4-ADF1-873494840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SP2: DRU unused EVM definition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9C73B8F-AEE9-DDA7-B934-735E8BD69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000"/>
              </a:spcBef>
              <a:buClr>
                <a:srgbClr val="0070C0"/>
              </a:buClr>
            </a:pPr>
            <a:r>
              <a:rPr lang="en-US" sz="2400" dirty="0"/>
              <a:t>Do you support to add the following to 11bn SFD?</a:t>
            </a:r>
          </a:p>
          <a:p>
            <a:pPr lvl="1">
              <a:spcBef>
                <a:spcPts val="1000"/>
              </a:spcBef>
              <a:buClr>
                <a:srgbClr val="0070C0"/>
              </a:buClr>
            </a:pPr>
            <a:r>
              <a:rPr lang="en-US" dirty="0"/>
              <a:t>The unused tone DRU EVM is measured over unoccupied 26-tone DRUs for 20/40 MHz DBW, and unoccupied 52-tone DRUs for 60/80 MHz DBW within DBW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5E3C3A-FB0F-1A2B-6325-D44BCBE4DC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440F5867-744E-4AA6-B0ED-4C44D2DFBB7B}" type="slidenum">
              <a:rPr lang="en-GB" smtClean="0"/>
              <a:pPr>
                <a:spcAft>
                  <a:spcPts val="600"/>
                </a:spcAft>
              </a:pPr>
              <a:t>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2C285-1542-10D2-A4AE-2BA462C2F75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Yan Zhang, Apple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739D8F2-E0DC-B4B5-3EE9-8F8D95EAA64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July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1747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5C2DF-C5FB-8758-A253-2DA59555C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71823-3703-ABC2-F312-5857995D9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SP3: DRU unused tone EVM Requirement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B3B5262F-C232-1BA2-539B-4DA2088897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spcBef>
                    <a:spcPts val="1000"/>
                  </a:spcBef>
                  <a:buClr>
                    <a:srgbClr val="0070C0"/>
                  </a:buClr>
                </a:pPr>
                <a:r>
                  <a:rPr lang="en-US" sz="2400" dirty="0"/>
                  <a:t>Do you support to add the following to 11bn SFD?</a:t>
                </a:r>
              </a:p>
              <a:p>
                <a:pPr lvl="1">
                  <a:buClr>
                    <a:srgbClr val="0070C0"/>
                  </a:buClr>
                </a:pPr>
                <a:r>
                  <a:rPr lang="en-US" dirty="0"/>
                  <a:t>The average unused tone EVM measurement over each unoccupied 26-tone DRUs for 20/40 MHz DBW, and each unoccupied 52-tone DRUs for 60/80 MHz DBW in DRU </a:t>
                </a:r>
                <a:r>
                  <a:rPr lang="en-US" dirty="0" err="1"/>
                  <a:t>subband</a:t>
                </a:r>
                <a:r>
                  <a:rPr lang="en-US" dirty="0"/>
                  <a:t>(s) shall meet the requirement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𝑈𝑛𝑢𝑠𝑒𝑑𝑇𝑜𝑛𝑒𝐸𝑟𝑟𝑜𝑟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𝑚𝑎𝑥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−3,−38)</m:t>
                    </m:r>
                  </m:oMath>
                </a14:m>
                <a:r>
                  <a:rPr lang="en-US" dirty="0"/>
                  <a:t> dB, where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is relative constellation error requirement for an occupied DRU for the corresponding MCS</a:t>
                </a:r>
              </a:p>
              <a:p>
                <a:pPr lvl="1">
                  <a:buClr>
                    <a:srgbClr val="0070C0"/>
                  </a:buClr>
                </a:pPr>
                <a:r>
                  <a:rPr lang="en-US" dirty="0"/>
                  <a:t>For DRU transmission in hybrid mode, the average unused tone EVM measurement over each unoccupied 26-tone RRUs outside of the DBW shall meet the RRU unused tone EVM requirements defined for the largest size RRU corresponding to the DRU DBW minus a constant value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spcBef>
                    <a:spcPts val="1000"/>
                  </a:spcBef>
                  <a:buClr>
                    <a:srgbClr val="0070C0"/>
                  </a:buClr>
                </a:pPr>
                <a:endParaRPr lang="en-US" sz="2000" dirty="0"/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B3B5262F-C232-1BA2-539B-4DA2088897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57" t="-1231" r="-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D84EA9-0B47-BA63-58E5-1F926550EA1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440F5867-744E-4AA6-B0ED-4C44D2DFBB7B}" type="slidenum">
              <a:rPr lang="en-GB" smtClean="0"/>
              <a:pPr>
                <a:spcAft>
                  <a:spcPts val="600"/>
                </a:spcAft>
              </a:pPr>
              <a:t>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DA539-4404-EEA1-CB05-A6069B6C0ED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Yan Zhang, Apple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3A4D6DE-FECD-40B4-B197-5BB72EC89CB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July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1801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A4B8A7-92DA-76EE-92CB-0DA51C145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B7C41-3FD6-0D59-D79E-45EBB0829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Definition: DRU Unused Tone EVM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0F99E4AD-3499-5ED4-39EF-0A45396DEC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>
                  <a:spcAft>
                    <a:spcPts val="2475"/>
                  </a:spcAft>
                  <a:buClr>
                    <a:srgbClr val="0070C0"/>
                  </a:buClr>
                </a:pPr>
                <a:r>
                  <a:rPr lang="en-US" sz="1900" dirty="0">
                    <a:solidFill>
                      <a:schemeClr val="tx1"/>
                    </a:solidFill>
                  </a:rPr>
                  <a:t>Unused tone DRU EVM can be defined as, similar to RRU [1]: 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</a:rPr>
                  <a:t>   </a:t>
                </a:r>
                <a:endParaRPr lang="en-US" sz="1900" dirty="0">
                  <a:solidFill>
                    <a:schemeClr val="tx1"/>
                  </a:solidFill>
                </a:endParaRPr>
              </a:p>
              <a:p>
                <a:pPr marL="0" indent="0">
                  <a:buClrTx/>
                  <a:buSzTx/>
                  <a:buFontTx/>
                  <a:buNone/>
                  <a:defRPr sz="2400"/>
                </a:pPr>
                <a:r>
                  <a:rPr lang="en-US" sz="1900" dirty="0">
                    <a:solidFill>
                      <a:schemeClr val="tx1"/>
                    </a:solidFill>
                  </a:rPr>
                  <a:t>  ￼</a:t>
                </a:r>
                <a14:m>
                  <m:oMath xmlns:m="http://schemas.openxmlformats.org/officeDocument/2006/math">
                    <m:r>
                      <a:rPr lang="ar-AE" sz="19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𝑈𝑛𝑢𝑠𝑒𝑑𝑇𝑜𝑛𝑒𝐸𝑟𝑟𝑜</m:t>
                    </m:r>
                    <m:sSub>
                      <m:sSubPr>
                        <m:ctrlPr>
                          <a:rPr lang="ar-AE" sz="1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ar-AE" sz="1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𝑅𝑆𝑀</m:t>
                        </m:r>
                      </m:sub>
                    </m:sSub>
                    <m:r>
                      <a:rPr lang="ar-AE" sz="1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ar-AE" sz="1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ar-AE" sz="1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ar-AE" sz="1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1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ar-AE" sz="1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1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ar-AE" sz="1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den>
                    </m:f>
                    <m:limUpp>
                      <m:limUppPr>
                        <m:ctrlPr>
                          <a:rPr lang="ar-AE" sz="1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limLow>
                          <m:limLowPr>
                            <m:ctrlPr>
                              <a:rPr lang="ar-AE" sz="1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ar-AE" sz="1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∑</m:t>
                            </m:r>
                          </m:e>
                          <m:lim>
                            <m:sSub>
                              <m:sSubPr>
                                <m:ctrlPr>
                                  <a:rPr lang="ar-AE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ar-AE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ar-AE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ar-AE" sz="1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lim>
                        </m:limLow>
                      </m:e>
                      <m:lim>
                        <m:sSub>
                          <m:sSubPr>
                            <m:ctrlPr>
                              <a:rPr lang="ar-AE" sz="1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1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ar-AE" sz="1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lim>
                    </m:limUpp>
                    <m:rad>
                      <m:radPr>
                        <m:degHide m:val="on"/>
                        <m:ctrlPr>
                          <a:rPr lang="ar-AE" sz="1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ar-AE" sz="1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ar-AE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ar-AE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∑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ar-AE" sz="19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ar-AE" sz="19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ar-AE" sz="19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ar-AE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ar-AE" sz="19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ar-AE" sz="19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ar-AE" sz="19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𝑆𝑌𝑀</m:t>
                                    </m:r>
                                  </m:sub>
                                </m:sSub>
                              </m:sup>
                            </m:sSubSup>
                            <m:sSub>
                              <m:sSubPr>
                                <m:ctrlPr>
                                  <a:rPr lang="ar-AE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ar-AE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∑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ar-AE" sz="19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ar-AE" sz="19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ar-AE" sz="19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𝑠𝑐</m:t>
                                    </m:r>
                                  </m:sub>
                                </m:sSub>
                                <m:r>
                                  <a:rPr lang="ar-AE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ar-AE" sz="19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9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ar-AE" sz="19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ar-AE" sz="1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ar-AE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ar-AE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ar-AE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  <m:r>
                              <a:rPr lang="ar-AE" sz="1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ar-AE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ar-AE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ar-AE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ar-AE" sz="1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ar-AE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ar-AE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ar-AE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ar-AE" sz="1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ar-AE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ar-AE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ar-AE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𝑠𝑐</m:t>
                                </m:r>
                              </m:sub>
                            </m:sSub>
                            <m:r>
                              <a:rPr lang="ar-AE" sz="1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sSup>
                              <m:sSupPr>
                                <m:ctrlPr>
                                  <a:rPr lang="ar-AE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ar-AE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ar-AE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ar-AE" sz="1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+(</m:t>
                            </m:r>
                            <m:sSub>
                              <m:sSubPr>
                                <m:ctrlPr>
                                  <a:rPr lang="ar-AE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ar-AE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ar-AE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  <m:r>
                              <a:rPr lang="ar-AE" sz="1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ar-AE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ar-AE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ar-AE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ar-AE" sz="1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ar-AE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ar-AE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ar-AE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ar-AE" sz="1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ar-AE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ar-AE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ar-AE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𝑠𝑐</m:t>
                                </m:r>
                              </m:sub>
                            </m:sSub>
                            <m:r>
                              <a:rPr lang="ar-AE" sz="1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sSup>
                              <m:sSupPr>
                                <m:ctrlPr>
                                  <a:rPr lang="ar-AE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ar-AE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ar-AE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ar-AE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ar-AE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ar-AE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𝑆𝑌𝑀</m:t>
                                </m:r>
                              </m:sub>
                            </m:sSub>
                            <m:r>
                              <a:rPr lang="ar-AE" sz="1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ar-AE" sz="1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𝑁𝑇</m:t>
                            </m:r>
                            <m:r>
                              <a:rPr lang="ar-AE" sz="1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×</m:t>
                            </m:r>
                            <m:sSub>
                              <m:sSubPr>
                                <m:ctrlPr>
                                  <a:rPr lang="ar-AE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ar-AE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ar-AE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r>
                  <a:rPr lang="ar-AE" sz="1900" dirty="0"/>
                  <a:t> </a:t>
                </a:r>
                <a:endParaRPr lang="en-US" sz="1900" dirty="0"/>
              </a:p>
              <a:p>
                <a:pPr marL="0" indent="0">
                  <a:buClrTx/>
                  <a:buSzTx/>
                  <a:buFontTx/>
                  <a:buNone/>
                  <a:defRPr sz="2400"/>
                </a:pPr>
                <a:endParaRPr lang="en-US" sz="1900" dirty="0"/>
              </a:p>
              <a:p>
                <a:pPr>
                  <a:buClrTx/>
                  <a:buSzTx/>
                  <a:defRPr sz="2400"/>
                </a:pPr>
                <a:r>
                  <a:rPr lang="en-US" sz="19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ar-AE" sz="19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ar-AE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ar-AE" sz="19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ar-AE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ar-AE" sz="19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ar-AE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𝑠𝑐</m:t>
                        </m:r>
                      </m:sub>
                    </m:sSub>
                    <m:r>
                      <a:rPr lang="ar-AE" sz="19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ar-AE" sz="1900" dirty="0"/>
                  <a:t> </a:t>
                </a:r>
                <a:r>
                  <a:rPr lang="en-US" sz="19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ar-AE" sz="19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ar-AE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ar-AE" sz="19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ar-AE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ar-AE" sz="19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ar-AE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𝑠𝑐</m:t>
                        </m:r>
                      </m:sub>
                    </m:sSub>
                    <m:r>
                      <a:rPr lang="ar-AE" sz="19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ar-AE" sz="1900" dirty="0"/>
                  <a:t> </a:t>
                </a:r>
                <a:r>
                  <a:rPr lang="en-US" sz="1900" dirty="0"/>
                  <a:t>denote the un-equalized observed symbol point in the complex plane of subcarrier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𝑠𝑐</m:t>
                        </m:r>
                      </m:sub>
                    </m:sSub>
                  </m:oMath>
                </a14:m>
                <a:r>
                  <a:rPr lang="ar-AE" sz="1900" dirty="0"/>
                  <a:t> </a:t>
                </a:r>
                <a:r>
                  <a:rPr lang="en-US" sz="1900" dirty="0"/>
                  <a:t>for the unoccupied 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</a:rPr>
                      <m:t>𝑁𝑇</m:t>
                    </m:r>
                  </m:oMath>
                </a14:m>
                <a:r>
                  <a:rPr lang="en-US" sz="1900" dirty="0"/>
                  <a:t>-tone DRU, where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</a:rPr>
                      <m:t>𝑁𝑇</m:t>
                    </m:r>
                  </m:oMath>
                </a14:m>
                <a:r>
                  <a:rPr lang="en-US" sz="1900" dirty="0"/>
                  <a:t> = 26 for DBW 20 MHz and 40 MHz, and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</a:rPr>
                      <m:t>𝑁𝑇</m:t>
                    </m:r>
                  </m:oMath>
                </a14:m>
                <a:r>
                  <a:rPr lang="en-US" sz="1900" dirty="0"/>
                  <a:t> = 52 for DBW 60 MHz and 80 MHz, and for OFDM symbol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ar-AE" sz="1900" dirty="0"/>
                  <a:t> </a:t>
                </a:r>
                <a:r>
                  <a:rPr lang="en-US" sz="1900" dirty="0"/>
                  <a:t>of PPDU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ar-AE" sz="1900" dirty="0"/>
              </a:p>
              <a:p>
                <a:pPr>
                  <a:buClrTx/>
                  <a:buSzTx/>
                  <a:defRPr sz="24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900" i="1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ar-AE" sz="1900" dirty="0"/>
                  <a:t> </a:t>
                </a:r>
                <a:r>
                  <a:rPr lang="en-US" sz="1900" dirty="0"/>
                  <a:t>is the set of subcarriers for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900" dirty="0"/>
                  <a:t>-</a:t>
                </a:r>
                <a:r>
                  <a:rPr lang="en-US" sz="1900" dirty="0" err="1"/>
                  <a:t>th</a:t>
                </a:r>
                <a:r>
                  <a:rPr lang="en-US" sz="1900" dirty="0"/>
                  <a:t>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</a:rPr>
                      <m:t>𝑁𝑇</m:t>
                    </m:r>
                  </m:oMath>
                </a14:m>
                <a:r>
                  <a:rPr lang="en-US" sz="1900" dirty="0"/>
                  <a:t>-tone DRU (tones drawn in the same color in the figure) </a:t>
                </a:r>
              </a:p>
              <a:p>
                <a:pPr>
                  <a:buClrTx/>
                  <a:buSzTx/>
                  <a:defRPr sz="24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ar-AE" sz="1900" dirty="0"/>
                  <a:t> </a:t>
                </a:r>
                <a:r>
                  <a:rPr lang="en-US" sz="1900" dirty="0"/>
                  <a:t>is the average data subcarrier power of the occupied DRU under test</a:t>
                </a:r>
              </a:p>
              <a:p>
                <a:pPr>
                  <a:buClrTx/>
                  <a:buSzTx/>
                  <a:defRPr sz="24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ar-AE" sz="19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sz="1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ar-AE" sz="1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19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ar-AE" sz="1900" i="1">
                                <a:latin typeface="Cambria Math" panose="02040503050406030204" pitchFamily="18" charset="0"/>
                              </a:rPr>
                              <m:t>𝑆𝑌𝑀</m:t>
                            </m:r>
                          </m:sub>
                        </m:sSub>
                        <m:sSub>
                          <m:sSubPr>
                            <m:ctrlPr>
                              <a:rPr lang="ar-AE" sz="1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19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ar-AE" sz="1900" i="1">
                                <a:latin typeface="Cambria Math" panose="02040503050406030204" pitchFamily="18" charset="0"/>
                              </a:rPr>
                              <m:t>𝑆𝐷</m:t>
                            </m:r>
                            <m:r>
                              <a:rPr lang="ar-AE" sz="19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ar-AE" sz="1900" i="1">
                                <a:latin typeface="Cambria Math" panose="02040503050406030204" pitchFamily="18" charset="0"/>
                              </a:rPr>
                              <m:t>𝑡𝑜𝑡𝑎𝑙</m:t>
                            </m:r>
                          </m:sub>
                        </m:sSub>
                      </m:den>
                    </m:f>
                    <m:limUpp>
                      <m:limUppPr>
                        <m:ctrlPr>
                          <a:rPr lang="ar-AE" sz="1900" i="1"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limLow>
                          <m:limLowPr>
                            <m:ctrlPr>
                              <a:rPr lang="ar-AE" sz="19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ar-AE" sz="1900" i="1">
                                <a:latin typeface="Cambria Math" panose="02040503050406030204" pitchFamily="18" charset="0"/>
                              </a:rPr>
                              <m:t>∑</m:t>
                            </m:r>
                          </m:e>
                          <m:lim>
                            <m:sSub>
                              <m:sSubPr>
                                <m:ctrlPr>
                                  <a:rPr lang="ar-AE" sz="19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ar-AE" sz="19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ar-AE" sz="19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ar-AE" sz="19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lim>
                        </m:limLow>
                      </m:e>
                      <m:lim>
                        <m:sSub>
                          <m:sSubPr>
                            <m:ctrlPr>
                              <a:rPr lang="ar-AE" sz="1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19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ar-AE" sz="1900" i="1">
                                <a:latin typeface="Cambria Math" panose="02040503050406030204" pitchFamily="18" charset="0"/>
                              </a:rPr>
                              <m:t>𝑆𝑌𝑀</m:t>
                            </m:r>
                          </m:sub>
                        </m:sSub>
                      </m:lim>
                    </m:limUpp>
                    <m:limLow>
                      <m:limLowPr>
                        <m:ctrlPr>
                          <a:rPr lang="ar-AE" sz="19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lim>
                        <m:sSub>
                          <m:sSubPr>
                            <m:ctrlPr>
                              <a:rPr lang="ar-AE" sz="1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19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ar-AE" sz="1900" i="1">
                                <a:latin typeface="Cambria Math" panose="02040503050406030204" pitchFamily="18" charset="0"/>
                              </a:rPr>
                              <m:t>𝑠𝑐</m:t>
                            </m:r>
                          </m:sub>
                        </m:sSub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ar-AE" sz="1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1900" i="1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ar-AE" sz="1900" i="1">
                                <a:latin typeface="Cambria Math" panose="02040503050406030204" pitchFamily="18" charset="0"/>
                              </a:rPr>
                              <m:t>𝑑𝑎𝑡𝑎</m:t>
                            </m:r>
                          </m:sub>
                        </m:sSub>
                      </m:lim>
                    </m:limLow>
                    <m:r>
                      <a:rPr lang="ar-AE" sz="19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ar-AE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ar-AE" sz="19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ar-AE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ar-AE" sz="19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ar-AE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ar-AE" sz="19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ar-AE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𝑠𝑐</m:t>
                        </m:r>
                      </m:sub>
                    </m:sSub>
                    <m:r>
                      <a:rPr lang="ar-AE" sz="1900" i="1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ar-AE" sz="1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 sz="1900" i="1">
                        <a:latin typeface="Cambria Math" panose="02040503050406030204" pitchFamily="18" charset="0"/>
                      </a:rPr>
                      <m:t>+(</m:t>
                    </m:r>
                    <m:sSub>
                      <m:sSubPr>
                        <m:ctrlPr>
                          <a:rPr lang="ar-AE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ar-AE" sz="19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ar-AE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ar-AE" sz="19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ar-AE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ar-AE" sz="19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ar-AE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𝑠𝑐</m:t>
                        </m:r>
                      </m:sub>
                    </m:sSub>
                    <m:r>
                      <a:rPr lang="ar-AE" sz="1900" i="1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ar-AE" sz="1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ar-AE" sz="19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900" i="1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𝑑𝑎𝑡𝑎</m:t>
                        </m:r>
                      </m:sub>
                    </m:sSub>
                  </m:oMath>
                </a14:m>
                <a:r>
                  <a:rPr lang="ar-AE" sz="1900" dirty="0"/>
                  <a:t> </a:t>
                </a:r>
                <a:r>
                  <a:rPr lang="en-US" sz="1900" dirty="0"/>
                  <a:t>is the set of data subcarriers of the occupied DRU,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𝑆𝐷</m:t>
                        </m:r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𝑡𝑜𝑡𝑎𝑙</m:t>
                        </m:r>
                      </m:sub>
                    </m:sSub>
                  </m:oMath>
                </a14:m>
                <a:r>
                  <a:rPr lang="ar-AE" sz="1900" dirty="0"/>
                  <a:t> </a:t>
                </a:r>
                <a:r>
                  <a:rPr lang="en-US" sz="1900" dirty="0"/>
                  <a:t>is the total number of data subcarriers</a:t>
                </a: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0F99E4AD-3499-5ED4-39EF-0A45396DEC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67" t="-2154" r="-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408816-3836-9904-0E75-D248149DDE0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440F5867-744E-4AA6-B0ED-4C44D2DFBB7B}" type="slidenum">
              <a:rPr lang="en-GB" smtClean="0"/>
              <a:pPr>
                <a:spcAft>
                  <a:spcPts val="600"/>
                </a:spcAft>
              </a:pPr>
              <a:t>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239B0-3CCA-CAC1-B215-6FCF4DA2A5B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Yan Zhang, Apple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4CCF9DA-D9B6-B922-80EE-BC95019783D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July 2025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E9476A-F295-5BE1-E957-CD0437CB2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400" y="1981200"/>
            <a:ext cx="3612977" cy="122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209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D4F139-CD10-9D01-AC54-78FABF101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B0B1497-4DD8-0579-8463-FDAB9C7B6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738738" indent="-456798" defTabSz="800735">
              <a:spcBef>
                <a:spcPts val="1000"/>
              </a:spcBef>
              <a:buClr>
                <a:srgbClr val="0070C0"/>
              </a:buClr>
              <a:defRPr sz="2328"/>
            </a:pPr>
            <a:r>
              <a:rPr lang="en-US" sz="2800" dirty="0"/>
              <a:t>Tx modulation errors on unused tones are mainly due to leakage from PA nonlinearity and ICI caused by CFO</a:t>
            </a:r>
          </a:p>
          <a:p>
            <a:pPr marL="738738" indent="-456798" defTabSz="800735">
              <a:spcBef>
                <a:spcPts val="1000"/>
              </a:spcBef>
              <a:buClr>
                <a:srgbClr val="0070C0"/>
              </a:buClr>
              <a:defRPr sz="2328"/>
            </a:pPr>
            <a:r>
              <a:rPr lang="en-US" sz="2800" dirty="0"/>
              <a:t>For DRU, impact of PA nonlinearity leakage depends on how tones are spread over DBW</a:t>
            </a:r>
          </a:p>
          <a:p>
            <a:pPr marL="738738" indent="-456798" defTabSz="800735">
              <a:spcBef>
                <a:spcPts val="1000"/>
              </a:spcBef>
              <a:buClr>
                <a:srgbClr val="0070C0"/>
              </a:buClr>
              <a:defRPr sz="2328"/>
            </a:pPr>
            <a:r>
              <a:rPr lang="en-US" sz="2700" dirty="0"/>
              <a:t>Even-tone spacing: </a:t>
            </a:r>
          </a:p>
          <a:p>
            <a:pPr marL="1195938" lvl="1" indent="-456798" defTabSz="800735">
              <a:spcBef>
                <a:spcPts val="1000"/>
              </a:spcBef>
              <a:buClr>
                <a:srgbClr val="0070C0"/>
              </a:buClr>
              <a:defRPr sz="2328"/>
            </a:pPr>
            <a:r>
              <a:rPr lang="en-US" sz="2300" dirty="0"/>
              <a:t>Leakage to neighboring tones is negligible</a:t>
            </a:r>
          </a:p>
          <a:p>
            <a:pPr marL="1195938" lvl="1" indent="-456798" defTabSz="800735">
              <a:spcBef>
                <a:spcPts val="1000"/>
              </a:spcBef>
              <a:buClr>
                <a:srgbClr val="0070C0"/>
              </a:buClr>
              <a:defRPr sz="2328"/>
            </a:pPr>
            <a:r>
              <a:rPr lang="en-US" sz="2300" dirty="0"/>
              <a:t>Unused tone EVM is largely due to ICI caused by CFO</a:t>
            </a:r>
          </a:p>
          <a:p>
            <a:pPr marL="1195938" lvl="1" indent="-456798" defTabSz="800735">
              <a:spcBef>
                <a:spcPts val="1000"/>
              </a:spcBef>
              <a:buClr>
                <a:srgbClr val="0070C0"/>
              </a:buClr>
              <a:defRPr sz="2328"/>
            </a:pPr>
            <a:r>
              <a:rPr lang="en-US" sz="2300" dirty="0"/>
              <a:t>DRUs with tones next to occupied tones have the worst unused tone EVM (WUT-EVM)</a:t>
            </a:r>
          </a:p>
          <a:p>
            <a:pPr marL="738738" indent="-456798" defTabSz="800735">
              <a:spcBef>
                <a:spcPts val="1000"/>
              </a:spcBef>
              <a:buClr>
                <a:srgbClr val="0070C0"/>
              </a:buClr>
              <a:defRPr sz="2328"/>
            </a:pPr>
            <a:r>
              <a:rPr lang="en-US" sz="2700" dirty="0"/>
              <a:t>Semi-evenly tone spacing:</a:t>
            </a:r>
          </a:p>
          <a:p>
            <a:pPr marL="1195938" lvl="1" indent="-456798" defTabSz="800735">
              <a:spcBef>
                <a:spcPts val="1000"/>
              </a:spcBef>
              <a:buClr>
                <a:srgbClr val="0070C0"/>
              </a:buClr>
              <a:defRPr sz="2328"/>
            </a:pPr>
            <a:r>
              <a:rPr lang="en-US" sz="2300" dirty="0"/>
              <a:t>Leakage mostly affects certain set of tones depending on the two-tone spacing values of the occupied DRU</a:t>
            </a:r>
          </a:p>
          <a:p>
            <a:pPr marL="1195938" lvl="1" indent="-456798" defTabSz="800735">
              <a:spcBef>
                <a:spcPts val="1000"/>
              </a:spcBef>
              <a:buClr>
                <a:srgbClr val="0070C0"/>
              </a:buClr>
              <a:defRPr sz="2328"/>
            </a:pPr>
            <a:r>
              <a:rPr lang="en-US" sz="2300" dirty="0"/>
              <a:t>CFO affects DRUs with tones next to the occupied tones, bigger impact on unused tone EVM when power backoff is large</a:t>
            </a:r>
          </a:p>
          <a:p>
            <a:pPr marL="738738" indent="-456798" defTabSz="800735">
              <a:spcBef>
                <a:spcPts val="1000"/>
              </a:spcBef>
              <a:buClr>
                <a:srgbClr val="0070C0"/>
              </a:buClr>
              <a:defRPr sz="2328"/>
            </a:pPr>
            <a:r>
              <a:rPr lang="en-US" sz="2700" dirty="0"/>
              <a:t>Tone spacing with fixed patterns: </a:t>
            </a:r>
          </a:p>
          <a:p>
            <a:pPr marL="1195938" lvl="1" indent="-456798" defTabSz="800735">
              <a:spcBef>
                <a:spcPts val="1000"/>
              </a:spcBef>
              <a:buClr>
                <a:srgbClr val="0070C0"/>
              </a:buClr>
              <a:defRPr sz="2328"/>
            </a:pPr>
            <a:r>
              <a:rPr lang="en-US" sz="2300" dirty="0"/>
              <a:t>Leakage may affect all the unused tones</a:t>
            </a:r>
          </a:p>
          <a:p>
            <a:pPr marL="1195938" lvl="1" indent="-456798" defTabSz="800735">
              <a:spcBef>
                <a:spcPts val="1000"/>
              </a:spcBef>
              <a:buClr>
                <a:srgbClr val="0070C0"/>
              </a:buClr>
              <a:defRPr sz="2328"/>
            </a:pPr>
            <a:r>
              <a:rPr lang="en-US" sz="2300" dirty="0"/>
              <a:t>CFO also affects DRUs with tones next to the occupied tones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A10A98-3856-11EA-CA21-8222A2B60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DRU Tone Plan Impact on Unused Tone EVM (1)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2C0536-C919-6CF4-C411-A9DC8066F4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440F5867-744E-4AA6-B0ED-4C44D2DFBB7B}" type="slidenum">
              <a:rPr lang="en-GB" smtClean="0"/>
              <a:pPr>
                <a:spcAft>
                  <a:spcPts val="600"/>
                </a:spcAft>
              </a:pPr>
              <a:t>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01A65-E51C-B0CD-0672-A0C9B50D98D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Yan Zhang, Apple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557CCF1-BCBE-BAFE-7327-A8ECF38B884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July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9248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C7186F-6714-EE15-729C-6A0001EA65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D5059-F6FA-BFB5-B13A-0B71BFDB1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DRU Tone Plan Impact on Unused Tone EVM (2)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D343C7B-F37C-74C7-0615-6931395553C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/>
              <a:t>Assumption for simulation results: PA model [3] with RAPP = 3 and CFO = 350 Hz, AWGN1x1, MCS0</a:t>
            </a:r>
          </a:p>
          <a:p>
            <a:r>
              <a:rPr lang="en-US" sz="2000" dirty="0"/>
              <a:t>Even-tone spacing:</a:t>
            </a:r>
          </a:p>
          <a:p>
            <a:pPr lvl="1"/>
            <a:r>
              <a:rPr lang="en-US" sz="1600" dirty="0"/>
              <a:t>PA nonlinearity affects mostly the occupied tones and has much lower impact on the unused tones</a:t>
            </a:r>
          </a:p>
          <a:p>
            <a:pPr lvl="1"/>
            <a:r>
              <a:rPr lang="en-US" sz="1600" dirty="0"/>
              <a:t>CFO dominates unused tone EVM measurements</a:t>
            </a:r>
          </a:p>
          <a:p>
            <a:pPr lvl="1"/>
            <a:r>
              <a:rPr lang="en-US" sz="1600" dirty="0"/>
              <a:t>26 tone DRU in DBW 20 MHz: DRU-5 and DRU-6 have WUT-EVM from Tx on DRU-1, because unused tones of DRU-5 and DRU-6 are next to occupied tone of DRU-1</a:t>
            </a:r>
          </a:p>
          <a:p>
            <a:r>
              <a:rPr lang="en-US" sz="2000" dirty="0"/>
              <a:t>Similar observations hold for others DRUs with even-spaced tones:</a:t>
            </a:r>
          </a:p>
          <a:p>
            <a:pPr lvl="1"/>
            <a:r>
              <a:rPr lang="en-US" sz="1600" dirty="0"/>
              <a:t>26-tone and 52-tone DRU in DBW 40 MHz</a:t>
            </a:r>
          </a:p>
          <a:p>
            <a:pPr lvl="1"/>
            <a:r>
              <a:rPr lang="en-US" sz="1600" dirty="0"/>
              <a:t>242-tone and 484-tone DRU in DBW 80 MHz</a:t>
            </a:r>
            <a:endParaRPr lang="en-US" sz="20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F4F2E9C-F354-1A1A-602A-099201E162D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July 2025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06256-EE03-EBB6-399C-CF2E40F579D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Yan Zhang, Apple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DB5D16-0554-7CAA-0732-390A6C2B01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440F5867-744E-4AA6-B0ED-4C44D2DFBB7B}" type="slidenum">
              <a:rPr lang="en-GB" smtClean="0"/>
              <a:pPr>
                <a:spcAft>
                  <a:spcPts val="600"/>
                </a:spcAft>
              </a:pPr>
              <a:t>5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F6181F-07FB-0F6B-E606-DE6F4A6AB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8054" y="4405143"/>
            <a:ext cx="3933327" cy="1937319"/>
          </a:xfrm>
          <a:prstGeom prst="rect">
            <a:avLst/>
          </a:prstGeom>
        </p:spPr>
      </p:pic>
      <p:pic>
        <p:nvPicPr>
          <p:cNvPr id="13" name="Image" descr="Image">
            <a:extLst>
              <a:ext uri="{FF2B5EF4-FFF2-40B4-BE49-F238E27FC236}">
                <a16:creationId xmlns:a16="http://schemas.microsoft.com/office/drawing/2014/main" id="{35B093B9-57BB-C577-21AE-B71CBDAF66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83455" y="1432550"/>
            <a:ext cx="3966629" cy="297259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93836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5E0B9D-97D2-800F-5F65-B831CC5EC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A5564-BFAE-6AFF-61B5-FF09BA841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DRU Tone Plan Impact on Unused Tone EVM (3)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439267C-6E28-884F-DD67-DE4628A3651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Semi-even tone spacing:</a:t>
            </a:r>
          </a:p>
          <a:p>
            <a:pPr lvl="1"/>
            <a:r>
              <a:rPr lang="en-US" sz="1600" dirty="0"/>
              <a:t>When tones spacing alternates between two values 𝑃_1 and 𝑃_2, PA nonlinearity mostly affects the occupied tones and tones with distance of |𝑃_1−𝑃_2 | away from the occupied tones</a:t>
            </a:r>
          </a:p>
          <a:p>
            <a:pPr lvl="1"/>
            <a:r>
              <a:rPr lang="en-US" sz="1600" dirty="0"/>
              <a:t>52-tone DRU in DBW 20 MHz and 106-tone DRU in DBW 40 MHz have a tone spacing that alternates between 4 and 5</a:t>
            </a:r>
          </a:p>
          <a:p>
            <a:pPr lvl="1"/>
            <a:r>
              <a:rPr lang="en-US" sz="1600" dirty="0"/>
              <a:t>26-tone DRU-5 and DRU-7 have WUT-EVM due to 52 tone DRU-1 consisting of 26-tone DRU1-2, which are 1 tone away </a:t>
            </a:r>
          </a:p>
          <a:p>
            <a:pPr lvl="1"/>
            <a:r>
              <a:rPr lang="en-US" sz="1600" dirty="0"/>
              <a:t>26-tone DRU-12, DRU-13, and DRU14 have WUT-EVM due to 106 tone DRU-1 consisting of 26-tone DRU1-4, which are 1 tone away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187A0CC-3B33-36D2-71C0-025B895BBBF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July 2025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113A2-CF34-8308-2010-3AE5721AA6A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Yan Zhang, Apple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1AF6BD-E492-32EC-31E1-26268D9F24A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440F5867-744E-4AA6-B0ED-4C44D2DFBB7B}" type="slidenum">
              <a:rPr lang="en-GB" smtClean="0"/>
              <a:pPr>
                <a:spcAft>
                  <a:spcPts val="600"/>
                </a:spcAft>
              </a:pPr>
              <a:t>6</a:t>
            </a:fld>
            <a:endParaRPr lang="en-GB"/>
          </a:p>
        </p:txBody>
      </p:sp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44A88ADA-8095-D868-6E0C-F9A3422C3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9494" y="1484199"/>
            <a:ext cx="5239116" cy="2478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age" descr="Image">
            <a:extLst>
              <a:ext uri="{FF2B5EF4-FFF2-40B4-BE49-F238E27FC236}">
                <a16:creationId xmlns:a16="http://schemas.microsoft.com/office/drawing/2014/main" id="{A01C0B4C-6B88-67A6-CC18-015885C3F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9494" y="3810000"/>
            <a:ext cx="5162916" cy="268657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82119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4DAB95-34D4-FAEA-F00F-73B97FC64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BF730-24ED-9604-E279-868FB43EC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DRU Tone Plan Impact on Unused Tone EVM (4)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D16DFFF-76C8-7ED2-CA57-9150711CEA1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Semi-even tone spacing:</a:t>
            </a:r>
          </a:p>
          <a:p>
            <a:pPr lvl="1"/>
            <a:r>
              <a:rPr lang="en-US" sz="1600" dirty="0"/>
              <a:t>52-tone DRU in DBW 80MHz has a tone spacing that alternates between 16 and 20</a:t>
            </a:r>
          </a:p>
          <a:p>
            <a:pPr lvl="1"/>
            <a:r>
              <a:rPr lang="en-US" sz="1600" dirty="0"/>
              <a:t>52-tone DRU-3 and DRU-4 have WUT-EVM due to 52-tone DRU-2, which are 4 tones away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4283D55-536C-87BD-8228-87A06A0F66A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July 2025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A75FC-662B-6E05-DA1D-E95FB255315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Yan Zhang, Apple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99FDF8-4A11-EAA1-E029-BB6A7FACFFC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440F5867-744E-4AA6-B0ED-4C44D2DFBB7B}" type="slidenum">
              <a:rPr lang="en-GB" smtClean="0"/>
              <a:pPr>
                <a:spcAft>
                  <a:spcPts val="600"/>
                </a:spcAft>
              </a:pPr>
              <a:t>7</a:t>
            </a:fld>
            <a:endParaRPr lang="en-GB"/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D5637C20-61DE-2679-AED8-8B0E3A7A29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96013" y="2132806"/>
            <a:ext cx="5080000" cy="3810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17287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94D4E2-09D1-EE0E-F6DF-7D4B1E012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DE374-BA8F-BEC2-6E89-A1527901D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DRU Tone Plan Impact on Unused Tone EVM (5)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DC266E8-A71C-4F4D-3B88-1C5B1704F2C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Tone spacing with fixed patterns:</a:t>
            </a:r>
          </a:p>
          <a:p>
            <a:pPr lvl="1"/>
            <a:r>
              <a:rPr lang="en-US" sz="1600" dirty="0"/>
              <a:t>106-tone DRU in DBW 80 MHz has a tone spacing pattern that is [12 8 8 8]</a:t>
            </a:r>
          </a:p>
          <a:p>
            <a:pPr lvl="1"/>
            <a:r>
              <a:rPr lang="en-US" sz="1600" dirty="0"/>
              <a:t>52-tone DRU-1 and DRU-2 have WUT-EVM due to 106-tone DRU-2 consisting of DRU3-4, which which are 4 tones away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106-tone DRU in DBW 20 MHz has a tone spacing pattern that is [2 2 2 3]</a:t>
            </a:r>
          </a:p>
          <a:p>
            <a:pPr lvl="1"/>
            <a:r>
              <a:rPr lang="en-US" sz="1600" dirty="0"/>
              <a:t>all the unused DRUs are impacted by the PA nonlinearity. The occupied tone (106 tone DRU-1 consisting of 26-tone DRU1-4) EVM measurement is only a few dB (2-6dB) higher than unused tone EVM of DRU5-9.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780F5B0-2B0A-B483-802C-07E25F203DD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July 2025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0B766-D003-04F5-D50A-60C5B1BCD11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Yan Zhang, Apple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70AAE6-0608-87D4-F9DC-6701699922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440F5867-744E-4AA6-B0ED-4C44D2DFBB7B}" type="slidenum">
              <a:rPr lang="en-GB" smtClean="0"/>
              <a:pPr>
                <a:spcAft>
                  <a:spcPts val="600"/>
                </a:spcAft>
              </a:pPr>
              <a:t>8</a:t>
            </a:fld>
            <a:endParaRPr lang="en-GB"/>
          </a:p>
        </p:txBody>
      </p:sp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CE332BC3-5E68-30A5-6A9E-DCAE9CAF5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8167" y="1540958"/>
            <a:ext cx="5012048" cy="24968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AF4992CE-C6DD-5829-B12C-4F4FCFEC8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167" y="3842282"/>
            <a:ext cx="5012048" cy="252941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19742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74BD8C-CE3F-27CA-2D65-105F8CF51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D6BE9-27AD-C05F-672F-4A72EF526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DRU Tone Plan Impact on Unused Tone EVM (6)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7BD275F-89A0-80A4-A06F-5C38939F88C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Tone spacing with fixed patterns:</a:t>
            </a:r>
          </a:p>
          <a:p>
            <a:pPr lvl="1"/>
            <a:r>
              <a:rPr lang="en-US" sz="1600" dirty="0"/>
              <a:t>242-tone DRU in DBW 40 MHz has a tone spacing pattern that is [3 2 2 2 2 1 2 2 2]</a:t>
            </a:r>
          </a:p>
          <a:p>
            <a:pPr lvl="1"/>
            <a:r>
              <a:rPr lang="en-US" sz="1600" dirty="0"/>
              <a:t>all the unused DRUs are largely affected by the PA nonlinearity. The occupied tone (242 tone DRU-1 consisting of 26-tone DRU1-9) EVM measurement is only a few dB (1.5~4dB) higher than unused tone EVM measurements of DRU10-18.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EA3FF3E-CCCB-7016-2EB3-47F85FF849D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July 2025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180E4-8710-C7C8-DCA0-5813B588FB7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Yan Zhang, Apple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89639D-7376-6038-5A25-85E2D472F2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440F5867-744E-4AA6-B0ED-4C44D2DFBB7B}" type="slidenum">
              <a:rPr lang="en-GB" smtClean="0"/>
              <a:pPr>
                <a:spcAft>
                  <a:spcPts val="600"/>
                </a:spcAft>
              </a:pPr>
              <a:t>9</a:t>
            </a:fld>
            <a:endParaRPr lang="en-GB"/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C48A5AE3-B797-BDDE-0BDD-3D9C01492B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96013" y="2130876"/>
            <a:ext cx="5080000" cy="381386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21283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76469</TotalTime>
  <Words>2460</Words>
  <Application>Microsoft Macintosh PowerPoint</Application>
  <PresentationFormat>Widescreen</PresentationFormat>
  <Paragraphs>245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 Unicode MS</vt:lpstr>
      <vt:lpstr>Arial</vt:lpstr>
      <vt:lpstr>Cambria Math</vt:lpstr>
      <vt:lpstr>Courier New</vt:lpstr>
      <vt:lpstr>Helvetica Neue</vt:lpstr>
      <vt:lpstr>System Font Regular</vt:lpstr>
      <vt:lpstr>Times New Roman</vt:lpstr>
      <vt:lpstr>Wingdings</vt:lpstr>
      <vt:lpstr>Office Theme</vt:lpstr>
      <vt:lpstr>DRU Transmit Modulation Accuracy (EVM) Requirement</vt:lpstr>
      <vt:lpstr>Background</vt:lpstr>
      <vt:lpstr>Definition: DRU Unused Tone EVM</vt:lpstr>
      <vt:lpstr>DRU Tone Plan Impact on Unused Tone EVM (1)</vt:lpstr>
      <vt:lpstr>DRU Tone Plan Impact on Unused Tone EVM (2)</vt:lpstr>
      <vt:lpstr>DRU Tone Plan Impact on Unused Tone EVM (3)</vt:lpstr>
      <vt:lpstr>DRU Tone Plan Impact on Unused Tone EVM (4)</vt:lpstr>
      <vt:lpstr>DRU Tone Plan Impact on Unused Tone EVM (5)</vt:lpstr>
      <vt:lpstr>DRU Tone Plan Impact on Unused Tone EVM (6)</vt:lpstr>
      <vt:lpstr>DRU Unused Tone EVM Requirement (1)</vt:lpstr>
      <vt:lpstr>DRU unused tone EVM requirement (2)</vt:lpstr>
      <vt:lpstr>Proposal: DRU unused tone EVM requirement</vt:lpstr>
      <vt:lpstr>DRU Unused Tone EVM outside DBW</vt:lpstr>
      <vt:lpstr>Proposal DRU Unused Tone EVM outside DBW Requirement</vt:lpstr>
      <vt:lpstr>RRU Unused Tone EVM for Hybrid Mode</vt:lpstr>
      <vt:lpstr>Proposal: RRU Unused Tone EVM for Hybrid Mode</vt:lpstr>
      <vt:lpstr>Summary</vt:lpstr>
      <vt:lpstr>Reference</vt:lpstr>
      <vt:lpstr>SP1: DRU EVM Requirement</vt:lpstr>
      <vt:lpstr>SP2: DRU unused EVM definition</vt:lpstr>
      <vt:lpstr>SP3: DRU unused tone EVM Requirement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Anuj Batra</dc:creator>
  <cp:lastModifiedBy>Yan (ATG) Zhang</cp:lastModifiedBy>
  <cp:revision>1221</cp:revision>
  <cp:lastPrinted>1601-01-01T00:00:00Z</cp:lastPrinted>
  <dcterms:created xsi:type="dcterms:W3CDTF">2023-08-27T21:15:51Z</dcterms:created>
  <dcterms:modified xsi:type="dcterms:W3CDTF">2025-07-24T11:39:35Z</dcterms:modified>
</cp:coreProperties>
</file>