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5772" r:id="rId4"/>
    <p:sldMasterId id="2147485773" r:id="rId5"/>
  </p:sldMasterIdLst>
  <p:notesMasterIdLst>
    <p:notesMasterId r:id="rId32"/>
  </p:notesMasterIdLst>
  <p:handoutMasterIdLst>
    <p:handoutMasterId r:id="rId33"/>
  </p:handoutMasterIdLst>
  <p:sldIdLst>
    <p:sldId id="896" r:id="rId6"/>
    <p:sldId id="2142534027" r:id="rId7"/>
    <p:sldId id="2142534059" r:id="rId8"/>
    <p:sldId id="2370" r:id="rId9"/>
    <p:sldId id="2142534026" r:id="rId10"/>
    <p:sldId id="2142534053" r:id="rId11"/>
    <p:sldId id="2142534072" r:id="rId12"/>
    <p:sldId id="2142534039" r:id="rId13"/>
    <p:sldId id="2142534040" r:id="rId14"/>
    <p:sldId id="2142534041" r:id="rId15"/>
    <p:sldId id="2142534049" r:id="rId16"/>
    <p:sldId id="2142534050" r:id="rId17"/>
    <p:sldId id="2142534058" r:id="rId18"/>
    <p:sldId id="2142534074" r:id="rId19"/>
    <p:sldId id="2142534048" r:id="rId20"/>
    <p:sldId id="2142534054" r:id="rId21"/>
    <p:sldId id="2375" r:id="rId22"/>
    <p:sldId id="2383" r:id="rId23"/>
    <p:sldId id="2142534068" r:id="rId24"/>
    <p:sldId id="2142534075" r:id="rId25"/>
    <p:sldId id="2142534069" r:id="rId26"/>
    <p:sldId id="2142534070" r:id="rId27"/>
    <p:sldId id="2142534077" r:id="rId28"/>
    <p:sldId id="2392" r:id="rId29"/>
    <p:sldId id="2142534076" r:id="rId30"/>
    <p:sldId id="2142534025" r:id="rId31"/>
  </p:sldIdLst>
  <p:sldSz cx="9144000" cy="6858000" type="screen4x3"/>
  <p:notesSz cx="6794500" cy="9931400"/>
  <p:defaultTextStyle>
    <a:defPPr>
      <a:defRPr lang="en-GB"/>
    </a:defPPr>
    <a:lvl1pPr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Times New Roman" panose="02020603050405020304" pitchFamily="18" charset="0"/>
        <a:ea typeface="+mn-ea"/>
        <a:cs typeface="+mn-cs"/>
      </a:defRPr>
    </a:lvl6pPr>
    <a:lvl7pPr marL="2743200" algn="l" defTabSz="914400" rtl="0" eaLnBrk="1" latinLnBrk="0" hangingPunct="1">
      <a:defRPr sz="1200" kern="1200">
        <a:solidFill>
          <a:schemeClr val="tx1"/>
        </a:solidFill>
        <a:latin typeface="Times New Roman" panose="02020603050405020304" pitchFamily="18" charset="0"/>
        <a:ea typeface="+mn-ea"/>
        <a:cs typeface="+mn-cs"/>
      </a:defRPr>
    </a:lvl7pPr>
    <a:lvl8pPr marL="3200400" algn="l" defTabSz="914400" rtl="0" eaLnBrk="1" latinLnBrk="0" hangingPunct="1">
      <a:defRPr sz="1200" kern="1200">
        <a:solidFill>
          <a:schemeClr val="tx1"/>
        </a:solidFill>
        <a:latin typeface="Times New Roman" panose="02020603050405020304" pitchFamily="18" charset="0"/>
        <a:ea typeface="+mn-ea"/>
        <a:cs typeface="+mn-cs"/>
      </a:defRPr>
    </a:lvl8pPr>
    <a:lvl9pPr marL="3657600" algn="l" defTabSz="914400" rtl="0" eaLnBrk="1" latinLnBrk="0" hangingPunct="1">
      <a:defRPr sz="12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312">
          <p15:clr>
            <a:srgbClr val="A4A3A4"/>
          </p15:clr>
        </p15:guide>
        <p15:guide id="2" pos="2822">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C99F6D4-C154-206D-FFCF-1933B7DAA991}" name="Lin Yang" initials="LY" userId="S::linyang@qti.qualcomm.com::22c9f923-3b96-4280-92a1-bec5296842d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Lin Yang" initials="LY" lastIdx="2" clrIdx="0">
    <p:extLst>
      <p:ext uri="{19B8F6BF-5375-455C-9EA6-DF929625EA0E}">
        <p15:presenceInfo xmlns:p15="http://schemas.microsoft.com/office/powerpoint/2012/main" userId="S::linyang@qti.qualcomm.com::22c9f923-3b96-4280-92a1-bec5296842d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0B94"/>
    <a:srgbClr val="FF3300"/>
    <a:srgbClr val="339AA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79" autoAdjust="0"/>
    <p:restoredTop sz="92965" autoAdjust="0"/>
  </p:normalViewPr>
  <p:slideViewPr>
    <p:cSldViewPr>
      <p:cViewPr varScale="1">
        <p:scale>
          <a:sx n="71" d="100"/>
          <a:sy n="71" d="100"/>
        </p:scale>
        <p:origin x="1819" y="403"/>
      </p:cViewPr>
      <p:guideLst>
        <p:guide orient="horz" pos="2160"/>
        <p:guide pos="2880"/>
      </p:guideLst>
    </p:cSldViewPr>
  </p:slideViewPr>
  <p:outlineViewPr>
    <p:cViewPr>
      <p:scale>
        <a:sx n="50" d="100"/>
        <a:sy n="50" d="100"/>
      </p:scale>
      <p:origin x="0" y="0"/>
    </p:cViewPr>
  </p:outlineViewPr>
  <p:notesTextViewPr>
    <p:cViewPr>
      <p:scale>
        <a:sx n="3" d="2"/>
        <a:sy n="3" d="2"/>
      </p:scale>
      <p:origin x="0" y="0"/>
    </p:cViewPr>
  </p:notesTextViewPr>
  <p:sorterViewPr>
    <p:cViewPr>
      <p:scale>
        <a:sx n="100" d="100"/>
        <a:sy n="100" d="100"/>
      </p:scale>
      <p:origin x="0" y="0"/>
    </p:cViewPr>
  </p:sorterViewPr>
  <p:notesViewPr>
    <p:cSldViewPr>
      <p:cViewPr>
        <p:scale>
          <a:sx n="100" d="100"/>
          <a:sy n="100" d="100"/>
        </p:scale>
        <p:origin x="-3426" y="-72"/>
      </p:cViewPr>
      <p:guideLst>
        <p:guide orient="horz" pos="2312"/>
        <p:guide pos="2822"/>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microsoft.com/office/2018/10/relationships/authors" Target="authors.xml"/><Relationship Id="rId21" Type="http://schemas.openxmlformats.org/officeDocument/2006/relationships/slide" Target="slides/slide16.xml"/><Relationship Id="rId34" Type="http://schemas.openxmlformats.org/officeDocument/2006/relationships/commentAuthors" Target="commentAuthor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presProps" Target="presProps.xml"/><Relationship Id="rId8" Type="http://schemas.openxmlformats.org/officeDocument/2006/relationships/slide" Target="slides/slide3.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355FA4C3-EA6F-4DEC-9A5B-DA9F4B2DCCDA}"/>
              </a:ext>
            </a:extLst>
          </p:cNvPr>
          <p:cNvSpPr>
            <a:spLocks noGrp="1" noChangeArrowheads="1"/>
          </p:cNvSpPr>
          <p:nvPr>
            <p:ph type="hdr" sz="quarter"/>
          </p:nvPr>
        </p:nvSpPr>
        <p:spPr bwMode="auto">
          <a:xfrm>
            <a:off x="3286125" y="206375"/>
            <a:ext cx="2825750"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a:defRPr sz="1400" b="1"/>
            </a:lvl1pPr>
          </a:lstStyle>
          <a:p>
            <a:pPr>
              <a:defRPr/>
            </a:pPr>
            <a:r>
              <a:rPr lang="en-GB"/>
              <a:t>doc.: IEEE 802.11-12/0866r0</a:t>
            </a:r>
          </a:p>
        </p:txBody>
      </p:sp>
      <p:sp>
        <p:nvSpPr>
          <p:cNvPr id="3075" name="Rectangle 3">
            <a:extLst>
              <a:ext uri="{FF2B5EF4-FFF2-40B4-BE49-F238E27FC236}">
                <a16:creationId xmlns:a16="http://schemas.microsoft.com/office/drawing/2014/main" id="{C3847927-4241-4395-85F2-4DA1D4673C1D}"/>
              </a:ext>
            </a:extLst>
          </p:cNvPr>
          <p:cNvSpPr>
            <a:spLocks noGrp="1" noChangeArrowheads="1"/>
          </p:cNvSpPr>
          <p:nvPr>
            <p:ph type="dt" sz="quarter" idx="1"/>
          </p:nvPr>
        </p:nvSpPr>
        <p:spPr bwMode="auto">
          <a:xfrm>
            <a:off x="682625" y="206375"/>
            <a:ext cx="2046288"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a:defRPr sz="1400" b="1"/>
            </a:lvl1pPr>
          </a:lstStyle>
          <a:p>
            <a:pPr>
              <a:defRPr/>
            </a:pPr>
            <a:r>
              <a:rPr lang="en-US" altLang="en-US"/>
              <a:t>July 2013</a:t>
            </a:r>
            <a:endParaRPr lang="en-GB" altLang="en-US"/>
          </a:p>
        </p:txBody>
      </p:sp>
      <p:sp>
        <p:nvSpPr>
          <p:cNvPr id="3076" name="Rectangle 4">
            <a:extLst>
              <a:ext uri="{FF2B5EF4-FFF2-40B4-BE49-F238E27FC236}">
                <a16:creationId xmlns:a16="http://schemas.microsoft.com/office/drawing/2014/main" id="{0835B85C-0C92-4AAB-B5CD-5874F0F84968}"/>
              </a:ext>
            </a:extLst>
          </p:cNvPr>
          <p:cNvSpPr>
            <a:spLocks noGrp="1" noChangeArrowheads="1"/>
          </p:cNvSpPr>
          <p:nvPr>
            <p:ph type="ftr" sz="quarter" idx="2"/>
          </p:nvPr>
        </p:nvSpPr>
        <p:spPr bwMode="auto">
          <a:xfrm>
            <a:off x="3779838" y="9612313"/>
            <a:ext cx="2409825"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a:defRPr/>
            </a:lvl1pPr>
          </a:lstStyle>
          <a:p>
            <a:pPr>
              <a:defRPr/>
            </a:pPr>
            <a:r>
              <a:rPr lang="en-GB"/>
              <a:t>Clint Chaplin, Chair (Samsung)</a:t>
            </a:r>
          </a:p>
        </p:txBody>
      </p:sp>
      <p:sp>
        <p:nvSpPr>
          <p:cNvPr id="3077" name="Rectangle 5">
            <a:extLst>
              <a:ext uri="{FF2B5EF4-FFF2-40B4-BE49-F238E27FC236}">
                <a16:creationId xmlns:a16="http://schemas.microsoft.com/office/drawing/2014/main" id="{216F8561-CC11-4763-86D6-E7ED36EFF48D}"/>
              </a:ext>
            </a:extLst>
          </p:cNvPr>
          <p:cNvSpPr>
            <a:spLocks noGrp="1" noChangeArrowheads="1"/>
          </p:cNvSpPr>
          <p:nvPr>
            <p:ph type="sldNum" sz="quarter" idx="3"/>
          </p:nvPr>
        </p:nvSpPr>
        <p:spPr bwMode="auto">
          <a:xfrm>
            <a:off x="3067050" y="9612313"/>
            <a:ext cx="512763"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defTabSz="933450">
              <a:defRPr/>
            </a:lvl1pPr>
          </a:lstStyle>
          <a:p>
            <a:pPr>
              <a:defRPr/>
            </a:pPr>
            <a:r>
              <a:rPr lang="en-GB" altLang="en-US"/>
              <a:t>Page </a:t>
            </a:r>
            <a:fld id="{A7A4710E-391E-40EE-B9A8-9D33E6E92389}" type="slidenum">
              <a:rPr lang="en-GB" altLang="en-US"/>
              <a:pPr>
                <a:defRPr/>
              </a:pPr>
              <a:t>‹#›</a:t>
            </a:fld>
            <a:endParaRPr lang="en-GB" altLang="en-US"/>
          </a:p>
        </p:txBody>
      </p:sp>
      <p:sp>
        <p:nvSpPr>
          <p:cNvPr id="14342" name="Line 6">
            <a:extLst>
              <a:ext uri="{FF2B5EF4-FFF2-40B4-BE49-F238E27FC236}">
                <a16:creationId xmlns:a16="http://schemas.microsoft.com/office/drawing/2014/main" id="{5F56412F-514B-4C5E-8C72-CCE02BB37E88}"/>
              </a:ext>
            </a:extLst>
          </p:cNvPr>
          <p:cNvSpPr>
            <a:spLocks noChangeShapeType="1"/>
          </p:cNvSpPr>
          <p:nvPr/>
        </p:nvSpPr>
        <p:spPr bwMode="auto">
          <a:xfrm>
            <a:off x="681038" y="415925"/>
            <a:ext cx="543242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1511" name="Rectangle 7">
            <a:extLst>
              <a:ext uri="{FF2B5EF4-FFF2-40B4-BE49-F238E27FC236}">
                <a16:creationId xmlns:a16="http://schemas.microsoft.com/office/drawing/2014/main" id="{EE46596A-ED38-406F-B588-A1AE73AFE630}"/>
              </a:ext>
            </a:extLst>
          </p:cNvPr>
          <p:cNvSpPr>
            <a:spLocks noChangeArrowheads="1"/>
          </p:cNvSpPr>
          <p:nvPr/>
        </p:nvSpPr>
        <p:spPr bwMode="auto">
          <a:xfrm>
            <a:off x="681038" y="9612313"/>
            <a:ext cx="711200"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933450">
              <a:defRPr sz="1200">
                <a:solidFill>
                  <a:schemeClr val="tx1"/>
                </a:solidFill>
                <a:latin typeface="Times New Roman" pitchFamily="18" charset="0"/>
              </a:defRPr>
            </a:lvl1pPr>
            <a:lvl2pPr marL="742950" indent="-285750" defTabSz="933450">
              <a:defRPr sz="1200">
                <a:solidFill>
                  <a:schemeClr val="tx1"/>
                </a:solidFill>
                <a:latin typeface="Times New Roman" pitchFamily="18" charset="0"/>
              </a:defRPr>
            </a:lvl2pPr>
            <a:lvl3pPr marL="1143000" indent="-228600" defTabSz="933450">
              <a:defRPr sz="1200">
                <a:solidFill>
                  <a:schemeClr val="tx1"/>
                </a:solidFill>
                <a:latin typeface="Times New Roman" pitchFamily="18" charset="0"/>
              </a:defRPr>
            </a:lvl3pPr>
            <a:lvl4pPr marL="1600200" indent="-228600" defTabSz="933450">
              <a:defRPr sz="1200">
                <a:solidFill>
                  <a:schemeClr val="tx1"/>
                </a:solidFill>
                <a:latin typeface="Times New Roman" pitchFamily="18" charset="0"/>
              </a:defRPr>
            </a:lvl4pPr>
            <a:lvl5pPr marL="2057400" indent="-228600" defTabSz="93345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GB" altLang="en-US"/>
              <a:t>Submission</a:t>
            </a:r>
          </a:p>
        </p:txBody>
      </p:sp>
      <p:sp>
        <p:nvSpPr>
          <p:cNvPr id="14344" name="Line 8">
            <a:extLst>
              <a:ext uri="{FF2B5EF4-FFF2-40B4-BE49-F238E27FC236}">
                <a16:creationId xmlns:a16="http://schemas.microsoft.com/office/drawing/2014/main" id="{BD52F7B8-7212-4565-994E-D2E4DC0E1C8C}"/>
              </a:ext>
            </a:extLst>
          </p:cNvPr>
          <p:cNvSpPr>
            <a:spLocks noChangeShapeType="1"/>
          </p:cNvSpPr>
          <p:nvPr/>
        </p:nvSpPr>
        <p:spPr bwMode="auto">
          <a:xfrm>
            <a:off x="681038" y="9599613"/>
            <a:ext cx="5583237"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A165344A-BCBA-4503-B758-E91B70190134}"/>
              </a:ext>
            </a:extLst>
          </p:cNvPr>
          <p:cNvSpPr>
            <a:spLocks noGrp="1" noChangeArrowheads="1"/>
          </p:cNvSpPr>
          <p:nvPr>
            <p:ph type="hdr" sz="quarter"/>
          </p:nvPr>
        </p:nvSpPr>
        <p:spPr bwMode="auto">
          <a:xfrm>
            <a:off x="3328988" y="120650"/>
            <a:ext cx="2825750"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a:defRPr sz="1400" b="1"/>
            </a:lvl1pPr>
          </a:lstStyle>
          <a:p>
            <a:pPr>
              <a:defRPr/>
            </a:pPr>
            <a:r>
              <a:rPr lang="en-GB"/>
              <a:t>doc.: IEEE 802.11-12/0866r0</a:t>
            </a:r>
          </a:p>
        </p:txBody>
      </p:sp>
      <p:sp>
        <p:nvSpPr>
          <p:cNvPr id="2051" name="Rectangle 3">
            <a:extLst>
              <a:ext uri="{FF2B5EF4-FFF2-40B4-BE49-F238E27FC236}">
                <a16:creationId xmlns:a16="http://schemas.microsoft.com/office/drawing/2014/main" id="{92CFA2B8-A839-4F7B-A8F9-45D426ADBADE}"/>
              </a:ext>
            </a:extLst>
          </p:cNvPr>
          <p:cNvSpPr>
            <a:spLocks noGrp="1" noChangeArrowheads="1"/>
          </p:cNvSpPr>
          <p:nvPr>
            <p:ph type="dt" idx="1"/>
          </p:nvPr>
        </p:nvSpPr>
        <p:spPr bwMode="auto">
          <a:xfrm>
            <a:off x="641350" y="120650"/>
            <a:ext cx="2046288"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a:defRPr sz="1400" b="1"/>
            </a:lvl1pPr>
          </a:lstStyle>
          <a:p>
            <a:pPr>
              <a:defRPr/>
            </a:pPr>
            <a:r>
              <a:rPr lang="en-US" altLang="en-US"/>
              <a:t>July 2013</a:t>
            </a:r>
            <a:endParaRPr lang="en-GB" altLang="en-US"/>
          </a:p>
        </p:txBody>
      </p:sp>
      <p:sp>
        <p:nvSpPr>
          <p:cNvPr id="13316" name="Rectangle 4">
            <a:extLst>
              <a:ext uri="{FF2B5EF4-FFF2-40B4-BE49-F238E27FC236}">
                <a16:creationId xmlns:a16="http://schemas.microsoft.com/office/drawing/2014/main" id="{E12586DF-74E9-42FA-92D8-CB004E81097A}"/>
              </a:ext>
            </a:extLst>
          </p:cNvPr>
          <p:cNvSpPr>
            <a:spLocks noGrp="1" noRot="1" noChangeAspect="1" noChangeArrowheads="1" noTextEdit="1"/>
          </p:cNvSpPr>
          <p:nvPr>
            <p:ph type="sldImg" idx="2"/>
          </p:nvPr>
        </p:nvSpPr>
        <p:spPr bwMode="auto">
          <a:xfrm>
            <a:off x="923925" y="750888"/>
            <a:ext cx="4948238" cy="3711575"/>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3" name="Rectangle 5">
            <a:extLst>
              <a:ext uri="{FF2B5EF4-FFF2-40B4-BE49-F238E27FC236}">
                <a16:creationId xmlns:a16="http://schemas.microsoft.com/office/drawing/2014/main" id="{C5E92402-188A-4BA7-8E2B-60EBEB15FFE6}"/>
              </a:ext>
            </a:extLst>
          </p:cNvPr>
          <p:cNvSpPr>
            <a:spLocks noGrp="1" noChangeArrowheads="1"/>
          </p:cNvSpPr>
          <p:nvPr>
            <p:ph type="body" sz="quarter" idx="3"/>
          </p:nvPr>
        </p:nvSpPr>
        <p:spPr bwMode="auto">
          <a:xfrm>
            <a:off x="904875" y="4716463"/>
            <a:ext cx="4984750" cy="4471987"/>
          </a:xfrm>
          <a:prstGeom prst="rect">
            <a:avLst/>
          </a:prstGeom>
          <a:noFill/>
          <a:ln w="9525">
            <a:noFill/>
            <a:miter lim="800000"/>
            <a:headEnd/>
            <a:tailEnd/>
          </a:ln>
          <a:effectLst/>
        </p:spPr>
        <p:txBody>
          <a:bodyPr vert="horz" wrap="square" lIns="93746" tIns="46079" rIns="93746" bIns="46079"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2054" name="Rectangle 6">
            <a:extLst>
              <a:ext uri="{FF2B5EF4-FFF2-40B4-BE49-F238E27FC236}">
                <a16:creationId xmlns:a16="http://schemas.microsoft.com/office/drawing/2014/main" id="{E2EF01C8-FB3D-4155-B52F-C120FD4754F2}"/>
              </a:ext>
            </a:extLst>
          </p:cNvPr>
          <p:cNvSpPr>
            <a:spLocks noGrp="1" noChangeArrowheads="1"/>
          </p:cNvSpPr>
          <p:nvPr>
            <p:ph type="ftr" sz="quarter" idx="4"/>
          </p:nvPr>
        </p:nvSpPr>
        <p:spPr bwMode="auto">
          <a:xfrm>
            <a:off x="3286125" y="9615488"/>
            <a:ext cx="2868613"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5pPr marL="458788" lvl="4" algn="r" defTabSz="933450">
              <a:defRPr/>
            </a:lvl5pPr>
          </a:lstStyle>
          <a:p>
            <a:pPr lvl="4">
              <a:defRPr/>
            </a:pPr>
            <a:r>
              <a:rPr lang="en-GB"/>
              <a:t>Clint Chaplin, Chair (Samsung)</a:t>
            </a:r>
          </a:p>
        </p:txBody>
      </p:sp>
      <p:sp>
        <p:nvSpPr>
          <p:cNvPr id="2055" name="Rectangle 7">
            <a:extLst>
              <a:ext uri="{FF2B5EF4-FFF2-40B4-BE49-F238E27FC236}">
                <a16:creationId xmlns:a16="http://schemas.microsoft.com/office/drawing/2014/main" id="{CBACD2E4-B6D6-47BB-8DEB-DC83A37FBF38}"/>
              </a:ext>
            </a:extLst>
          </p:cNvPr>
          <p:cNvSpPr>
            <a:spLocks noGrp="1" noChangeArrowheads="1"/>
          </p:cNvSpPr>
          <p:nvPr>
            <p:ph type="sldNum" sz="quarter" idx="5"/>
          </p:nvPr>
        </p:nvSpPr>
        <p:spPr bwMode="auto">
          <a:xfrm>
            <a:off x="3146425" y="9615488"/>
            <a:ext cx="512763"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a:defRPr/>
            </a:lvl1pPr>
          </a:lstStyle>
          <a:p>
            <a:pPr>
              <a:defRPr/>
            </a:pPr>
            <a:r>
              <a:rPr lang="en-GB" altLang="en-US"/>
              <a:t>Page </a:t>
            </a:r>
            <a:fld id="{6D97498F-4D25-4339-A505-6DFAF1C539A8}" type="slidenum">
              <a:rPr lang="en-GB" altLang="en-US"/>
              <a:pPr>
                <a:defRPr/>
              </a:pPr>
              <a:t>‹#›</a:t>
            </a:fld>
            <a:endParaRPr lang="en-GB" altLang="en-US"/>
          </a:p>
        </p:txBody>
      </p:sp>
      <p:sp>
        <p:nvSpPr>
          <p:cNvPr id="11272" name="Rectangle 8">
            <a:extLst>
              <a:ext uri="{FF2B5EF4-FFF2-40B4-BE49-F238E27FC236}">
                <a16:creationId xmlns:a16="http://schemas.microsoft.com/office/drawing/2014/main" id="{5AB43281-AFEB-4794-91F4-4DEB6BFEFF65}"/>
              </a:ext>
            </a:extLst>
          </p:cNvPr>
          <p:cNvSpPr>
            <a:spLocks noChangeArrowheads="1"/>
          </p:cNvSpPr>
          <p:nvPr/>
        </p:nvSpPr>
        <p:spPr bwMode="auto">
          <a:xfrm>
            <a:off x="709613" y="9615488"/>
            <a:ext cx="711200"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GB" altLang="en-US"/>
              <a:t>Submission</a:t>
            </a:r>
          </a:p>
        </p:txBody>
      </p:sp>
      <p:sp>
        <p:nvSpPr>
          <p:cNvPr id="13321" name="Line 9">
            <a:extLst>
              <a:ext uri="{FF2B5EF4-FFF2-40B4-BE49-F238E27FC236}">
                <a16:creationId xmlns:a16="http://schemas.microsoft.com/office/drawing/2014/main" id="{86DC4FDC-7731-4889-B2D9-586AD7BC58BF}"/>
              </a:ext>
            </a:extLst>
          </p:cNvPr>
          <p:cNvSpPr>
            <a:spLocks noChangeShapeType="1"/>
          </p:cNvSpPr>
          <p:nvPr/>
        </p:nvSpPr>
        <p:spPr bwMode="auto">
          <a:xfrm>
            <a:off x="709613" y="9613900"/>
            <a:ext cx="537527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3322" name="Line 10">
            <a:extLst>
              <a:ext uri="{FF2B5EF4-FFF2-40B4-BE49-F238E27FC236}">
                <a16:creationId xmlns:a16="http://schemas.microsoft.com/office/drawing/2014/main" id="{A608F1E5-A3E0-4039-9B0C-798F9ECC1885}"/>
              </a:ext>
            </a:extLst>
          </p:cNvPr>
          <p:cNvSpPr>
            <a:spLocks noChangeShapeType="1"/>
          </p:cNvSpPr>
          <p:nvPr/>
        </p:nvSpPr>
        <p:spPr bwMode="auto">
          <a:xfrm>
            <a:off x="635000" y="317500"/>
            <a:ext cx="55245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Tree>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1143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2286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3429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4572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a:extLst>
              <a:ext uri="{FF2B5EF4-FFF2-40B4-BE49-F238E27FC236}">
                <a16:creationId xmlns:a16="http://schemas.microsoft.com/office/drawing/2014/main" id="{F360D31C-0BCD-4994-837B-7A36503701B9}"/>
              </a:ext>
            </a:extLst>
          </p:cNvPr>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a:t>July 2013</a:t>
            </a:r>
            <a:endParaRPr lang="en-GB" altLang="en-US" sz="1400"/>
          </a:p>
        </p:txBody>
      </p:sp>
      <p:sp>
        <p:nvSpPr>
          <p:cNvPr id="16387" name="Rectangle 2">
            <a:extLst>
              <a:ext uri="{FF2B5EF4-FFF2-40B4-BE49-F238E27FC236}">
                <a16:creationId xmlns:a16="http://schemas.microsoft.com/office/drawing/2014/main" id="{49943552-E89A-4A9E-AAEF-4B47750FB3FA}"/>
              </a:ext>
            </a:extLst>
          </p:cNvPr>
          <p:cNvSpPr>
            <a:spLocks noGrp="1" noChangeArrowheads="1"/>
          </p:cNvSpPr>
          <p:nvPr>
            <p:ph type="hdr" sz="quarter"/>
          </p:nvPr>
        </p:nvSpPr>
        <p:spPr>
          <a:xfrm>
            <a:off x="5513388" y="120650"/>
            <a:ext cx="641350" cy="2127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GB" altLang="en-US" sz="1400"/>
              <a:t>doc.: IEEE 802.11-12/0866r0</a:t>
            </a:r>
          </a:p>
        </p:txBody>
      </p:sp>
      <p:sp>
        <p:nvSpPr>
          <p:cNvPr id="16388" name="Rectangle 3">
            <a:extLst>
              <a:ext uri="{FF2B5EF4-FFF2-40B4-BE49-F238E27FC236}">
                <a16:creationId xmlns:a16="http://schemas.microsoft.com/office/drawing/2014/main" id="{6389D189-BBDC-4D3B-87C2-07BBB8BCAA06}"/>
              </a:ext>
            </a:extLst>
          </p:cNvPr>
          <p:cNvSpPr txBox="1">
            <a:spLocks noGrp="1" noChangeArrowheads="1"/>
          </p:cNvSpPr>
          <p:nvPr/>
        </p:nvSpPr>
        <p:spPr bwMode="auto">
          <a:xfrm>
            <a:off x="641350" y="120650"/>
            <a:ext cx="827088"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GB" altLang="en-US" sz="1400" b="1"/>
              <a:t>September 2012</a:t>
            </a:r>
          </a:p>
        </p:txBody>
      </p:sp>
      <p:sp>
        <p:nvSpPr>
          <p:cNvPr id="16389" name="Rectangle 6">
            <a:extLst>
              <a:ext uri="{FF2B5EF4-FFF2-40B4-BE49-F238E27FC236}">
                <a16:creationId xmlns:a16="http://schemas.microsoft.com/office/drawing/2014/main" id="{44F662B7-7009-4912-B6F1-2566616E04FB}"/>
              </a:ext>
            </a:extLst>
          </p:cNvPr>
          <p:cNvSpPr>
            <a:spLocks noGrp="1" noChangeArrowheads="1"/>
          </p:cNvSpPr>
          <p:nvPr>
            <p:ph type="ftr" sz="quarter" idx="4"/>
          </p:nvPr>
        </p:nvSpPr>
        <p:spPr>
          <a:xfrm>
            <a:off x="5230813" y="9615488"/>
            <a:ext cx="923925" cy="1825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458788" defTabSz="933450">
              <a:spcBef>
                <a:spcPct val="30000"/>
              </a:spcBef>
              <a:defRPr sz="1200">
                <a:solidFill>
                  <a:schemeClr val="tx1"/>
                </a:solidFill>
                <a:latin typeface="Times New Roman" panose="02020603050405020304" pitchFamily="18" charset="0"/>
              </a:defRPr>
            </a:lvl5pPr>
            <a:lvl6pPr marL="915988"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1373188"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1830388"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2287588"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lvl="4">
              <a:spcBef>
                <a:spcPct val="0"/>
              </a:spcBef>
            </a:pPr>
            <a:r>
              <a:rPr lang="en-GB" altLang="en-US"/>
              <a:t>Clint Chaplin, Chair (Samsung)</a:t>
            </a:r>
          </a:p>
        </p:txBody>
      </p:sp>
      <p:sp>
        <p:nvSpPr>
          <p:cNvPr id="16390" name="Rectangle 7">
            <a:extLst>
              <a:ext uri="{FF2B5EF4-FFF2-40B4-BE49-F238E27FC236}">
                <a16:creationId xmlns:a16="http://schemas.microsoft.com/office/drawing/2014/main" id="{B391E2D3-A1E1-4C5E-92B9-D1E2EC5F3D3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GB" altLang="en-US"/>
              <a:t>Page </a:t>
            </a:r>
            <a:fld id="{5BBD4055-202F-46DB-9486-BD49C6FC6D52}" type="slidenum">
              <a:rPr lang="en-GB" altLang="en-US" smtClean="0"/>
              <a:pPr>
                <a:spcBef>
                  <a:spcPct val="0"/>
                </a:spcBef>
              </a:pPr>
              <a:t>1</a:t>
            </a:fld>
            <a:endParaRPr lang="en-GB" altLang="en-US"/>
          </a:p>
        </p:txBody>
      </p:sp>
      <p:sp>
        <p:nvSpPr>
          <p:cNvPr id="16391" name="Rectangle 2">
            <a:extLst>
              <a:ext uri="{FF2B5EF4-FFF2-40B4-BE49-F238E27FC236}">
                <a16:creationId xmlns:a16="http://schemas.microsoft.com/office/drawing/2014/main" id="{580814C7-1F51-4760-8C05-47A916B4AC3D}"/>
              </a:ext>
            </a:extLst>
          </p:cNvPr>
          <p:cNvSpPr>
            <a:spLocks noGrp="1" noRot="1" noChangeAspect="1" noChangeArrowheads="1" noTextEdit="1"/>
          </p:cNvSpPr>
          <p:nvPr>
            <p:ph type="sldImg"/>
          </p:nvPr>
        </p:nvSpPr>
        <p:spPr>
          <a:xfrm>
            <a:off x="922338" y="750888"/>
            <a:ext cx="4949825" cy="3711575"/>
          </a:xfrm>
          <a:ln/>
        </p:spPr>
      </p:sp>
      <p:sp>
        <p:nvSpPr>
          <p:cNvPr id="16392" name="Rectangle 3">
            <a:extLst>
              <a:ext uri="{FF2B5EF4-FFF2-40B4-BE49-F238E27FC236}">
                <a16:creationId xmlns:a16="http://schemas.microsoft.com/office/drawing/2014/main" id="{BE9BB772-6625-4649-81F5-E381AB6E634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06CFF25A-AE5D-4878-BC4A-E0F2E0863D11}"/>
              </a:ext>
            </a:extLst>
          </p:cNvPr>
          <p:cNvSpPr>
            <a:spLocks noGrp="1" noChangeArrowheads="1"/>
          </p:cNvSpPr>
          <p:nvPr>
            <p:ph type="dt" sz="half" idx="10"/>
          </p:nvPr>
        </p:nvSpPr>
        <p:spPr>
          <a:xfrm>
            <a:off x="696913" y="332601"/>
            <a:ext cx="1045158" cy="276999"/>
          </a:xfrm>
        </p:spPr>
        <p:txBody>
          <a:bodyPr/>
          <a:lstStyle>
            <a:lvl1pPr>
              <a:defRPr/>
            </a:lvl1pPr>
          </a:lstStyle>
          <a:p>
            <a:pPr>
              <a:defRPr/>
            </a:pPr>
            <a:r>
              <a:rPr lang="en-US" altLang="en-US"/>
              <a:t>July 2025</a:t>
            </a:r>
            <a:endParaRPr lang="en-GB" altLang="en-US" dirty="0"/>
          </a:p>
        </p:txBody>
      </p:sp>
      <p:sp>
        <p:nvSpPr>
          <p:cNvPr id="5" name="Rectangle 5">
            <a:extLst>
              <a:ext uri="{FF2B5EF4-FFF2-40B4-BE49-F238E27FC236}">
                <a16:creationId xmlns:a16="http://schemas.microsoft.com/office/drawing/2014/main" id="{23CA8882-3F16-471A-B8DB-2643B3170DFB}"/>
              </a:ext>
            </a:extLst>
          </p:cNvPr>
          <p:cNvSpPr>
            <a:spLocks noGrp="1" noChangeArrowheads="1"/>
          </p:cNvSpPr>
          <p:nvPr>
            <p:ph type="ftr" sz="quarter" idx="11"/>
          </p:nvPr>
        </p:nvSpPr>
        <p:spPr/>
        <p:txBody>
          <a:bodyPr/>
          <a:lstStyle>
            <a:lvl1pPr>
              <a:defRPr/>
            </a:lvl1pPr>
          </a:lstStyle>
          <a:p>
            <a:pPr>
              <a:defRPr/>
            </a:pPr>
            <a:r>
              <a:rPr lang="en-GB"/>
              <a:t>Lin Yang (Qualcomm)</a:t>
            </a:r>
          </a:p>
        </p:txBody>
      </p:sp>
      <p:sp>
        <p:nvSpPr>
          <p:cNvPr id="6" name="Rectangle 6">
            <a:extLst>
              <a:ext uri="{FF2B5EF4-FFF2-40B4-BE49-F238E27FC236}">
                <a16:creationId xmlns:a16="http://schemas.microsoft.com/office/drawing/2014/main" id="{C24A0396-1A4E-4409-96DE-494DDD5FDCED}"/>
              </a:ext>
            </a:extLst>
          </p:cNvPr>
          <p:cNvSpPr>
            <a:spLocks noGrp="1" noChangeArrowheads="1"/>
          </p:cNvSpPr>
          <p:nvPr>
            <p:ph type="sldNum" sz="quarter" idx="12"/>
          </p:nvPr>
        </p:nvSpPr>
        <p:spPr/>
        <p:txBody>
          <a:bodyPr/>
          <a:lstStyle>
            <a:lvl1pPr>
              <a:defRPr/>
            </a:lvl1pPr>
          </a:lstStyle>
          <a:p>
            <a:pPr>
              <a:defRPr/>
            </a:pPr>
            <a:r>
              <a:rPr lang="en-GB" altLang="en-US"/>
              <a:t>Slide </a:t>
            </a:r>
            <a:fld id="{54724FB4-94AE-4750-B841-108DEBC86DEF}" type="slidenum">
              <a:rPr lang="en-GB" altLang="en-US"/>
              <a:pPr>
                <a:defRPr/>
              </a:pPr>
              <a:t>‹#›</a:t>
            </a:fld>
            <a:endParaRPr lang="en-GB" altLang="en-US"/>
          </a:p>
        </p:txBody>
      </p:sp>
    </p:spTree>
    <p:extLst>
      <p:ext uri="{BB962C8B-B14F-4D97-AF65-F5344CB8AC3E}">
        <p14:creationId xmlns:p14="http://schemas.microsoft.com/office/powerpoint/2010/main" val="6057073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62F9BB0-1D78-4E92-8AB5-CCA6C81C81B4}"/>
              </a:ext>
            </a:extLst>
          </p:cNvPr>
          <p:cNvSpPr>
            <a:spLocks noGrp="1" noChangeArrowheads="1"/>
          </p:cNvSpPr>
          <p:nvPr>
            <p:ph type="dt" sz="half" idx="10"/>
          </p:nvPr>
        </p:nvSpPr>
        <p:spPr/>
        <p:txBody>
          <a:bodyPr/>
          <a:lstStyle>
            <a:lvl1pPr>
              <a:defRPr/>
            </a:lvl1pPr>
          </a:lstStyle>
          <a:p>
            <a:pPr>
              <a:defRPr/>
            </a:pPr>
            <a:r>
              <a:rPr lang="en-US" altLang="en-US"/>
              <a:t>July 2025</a:t>
            </a:r>
            <a:endParaRPr lang="en-GB" altLang="en-US"/>
          </a:p>
        </p:txBody>
      </p:sp>
      <p:sp>
        <p:nvSpPr>
          <p:cNvPr id="5" name="Rectangle 5">
            <a:extLst>
              <a:ext uri="{FF2B5EF4-FFF2-40B4-BE49-F238E27FC236}">
                <a16:creationId xmlns:a16="http://schemas.microsoft.com/office/drawing/2014/main" id="{45E53EAD-1C78-4110-B6B7-5E5CDC6B7911}"/>
              </a:ext>
            </a:extLst>
          </p:cNvPr>
          <p:cNvSpPr>
            <a:spLocks noGrp="1" noChangeArrowheads="1"/>
          </p:cNvSpPr>
          <p:nvPr>
            <p:ph type="ftr" sz="quarter" idx="11"/>
          </p:nvPr>
        </p:nvSpPr>
        <p:spPr/>
        <p:txBody>
          <a:bodyPr/>
          <a:lstStyle>
            <a:lvl1pPr>
              <a:defRPr/>
            </a:lvl1pPr>
          </a:lstStyle>
          <a:p>
            <a:pPr>
              <a:defRPr/>
            </a:pPr>
            <a:r>
              <a:rPr lang="en-GB"/>
              <a:t>Lin Yang (Qualcomm)</a:t>
            </a:r>
          </a:p>
        </p:txBody>
      </p:sp>
      <p:sp>
        <p:nvSpPr>
          <p:cNvPr id="6" name="Rectangle 6">
            <a:extLst>
              <a:ext uri="{FF2B5EF4-FFF2-40B4-BE49-F238E27FC236}">
                <a16:creationId xmlns:a16="http://schemas.microsoft.com/office/drawing/2014/main" id="{93A629FD-4ED0-4725-8B45-82D2B3BFEFFF}"/>
              </a:ext>
            </a:extLst>
          </p:cNvPr>
          <p:cNvSpPr>
            <a:spLocks noGrp="1" noChangeArrowheads="1"/>
          </p:cNvSpPr>
          <p:nvPr>
            <p:ph type="sldNum" sz="quarter" idx="12"/>
          </p:nvPr>
        </p:nvSpPr>
        <p:spPr/>
        <p:txBody>
          <a:bodyPr/>
          <a:lstStyle>
            <a:lvl1pPr>
              <a:defRPr/>
            </a:lvl1pPr>
          </a:lstStyle>
          <a:p>
            <a:pPr>
              <a:defRPr/>
            </a:pPr>
            <a:r>
              <a:rPr lang="en-GB" altLang="en-US"/>
              <a:t>Slide </a:t>
            </a:r>
            <a:fld id="{B64CBFA8-9A69-4D2E-AFF7-F3FA7A729FDE}" type="slidenum">
              <a:rPr lang="en-GB" altLang="en-US"/>
              <a:pPr>
                <a:defRPr/>
              </a:pPr>
              <a:t>‹#›</a:t>
            </a:fld>
            <a:endParaRPr lang="en-GB" altLang="en-US"/>
          </a:p>
        </p:txBody>
      </p:sp>
    </p:spTree>
    <p:extLst>
      <p:ext uri="{BB962C8B-B14F-4D97-AF65-F5344CB8AC3E}">
        <p14:creationId xmlns:p14="http://schemas.microsoft.com/office/powerpoint/2010/main" val="1658620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85800"/>
            <a:ext cx="19431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85800"/>
            <a:ext cx="5676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ADC25286-F119-41CC-B936-A99D615BEBF4}"/>
              </a:ext>
            </a:extLst>
          </p:cNvPr>
          <p:cNvSpPr>
            <a:spLocks noGrp="1" noChangeArrowheads="1"/>
          </p:cNvSpPr>
          <p:nvPr>
            <p:ph type="dt" sz="half" idx="10"/>
          </p:nvPr>
        </p:nvSpPr>
        <p:spPr/>
        <p:txBody>
          <a:bodyPr/>
          <a:lstStyle>
            <a:lvl1pPr>
              <a:defRPr/>
            </a:lvl1pPr>
          </a:lstStyle>
          <a:p>
            <a:pPr>
              <a:defRPr/>
            </a:pPr>
            <a:r>
              <a:rPr lang="en-US" altLang="en-US"/>
              <a:t>July 2025</a:t>
            </a:r>
            <a:endParaRPr lang="en-GB" altLang="en-US"/>
          </a:p>
        </p:txBody>
      </p:sp>
      <p:sp>
        <p:nvSpPr>
          <p:cNvPr id="5" name="Rectangle 5">
            <a:extLst>
              <a:ext uri="{FF2B5EF4-FFF2-40B4-BE49-F238E27FC236}">
                <a16:creationId xmlns:a16="http://schemas.microsoft.com/office/drawing/2014/main" id="{10AE9D73-7428-4ADB-9D8D-FB2ECC5BA0E8}"/>
              </a:ext>
            </a:extLst>
          </p:cNvPr>
          <p:cNvSpPr>
            <a:spLocks noGrp="1" noChangeArrowheads="1"/>
          </p:cNvSpPr>
          <p:nvPr>
            <p:ph type="ftr" sz="quarter" idx="11"/>
          </p:nvPr>
        </p:nvSpPr>
        <p:spPr/>
        <p:txBody>
          <a:bodyPr/>
          <a:lstStyle>
            <a:lvl1pPr>
              <a:defRPr/>
            </a:lvl1pPr>
          </a:lstStyle>
          <a:p>
            <a:pPr>
              <a:defRPr/>
            </a:pPr>
            <a:r>
              <a:rPr lang="en-GB"/>
              <a:t>Lin Yang (Qualcomm)</a:t>
            </a:r>
          </a:p>
        </p:txBody>
      </p:sp>
      <p:sp>
        <p:nvSpPr>
          <p:cNvPr id="6" name="Rectangle 6">
            <a:extLst>
              <a:ext uri="{FF2B5EF4-FFF2-40B4-BE49-F238E27FC236}">
                <a16:creationId xmlns:a16="http://schemas.microsoft.com/office/drawing/2014/main" id="{BFE0F447-7DAF-4F40-945E-510B714F88B1}"/>
              </a:ext>
            </a:extLst>
          </p:cNvPr>
          <p:cNvSpPr>
            <a:spLocks noGrp="1" noChangeArrowheads="1"/>
          </p:cNvSpPr>
          <p:nvPr>
            <p:ph type="sldNum" sz="quarter" idx="12"/>
          </p:nvPr>
        </p:nvSpPr>
        <p:spPr/>
        <p:txBody>
          <a:bodyPr/>
          <a:lstStyle>
            <a:lvl1pPr>
              <a:defRPr/>
            </a:lvl1pPr>
          </a:lstStyle>
          <a:p>
            <a:pPr>
              <a:defRPr/>
            </a:pPr>
            <a:r>
              <a:rPr lang="en-GB" altLang="en-US"/>
              <a:t>Slide </a:t>
            </a:r>
            <a:fld id="{39830A6D-8C9E-4B26-958C-BFDE032B0093}" type="slidenum">
              <a:rPr lang="en-GB" altLang="en-US"/>
              <a:pPr>
                <a:defRPr/>
              </a:pPr>
              <a:t>‹#›</a:t>
            </a:fld>
            <a:endParaRPr lang="en-GB" altLang="en-US"/>
          </a:p>
        </p:txBody>
      </p:sp>
    </p:spTree>
    <p:extLst>
      <p:ext uri="{BB962C8B-B14F-4D97-AF65-F5344CB8AC3E}">
        <p14:creationId xmlns:p14="http://schemas.microsoft.com/office/powerpoint/2010/main" val="7388356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lumMod val="85000"/>
                    <a:lumOff val="15000"/>
                  </a:schemeClr>
                </a:solidFill>
              </a:defRPr>
            </a:lvl1pPr>
          </a:lstStyle>
          <a:p>
            <a:r>
              <a:rPr lang="en-US" dirty="0"/>
              <a:t>Click to edit Master title style</a:t>
            </a:r>
          </a:p>
        </p:txBody>
      </p:sp>
      <p:sp>
        <p:nvSpPr>
          <p:cNvPr id="7" name="TextBox 6">
            <a:extLst>
              <a:ext uri="{FF2B5EF4-FFF2-40B4-BE49-F238E27FC236}">
                <a16:creationId xmlns:a16="http://schemas.microsoft.com/office/drawing/2014/main" id="{3AFB8B18-A7FE-4847-B639-267614D6FCEE}"/>
              </a:ext>
            </a:extLst>
          </p:cNvPr>
          <p:cNvSpPr txBox="1"/>
          <p:nvPr userDrawn="1"/>
        </p:nvSpPr>
        <p:spPr>
          <a:xfrm>
            <a:off x="5395258" y="6581475"/>
            <a:ext cx="3141485" cy="87716"/>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sz="600" dirty="0"/>
              <a:t>Confidential and Proprietary — Qualcomm Technologies, Inc. and/or its affiliated companies</a:t>
            </a:r>
          </a:p>
        </p:txBody>
      </p:sp>
      <p:pic>
        <p:nvPicPr>
          <p:cNvPr id="8" name="Picture 7">
            <a:extLst>
              <a:ext uri="{FF2B5EF4-FFF2-40B4-BE49-F238E27FC236}">
                <a16:creationId xmlns:a16="http://schemas.microsoft.com/office/drawing/2014/main" id="{3DDAD709-D18A-445D-AED3-FE672501B53E}"/>
              </a:ext>
            </a:extLst>
          </p:cNvPr>
          <p:cNvPicPr>
            <a:picLocks noChangeAspect="1"/>
          </p:cNvPicPr>
          <p:nvPr userDrawn="1"/>
        </p:nvPicPr>
        <p:blipFill rotWithShape="1">
          <a:blip r:embed="rId2"/>
          <a:srcRect l="-1340" t="-3343" r="-1348" b="-2916"/>
          <a:stretch/>
        </p:blipFill>
        <p:spPr>
          <a:xfrm>
            <a:off x="8084439" y="0"/>
            <a:ext cx="1062990" cy="749808"/>
          </a:xfrm>
          <a:prstGeom prst="rect">
            <a:avLst/>
          </a:prstGeom>
          <a:solidFill>
            <a:srgbClr val="4B5A75"/>
          </a:solidFill>
        </p:spPr>
      </p:pic>
    </p:spTree>
    <p:extLst>
      <p:ext uri="{BB962C8B-B14F-4D97-AF65-F5344CB8AC3E}">
        <p14:creationId xmlns:p14="http://schemas.microsoft.com/office/powerpoint/2010/main" val="14630110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1346AB4A-F2D2-4CAE-A247-7BBB1DA6E2BC}"/>
              </a:ext>
            </a:extLst>
          </p:cNvPr>
          <p:cNvSpPr>
            <a:spLocks noGrp="1" noChangeArrowheads="1"/>
          </p:cNvSpPr>
          <p:nvPr>
            <p:ph type="dt" sz="half" idx="10"/>
          </p:nvPr>
        </p:nvSpPr>
        <p:spPr>
          <a:xfrm>
            <a:off x="696913" y="332601"/>
            <a:ext cx="1045158" cy="276999"/>
          </a:xfrm>
        </p:spPr>
        <p:txBody>
          <a:bodyPr/>
          <a:lstStyle>
            <a:lvl1pPr>
              <a:defRPr/>
            </a:lvl1pPr>
          </a:lstStyle>
          <a:p>
            <a:pPr>
              <a:defRPr/>
            </a:pPr>
            <a:r>
              <a:rPr lang="en-US" altLang="en-US"/>
              <a:t>July 2025</a:t>
            </a:r>
            <a:endParaRPr lang="en-GB" altLang="en-US" dirty="0"/>
          </a:p>
        </p:txBody>
      </p:sp>
      <p:sp>
        <p:nvSpPr>
          <p:cNvPr id="5" name="Rectangle 5">
            <a:extLst>
              <a:ext uri="{FF2B5EF4-FFF2-40B4-BE49-F238E27FC236}">
                <a16:creationId xmlns:a16="http://schemas.microsoft.com/office/drawing/2014/main" id="{2FBBCEAB-3AB2-4B43-892C-9CC9AB0F9960}"/>
              </a:ext>
            </a:extLst>
          </p:cNvPr>
          <p:cNvSpPr>
            <a:spLocks noGrp="1" noChangeArrowheads="1"/>
          </p:cNvSpPr>
          <p:nvPr>
            <p:ph type="ftr" sz="quarter" idx="11"/>
          </p:nvPr>
        </p:nvSpPr>
        <p:spPr>
          <a:xfrm>
            <a:off x="6478588" y="6475413"/>
            <a:ext cx="2065337" cy="184150"/>
          </a:xfrm>
        </p:spPr>
        <p:txBody>
          <a:bodyPr/>
          <a:lstStyle>
            <a:lvl1pPr>
              <a:defRPr/>
            </a:lvl1pPr>
          </a:lstStyle>
          <a:p>
            <a:pPr>
              <a:defRPr/>
            </a:pPr>
            <a:r>
              <a:rPr lang="en-GB"/>
              <a:t>Lin Yang (Qualcomm)</a:t>
            </a:r>
          </a:p>
        </p:txBody>
      </p:sp>
      <p:sp>
        <p:nvSpPr>
          <p:cNvPr id="6" name="Rectangle 6">
            <a:extLst>
              <a:ext uri="{FF2B5EF4-FFF2-40B4-BE49-F238E27FC236}">
                <a16:creationId xmlns:a16="http://schemas.microsoft.com/office/drawing/2014/main" id="{BE2C725E-CEC6-4239-BAB5-230F69D89404}"/>
              </a:ext>
            </a:extLst>
          </p:cNvPr>
          <p:cNvSpPr>
            <a:spLocks noGrp="1" noChangeArrowheads="1"/>
          </p:cNvSpPr>
          <p:nvPr>
            <p:ph type="sldNum" sz="quarter" idx="12"/>
          </p:nvPr>
        </p:nvSpPr>
        <p:spPr/>
        <p:txBody>
          <a:bodyPr/>
          <a:lstStyle>
            <a:lvl1pPr>
              <a:defRPr/>
            </a:lvl1pPr>
          </a:lstStyle>
          <a:p>
            <a:pPr>
              <a:defRPr/>
            </a:pPr>
            <a:r>
              <a:rPr lang="en-GB" altLang="en-US"/>
              <a:t>Slide </a:t>
            </a:r>
            <a:fld id="{6D24465E-2B0A-4D96-BA39-EC98956D452B}" type="slidenum">
              <a:rPr lang="en-GB" altLang="en-US"/>
              <a:pPr>
                <a:defRPr/>
              </a:pPr>
              <a:t>‹#›</a:t>
            </a:fld>
            <a:endParaRPr lang="en-GB" altLang="en-US"/>
          </a:p>
        </p:txBody>
      </p:sp>
    </p:spTree>
    <p:extLst>
      <p:ext uri="{BB962C8B-B14F-4D97-AF65-F5344CB8AC3E}">
        <p14:creationId xmlns:p14="http://schemas.microsoft.com/office/powerpoint/2010/main" val="262605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42C5AA8A-721E-4701-979E-BF5C4138F95E}"/>
              </a:ext>
            </a:extLst>
          </p:cNvPr>
          <p:cNvSpPr>
            <a:spLocks noGrp="1" noChangeArrowheads="1"/>
          </p:cNvSpPr>
          <p:nvPr>
            <p:ph type="dt" sz="half" idx="10"/>
          </p:nvPr>
        </p:nvSpPr>
        <p:spPr>
          <a:xfrm>
            <a:off x="696913" y="332601"/>
            <a:ext cx="1045158" cy="276999"/>
          </a:xfrm>
        </p:spPr>
        <p:txBody>
          <a:bodyPr/>
          <a:lstStyle>
            <a:lvl1pPr>
              <a:defRPr/>
            </a:lvl1pPr>
          </a:lstStyle>
          <a:p>
            <a:pPr>
              <a:defRPr/>
            </a:pPr>
            <a:r>
              <a:rPr lang="en-US" altLang="en-US"/>
              <a:t>July 2025</a:t>
            </a:r>
            <a:endParaRPr lang="en-GB" altLang="en-US" dirty="0"/>
          </a:p>
        </p:txBody>
      </p:sp>
      <p:sp>
        <p:nvSpPr>
          <p:cNvPr id="5" name="Rectangle 5">
            <a:extLst>
              <a:ext uri="{FF2B5EF4-FFF2-40B4-BE49-F238E27FC236}">
                <a16:creationId xmlns:a16="http://schemas.microsoft.com/office/drawing/2014/main" id="{FB6A99CE-AF1B-49DE-AF80-A702BAA04D64}"/>
              </a:ext>
            </a:extLst>
          </p:cNvPr>
          <p:cNvSpPr>
            <a:spLocks noGrp="1" noChangeArrowheads="1"/>
          </p:cNvSpPr>
          <p:nvPr>
            <p:ph type="ftr" sz="quarter" idx="11"/>
          </p:nvPr>
        </p:nvSpPr>
        <p:spPr/>
        <p:txBody>
          <a:bodyPr/>
          <a:lstStyle>
            <a:lvl1pPr>
              <a:defRPr/>
            </a:lvl1pPr>
          </a:lstStyle>
          <a:p>
            <a:pPr>
              <a:defRPr/>
            </a:pPr>
            <a:r>
              <a:rPr lang="en-GB"/>
              <a:t>Lin Yang (Qualcomm)</a:t>
            </a:r>
          </a:p>
        </p:txBody>
      </p:sp>
      <p:sp>
        <p:nvSpPr>
          <p:cNvPr id="6" name="Rectangle 6">
            <a:extLst>
              <a:ext uri="{FF2B5EF4-FFF2-40B4-BE49-F238E27FC236}">
                <a16:creationId xmlns:a16="http://schemas.microsoft.com/office/drawing/2014/main" id="{875855FF-BF19-459E-A397-045CECD5D682}"/>
              </a:ext>
            </a:extLst>
          </p:cNvPr>
          <p:cNvSpPr>
            <a:spLocks noGrp="1" noChangeArrowheads="1"/>
          </p:cNvSpPr>
          <p:nvPr>
            <p:ph type="sldNum" sz="quarter" idx="12"/>
          </p:nvPr>
        </p:nvSpPr>
        <p:spPr/>
        <p:txBody>
          <a:bodyPr/>
          <a:lstStyle>
            <a:lvl1pPr>
              <a:defRPr/>
            </a:lvl1pPr>
          </a:lstStyle>
          <a:p>
            <a:pPr>
              <a:defRPr/>
            </a:pPr>
            <a:r>
              <a:rPr lang="en-GB" altLang="en-US"/>
              <a:t>Slide </a:t>
            </a:r>
            <a:fld id="{1A8E2A3D-E627-4495-87FA-07CADBD1A42B}" type="slidenum">
              <a:rPr lang="en-GB" altLang="en-US"/>
              <a:pPr>
                <a:defRPr/>
              </a:pPr>
              <a:t>‹#›</a:t>
            </a:fld>
            <a:endParaRPr lang="en-GB" altLang="en-US"/>
          </a:p>
        </p:txBody>
      </p:sp>
    </p:spTree>
    <p:extLst>
      <p:ext uri="{BB962C8B-B14F-4D97-AF65-F5344CB8AC3E}">
        <p14:creationId xmlns:p14="http://schemas.microsoft.com/office/powerpoint/2010/main" val="3599926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7">
            <a:extLst>
              <a:ext uri="{FF2B5EF4-FFF2-40B4-BE49-F238E27FC236}">
                <a16:creationId xmlns:a16="http://schemas.microsoft.com/office/drawing/2014/main" id="{E5BF1C0E-E980-4198-AD72-D434C60772EB}"/>
              </a:ext>
            </a:extLst>
          </p:cNvPr>
          <p:cNvSpPr>
            <a:spLocks noGrp="1"/>
          </p:cNvSpPr>
          <p:nvPr>
            <p:ph type="dt" sz="half" idx="10"/>
          </p:nvPr>
        </p:nvSpPr>
        <p:spPr>
          <a:xfrm>
            <a:off x="696913" y="332601"/>
            <a:ext cx="1045158" cy="276999"/>
          </a:xfrm>
        </p:spPr>
        <p:txBody>
          <a:bodyPr/>
          <a:lstStyle/>
          <a:p>
            <a:pPr>
              <a:defRPr/>
            </a:pPr>
            <a:r>
              <a:rPr lang="en-US" altLang="en-US"/>
              <a:t>July 2025</a:t>
            </a:r>
            <a:endParaRPr lang="en-GB" altLang="en-US" dirty="0"/>
          </a:p>
        </p:txBody>
      </p:sp>
      <p:sp>
        <p:nvSpPr>
          <p:cNvPr id="9" name="Footer Placeholder 8">
            <a:extLst>
              <a:ext uri="{FF2B5EF4-FFF2-40B4-BE49-F238E27FC236}">
                <a16:creationId xmlns:a16="http://schemas.microsoft.com/office/drawing/2014/main" id="{382429B4-AC28-490A-8504-D52C2DB3DC65}"/>
              </a:ext>
            </a:extLst>
          </p:cNvPr>
          <p:cNvSpPr>
            <a:spLocks noGrp="1"/>
          </p:cNvSpPr>
          <p:nvPr>
            <p:ph type="ftr" sz="quarter" idx="11"/>
          </p:nvPr>
        </p:nvSpPr>
        <p:spPr/>
        <p:txBody>
          <a:bodyPr/>
          <a:lstStyle/>
          <a:p>
            <a:pPr>
              <a:defRPr/>
            </a:pPr>
            <a:r>
              <a:rPr lang="en-GB"/>
              <a:t>Lin Yang (Qualcomm)</a:t>
            </a:r>
            <a:endParaRPr lang="en-GB" dirty="0"/>
          </a:p>
        </p:txBody>
      </p:sp>
      <p:sp>
        <p:nvSpPr>
          <p:cNvPr id="10" name="Slide Number Placeholder 9">
            <a:extLst>
              <a:ext uri="{FF2B5EF4-FFF2-40B4-BE49-F238E27FC236}">
                <a16:creationId xmlns:a16="http://schemas.microsoft.com/office/drawing/2014/main" id="{2A2A53C1-0CF3-4CFC-8BE8-D84B06D4C227}"/>
              </a:ext>
            </a:extLst>
          </p:cNvPr>
          <p:cNvSpPr>
            <a:spLocks noGrp="1"/>
          </p:cNvSpPr>
          <p:nvPr>
            <p:ph type="sldNum" sz="quarter" idx="12"/>
          </p:nvPr>
        </p:nvSpPr>
        <p:spPr/>
        <p:txBody>
          <a:bodyPr/>
          <a:lstStyle/>
          <a:p>
            <a:pPr>
              <a:defRPr/>
            </a:pPr>
            <a:r>
              <a:rPr lang="en-GB" altLang="en-US"/>
              <a:t>Slide </a:t>
            </a:r>
            <a:fld id="{B49C4EAE-3D00-4EB7-8462-25329E061374}" type="slidenum">
              <a:rPr lang="en-GB" altLang="en-US" smtClean="0"/>
              <a:pPr>
                <a:defRPr/>
              </a:pPr>
              <a:t>‹#›</a:t>
            </a:fld>
            <a:endParaRPr lang="en-GB" altLang="en-US"/>
          </a:p>
        </p:txBody>
      </p:sp>
      <p:sp>
        <p:nvSpPr>
          <p:cNvPr id="11" name="Title 10">
            <a:extLst>
              <a:ext uri="{FF2B5EF4-FFF2-40B4-BE49-F238E27FC236}">
                <a16:creationId xmlns:a16="http://schemas.microsoft.com/office/drawing/2014/main" id="{F2C0D638-719E-495B-8175-80DE7EAEDD42}"/>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670619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07747953-910E-41D0-B426-832112577580}"/>
              </a:ext>
            </a:extLst>
          </p:cNvPr>
          <p:cNvSpPr>
            <a:spLocks noGrp="1" noChangeArrowheads="1"/>
          </p:cNvSpPr>
          <p:nvPr>
            <p:ph type="dt" sz="half" idx="10"/>
          </p:nvPr>
        </p:nvSpPr>
        <p:spPr>
          <a:xfrm>
            <a:off x="696913" y="332601"/>
            <a:ext cx="525785" cy="276999"/>
          </a:xfrm>
        </p:spPr>
        <p:txBody>
          <a:bodyPr/>
          <a:lstStyle>
            <a:lvl1pPr>
              <a:defRPr/>
            </a:lvl1pPr>
          </a:lstStyle>
          <a:p>
            <a:pPr>
              <a:defRPr/>
            </a:pPr>
            <a:r>
              <a:rPr lang="en-US" altLang="en-US"/>
              <a:t>July 2025</a:t>
            </a:r>
            <a:endParaRPr lang="en-GB" altLang="en-US" dirty="0"/>
          </a:p>
        </p:txBody>
      </p:sp>
      <p:sp>
        <p:nvSpPr>
          <p:cNvPr id="8" name="Rectangle 5">
            <a:extLst>
              <a:ext uri="{FF2B5EF4-FFF2-40B4-BE49-F238E27FC236}">
                <a16:creationId xmlns:a16="http://schemas.microsoft.com/office/drawing/2014/main" id="{7A8A164E-69A0-4853-A527-D828C50BA879}"/>
              </a:ext>
            </a:extLst>
          </p:cNvPr>
          <p:cNvSpPr>
            <a:spLocks noGrp="1" noChangeArrowheads="1"/>
          </p:cNvSpPr>
          <p:nvPr>
            <p:ph type="ftr" sz="quarter" idx="11"/>
          </p:nvPr>
        </p:nvSpPr>
        <p:spPr/>
        <p:txBody>
          <a:bodyPr/>
          <a:lstStyle>
            <a:lvl1pPr>
              <a:defRPr/>
            </a:lvl1pPr>
          </a:lstStyle>
          <a:p>
            <a:pPr>
              <a:defRPr/>
            </a:pPr>
            <a:r>
              <a:rPr lang="en-GB"/>
              <a:t>Lin Yang (Qualcomm)</a:t>
            </a:r>
          </a:p>
        </p:txBody>
      </p:sp>
      <p:sp>
        <p:nvSpPr>
          <p:cNvPr id="9" name="Rectangle 6">
            <a:extLst>
              <a:ext uri="{FF2B5EF4-FFF2-40B4-BE49-F238E27FC236}">
                <a16:creationId xmlns:a16="http://schemas.microsoft.com/office/drawing/2014/main" id="{AC392964-DCA8-4B8C-A88B-DD33598E9DC3}"/>
              </a:ext>
            </a:extLst>
          </p:cNvPr>
          <p:cNvSpPr>
            <a:spLocks noGrp="1" noChangeArrowheads="1"/>
          </p:cNvSpPr>
          <p:nvPr>
            <p:ph type="sldNum" sz="quarter" idx="12"/>
          </p:nvPr>
        </p:nvSpPr>
        <p:spPr/>
        <p:txBody>
          <a:bodyPr/>
          <a:lstStyle>
            <a:lvl1pPr>
              <a:defRPr/>
            </a:lvl1pPr>
          </a:lstStyle>
          <a:p>
            <a:pPr>
              <a:defRPr/>
            </a:pPr>
            <a:r>
              <a:rPr lang="en-GB" altLang="en-US"/>
              <a:t>Slide </a:t>
            </a:r>
            <a:fld id="{528B5B38-3CA6-4065-9CD5-5260489CB60C}" type="slidenum">
              <a:rPr lang="en-GB" altLang="en-US"/>
              <a:pPr>
                <a:defRPr/>
              </a:pPr>
              <a:t>‹#›</a:t>
            </a:fld>
            <a:endParaRPr lang="en-GB" altLang="en-US"/>
          </a:p>
        </p:txBody>
      </p:sp>
    </p:spTree>
    <p:extLst>
      <p:ext uri="{BB962C8B-B14F-4D97-AF65-F5344CB8AC3E}">
        <p14:creationId xmlns:p14="http://schemas.microsoft.com/office/powerpoint/2010/main" val="2169481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14D0DD47-63E1-499C-8731-3DDE6710EC43}"/>
              </a:ext>
            </a:extLst>
          </p:cNvPr>
          <p:cNvSpPr>
            <a:spLocks noGrp="1" noChangeArrowheads="1"/>
          </p:cNvSpPr>
          <p:nvPr>
            <p:ph type="dt" sz="half" idx="10"/>
          </p:nvPr>
        </p:nvSpPr>
        <p:spPr>
          <a:xfrm>
            <a:off x="696913" y="332601"/>
            <a:ext cx="1045158" cy="276999"/>
          </a:xfrm>
        </p:spPr>
        <p:txBody>
          <a:bodyPr/>
          <a:lstStyle>
            <a:lvl1pPr>
              <a:defRPr/>
            </a:lvl1pPr>
          </a:lstStyle>
          <a:p>
            <a:pPr>
              <a:defRPr/>
            </a:pPr>
            <a:r>
              <a:rPr lang="en-US" altLang="en-US"/>
              <a:t>July 2025</a:t>
            </a:r>
            <a:endParaRPr lang="en-GB" altLang="en-US" dirty="0"/>
          </a:p>
        </p:txBody>
      </p:sp>
      <p:sp>
        <p:nvSpPr>
          <p:cNvPr id="4" name="Rectangle 5">
            <a:extLst>
              <a:ext uri="{FF2B5EF4-FFF2-40B4-BE49-F238E27FC236}">
                <a16:creationId xmlns:a16="http://schemas.microsoft.com/office/drawing/2014/main" id="{14C39687-C892-4869-B452-F4F727B58AB9}"/>
              </a:ext>
            </a:extLst>
          </p:cNvPr>
          <p:cNvSpPr>
            <a:spLocks noGrp="1" noChangeArrowheads="1"/>
          </p:cNvSpPr>
          <p:nvPr>
            <p:ph type="ftr" sz="quarter" idx="11"/>
          </p:nvPr>
        </p:nvSpPr>
        <p:spPr/>
        <p:txBody>
          <a:bodyPr/>
          <a:lstStyle>
            <a:lvl1pPr>
              <a:defRPr/>
            </a:lvl1pPr>
          </a:lstStyle>
          <a:p>
            <a:pPr>
              <a:defRPr/>
            </a:pPr>
            <a:r>
              <a:rPr lang="en-GB"/>
              <a:t>Lin Yang (Qualcomm)</a:t>
            </a:r>
          </a:p>
        </p:txBody>
      </p:sp>
      <p:sp>
        <p:nvSpPr>
          <p:cNvPr id="5" name="Rectangle 6">
            <a:extLst>
              <a:ext uri="{FF2B5EF4-FFF2-40B4-BE49-F238E27FC236}">
                <a16:creationId xmlns:a16="http://schemas.microsoft.com/office/drawing/2014/main" id="{3FEC452D-85C8-46D2-93FA-90CCD7DE0B0F}"/>
              </a:ext>
            </a:extLst>
          </p:cNvPr>
          <p:cNvSpPr>
            <a:spLocks noGrp="1" noChangeArrowheads="1"/>
          </p:cNvSpPr>
          <p:nvPr>
            <p:ph type="sldNum" sz="quarter" idx="12"/>
          </p:nvPr>
        </p:nvSpPr>
        <p:spPr/>
        <p:txBody>
          <a:bodyPr/>
          <a:lstStyle>
            <a:lvl1pPr>
              <a:defRPr/>
            </a:lvl1pPr>
          </a:lstStyle>
          <a:p>
            <a:pPr>
              <a:defRPr/>
            </a:pPr>
            <a:r>
              <a:rPr lang="en-GB" altLang="en-US"/>
              <a:t>Slide </a:t>
            </a:r>
            <a:fld id="{32E413AC-0033-4B91-B3E5-414687900E6A}" type="slidenum">
              <a:rPr lang="en-GB" altLang="en-US"/>
              <a:pPr>
                <a:defRPr/>
              </a:pPr>
              <a:t>‹#›</a:t>
            </a:fld>
            <a:endParaRPr lang="en-GB" altLang="en-US"/>
          </a:p>
        </p:txBody>
      </p:sp>
    </p:spTree>
    <p:extLst>
      <p:ext uri="{BB962C8B-B14F-4D97-AF65-F5344CB8AC3E}">
        <p14:creationId xmlns:p14="http://schemas.microsoft.com/office/powerpoint/2010/main" val="12284322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E3C34B0A-1C2A-4887-9294-5C1D0A38A828}"/>
              </a:ext>
            </a:extLst>
          </p:cNvPr>
          <p:cNvSpPr>
            <a:spLocks noGrp="1" noChangeArrowheads="1"/>
          </p:cNvSpPr>
          <p:nvPr>
            <p:ph type="dt" sz="half" idx="10"/>
          </p:nvPr>
        </p:nvSpPr>
        <p:spPr>
          <a:xfrm>
            <a:off x="696913" y="332601"/>
            <a:ext cx="1045158" cy="276999"/>
          </a:xfrm>
        </p:spPr>
        <p:txBody>
          <a:bodyPr/>
          <a:lstStyle>
            <a:lvl1pPr>
              <a:defRPr/>
            </a:lvl1pPr>
          </a:lstStyle>
          <a:p>
            <a:pPr>
              <a:defRPr/>
            </a:pPr>
            <a:r>
              <a:rPr lang="en-US" altLang="en-US"/>
              <a:t>July 2025</a:t>
            </a:r>
            <a:endParaRPr lang="en-GB" altLang="en-US" dirty="0"/>
          </a:p>
        </p:txBody>
      </p:sp>
      <p:sp>
        <p:nvSpPr>
          <p:cNvPr id="3" name="Rectangle 5">
            <a:extLst>
              <a:ext uri="{FF2B5EF4-FFF2-40B4-BE49-F238E27FC236}">
                <a16:creationId xmlns:a16="http://schemas.microsoft.com/office/drawing/2014/main" id="{E2FFC688-9613-4E32-80B7-218FD81F5AD0}"/>
              </a:ext>
            </a:extLst>
          </p:cNvPr>
          <p:cNvSpPr>
            <a:spLocks noGrp="1" noChangeArrowheads="1"/>
          </p:cNvSpPr>
          <p:nvPr>
            <p:ph type="ftr" sz="quarter" idx="11"/>
          </p:nvPr>
        </p:nvSpPr>
        <p:spPr/>
        <p:txBody>
          <a:bodyPr/>
          <a:lstStyle>
            <a:lvl1pPr>
              <a:defRPr/>
            </a:lvl1pPr>
          </a:lstStyle>
          <a:p>
            <a:pPr>
              <a:defRPr/>
            </a:pPr>
            <a:r>
              <a:rPr lang="en-GB"/>
              <a:t>Lin Yang (Qualcomm)</a:t>
            </a:r>
          </a:p>
        </p:txBody>
      </p:sp>
      <p:sp>
        <p:nvSpPr>
          <p:cNvPr id="4" name="Rectangle 6">
            <a:extLst>
              <a:ext uri="{FF2B5EF4-FFF2-40B4-BE49-F238E27FC236}">
                <a16:creationId xmlns:a16="http://schemas.microsoft.com/office/drawing/2014/main" id="{3933CA27-7287-4786-B3D2-342F4ACB5C72}"/>
              </a:ext>
            </a:extLst>
          </p:cNvPr>
          <p:cNvSpPr>
            <a:spLocks noGrp="1" noChangeArrowheads="1"/>
          </p:cNvSpPr>
          <p:nvPr>
            <p:ph type="sldNum" sz="quarter" idx="12"/>
          </p:nvPr>
        </p:nvSpPr>
        <p:spPr/>
        <p:txBody>
          <a:bodyPr/>
          <a:lstStyle>
            <a:lvl1pPr>
              <a:defRPr/>
            </a:lvl1pPr>
          </a:lstStyle>
          <a:p>
            <a:pPr>
              <a:defRPr/>
            </a:pPr>
            <a:r>
              <a:rPr lang="en-GB" altLang="en-US"/>
              <a:t>Slide </a:t>
            </a:r>
            <a:fld id="{36058778-6F47-4E07-8D0C-6A1D61C757ED}" type="slidenum">
              <a:rPr lang="en-GB" altLang="en-US"/>
              <a:pPr>
                <a:defRPr/>
              </a:pPr>
              <a:t>‹#›</a:t>
            </a:fld>
            <a:endParaRPr lang="en-GB" altLang="en-US"/>
          </a:p>
        </p:txBody>
      </p:sp>
    </p:spTree>
    <p:extLst>
      <p:ext uri="{BB962C8B-B14F-4D97-AF65-F5344CB8AC3E}">
        <p14:creationId xmlns:p14="http://schemas.microsoft.com/office/powerpoint/2010/main" val="813695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32FA0C2D-5E95-4491-9BC6-02C2914C9032}"/>
              </a:ext>
            </a:extLst>
          </p:cNvPr>
          <p:cNvSpPr>
            <a:spLocks noGrp="1" noChangeArrowheads="1"/>
          </p:cNvSpPr>
          <p:nvPr>
            <p:ph type="dt" sz="half" idx="10"/>
          </p:nvPr>
        </p:nvSpPr>
        <p:spPr>
          <a:xfrm>
            <a:off x="696913" y="332601"/>
            <a:ext cx="1045158" cy="276999"/>
          </a:xfrm>
        </p:spPr>
        <p:txBody>
          <a:bodyPr/>
          <a:lstStyle>
            <a:lvl1pPr>
              <a:defRPr/>
            </a:lvl1pPr>
          </a:lstStyle>
          <a:p>
            <a:pPr>
              <a:defRPr/>
            </a:pPr>
            <a:r>
              <a:rPr lang="en-US" altLang="en-US"/>
              <a:t>July 2025</a:t>
            </a:r>
            <a:endParaRPr lang="en-GB" altLang="en-US" dirty="0"/>
          </a:p>
        </p:txBody>
      </p:sp>
      <p:sp>
        <p:nvSpPr>
          <p:cNvPr id="6" name="Footer Placeholder 5">
            <a:extLst>
              <a:ext uri="{FF2B5EF4-FFF2-40B4-BE49-F238E27FC236}">
                <a16:creationId xmlns:a16="http://schemas.microsoft.com/office/drawing/2014/main" id="{94CF86C1-D1B0-41E8-8B66-737E10ACF6EA}"/>
              </a:ext>
            </a:extLst>
          </p:cNvPr>
          <p:cNvSpPr>
            <a:spLocks noGrp="1" noChangeArrowheads="1"/>
          </p:cNvSpPr>
          <p:nvPr>
            <p:ph type="ftr" sz="quarter" idx="11"/>
          </p:nvPr>
        </p:nvSpPr>
        <p:spPr/>
        <p:txBody>
          <a:bodyPr/>
          <a:lstStyle>
            <a:lvl1pPr>
              <a:defRPr/>
            </a:lvl1pPr>
          </a:lstStyle>
          <a:p>
            <a:pPr>
              <a:defRPr/>
            </a:pPr>
            <a:r>
              <a:rPr lang="en-GB"/>
              <a:t>Lin Yang (Qualcomm)</a:t>
            </a:r>
          </a:p>
        </p:txBody>
      </p:sp>
      <p:sp>
        <p:nvSpPr>
          <p:cNvPr id="7" name="Slide Number Placeholder 6">
            <a:extLst>
              <a:ext uri="{FF2B5EF4-FFF2-40B4-BE49-F238E27FC236}">
                <a16:creationId xmlns:a16="http://schemas.microsoft.com/office/drawing/2014/main" id="{88D30F5B-BAFC-419E-8586-A86CFFD6A795}"/>
              </a:ext>
            </a:extLst>
          </p:cNvPr>
          <p:cNvSpPr>
            <a:spLocks noGrp="1" noChangeArrowheads="1"/>
          </p:cNvSpPr>
          <p:nvPr>
            <p:ph type="sldNum" sz="quarter" idx="12"/>
          </p:nvPr>
        </p:nvSpPr>
        <p:spPr/>
        <p:txBody>
          <a:bodyPr/>
          <a:lstStyle>
            <a:lvl1pPr>
              <a:defRPr/>
            </a:lvl1pPr>
          </a:lstStyle>
          <a:p>
            <a:pPr>
              <a:defRPr/>
            </a:pPr>
            <a:r>
              <a:rPr lang="en-GB" altLang="en-US"/>
              <a:t>Slide </a:t>
            </a:r>
            <a:fld id="{A2EEC17A-EAB1-4A41-96DA-8B291E61E5FF}" type="slidenum">
              <a:rPr lang="en-GB" altLang="en-US"/>
              <a:pPr>
                <a:defRPr/>
              </a:pPr>
              <a:t>‹#›</a:t>
            </a:fld>
            <a:endParaRPr lang="en-GB" altLang="en-US"/>
          </a:p>
        </p:txBody>
      </p:sp>
    </p:spTree>
    <p:extLst>
      <p:ext uri="{BB962C8B-B14F-4D97-AF65-F5344CB8AC3E}">
        <p14:creationId xmlns:p14="http://schemas.microsoft.com/office/powerpoint/2010/main" val="38651868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24EF4FFA-7CBB-4BED-8002-05D415428EDB}"/>
              </a:ext>
            </a:extLst>
          </p:cNvPr>
          <p:cNvSpPr>
            <a:spLocks noGrp="1" noChangeArrowheads="1"/>
          </p:cNvSpPr>
          <p:nvPr>
            <p:ph type="dt" sz="half" idx="10"/>
          </p:nvPr>
        </p:nvSpPr>
        <p:spPr/>
        <p:txBody>
          <a:bodyPr/>
          <a:lstStyle>
            <a:lvl1pPr>
              <a:defRPr/>
            </a:lvl1pPr>
          </a:lstStyle>
          <a:p>
            <a:pPr>
              <a:defRPr/>
            </a:pPr>
            <a:r>
              <a:rPr lang="en-US" altLang="en-US"/>
              <a:t>July 2025</a:t>
            </a:r>
            <a:endParaRPr lang="en-GB" altLang="en-US"/>
          </a:p>
        </p:txBody>
      </p:sp>
      <p:sp>
        <p:nvSpPr>
          <p:cNvPr id="6" name="Footer Placeholder 5">
            <a:extLst>
              <a:ext uri="{FF2B5EF4-FFF2-40B4-BE49-F238E27FC236}">
                <a16:creationId xmlns:a16="http://schemas.microsoft.com/office/drawing/2014/main" id="{EE9ED55F-DE47-4B7D-B013-E46C4750922A}"/>
              </a:ext>
            </a:extLst>
          </p:cNvPr>
          <p:cNvSpPr>
            <a:spLocks noGrp="1" noChangeArrowheads="1"/>
          </p:cNvSpPr>
          <p:nvPr>
            <p:ph type="ftr" sz="quarter" idx="11"/>
          </p:nvPr>
        </p:nvSpPr>
        <p:spPr/>
        <p:txBody>
          <a:bodyPr/>
          <a:lstStyle>
            <a:lvl1pPr>
              <a:defRPr/>
            </a:lvl1pPr>
          </a:lstStyle>
          <a:p>
            <a:pPr>
              <a:defRPr/>
            </a:pPr>
            <a:r>
              <a:rPr lang="en-GB"/>
              <a:t>Lin Yang (Qualcomm)</a:t>
            </a:r>
          </a:p>
        </p:txBody>
      </p:sp>
      <p:sp>
        <p:nvSpPr>
          <p:cNvPr id="7" name="Slide Number Placeholder 6">
            <a:extLst>
              <a:ext uri="{FF2B5EF4-FFF2-40B4-BE49-F238E27FC236}">
                <a16:creationId xmlns:a16="http://schemas.microsoft.com/office/drawing/2014/main" id="{64228FD3-0ADC-4BF3-9A41-2994D88922A9}"/>
              </a:ext>
            </a:extLst>
          </p:cNvPr>
          <p:cNvSpPr>
            <a:spLocks noGrp="1" noChangeArrowheads="1"/>
          </p:cNvSpPr>
          <p:nvPr>
            <p:ph type="sldNum" sz="quarter" idx="12"/>
          </p:nvPr>
        </p:nvSpPr>
        <p:spPr/>
        <p:txBody>
          <a:bodyPr/>
          <a:lstStyle>
            <a:lvl1pPr>
              <a:defRPr/>
            </a:lvl1pPr>
          </a:lstStyle>
          <a:p>
            <a:pPr>
              <a:defRPr/>
            </a:pPr>
            <a:r>
              <a:rPr lang="en-GB" altLang="en-US"/>
              <a:t>Slide </a:t>
            </a:r>
            <a:fld id="{697E2182-2EB9-4C7C-9FBE-667E76C71659}" type="slidenum">
              <a:rPr lang="en-GB" altLang="en-US"/>
              <a:pPr>
                <a:defRPr/>
              </a:pPr>
              <a:t>‹#›</a:t>
            </a:fld>
            <a:endParaRPr lang="en-GB" altLang="en-US"/>
          </a:p>
        </p:txBody>
      </p:sp>
    </p:spTree>
    <p:extLst>
      <p:ext uri="{BB962C8B-B14F-4D97-AF65-F5344CB8AC3E}">
        <p14:creationId xmlns:p14="http://schemas.microsoft.com/office/powerpoint/2010/main" val="33671195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CB4A7A8C-72DF-41BA-8169-B042054B5E77}"/>
              </a:ext>
            </a:extLst>
          </p:cNvPr>
          <p:cNvSpPr>
            <a:spLocks noGrp="1" noChangeArrowheads="1"/>
          </p:cNvSpPr>
          <p:nvPr>
            <p:ph type="title"/>
          </p:nvPr>
        </p:nvSpPr>
        <p:spPr bwMode="auto">
          <a:xfrm>
            <a:off x="685800" y="6858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GB" altLang="en-US"/>
              <a:t>Click to edit Master title style</a:t>
            </a:r>
          </a:p>
        </p:txBody>
      </p:sp>
      <p:sp>
        <p:nvSpPr>
          <p:cNvPr id="1027" name="Rectangle 3">
            <a:extLst>
              <a:ext uri="{FF2B5EF4-FFF2-40B4-BE49-F238E27FC236}">
                <a16:creationId xmlns:a16="http://schemas.microsoft.com/office/drawing/2014/main" id="{58C2B0C1-6B28-42F7-BBBE-C47739494ADC}"/>
              </a:ext>
            </a:extLst>
          </p:cNvPr>
          <p:cNvSpPr>
            <a:spLocks noGrp="1" noChangeArrowheads="1"/>
          </p:cNvSpPr>
          <p:nvPr>
            <p:ph type="body" idx="1"/>
          </p:nvPr>
        </p:nvSpPr>
        <p:spPr bwMode="auto">
          <a:xfrm>
            <a:off x="684213" y="1989138"/>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028" name="Rectangle 4">
            <a:extLst>
              <a:ext uri="{FF2B5EF4-FFF2-40B4-BE49-F238E27FC236}">
                <a16:creationId xmlns:a16="http://schemas.microsoft.com/office/drawing/2014/main" id="{1CADB04A-8BC5-4077-AD64-B68ADEED3033}"/>
              </a:ext>
            </a:extLst>
          </p:cNvPr>
          <p:cNvSpPr>
            <a:spLocks noGrp="1" noChangeArrowheads="1"/>
          </p:cNvSpPr>
          <p:nvPr>
            <p:ph type="dt" sz="half" idx="2"/>
          </p:nvPr>
        </p:nvSpPr>
        <p:spPr bwMode="auto">
          <a:xfrm>
            <a:off x="696913" y="332601"/>
            <a:ext cx="1182055" cy="276999"/>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defRPr sz="1800" b="1"/>
            </a:lvl1pPr>
          </a:lstStyle>
          <a:p>
            <a:pPr>
              <a:defRPr/>
            </a:pPr>
            <a:r>
              <a:rPr lang="en-US" altLang="en-US"/>
              <a:t>July 2025</a:t>
            </a:r>
            <a:endParaRPr lang="en-GB" altLang="en-US" dirty="0"/>
          </a:p>
        </p:txBody>
      </p:sp>
      <p:sp>
        <p:nvSpPr>
          <p:cNvPr id="1029" name="Rectangle 5">
            <a:extLst>
              <a:ext uri="{FF2B5EF4-FFF2-40B4-BE49-F238E27FC236}">
                <a16:creationId xmlns:a16="http://schemas.microsoft.com/office/drawing/2014/main" id="{38AB3E98-49DA-464A-B03C-7E5902DC0D58}"/>
              </a:ext>
            </a:extLst>
          </p:cNvPr>
          <p:cNvSpPr>
            <a:spLocks noGrp="1" noChangeArrowheads="1"/>
          </p:cNvSpPr>
          <p:nvPr>
            <p:ph type="ftr" sz="quarter" idx="3"/>
          </p:nvPr>
        </p:nvSpPr>
        <p:spPr bwMode="auto">
          <a:xfrm>
            <a:off x="7447471" y="6475413"/>
            <a:ext cx="1096454"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a:defRPr/>
            </a:lvl1pPr>
          </a:lstStyle>
          <a:p>
            <a:pPr>
              <a:defRPr/>
            </a:pPr>
            <a:r>
              <a:rPr lang="en-GB"/>
              <a:t>Lin Yang (Qualcomm)</a:t>
            </a:r>
            <a:endParaRPr lang="en-GB" dirty="0"/>
          </a:p>
        </p:txBody>
      </p:sp>
      <p:sp>
        <p:nvSpPr>
          <p:cNvPr id="1030" name="Rectangle 6">
            <a:extLst>
              <a:ext uri="{FF2B5EF4-FFF2-40B4-BE49-F238E27FC236}">
                <a16:creationId xmlns:a16="http://schemas.microsoft.com/office/drawing/2014/main" id="{DEC7A05B-326C-4C35-B0D7-96B86EFC799B}"/>
              </a:ext>
            </a:extLst>
          </p:cNvPr>
          <p:cNvSpPr>
            <a:spLocks noGrp="1" noChangeArrowheads="1"/>
          </p:cNvSpPr>
          <p:nvPr>
            <p:ph type="sldNum" sz="quarter" idx="4"/>
          </p:nvPr>
        </p:nvSpPr>
        <p:spPr bwMode="auto">
          <a:xfrm>
            <a:off x="4344988" y="6475413"/>
            <a:ext cx="530225"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a:defRPr/>
            </a:lvl1pPr>
          </a:lstStyle>
          <a:p>
            <a:pPr>
              <a:defRPr/>
            </a:pPr>
            <a:r>
              <a:rPr lang="en-GB" altLang="en-US"/>
              <a:t>Slide </a:t>
            </a:r>
            <a:fld id="{B49C4EAE-3D00-4EB7-8462-25329E061374}" type="slidenum">
              <a:rPr lang="en-GB" altLang="en-US"/>
              <a:pPr>
                <a:defRPr/>
              </a:pPr>
              <a:t>‹#›</a:t>
            </a:fld>
            <a:endParaRPr lang="en-GB" altLang="en-US"/>
          </a:p>
        </p:txBody>
      </p:sp>
      <p:sp>
        <p:nvSpPr>
          <p:cNvPr id="1032" name="Line 8">
            <a:extLst>
              <a:ext uri="{FF2B5EF4-FFF2-40B4-BE49-F238E27FC236}">
                <a16:creationId xmlns:a16="http://schemas.microsoft.com/office/drawing/2014/main" id="{FDC60003-D664-41D3-9C89-AA78BAF9E527}"/>
              </a:ext>
            </a:extLst>
          </p:cNvPr>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033" name="Rectangle 9">
            <a:extLst>
              <a:ext uri="{FF2B5EF4-FFF2-40B4-BE49-F238E27FC236}">
                <a16:creationId xmlns:a16="http://schemas.microsoft.com/office/drawing/2014/main" id="{8031D55B-1F73-4D59-B8F1-227F435EA8F1}"/>
              </a:ext>
            </a:extLst>
          </p:cNvPr>
          <p:cNvSpPr>
            <a:spLocks noChangeArrowheads="1"/>
          </p:cNvSpPr>
          <p:nvPr/>
        </p:nvSpPr>
        <p:spPr bwMode="auto">
          <a:xfrm>
            <a:off x="685800" y="6475413"/>
            <a:ext cx="718145"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GB" altLang="en-US" dirty="0"/>
              <a:t>Submission</a:t>
            </a:r>
          </a:p>
        </p:txBody>
      </p:sp>
      <p:sp>
        <p:nvSpPr>
          <p:cNvPr id="1034" name="Line 10">
            <a:extLst>
              <a:ext uri="{FF2B5EF4-FFF2-40B4-BE49-F238E27FC236}">
                <a16:creationId xmlns:a16="http://schemas.microsoft.com/office/drawing/2014/main" id="{A5E172D9-FA67-45B8-9FE7-7DF4FC3AC9D3}"/>
              </a:ext>
            </a:extLst>
          </p:cNvPr>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0" name="Rectangle 7">
            <a:extLst>
              <a:ext uri="{FF2B5EF4-FFF2-40B4-BE49-F238E27FC236}">
                <a16:creationId xmlns:a16="http://schemas.microsoft.com/office/drawing/2014/main" id="{2CDDB568-FBFC-486F-9398-E4006BDAD97B}"/>
              </a:ext>
            </a:extLst>
          </p:cNvPr>
          <p:cNvSpPr>
            <a:spLocks noChangeArrowheads="1"/>
          </p:cNvSpPr>
          <p:nvPr userDrawn="1"/>
        </p:nvSpPr>
        <p:spPr bwMode="auto">
          <a:xfrm>
            <a:off x="5175245" y="332601"/>
            <a:ext cx="3270255" cy="276999"/>
          </a:xfrm>
          <a:prstGeom prst="rect">
            <a:avLst/>
          </a:prstGeom>
          <a:noFill/>
          <a:ln w="9525">
            <a:noFill/>
            <a:miter lim="800000"/>
            <a:headEnd/>
            <a:tailEnd/>
          </a:ln>
          <a:effectLst/>
        </p:spPr>
        <p:txBody>
          <a:bodyPr wrap="none" lIns="0" tIns="0" rIns="0" bIns="0" anchor="b">
            <a:spAutoFit/>
          </a:bodyPr>
          <a:lstStyle/>
          <a:p>
            <a:pPr marL="457200" lvl="4" algn="r" eaLnBrk="0" hangingPunct="0">
              <a:defRPr/>
            </a:pPr>
            <a:r>
              <a:rPr lang="en-US" sz="1800" b="1" dirty="0">
                <a:solidFill>
                  <a:schemeClr val="tx1"/>
                </a:solidFill>
                <a:cs typeface="+mn-cs"/>
              </a:rPr>
              <a:t>doc.: IEEE 802.11-25/1176r3</a:t>
            </a:r>
          </a:p>
        </p:txBody>
      </p:sp>
    </p:spTree>
  </p:cSld>
  <p:clrMap bg1="lt1" tx1="dk1" bg2="lt2" tx2="dk2" accent1="accent1" accent2="accent2" accent3="accent3" accent4="accent4" accent5="accent5" accent6="accent6" hlink="hlink" folHlink="folHlink"/>
  <p:sldLayoutIdLst>
    <p:sldLayoutId id="2147485760" r:id="rId1"/>
    <p:sldLayoutId id="2147485761" r:id="rId2"/>
    <p:sldLayoutId id="2147485762" r:id="rId3"/>
    <p:sldLayoutId id="2147485763" r:id="rId4"/>
    <p:sldLayoutId id="2147485764" r:id="rId5"/>
    <p:sldLayoutId id="2147485765" r:id="rId6"/>
    <p:sldLayoutId id="2147485766" r:id="rId7"/>
    <p:sldLayoutId id="2147485767" r:id="rId8"/>
    <p:sldLayoutId id="2147485768" r:id="rId9"/>
    <p:sldLayoutId id="2147485769" r:id="rId10"/>
    <p:sldLayoutId id="2147485770" r:id="rId11"/>
  </p:sldLayoutIdLst>
  <p:hf hdr="0"/>
  <p:txStyles>
    <p:title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pitchFamily="18" charset="0"/>
        </a:defRPr>
      </a:lvl2pPr>
      <a:lvl3pPr algn="ctr" rtl="0" eaLnBrk="0" fontAlgn="base" hangingPunct="0">
        <a:spcBef>
          <a:spcPct val="0"/>
        </a:spcBef>
        <a:spcAft>
          <a:spcPct val="0"/>
        </a:spcAft>
        <a:defRPr sz="3200" b="1">
          <a:solidFill>
            <a:schemeClr val="tx2"/>
          </a:solidFill>
          <a:latin typeface="Times New Roman" pitchFamily="18" charset="0"/>
        </a:defRPr>
      </a:lvl3pPr>
      <a:lvl4pPr algn="ctr" rtl="0" eaLnBrk="0" fontAlgn="base" hangingPunct="0">
        <a:spcBef>
          <a:spcPct val="0"/>
        </a:spcBef>
        <a:spcAft>
          <a:spcPct val="0"/>
        </a:spcAft>
        <a:defRPr sz="3200" b="1">
          <a:solidFill>
            <a:schemeClr val="tx2"/>
          </a:solidFill>
          <a:latin typeface="Times New Roman" pitchFamily="18" charset="0"/>
        </a:defRPr>
      </a:lvl4pPr>
      <a:lvl5pPr algn="ctr" rtl="0" eaLnBrk="0" fontAlgn="base" hangingPunct="0">
        <a:spcBef>
          <a:spcPct val="0"/>
        </a:spcBef>
        <a:spcAft>
          <a:spcPct val="0"/>
        </a:spcAft>
        <a:defRPr sz="3200" b="1">
          <a:solidFill>
            <a:schemeClr val="tx2"/>
          </a:solidFill>
          <a:latin typeface="Times New Roman" pitchFamily="18" charset="0"/>
        </a:defRPr>
      </a:lvl5pPr>
      <a:lvl6pPr marL="457200" algn="ctr" rtl="0" eaLnBrk="0" fontAlgn="base" hangingPunct="0">
        <a:spcBef>
          <a:spcPct val="0"/>
        </a:spcBef>
        <a:spcAft>
          <a:spcPct val="0"/>
        </a:spcAft>
        <a:defRPr sz="3200" b="1">
          <a:solidFill>
            <a:schemeClr val="tx2"/>
          </a:solidFill>
          <a:latin typeface="Times New Roman" pitchFamily="18" charset="0"/>
        </a:defRPr>
      </a:lvl6pPr>
      <a:lvl7pPr marL="914400" algn="ctr" rtl="0" eaLnBrk="0" fontAlgn="base" hangingPunct="0">
        <a:spcBef>
          <a:spcPct val="0"/>
        </a:spcBef>
        <a:spcAft>
          <a:spcPct val="0"/>
        </a:spcAft>
        <a:defRPr sz="3200" b="1">
          <a:solidFill>
            <a:schemeClr val="tx2"/>
          </a:solidFill>
          <a:latin typeface="Times New Roman" pitchFamily="18" charset="0"/>
        </a:defRPr>
      </a:lvl7pPr>
      <a:lvl8pPr marL="1371600" algn="ctr" rtl="0" eaLnBrk="0" fontAlgn="base" hangingPunct="0">
        <a:spcBef>
          <a:spcPct val="0"/>
        </a:spcBef>
        <a:spcAft>
          <a:spcPct val="0"/>
        </a:spcAft>
        <a:defRPr sz="3200" b="1">
          <a:solidFill>
            <a:schemeClr val="tx2"/>
          </a:solidFill>
          <a:latin typeface="Times New Roman" pitchFamily="18" charset="0"/>
        </a:defRPr>
      </a:lvl8pPr>
      <a:lvl9pPr marL="1828800" algn="ctr" rtl="0" eaLnBrk="0" fontAlgn="base" hangingPunct="0">
        <a:spcBef>
          <a:spcPct val="0"/>
        </a:spcBef>
        <a:spcAft>
          <a:spcPct val="0"/>
        </a:spcAft>
        <a:defRPr sz="3200" b="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085850" indent="-228600" algn="l" rtl="0" eaLnBrk="0" fontAlgn="base" hangingPunct="0">
        <a:spcBef>
          <a:spcPct val="20000"/>
        </a:spcBef>
        <a:spcAft>
          <a:spcPct val="0"/>
        </a:spcAft>
        <a:buChar char="•"/>
        <a:defRPr>
          <a:solidFill>
            <a:schemeClr val="tx1"/>
          </a:solidFill>
          <a:latin typeface="+mn-lt"/>
        </a:defRPr>
      </a:lvl3pPr>
      <a:lvl4pPr marL="1428750" indent="-228600" algn="l" rtl="0" eaLnBrk="0" fontAlgn="base" hangingPunct="0">
        <a:spcBef>
          <a:spcPct val="20000"/>
        </a:spcBef>
        <a:spcAft>
          <a:spcPct val="0"/>
        </a:spcAft>
        <a:buChar char="–"/>
        <a:defRPr sz="1600">
          <a:solidFill>
            <a:schemeClr val="tx1"/>
          </a:solidFill>
          <a:latin typeface="+mn-lt"/>
        </a:defRPr>
      </a:lvl4pPr>
      <a:lvl5pPr marL="1771650" indent="-228600" algn="l" rtl="0" eaLnBrk="0" fontAlgn="base" hangingPunct="0">
        <a:spcBef>
          <a:spcPct val="20000"/>
        </a:spcBef>
        <a:spcAft>
          <a:spcPct val="0"/>
        </a:spcAft>
        <a:buChar char="•"/>
        <a:defRPr sz="1600">
          <a:solidFill>
            <a:schemeClr val="tx1"/>
          </a:solidFill>
          <a:latin typeface="+mn-lt"/>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4130" y="575576"/>
            <a:ext cx="8407679" cy="429028"/>
          </a:xfrm>
          <a:prstGeom prst="rect">
            <a:avLst/>
          </a:prstGeom>
        </p:spPr>
        <p:txBody>
          <a:bodyPr vert="horz" wrap="square" lIns="0" tIns="0" rIns="0" bIns="0" rtlCol="0" anchor="b">
            <a:noAutofit/>
          </a:bodyPr>
          <a:lstStyle/>
          <a:p>
            <a:r>
              <a:rPr lang="en-US" dirty="0"/>
              <a:t>Click to edit Master title style</a:t>
            </a:r>
          </a:p>
        </p:txBody>
      </p:sp>
      <p:sp>
        <p:nvSpPr>
          <p:cNvPr id="6" name="TextBox 5"/>
          <p:cNvSpPr txBox="1"/>
          <p:nvPr userDrawn="1"/>
        </p:nvSpPr>
        <p:spPr>
          <a:xfrm>
            <a:off x="8229600" y="6547615"/>
            <a:ext cx="535067" cy="10368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685800" rtl="0" eaLnBrk="1" latinLnBrk="0" hangingPunct="1">
              <a:lnSpc>
                <a:spcPct val="125000"/>
              </a:lnSpc>
            </a:pPr>
            <a:fld id="{B01BFD70-D99E-427C-A01B-19B2BB56A3C8}" type="slidenum">
              <a:rPr lang="en-US" sz="600" kern="1200" smtClean="0">
                <a:solidFill>
                  <a:schemeClr val="tx1">
                    <a:lumMod val="50000"/>
                    <a:lumOff val="50000"/>
                  </a:schemeClr>
                </a:solidFill>
                <a:latin typeface="+mn-lt"/>
                <a:ea typeface="+mn-ea"/>
                <a:cs typeface="+mn-cs"/>
              </a:rPr>
              <a:pPr marL="0" lvl="0" algn="r" defTabSz="685800" rtl="0" eaLnBrk="1" latinLnBrk="0" hangingPunct="1">
                <a:lnSpc>
                  <a:spcPct val="125000"/>
                </a:lnSpc>
              </a:pPr>
              <a:t>‹#›</a:t>
            </a:fld>
            <a:endParaRPr lang="en-US" sz="600" kern="1200" dirty="0">
              <a:solidFill>
                <a:schemeClr val="tx1">
                  <a:lumMod val="50000"/>
                  <a:lumOff val="50000"/>
                </a:schemeClr>
              </a:solidFill>
              <a:latin typeface="+mn-lt"/>
              <a:ea typeface="+mn-ea"/>
              <a:cs typeface="+mn-cs"/>
            </a:endParaRPr>
          </a:p>
        </p:txBody>
      </p:sp>
      <p:sp>
        <p:nvSpPr>
          <p:cNvPr id="12" name="Text Placeholder 11"/>
          <p:cNvSpPr>
            <a:spLocks noGrp="1"/>
          </p:cNvSpPr>
          <p:nvPr>
            <p:ph type="body" idx="1"/>
          </p:nvPr>
        </p:nvSpPr>
        <p:spPr>
          <a:xfrm>
            <a:off x="356616" y="1709928"/>
            <a:ext cx="8407908" cy="4636008"/>
          </a:xfrm>
          <a:prstGeom prst="rect">
            <a:avLst/>
          </a:prstGeom>
        </p:spPr>
        <p:txBody>
          <a:bodyPr vert="horz" lIns="0" tIns="0" rIns="0" bIns="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Tree>
    <p:extLst>
      <p:ext uri="{BB962C8B-B14F-4D97-AF65-F5344CB8AC3E}">
        <p14:creationId xmlns:p14="http://schemas.microsoft.com/office/powerpoint/2010/main" val="3690409294"/>
      </p:ext>
    </p:extLst>
  </p:cSld>
  <p:clrMap bg1="lt1" tx1="dk1" bg2="lt2" tx2="dk2" accent1="accent1" accent2="accent2" accent3="accent3" accent4="accent4" accent5="accent5" accent6="accent6" hlink="hlink" folHlink="folHlink"/>
  <p:sldLayoutIdLst>
    <p:sldLayoutId id="2147483654"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txStyles>
    <p:titleStyle>
      <a:lvl1pPr algn="l" defTabSz="914400" rtl="0" eaLnBrk="1" latinLnBrk="0" hangingPunct="1">
        <a:lnSpc>
          <a:spcPct val="82000"/>
        </a:lnSpc>
        <a:spcBef>
          <a:spcPct val="0"/>
        </a:spcBef>
        <a:buNone/>
        <a:defRPr sz="3600" kern="1200" baseline="0">
          <a:solidFill>
            <a:schemeClr val="tx1">
              <a:lumMod val="85000"/>
              <a:lumOff val="15000"/>
            </a:schemeClr>
          </a:solidFill>
          <a:latin typeface="+mj-lt"/>
          <a:ea typeface="+mj-ea"/>
          <a:cs typeface="+mj-cs"/>
        </a:defRPr>
      </a:lvl1pPr>
    </p:titleStyle>
    <p:bodyStyle>
      <a:lvl1pPr marL="173736" indent="-173736" algn="l" defTabSz="914400" rtl="0" eaLnBrk="1" latinLnBrk="0" hangingPunct="1">
        <a:lnSpc>
          <a:spcPct val="107000"/>
        </a:lnSpc>
        <a:spcBef>
          <a:spcPts val="1200"/>
        </a:spcBef>
        <a:buClr>
          <a:srgbClr val="3253DC"/>
        </a:buClr>
        <a:buFont typeface="Arial" panose="020B0604020202020204" pitchFamily="34" charset="0"/>
        <a:buChar char="•"/>
        <a:defRPr sz="2400" kern="1200" baseline="0">
          <a:solidFill>
            <a:schemeClr val="tx1">
              <a:lumMod val="85000"/>
              <a:lumOff val="15000"/>
            </a:schemeClr>
          </a:solidFill>
          <a:latin typeface="+mn-lt"/>
          <a:ea typeface="+mn-ea"/>
          <a:cs typeface="+mn-cs"/>
        </a:defRPr>
      </a:lvl1pPr>
      <a:lvl2pPr marL="338328" indent="-174625" algn="l" defTabSz="914400" rtl="0" eaLnBrk="1" latinLnBrk="0" hangingPunct="1">
        <a:lnSpc>
          <a:spcPct val="107000"/>
        </a:lnSpc>
        <a:spcBef>
          <a:spcPts val="0"/>
        </a:spcBef>
        <a:buClr>
          <a:schemeClr val="tx1">
            <a:lumMod val="85000"/>
            <a:lumOff val="15000"/>
          </a:schemeClr>
        </a:buClr>
        <a:buFont typeface="Microsoft Sans Serif" panose="020B0604020202020204" pitchFamily="34" charset="0"/>
        <a:buChar char="◦"/>
        <a:defRPr sz="2000" kern="1200" baseline="0">
          <a:solidFill>
            <a:schemeClr val="tx1">
              <a:lumMod val="85000"/>
              <a:lumOff val="15000"/>
            </a:schemeClr>
          </a:solidFill>
          <a:latin typeface="+mn-lt"/>
          <a:ea typeface="+mn-ea"/>
          <a:cs typeface="+mn-cs"/>
        </a:defRPr>
      </a:lvl2pPr>
      <a:lvl3pPr marL="509588" indent="-161925" algn="l" defTabSz="914400" rtl="0" eaLnBrk="1" latinLnBrk="0" hangingPunct="1">
        <a:lnSpc>
          <a:spcPct val="100000"/>
        </a:lnSpc>
        <a:spcBef>
          <a:spcPts val="0"/>
        </a:spcBef>
        <a:buClr>
          <a:schemeClr val="tx1">
            <a:lumMod val="85000"/>
            <a:lumOff val="15000"/>
          </a:schemeClr>
        </a:buClr>
        <a:buFont typeface="Microsoft Sans Serif" panose="020B0604020202020204" pitchFamily="34" charset="0"/>
        <a:buChar char="•"/>
        <a:defRPr lang="en-US" sz="1800" kern="1200" dirty="0" smtClean="0">
          <a:solidFill>
            <a:schemeClr val="tx1">
              <a:lumMod val="85000"/>
              <a:lumOff val="15000"/>
            </a:schemeClr>
          </a:solidFill>
          <a:latin typeface="+mn-lt"/>
          <a:ea typeface="+mn-ea"/>
          <a:cs typeface="+mn-cs"/>
        </a:defRPr>
      </a:lvl3pPr>
      <a:lvl4pPr marL="685800" indent="-173736" algn="l" defTabSz="914400" rtl="0" eaLnBrk="1" latinLnBrk="0" hangingPunct="1">
        <a:lnSpc>
          <a:spcPct val="100000"/>
        </a:lnSpc>
        <a:spcBef>
          <a:spcPts val="0"/>
        </a:spcBef>
        <a:buClr>
          <a:schemeClr val="tx1">
            <a:lumMod val="85000"/>
            <a:lumOff val="15000"/>
          </a:schemeClr>
        </a:buClr>
        <a:buFont typeface="Microsoft Sans Serif" panose="020B0604020202020204" pitchFamily="34" charset="0"/>
        <a:buChar char="◦"/>
        <a:defRPr sz="1600" kern="1200">
          <a:solidFill>
            <a:schemeClr val="tx1">
              <a:lumMod val="85000"/>
              <a:lumOff val="15000"/>
            </a:schemeClr>
          </a:solidFill>
          <a:latin typeface="+mn-lt"/>
          <a:ea typeface="+mn-ea"/>
          <a:cs typeface="+mn-cs"/>
        </a:defRPr>
      </a:lvl4pPr>
      <a:lvl5pPr marL="0" indent="0" algn="l" defTabSz="914400" rtl="0" eaLnBrk="1" latinLnBrk="0" hangingPunct="1">
        <a:lnSpc>
          <a:spcPct val="98000"/>
        </a:lnSpc>
        <a:spcBef>
          <a:spcPts val="1800"/>
        </a:spcBef>
        <a:buClr>
          <a:srgbClr val="595959"/>
        </a:buClr>
        <a:buFont typeface="Microsoft Sans Serif" panose="020B0604020202020204" pitchFamily="34" charset="0"/>
        <a:buNone/>
        <a:tabLst/>
        <a:defRPr sz="1600" kern="1200" baseline="0">
          <a:solidFill>
            <a:schemeClr val="tx1">
              <a:lumMod val="85000"/>
              <a:lumOff val="15000"/>
            </a:schemeClr>
          </a:solidFill>
          <a:latin typeface="+mn-lt"/>
          <a:ea typeface="+mn-ea"/>
          <a:cs typeface="+mn-cs"/>
        </a:defRPr>
      </a:lvl5pPr>
      <a:lvl6pPr marL="0" indent="0" algn="l" defTabSz="914400" rtl="0" eaLnBrk="1" latinLnBrk="0" hangingPunct="1">
        <a:lnSpc>
          <a:spcPct val="94000"/>
        </a:lnSpc>
        <a:spcBef>
          <a:spcPts val="0"/>
        </a:spcBef>
        <a:buFont typeface="Microsoft Sans Serif" panose="020B0604020202020204" pitchFamily="34" charset="0"/>
        <a:buNone/>
        <a:defRPr sz="1600" kern="1200">
          <a:solidFill>
            <a:schemeClr val="tx1">
              <a:lumMod val="85000"/>
              <a:lumOff val="15000"/>
            </a:schemeClr>
          </a:solidFill>
          <a:latin typeface="+mn-lt"/>
          <a:ea typeface="+mn-ea"/>
          <a:cs typeface="+mn-cs"/>
        </a:defRPr>
      </a:lvl6pPr>
      <a:lvl7pPr marL="0" indent="0" algn="l" defTabSz="914400" rtl="0" eaLnBrk="1" latinLnBrk="0" hangingPunct="1">
        <a:lnSpc>
          <a:spcPct val="107000"/>
        </a:lnSpc>
        <a:spcBef>
          <a:spcPts val="1200"/>
        </a:spcBef>
        <a:buFont typeface="Microsoft Sans Serif" panose="020B0604020202020204" pitchFamily="34" charset="0"/>
        <a:buNone/>
        <a:defRPr sz="1600" kern="1200" baseline="0">
          <a:solidFill>
            <a:schemeClr val="tx1">
              <a:lumMod val="85000"/>
              <a:lumOff val="15000"/>
            </a:schemeClr>
          </a:solidFill>
          <a:latin typeface="+mn-lt"/>
          <a:ea typeface="+mn-ea"/>
          <a:cs typeface="+mn-cs"/>
        </a:defRPr>
      </a:lvl7pPr>
      <a:lvl8pPr marL="0" indent="0" algn="l" defTabSz="914400" rtl="0" eaLnBrk="1" latinLnBrk="0" hangingPunct="1">
        <a:lnSpc>
          <a:spcPct val="86000"/>
        </a:lnSpc>
        <a:spcBef>
          <a:spcPts val="1800"/>
        </a:spcBef>
        <a:buSzPct val="100000"/>
        <a:buFont typeface="Microsoft Sans Serif" panose="020B0604020202020204" pitchFamily="34" charset="0"/>
        <a:buNone/>
        <a:defRPr lang="en-US" sz="1600" kern="1200" baseline="0" dirty="0" smtClean="0">
          <a:solidFill>
            <a:schemeClr val="tx1">
              <a:lumMod val="85000"/>
              <a:lumOff val="15000"/>
            </a:schemeClr>
          </a:solidFill>
          <a:latin typeface="+mn-lt"/>
          <a:ea typeface="+mn-ea"/>
          <a:cs typeface="+mn-cs"/>
        </a:defRPr>
      </a:lvl8pPr>
      <a:lvl9pPr marL="0" indent="0" algn="l" defTabSz="914400" rtl="0" eaLnBrk="1" latinLnBrk="0" hangingPunct="1">
        <a:lnSpc>
          <a:spcPct val="84000"/>
        </a:lnSpc>
        <a:spcBef>
          <a:spcPts val="1800"/>
        </a:spcBef>
        <a:buFont typeface="Microsoft Sans Serif" panose="020B0604020202020204" pitchFamily="34" charset="0"/>
        <a:buNone/>
        <a:defRPr sz="1600" kern="1200" baseline="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003" userDrawn="1">
          <p15:clr>
            <a:srgbClr val="F26B43"/>
          </p15:clr>
        </p15:guide>
        <p15:guide id="2" pos="232" userDrawn="1">
          <p15:clr>
            <a:srgbClr val="F26B43"/>
          </p15:clr>
        </p15:guide>
        <p15:guide id="3" orient="horz" pos="1075" userDrawn="1">
          <p15:clr>
            <a:srgbClr val="F26B43"/>
          </p15:clr>
        </p15:guide>
        <p15:guide id="4" orient="horz" pos="314" userDrawn="1">
          <p15:clr>
            <a:srgbClr val="F26B43"/>
          </p15:clr>
        </p15:guide>
        <p15:guide id="6" pos="5519" userDrawn="1">
          <p15:clr>
            <a:srgbClr val="F26B43"/>
          </p15:clr>
        </p15:guide>
        <p15:guide id="7" orient="horz" pos="4181" userDrawn="1">
          <p15:clr>
            <a:srgbClr val="F26B43"/>
          </p15:clr>
        </p15:guide>
        <p15:guide id="8" orient="horz" pos="571" userDrawn="1">
          <p15:clr>
            <a:srgbClr val="F26B43"/>
          </p15:clr>
        </p15:guide>
        <p15:guide id="9" pos="2484"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5" name="Rectangle 2">
            <a:extLst>
              <a:ext uri="{FF2B5EF4-FFF2-40B4-BE49-F238E27FC236}">
                <a16:creationId xmlns:a16="http://schemas.microsoft.com/office/drawing/2014/main" id="{5EB80220-6DDA-46D8-A532-4F8294B75F35}"/>
              </a:ext>
            </a:extLst>
          </p:cNvPr>
          <p:cNvSpPr>
            <a:spLocks noGrp="1" noChangeArrowheads="1"/>
          </p:cNvSpPr>
          <p:nvPr>
            <p:ph type="title"/>
          </p:nvPr>
        </p:nvSpPr>
        <p:spPr>
          <a:noFill/>
        </p:spPr>
        <p:txBody>
          <a:bodyPr/>
          <a:lstStyle/>
          <a:p>
            <a:r>
              <a:rPr lang="en-GB" altLang="en-US" dirty="0"/>
              <a:t>Used and Unused Tone EVM for DRU</a:t>
            </a:r>
          </a:p>
        </p:txBody>
      </p:sp>
      <p:sp>
        <p:nvSpPr>
          <p:cNvPr id="15366" name="Rectangle 4">
            <a:extLst>
              <a:ext uri="{FF2B5EF4-FFF2-40B4-BE49-F238E27FC236}">
                <a16:creationId xmlns:a16="http://schemas.microsoft.com/office/drawing/2014/main" id="{AAB4AADD-B9F4-45B4-B9D2-5B5E3506EF55}"/>
              </a:ext>
            </a:extLst>
          </p:cNvPr>
          <p:cNvSpPr>
            <a:spLocks noGrp="1" noChangeArrowheads="1"/>
          </p:cNvSpPr>
          <p:nvPr>
            <p:ph idx="1"/>
          </p:nvPr>
        </p:nvSpPr>
        <p:spPr>
          <a:noFill/>
        </p:spPr>
        <p:txBody>
          <a:bodyPr/>
          <a:lstStyle/>
          <a:p>
            <a:pPr algn="ctr">
              <a:buFontTx/>
              <a:buNone/>
            </a:pPr>
            <a:r>
              <a:rPr lang="en-GB" altLang="en-US" sz="1500" dirty="0"/>
              <a:t>Date:</a:t>
            </a:r>
            <a:r>
              <a:rPr lang="en-GB" altLang="en-US" sz="1500" b="0" dirty="0"/>
              <a:t> 2025-07-xx</a:t>
            </a:r>
          </a:p>
        </p:txBody>
      </p:sp>
      <p:sp>
        <p:nvSpPr>
          <p:cNvPr id="15368" name="Rectangle 6">
            <a:extLst>
              <a:ext uri="{FF2B5EF4-FFF2-40B4-BE49-F238E27FC236}">
                <a16:creationId xmlns:a16="http://schemas.microsoft.com/office/drawing/2014/main" id="{1F254AD5-AF47-4227-BA6A-AD2DFF84AC29}"/>
              </a:ext>
            </a:extLst>
          </p:cNvPr>
          <p:cNvSpPr>
            <a:spLocks noChangeArrowheads="1"/>
          </p:cNvSpPr>
          <p:nvPr/>
        </p:nvSpPr>
        <p:spPr bwMode="auto">
          <a:xfrm>
            <a:off x="971600" y="2744631"/>
            <a:ext cx="1156759" cy="3583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9056" tIns="34529" rIns="69056" bIns="34529"/>
          <a:lstStyle>
            <a:lvl1pPr marL="342900" indent="-342900">
              <a:spcBef>
                <a:spcPct val="20000"/>
              </a:spcBef>
              <a:buChar char="•"/>
              <a:defRPr sz="2400" b="1">
                <a:solidFill>
                  <a:schemeClr val="tx1"/>
                </a:solidFill>
                <a:latin typeface="Times New Roman" panose="02020603050405020304" pitchFamily="18" charset="0"/>
              </a:defRPr>
            </a:lvl1pPr>
            <a:lvl2pPr marL="742950" indent="-285750">
              <a:spcBef>
                <a:spcPct val="20000"/>
              </a:spcBef>
              <a:buChar char="–"/>
              <a:defRPr sz="2000">
                <a:solidFill>
                  <a:schemeClr val="tx1"/>
                </a:solidFill>
                <a:latin typeface="Times New Roman" panose="02020603050405020304" pitchFamily="18" charset="0"/>
              </a:defRPr>
            </a:lvl2pPr>
            <a:lvl3pPr marL="1143000" indent="-228600">
              <a:spcBef>
                <a:spcPct val="20000"/>
              </a:spcBef>
              <a:buChar char="•"/>
              <a:defRPr>
                <a:solidFill>
                  <a:schemeClr val="tx1"/>
                </a:solidFill>
                <a:latin typeface="Times New Roman" panose="02020603050405020304" pitchFamily="18" charset="0"/>
              </a:defRPr>
            </a:lvl3pPr>
            <a:lvl4pPr marL="1600200" indent="-228600">
              <a:spcBef>
                <a:spcPct val="20000"/>
              </a:spcBef>
              <a:buChar char="–"/>
              <a:defRPr sz="1600">
                <a:solidFill>
                  <a:schemeClr val="tx1"/>
                </a:solidFill>
                <a:latin typeface="Times New Roman" panose="02020603050405020304" pitchFamily="18" charset="0"/>
              </a:defRPr>
            </a:lvl4pPr>
            <a:lvl5pPr marL="2057400" indent="-228600">
              <a:spcBef>
                <a:spcPct val="20000"/>
              </a:spcBef>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defRPr>
            </a:lvl9pPr>
          </a:lstStyle>
          <a:p>
            <a:pPr>
              <a:buFontTx/>
              <a:buNone/>
            </a:pPr>
            <a:r>
              <a:rPr lang="en-GB" altLang="en-US" sz="1500"/>
              <a:t>Authors:</a:t>
            </a:r>
            <a:endParaRPr lang="en-GB" altLang="en-US" sz="1500" b="0"/>
          </a:p>
        </p:txBody>
      </p:sp>
      <p:sp>
        <p:nvSpPr>
          <p:cNvPr id="3" name="Date Placeholder 2">
            <a:extLst>
              <a:ext uri="{FF2B5EF4-FFF2-40B4-BE49-F238E27FC236}">
                <a16:creationId xmlns:a16="http://schemas.microsoft.com/office/drawing/2014/main" id="{FE89327B-9F36-4F55-8F63-7CB5CFDD698C}"/>
              </a:ext>
            </a:extLst>
          </p:cNvPr>
          <p:cNvSpPr>
            <a:spLocks noGrp="1"/>
          </p:cNvSpPr>
          <p:nvPr>
            <p:ph type="dt" sz="half" idx="10"/>
          </p:nvPr>
        </p:nvSpPr>
        <p:spPr>
          <a:xfrm>
            <a:off x="696913" y="332601"/>
            <a:ext cx="968214" cy="276999"/>
          </a:xfrm>
        </p:spPr>
        <p:txBody>
          <a:bodyPr/>
          <a:lstStyle/>
          <a:p>
            <a:pPr>
              <a:defRPr/>
            </a:pPr>
            <a:r>
              <a:rPr lang="en-US" altLang="en-US"/>
              <a:t>July 2025</a:t>
            </a:r>
            <a:endParaRPr lang="en-GB" altLang="en-US" dirty="0"/>
          </a:p>
        </p:txBody>
      </p:sp>
      <p:sp>
        <p:nvSpPr>
          <p:cNvPr id="4" name="Slide Number Placeholder 3">
            <a:extLst>
              <a:ext uri="{FF2B5EF4-FFF2-40B4-BE49-F238E27FC236}">
                <a16:creationId xmlns:a16="http://schemas.microsoft.com/office/drawing/2014/main" id="{5EF2C425-9545-4147-A639-32826140A3DF}"/>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1</a:t>
            </a:fld>
            <a:endParaRPr lang="en-GB" altLang="en-US"/>
          </a:p>
        </p:txBody>
      </p:sp>
      <p:graphicFrame>
        <p:nvGraphicFramePr>
          <p:cNvPr id="10" name="Table 9">
            <a:extLst>
              <a:ext uri="{FF2B5EF4-FFF2-40B4-BE49-F238E27FC236}">
                <a16:creationId xmlns:a16="http://schemas.microsoft.com/office/drawing/2014/main" id="{25F5C18A-0A86-46B8-B635-CCCF8DFDF22F}"/>
              </a:ext>
            </a:extLst>
          </p:cNvPr>
          <p:cNvGraphicFramePr>
            <a:graphicFrameLocks noGrp="1"/>
          </p:cNvGraphicFramePr>
          <p:nvPr>
            <p:extLst>
              <p:ext uri="{D42A27DB-BD31-4B8C-83A1-F6EECF244321}">
                <p14:modId xmlns:p14="http://schemas.microsoft.com/office/powerpoint/2010/main" val="2202427872"/>
              </p:ext>
            </p:extLst>
          </p:nvPr>
        </p:nvGraphicFramePr>
        <p:xfrm>
          <a:off x="914400" y="3132668"/>
          <a:ext cx="7391400" cy="1771572"/>
        </p:xfrm>
        <a:graphic>
          <a:graphicData uri="http://schemas.openxmlformats.org/drawingml/2006/table">
            <a:tbl>
              <a:tblPr firstRow="1" bandRow="1">
                <a:tableStyleId>{21E4AEA4-8DFA-4A89-87EB-49C32662AFE0}</a:tableStyleId>
              </a:tblPr>
              <a:tblGrid>
                <a:gridCol w="1447800">
                  <a:extLst>
                    <a:ext uri="{9D8B030D-6E8A-4147-A177-3AD203B41FA5}">
                      <a16:colId xmlns:a16="http://schemas.microsoft.com/office/drawing/2014/main" val="20000"/>
                    </a:ext>
                  </a:extLst>
                </a:gridCol>
                <a:gridCol w="9906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685800">
                  <a:extLst>
                    <a:ext uri="{9D8B030D-6E8A-4147-A177-3AD203B41FA5}">
                      <a16:colId xmlns:a16="http://schemas.microsoft.com/office/drawing/2014/main" val="20003"/>
                    </a:ext>
                  </a:extLst>
                </a:gridCol>
                <a:gridCol w="2209800">
                  <a:extLst>
                    <a:ext uri="{9D8B030D-6E8A-4147-A177-3AD203B41FA5}">
                      <a16:colId xmlns:a16="http://schemas.microsoft.com/office/drawing/2014/main" val="20004"/>
                    </a:ext>
                  </a:extLst>
                </a:gridCol>
              </a:tblGrid>
              <a:tr h="444563">
                <a:tc>
                  <a:txBody>
                    <a:bodyPr/>
                    <a:lstStyle/>
                    <a:p>
                      <a:pPr algn="ctr"/>
                      <a:r>
                        <a:rPr lang="en-US" sz="1200">
                          <a:solidFill>
                            <a:schemeClr val="tx1"/>
                          </a:solidFill>
                        </a:rPr>
                        <a:t>Name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a:solidFill>
                            <a:schemeClr val="tx1"/>
                          </a:solidFill>
                        </a:rPr>
                        <a:t>Affiliations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a:solidFill>
                            <a:schemeClr val="tx1"/>
                          </a:solidFill>
                        </a:rPr>
                        <a:t>Address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a:solidFill>
                            <a:schemeClr val="tx1"/>
                          </a:solidFill>
                        </a:rPr>
                        <a:t>Phone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a:solidFill>
                            <a:schemeClr val="tx1"/>
                          </a:solidFill>
                        </a:rPr>
                        <a:t>Email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90689">
                <a:tc>
                  <a:txBody>
                    <a:bodyPr/>
                    <a:lstStyle/>
                    <a:p>
                      <a:pPr algn="ctr"/>
                      <a:r>
                        <a:rPr lang="en-US" sz="1100"/>
                        <a:t>Lin Yang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5">
                  <a:txBody>
                    <a:bodyPr/>
                    <a:lstStyle/>
                    <a:p>
                      <a:pPr algn="ctr"/>
                      <a:endParaRPr lang="en-US" sz="1100"/>
                    </a:p>
                    <a:p>
                      <a:pPr algn="ctr"/>
                      <a:endParaRPr lang="en-US" sz="1100"/>
                    </a:p>
                    <a:p>
                      <a:pPr algn="ctr"/>
                      <a:endParaRPr lang="en-US" sz="1100"/>
                    </a:p>
                    <a:p>
                      <a:pPr algn="ctr"/>
                      <a:r>
                        <a:rPr lang="en-US" sz="1100"/>
                        <a:t>Qualcomm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a:t>Chih-Yuan Chu</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US"/>
                    </a:p>
                  </a:txBody>
                  <a:tcPr/>
                </a:tc>
                <a:tc>
                  <a:txBody>
                    <a:bodyPr/>
                    <a:lstStyle/>
                    <a:p>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a:t>Qifan Chen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34283024"/>
                  </a:ext>
                </a:extLst>
              </a:tr>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a:t>Youhan Kim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US"/>
                    </a:p>
                  </a:txBody>
                  <a:tcPr/>
                </a:tc>
                <a:tc>
                  <a:txBody>
                    <a:bodyPr/>
                    <a:lstStyle/>
                    <a:p>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96969763"/>
                  </a:ext>
                </a:extLst>
              </a:tr>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a:t>Bin Tian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49120287"/>
                  </a:ext>
                </a:extLst>
              </a:tr>
            </a:tbl>
          </a:graphicData>
        </a:graphic>
      </p:graphicFrame>
      <p:sp>
        <p:nvSpPr>
          <p:cNvPr id="2" name="Footer Placeholder 1">
            <a:extLst>
              <a:ext uri="{FF2B5EF4-FFF2-40B4-BE49-F238E27FC236}">
                <a16:creationId xmlns:a16="http://schemas.microsoft.com/office/drawing/2014/main" id="{3D8DA6D9-E1F3-4093-83A6-4C79EC533570}"/>
              </a:ext>
            </a:extLst>
          </p:cNvPr>
          <p:cNvSpPr>
            <a:spLocks noGrp="1"/>
          </p:cNvSpPr>
          <p:nvPr>
            <p:ph type="ftr" sz="quarter" idx="11"/>
          </p:nvPr>
        </p:nvSpPr>
        <p:spPr/>
        <p:txBody>
          <a:bodyPr/>
          <a:lstStyle/>
          <a:p>
            <a:pPr>
              <a:defRPr/>
            </a:pPr>
            <a:r>
              <a:rPr lang="en-GB"/>
              <a:t>Lin Yang (Qualcomm)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39D3466-4C52-DA5A-3086-46BBE86ECD6F}"/>
              </a:ext>
            </a:extLst>
          </p:cNvPr>
          <p:cNvSpPr>
            <a:spLocks noGrp="1"/>
          </p:cNvSpPr>
          <p:nvPr>
            <p:ph idx="1"/>
          </p:nvPr>
        </p:nvSpPr>
        <p:spPr>
          <a:xfrm>
            <a:off x="684213" y="1988840"/>
            <a:ext cx="7772400" cy="4115098"/>
          </a:xfrm>
        </p:spPr>
        <p:txBody>
          <a:bodyPr/>
          <a:lstStyle/>
          <a:p>
            <a:pPr marL="0" indent="0" algn="ctr">
              <a:buNone/>
            </a:pPr>
            <a:r>
              <a:rPr lang="en-US" sz="3200" dirty="0"/>
              <a:t>Unused Tones Outside of DBW but Within PPDU BW</a:t>
            </a:r>
          </a:p>
          <a:p>
            <a:pPr marL="0" indent="0" algn="ctr">
              <a:buNone/>
            </a:pPr>
            <a:endParaRPr lang="en-US" sz="3200" dirty="0"/>
          </a:p>
        </p:txBody>
      </p:sp>
      <p:sp>
        <p:nvSpPr>
          <p:cNvPr id="4" name="Date Placeholder 3">
            <a:extLst>
              <a:ext uri="{FF2B5EF4-FFF2-40B4-BE49-F238E27FC236}">
                <a16:creationId xmlns:a16="http://schemas.microsoft.com/office/drawing/2014/main" id="{ABF3D447-7F38-3204-6EF9-B1E451F5C5AB}"/>
              </a:ext>
            </a:extLst>
          </p:cNvPr>
          <p:cNvSpPr>
            <a:spLocks noGrp="1"/>
          </p:cNvSpPr>
          <p:nvPr>
            <p:ph type="dt" sz="half" idx="10"/>
          </p:nvPr>
        </p:nvSpPr>
        <p:spPr/>
        <p:txBody>
          <a:bodyPr/>
          <a:lstStyle/>
          <a:p>
            <a:pPr>
              <a:defRPr/>
            </a:pPr>
            <a:r>
              <a:rPr lang="en-US" altLang="en-US"/>
              <a:t>July 2025</a:t>
            </a:r>
            <a:endParaRPr lang="en-GB" altLang="en-US" dirty="0"/>
          </a:p>
        </p:txBody>
      </p:sp>
      <p:sp>
        <p:nvSpPr>
          <p:cNvPr id="5" name="Footer Placeholder 4">
            <a:extLst>
              <a:ext uri="{FF2B5EF4-FFF2-40B4-BE49-F238E27FC236}">
                <a16:creationId xmlns:a16="http://schemas.microsoft.com/office/drawing/2014/main" id="{1EAA43FA-6CF9-2F15-00FA-FE29741A5583}"/>
              </a:ext>
            </a:extLst>
          </p:cNvPr>
          <p:cNvSpPr>
            <a:spLocks noGrp="1"/>
          </p:cNvSpPr>
          <p:nvPr>
            <p:ph type="ftr" sz="quarter" idx="11"/>
          </p:nvPr>
        </p:nvSpPr>
        <p:spPr/>
        <p:txBody>
          <a:bodyPr/>
          <a:lstStyle/>
          <a:p>
            <a:pPr>
              <a:defRPr/>
            </a:pPr>
            <a:r>
              <a:rPr lang="en-GB"/>
              <a:t>Lin Yang (Qualcomm)</a:t>
            </a:r>
          </a:p>
        </p:txBody>
      </p:sp>
      <p:sp>
        <p:nvSpPr>
          <p:cNvPr id="6" name="Slide Number Placeholder 5">
            <a:extLst>
              <a:ext uri="{FF2B5EF4-FFF2-40B4-BE49-F238E27FC236}">
                <a16:creationId xmlns:a16="http://schemas.microsoft.com/office/drawing/2014/main" id="{D7CB446E-64A4-EE2C-B036-9D9670774025}"/>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10</a:t>
            </a:fld>
            <a:endParaRPr lang="en-GB" altLang="en-US"/>
          </a:p>
        </p:txBody>
      </p:sp>
    </p:spTree>
    <p:extLst>
      <p:ext uri="{BB962C8B-B14F-4D97-AF65-F5344CB8AC3E}">
        <p14:creationId xmlns:p14="http://schemas.microsoft.com/office/powerpoint/2010/main" val="12200130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65E9E-F612-650E-F081-8473723B9E14}"/>
              </a:ext>
            </a:extLst>
          </p:cNvPr>
          <p:cNvSpPr>
            <a:spLocks noGrp="1"/>
          </p:cNvSpPr>
          <p:nvPr>
            <p:ph type="title"/>
          </p:nvPr>
        </p:nvSpPr>
        <p:spPr/>
        <p:txBody>
          <a:bodyPr/>
          <a:lstStyle/>
          <a:p>
            <a:r>
              <a:rPr lang="en-US" sz="2800" dirty="0"/>
              <a:t>Review on Unused tone EVM Requirement for RRU Transmission </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69051689-0376-696B-CC94-F5A0E7621A9E}"/>
                  </a:ext>
                </a:extLst>
              </p:cNvPr>
              <p:cNvSpPr>
                <a:spLocks noGrp="1"/>
              </p:cNvSpPr>
              <p:nvPr>
                <p:ph idx="1"/>
              </p:nvPr>
            </p:nvSpPr>
            <p:spPr>
              <a:xfrm>
                <a:off x="684213" y="1989138"/>
                <a:ext cx="7772400" cy="4320182"/>
              </a:xfrm>
            </p:spPr>
            <p:txBody>
              <a:bodyPr/>
              <a:lstStyle/>
              <a:p>
                <a:r>
                  <a:rPr lang="en-US" sz="1800" dirty="0"/>
                  <a:t>For RRU, 3 parameters define the unused tone EVM mask</a:t>
                </a:r>
              </a:p>
              <a:p>
                <a:pPr lvl="1"/>
                <a:r>
                  <a:rPr lang="en-US" sz="1400" dirty="0"/>
                  <a:t>Step size : based on RU size ( i.e., r = number of RRU26s within the transmitted RRU)</a:t>
                </a:r>
              </a:p>
              <a:p>
                <a:pPr lvl="2"/>
                <a:r>
                  <a:rPr lang="en-US" sz="1200" dirty="0"/>
                  <a:t>Same offset/mask required for each step/stair</a:t>
                </a:r>
              </a:p>
              <a:p>
                <a:pPr lvl="1"/>
                <a:r>
                  <a:rPr lang="en-US" sz="1400" dirty="0"/>
                  <a:t>Measurement resolution : m in the unit of RRU26</a:t>
                </a:r>
              </a:p>
              <a:p>
                <a:pPr lvl="1"/>
                <a:r>
                  <a:rPr lang="en-US" sz="1400" dirty="0"/>
                  <a:t>Offset </a:t>
                </a:r>
                <a:r>
                  <a:rPr lang="en-US" sz="1400" dirty="0" err="1"/>
                  <a:t>w.r.t.</a:t>
                </a:r>
                <a:r>
                  <a:rPr lang="en-US" sz="1400" dirty="0"/>
                  <a:t> used tone EVM </a:t>
                </a:r>
                <a14:m>
                  <m:oMath xmlns:m="http://schemas.openxmlformats.org/officeDocument/2006/math">
                    <m:r>
                      <m:rPr>
                        <m:sty m:val="p"/>
                        <m:brk m:alnAt="7"/>
                      </m:rPr>
                      <a:rPr lang="el-GR" sz="1400" b="0" smtClean="0">
                        <a:latin typeface="Cambria Math" panose="02040503050406030204" pitchFamily="18" charset="0"/>
                        <a:ea typeface="Cambria Math" panose="02040503050406030204" pitchFamily="18" charset="0"/>
                      </a:rPr>
                      <m:t>ε</m:t>
                    </m:r>
                  </m:oMath>
                </a14:m>
                <a:r>
                  <a:rPr lang="en-US" sz="1400" dirty="0"/>
                  <a:t> :  </a:t>
                </a:r>
              </a:p>
              <a:p>
                <a:pPr marL="0" indent="0">
                  <a:buNone/>
                </a:pPr>
                <a:endParaRPr lang="en-US" sz="1800" dirty="0"/>
              </a:p>
              <a:p>
                <a:pPr marL="0" indent="0">
                  <a:buNone/>
                </a:pPr>
                <a14:m>
                  <m:oMathPara xmlns:m="http://schemas.openxmlformats.org/officeDocument/2006/math">
                    <m:oMathParaPr>
                      <m:jc m:val="centerGroup"/>
                    </m:oMathParaPr>
                    <m:oMath xmlns:m="http://schemas.openxmlformats.org/officeDocument/2006/math">
                      <m:r>
                        <a:rPr lang="en-US" sz="1000" b="0" i="1" smtClean="0">
                          <a:latin typeface="Cambria Math" panose="02040503050406030204" pitchFamily="18" charset="0"/>
                        </a:rPr>
                        <m:t>𝑈𝑛𝑢𝑠𝑒𝑑𝑇𝑜𝑛𝑒𝐸𝑟𝑟𝑜𝑟</m:t>
                      </m:r>
                      <m:d>
                        <m:dPr>
                          <m:ctrlPr>
                            <a:rPr lang="en-US" sz="1000" b="0" i="1" smtClean="0">
                              <a:latin typeface="Cambria Math" panose="02040503050406030204" pitchFamily="18" charset="0"/>
                            </a:rPr>
                          </m:ctrlPr>
                        </m:dPr>
                        <m:e>
                          <m:sSub>
                            <m:sSubPr>
                              <m:ctrlPr>
                                <a:rPr lang="en-US" sz="1000" b="0" i="1" smtClean="0">
                                  <a:latin typeface="Cambria Math" panose="02040503050406030204" pitchFamily="18" charset="0"/>
                                </a:rPr>
                              </m:ctrlPr>
                            </m:sSubPr>
                            <m:e>
                              <m:r>
                                <a:rPr lang="en-US" sz="1000" b="0" i="1">
                                  <a:latin typeface="Cambria Math" panose="02040503050406030204" pitchFamily="18" charset="0"/>
                                </a:rPr>
                                <m:t>𝑖</m:t>
                              </m:r>
                            </m:e>
                            <m:sub>
                              <m:r>
                                <a:rPr lang="en-US" sz="1000" b="0" i="1">
                                  <a:latin typeface="Cambria Math" panose="02040503050406030204" pitchFamily="18" charset="0"/>
                                </a:rPr>
                                <m:t>𝑅𝑈</m:t>
                              </m:r>
                              <m:r>
                                <a:rPr lang="en-US" sz="1000" b="0" i="1" smtClean="0">
                                  <a:latin typeface="Cambria Math" panose="02040503050406030204" pitchFamily="18" charset="0"/>
                                </a:rPr>
                                <m:t>26,  </m:t>
                              </m:r>
                              <m:r>
                                <a:rPr lang="en-US" sz="1000" b="0" i="1" smtClean="0">
                                  <a:latin typeface="Cambria Math" panose="02040503050406030204" pitchFamily="18" charset="0"/>
                                </a:rPr>
                                <m:t>𝑠𝑡𝑎𝑟𝑡</m:t>
                              </m:r>
                            </m:sub>
                          </m:sSub>
                          <m:r>
                            <a:rPr lang="en-US" sz="1000" b="0" i="1" smtClean="0">
                              <a:latin typeface="Cambria Math" panose="02040503050406030204" pitchFamily="18" charset="0"/>
                            </a:rPr>
                            <m:t>+</m:t>
                          </m:r>
                          <m:r>
                            <a:rPr lang="en-US" sz="1000" b="0" i="1" smtClean="0">
                              <a:latin typeface="Cambria Math" panose="02040503050406030204" pitchFamily="18" charset="0"/>
                            </a:rPr>
                            <m:t>𝑚</m:t>
                          </m:r>
                        </m:e>
                      </m:d>
                      <m:r>
                        <a:rPr lang="en-US" sz="1000" b="0" i="1">
                          <a:latin typeface="Cambria Math" panose="02040503050406030204" pitchFamily="18" charset="0"/>
                          <a:ea typeface="Cambria Math" panose="02040503050406030204" pitchFamily="18" charset="0"/>
                        </a:rPr>
                        <m:t>≤</m:t>
                      </m:r>
                      <m:d>
                        <m:dPr>
                          <m:begChr m:val="{"/>
                          <m:endChr m:val=""/>
                          <m:ctrlPr>
                            <a:rPr lang="en-US" sz="1000" i="1" smtClean="0">
                              <a:latin typeface="Cambria Math" panose="02040503050406030204" pitchFamily="18" charset="0"/>
                              <a:ea typeface="Cambria Math" panose="02040503050406030204" pitchFamily="18" charset="0"/>
                            </a:rPr>
                          </m:ctrlPr>
                        </m:dPr>
                        <m:e>
                          <m:m>
                            <m:mPr>
                              <m:mcs>
                                <m:mc>
                                  <m:mcPr>
                                    <m:count m:val="2"/>
                                    <m:mcJc m:val="center"/>
                                  </m:mcPr>
                                </m:mc>
                              </m:mcs>
                              <m:ctrlPr>
                                <a:rPr lang="en-US" sz="1000" b="0" i="1">
                                  <a:latin typeface="Cambria Math" panose="02040503050406030204" pitchFamily="18" charset="0"/>
                                  <a:ea typeface="Cambria Math" panose="02040503050406030204" pitchFamily="18" charset="0"/>
                                </a:rPr>
                              </m:ctrlPr>
                            </m:mPr>
                            <m:mr>
                              <m:e>
                                <m:m>
                                  <m:mPr>
                                    <m:mcs>
                                      <m:mc>
                                        <m:mcPr>
                                          <m:count m:val="1"/>
                                          <m:mcJc m:val="center"/>
                                        </m:mcPr>
                                      </m:mc>
                                    </m:mcs>
                                    <m:ctrlPr>
                                      <a:rPr lang="en-US" sz="1000" b="0" i="1" smtClean="0">
                                        <a:latin typeface="Cambria Math" panose="02040503050406030204" pitchFamily="18" charset="0"/>
                                        <a:ea typeface="Cambria Math" panose="02040503050406030204" pitchFamily="18" charset="0"/>
                                      </a:rPr>
                                    </m:ctrlPr>
                                  </m:mPr>
                                  <m:mr>
                                    <m:e>
                                      <m:r>
                                        <m:rPr>
                                          <m:sty m:val="p"/>
                                          <m:brk m:alnAt="7"/>
                                        </m:rPr>
                                        <a:rPr lang="en-US" sz="1000" b="0">
                                          <a:latin typeface="Cambria Math" panose="02040503050406030204" pitchFamily="18" charset="0"/>
                                          <a:ea typeface="Cambria Math" panose="02040503050406030204" pitchFamily="18" charset="0"/>
                                        </a:rPr>
                                        <m:t>m</m:t>
                                      </m:r>
                                      <m:r>
                                        <m:rPr>
                                          <m:sty m:val="p"/>
                                        </m:rPr>
                                        <a:rPr lang="en-US" sz="1000" b="0">
                                          <a:latin typeface="Cambria Math" panose="02040503050406030204" pitchFamily="18" charset="0"/>
                                          <a:ea typeface="Cambria Math" panose="02040503050406030204" pitchFamily="18" charset="0"/>
                                        </a:rPr>
                                        <m:t>ax</m:t>
                                      </m:r>
                                      <m:d>
                                        <m:dPr>
                                          <m:ctrlPr>
                                            <a:rPr lang="en-US" sz="1000" b="0" i="1">
                                              <a:latin typeface="Cambria Math" panose="02040503050406030204" pitchFamily="18" charset="0"/>
                                              <a:ea typeface="Cambria Math" panose="02040503050406030204" pitchFamily="18" charset="0"/>
                                            </a:rPr>
                                          </m:ctrlPr>
                                        </m:dPr>
                                        <m:e>
                                          <m:r>
                                            <m:rPr>
                                              <m:sty m:val="p"/>
                                              <m:brk m:alnAt="7"/>
                                            </m:rPr>
                                            <a:rPr lang="el-GR" sz="1000" b="0">
                                              <a:latin typeface="Cambria Math" panose="02040503050406030204" pitchFamily="18" charset="0"/>
                                              <a:ea typeface="Cambria Math" panose="02040503050406030204" pitchFamily="18" charset="0"/>
                                            </a:rPr>
                                            <m:t>ε</m:t>
                                          </m:r>
                                          <m:r>
                                            <a:rPr lang="en-US" sz="1000" b="0">
                                              <a:latin typeface="Cambria Math" panose="02040503050406030204" pitchFamily="18" charset="0"/>
                                              <a:ea typeface="Cambria Math" panose="02040503050406030204" pitchFamily="18" charset="0"/>
                                            </a:rPr>
                                            <m:t>−</m:t>
                                          </m:r>
                                          <m:r>
                                            <a:rPr lang="en-US" sz="1000" b="0" smtClean="0">
                                              <a:solidFill>
                                                <a:schemeClr val="tx1"/>
                                              </a:solidFill>
                                              <a:latin typeface="Cambria Math" panose="02040503050406030204" pitchFamily="18" charset="0"/>
                                              <a:ea typeface="Cambria Math" panose="02040503050406030204" pitchFamily="18" charset="0"/>
                                            </a:rPr>
                                            <m:t>2</m:t>
                                          </m:r>
                                          <m:r>
                                            <a:rPr lang="en-US" sz="1000" b="0">
                                              <a:latin typeface="Cambria Math" panose="02040503050406030204" pitchFamily="18" charset="0"/>
                                              <a:ea typeface="Cambria Math" panose="02040503050406030204" pitchFamily="18" charset="0"/>
                                            </a:rPr>
                                            <m:t>, −38</m:t>
                                          </m:r>
                                          <m:r>
                                            <m:rPr>
                                              <m:sty m:val="p"/>
                                            </m:rPr>
                                            <a:rPr lang="en-US" sz="1000" b="0">
                                              <a:latin typeface="Cambria Math" panose="02040503050406030204" pitchFamily="18" charset="0"/>
                                              <a:ea typeface="Cambria Math" panose="02040503050406030204" pitchFamily="18" charset="0"/>
                                            </a:rPr>
                                            <m:t>dB</m:t>
                                          </m:r>
                                        </m:e>
                                      </m:d>
                                      <m:r>
                                        <a:rPr lang="en-US" sz="1000" b="0" i="1" smtClean="0">
                                          <a:latin typeface="Cambria Math" panose="02040503050406030204" pitchFamily="18" charset="0"/>
                                          <a:ea typeface="Cambria Math" panose="02040503050406030204" pitchFamily="18" charset="0"/>
                                        </a:rPr>
                                        <m:t>,</m:t>
                                      </m:r>
                                    </m:e>
                                  </m:mr>
                                  <m:mr>
                                    <m:e>
                                      <m:r>
                                        <m:rPr>
                                          <m:sty m:val="p"/>
                                        </m:rPr>
                                        <a:rPr lang="en-US" sz="1000" b="0" i="0" smtClean="0">
                                          <a:latin typeface="Cambria Math" panose="02040503050406030204" pitchFamily="18" charset="0"/>
                                          <a:ea typeface="Cambria Math" panose="02040503050406030204" pitchFamily="18" charset="0"/>
                                        </a:rPr>
                                        <m:t>max</m:t>
                                      </m:r>
                                      <m:d>
                                        <m:dPr>
                                          <m:ctrlPr>
                                            <a:rPr lang="en-US" sz="1000" b="0" i="1">
                                              <a:latin typeface="Cambria Math" panose="02040503050406030204" pitchFamily="18" charset="0"/>
                                              <a:ea typeface="Cambria Math" panose="02040503050406030204" pitchFamily="18" charset="0"/>
                                            </a:rPr>
                                          </m:ctrlPr>
                                        </m:dPr>
                                        <m:e>
                                          <m:r>
                                            <m:rPr>
                                              <m:sty m:val="p"/>
                                              <m:brk m:alnAt="7"/>
                                            </m:rPr>
                                            <a:rPr lang="el-GR" sz="1000" b="0">
                                              <a:latin typeface="Cambria Math" panose="02040503050406030204" pitchFamily="18" charset="0"/>
                                              <a:ea typeface="Cambria Math" panose="02040503050406030204" pitchFamily="18" charset="0"/>
                                            </a:rPr>
                                            <m:t>ε</m:t>
                                          </m:r>
                                          <m:r>
                                            <a:rPr lang="en-US" sz="1000" b="0">
                                              <a:latin typeface="Cambria Math" panose="02040503050406030204" pitchFamily="18" charset="0"/>
                                              <a:ea typeface="Cambria Math" panose="02040503050406030204" pitchFamily="18" charset="0"/>
                                            </a:rPr>
                                            <m:t>−12, −38</m:t>
                                          </m:r>
                                          <m:r>
                                            <m:rPr>
                                              <m:sty m:val="p"/>
                                            </m:rPr>
                                            <a:rPr lang="en-US" sz="1000" b="0">
                                              <a:latin typeface="Cambria Math" panose="02040503050406030204" pitchFamily="18" charset="0"/>
                                              <a:ea typeface="Cambria Math" panose="02040503050406030204" pitchFamily="18" charset="0"/>
                                            </a:rPr>
                                            <m:t>dB</m:t>
                                          </m:r>
                                        </m:e>
                                      </m:d>
                                      <m:r>
                                        <a:rPr lang="en-US" sz="1000" b="0" i="1" smtClean="0">
                                          <a:latin typeface="Cambria Math" panose="02040503050406030204" pitchFamily="18" charset="0"/>
                                          <a:ea typeface="Cambria Math" panose="02040503050406030204" pitchFamily="18" charset="0"/>
                                        </a:rPr>
                                        <m:t>,</m:t>
                                      </m:r>
                                    </m:e>
                                  </m:mr>
                                </m:m>
                              </m:e>
                              <m:e>
                                <m:m>
                                  <m:mPr>
                                    <m:mcs>
                                      <m:mc>
                                        <m:mcPr>
                                          <m:count m:val="1"/>
                                          <m:mcJc m:val="center"/>
                                        </m:mcPr>
                                      </m:mc>
                                    </m:mcs>
                                    <m:ctrlPr>
                                      <a:rPr lang="en-US" sz="1000" b="0" i="1" smtClean="0">
                                        <a:latin typeface="Cambria Math" panose="02040503050406030204" pitchFamily="18" charset="0"/>
                                        <a:ea typeface="Cambria Math" panose="02040503050406030204" pitchFamily="18" charset="0"/>
                                      </a:rPr>
                                    </m:ctrlPr>
                                  </m:mPr>
                                  <m:mr>
                                    <m:e>
                                      <m:r>
                                        <m:rPr>
                                          <m:sty m:val="p"/>
                                          <m:brk m:alnAt="7"/>
                                        </m:rPr>
                                        <a:rPr lang="en-US" sz="1000" b="0">
                                          <a:latin typeface="Cambria Math" panose="02040503050406030204" pitchFamily="18" charset="0"/>
                                          <a:ea typeface="Cambria Math" panose="02040503050406030204" pitchFamily="18" charset="0"/>
                                        </a:rPr>
                                        <m:t>i</m:t>
                                      </m:r>
                                      <m:r>
                                        <m:rPr>
                                          <m:sty m:val="p"/>
                                        </m:rPr>
                                        <a:rPr lang="en-US" sz="1000" b="0">
                                          <a:latin typeface="Cambria Math" panose="02040503050406030204" pitchFamily="18" charset="0"/>
                                          <a:ea typeface="Cambria Math" panose="02040503050406030204" pitchFamily="18" charset="0"/>
                                        </a:rPr>
                                        <m:t>f</m:t>
                                      </m:r>
                                      <m:r>
                                        <a:rPr lang="en-US" sz="1000" b="0">
                                          <a:latin typeface="Cambria Math" panose="02040503050406030204" pitchFamily="18" charset="0"/>
                                          <a:ea typeface="Cambria Math" panose="02040503050406030204" pitchFamily="18" charset="0"/>
                                        </a:rPr>
                                        <m:t> −</m:t>
                                      </m:r>
                                      <m:r>
                                        <m:rPr>
                                          <m:sty m:val="p"/>
                                        </m:rPr>
                                        <a:rPr lang="en-US" sz="1000" b="0">
                                          <a:latin typeface="Cambria Math" panose="02040503050406030204" pitchFamily="18" charset="0"/>
                                          <a:ea typeface="Cambria Math" panose="02040503050406030204" pitchFamily="18" charset="0"/>
                                        </a:rPr>
                                        <m:t>r</m:t>
                                      </m:r>
                                      <m:r>
                                        <m:rPr>
                                          <m:brk m:alnAt="7"/>
                                        </m:rPr>
                                        <a:rPr lang="en-US" sz="1000" b="0">
                                          <a:latin typeface="Cambria Math" panose="02040503050406030204" pitchFamily="18" charset="0"/>
                                          <a:ea typeface="Cambria Math" panose="02040503050406030204" pitchFamily="18" charset="0"/>
                                        </a:rPr>
                                        <m:t>≤</m:t>
                                      </m:r>
                                      <m:r>
                                        <m:rPr>
                                          <m:sty m:val="p"/>
                                        </m:rPr>
                                        <a:rPr lang="en-US" sz="1000" b="0">
                                          <a:latin typeface="Cambria Math" panose="02040503050406030204" pitchFamily="18" charset="0"/>
                                          <a:ea typeface="Cambria Math" panose="02040503050406030204" pitchFamily="18" charset="0"/>
                                        </a:rPr>
                                        <m:t>m</m:t>
                                      </m:r>
                                      <m:r>
                                        <a:rPr lang="en-US" sz="1000" b="0">
                                          <a:latin typeface="Cambria Math" panose="02040503050406030204" pitchFamily="18" charset="0"/>
                                          <a:ea typeface="Cambria Math" panose="02040503050406030204" pitchFamily="18" charset="0"/>
                                        </a:rPr>
                                        <m:t>≤−</m:t>
                                      </m:r>
                                      <m:r>
                                        <a:rPr lang="en-US" sz="1000" b="0" i="1" smtClean="0">
                                          <a:latin typeface="Cambria Math" panose="02040503050406030204" pitchFamily="18" charset="0"/>
                                          <a:ea typeface="Cambria Math" panose="02040503050406030204" pitchFamily="18" charset="0"/>
                                        </a:rPr>
                                        <m:t>1</m:t>
                                      </m:r>
                                    </m:e>
                                  </m:mr>
                                  <m:mr>
                                    <m:e>
                                      <m:r>
                                        <m:rPr>
                                          <m:sty m:val="p"/>
                                        </m:rPr>
                                        <a:rPr lang="en-US" sz="1000" b="0">
                                          <a:latin typeface="Cambria Math" panose="02040503050406030204" pitchFamily="18" charset="0"/>
                                          <a:ea typeface="Cambria Math" panose="02040503050406030204" pitchFamily="18" charset="0"/>
                                        </a:rPr>
                                        <m:t>if</m:t>
                                      </m:r>
                                      <m:r>
                                        <a:rPr lang="en-US" sz="1000" b="0">
                                          <a:latin typeface="Cambria Math" panose="02040503050406030204" pitchFamily="18" charset="0"/>
                                          <a:ea typeface="Cambria Math" panose="02040503050406030204" pitchFamily="18" charset="0"/>
                                        </a:rPr>
                                        <m:t> </m:t>
                                      </m:r>
                                      <m:r>
                                        <m:rPr>
                                          <m:brk m:alnAt="7"/>
                                        </m:rPr>
                                        <a:rPr lang="en-US" sz="1000" b="0">
                                          <a:latin typeface="Cambria Math" panose="02040503050406030204" pitchFamily="18" charset="0"/>
                                          <a:ea typeface="Cambria Math" panose="02040503050406030204" pitchFamily="18" charset="0"/>
                                        </a:rPr>
                                        <m:t>−</m:t>
                                      </m:r>
                                      <m:r>
                                        <a:rPr lang="en-US" sz="1000" b="0">
                                          <a:latin typeface="Cambria Math" panose="02040503050406030204" pitchFamily="18" charset="0"/>
                                          <a:ea typeface="Cambria Math" panose="02040503050406030204" pitchFamily="18" charset="0"/>
                                        </a:rPr>
                                        <m:t>2</m:t>
                                      </m:r>
                                      <m:r>
                                        <m:rPr>
                                          <m:sty m:val="p"/>
                                        </m:rPr>
                                        <a:rPr lang="en-US" sz="1000" b="0">
                                          <a:latin typeface="Cambria Math" panose="02040503050406030204" pitchFamily="18" charset="0"/>
                                          <a:ea typeface="Cambria Math" panose="02040503050406030204" pitchFamily="18" charset="0"/>
                                        </a:rPr>
                                        <m:t>r</m:t>
                                      </m:r>
                                      <m:r>
                                        <a:rPr lang="en-US" sz="1000" b="0">
                                          <a:latin typeface="Cambria Math" panose="02040503050406030204" pitchFamily="18" charset="0"/>
                                          <a:ea typeface="Cambria Math" panose="02040503050406030204" pitchFamily="18" charset="0"/>
                                        </a:rPr>
                                        <m:t>≤</m:t>
                                      </m:r>
                                      <m:r>
                                        <m:rPr>
                                          <m:sty m:val="p"/>
                                        </m:rPr>
                                        <a:rPr lang="en-US" sz="1000" b="0">
                                          <a:latin typeface="Cambria Math" panose="02040503050406030204" pitchFamily="18" charset="0"/>
                                          <a:ea typeface="Cambria Math" panose="02040503050406030204" pitchFamily="18" charset="0"/>
                                        </a:rPr>
                                        <m:t>m</m:t>
                                      </m:r>
                                      <m:r>
                                        <a:rPr lang="en-US" sz="1000" b="0">
                                          <a:latin typeface="Cambria Math" panose="02040503050406030204" pitchFamily="18" charset="0"/>
                                          <a:ea typeface="Cambria Math" panose="02040503050406030204" pitchFamily="18" charset="0"/>
                                        </a:rPr>
                                        <m:t>≤−</m:t>
                                      </m:r>
                                      <m:r>
                                        <m:rPr>
                                          <m:sty m:val="p"/>
                                        </m:rPr>
                                        <a:rPr lang="en-US" sz="1000" b="0">
                                          <a:latin typeface="Cambria Math" panose="02040503050406030204" pitchFamily="18" charset="0"/>
                                          <a:ea typeface="Cambria Math" panose="02040503050406030204" pitchFamily="18" charset="0"/>
                                        </a:rPr>
                                        <m:t>r</m:t>
                                      </m:r>
                                      <m:r>
                                        <a:rPr lang="en-US" sz="1000" b="0">
                                          <a:latin typeface="Cambria Math" panose="02040503050406030204" pitchFamily="18" charset="0"/>
                                          <a:ea typeface="Cambria Math" panose="02040503050406030204" pitchFamily="18" charset="0"/>
                                        </a:rPr>
                                        <m:t>−</m:t>
                                      </m:r>
                                      <m:r>
                                        <a:rPr lang="en-US" sz="1000" b="0" i="1" smtClean="0">
                                          <a:latin typeface="Cambria Math" panose="02040503050406030204" pitchFamily="18" charset="0"/>
                                          <a:ea typeface="Cambria Math" panose="02040503050406030204" pitchFamily="18" charset="0"/>
                                        </a:rPr>
                                        <m:t>1</m:t>
                                      </m:r>
                                    </m:e>
                                  </m:mr>
                                </m:m>
                              </m:e>
                            </m:mr>
                            <m:mr>
                              <m:e>
                                <m:m>
                                  <m:mPr>
                                    <m:mcs>
                                      <m:mc>
                                        <m:mcPr>
                                          <m:count m:val="1"/>
                                          <m:mcJc m:val="center"/>
                                        </m:mcPr>
                                      </m:mc>
                                    </m:mcs>
                                    <m:ctrlPr>
                                      <a:rPr lang="en-US" sz="1000" b="0" i="1" smtClean="0">
                                        <a:latin typeface="Cambria Math" panose="02040503050406030204" pitchFamily="18" charset="0"/>
                                        <a:ea typeface="Cambria Math" panose="02040503050406030204" pitchFamily="18" charset="0"/>
                                      </a:rPr>
                                    </m:ctrlPr>
                                  </m:mPr>
                                  <m:mr>
                                    <m:e>
                                      <m:r>
                                        <m:rPr>
                                          <m:sty m:val="p"/>
                                          <m:brk m:alnAt="7"/>
                                        </m:rPr>
                                        <a:rPr lang="en-US" sz="1000" b="0">
                                          <a:latin typeface="Cambria Math" panose="02040503050406030204" pitchFamily="18" charset="0"/>
                                          <a:ea typeface="Cambria Math" panose="02040503050406030204" pitchFamily="18" charset="0"/>
                                        </a:rPr>
                                        <m:t>m</m:t>
                                      </m:r>
                                      <m:r>
                                        <m:rPr>
                                          <m:sty m:val="p"/>
                                        </m:rPr>
                                        <a:rPr lang="en-US" sz="1000" b="0">
                                          <a:latin typeface="Cambria Math" panose="02040503050406030204" pitchFamily="18" charset="0"/>
                                          <a:ea typeface="Cambria Math" panose="02040503050406030204" pitchFamily="18" charset="0"/>
                                        </a:rPr>
                                        <m:t>ax</m:t>
                                      </m:r>
                                      <m:d>
                                        <m:dPr>
                                          <m:ctrlPr>
                                            <a:rPr lang="en-US" sz="1000" b="0" i="1">
                                              <a:latin typeface="Cambria Math" panose="02040503050406030204" pitchFamily="18" charset="0"/>
                                              <a:ea typeface="Cambria Math" panose="02040503050406030204" pitchFamily="18" charset="0"/>
                                            </a:rPr>
                                          </m:ctrlPr>
                                        </m:dPr>
                                        <m:e>
                                          <m:r>
                                            <m:rPr>
                                              <m:sty m:val="p"/>
                                              <m:brk m:alnAt="7"/>
                                            </m:rPr>
                                            <a:rPr lang="el-GR" sz="1000" b="0">
                                              <a:latin typeface="Cambria Math" panose="02040503050406030204" pitchFamily="18" charset="0"/>
                                              <a:ea typeface="Cambria Math" panose="02040503050406030204" pitchFamily="18" charset="0"/>
                                            </a:rPr>
                                            <m:t>ε</m:t>
                                          </m:r>
                                          <m:r>
                                            <a:rPr lang="en-US" sz="1000" b="0">
                                              <a:latin typeface="Cambria Math" panose="02040503050406030204" pitchFamily="18" charset="0"/>
                                              <a:ea typeface="Cambria Math" panose="02040503050406030204" pitchFamily="18" charset="0"/>
                                            </a:rPr>
                                            <m:t>−</m:t>
                                          </m:r>
                                          <m:r>
                                            <a:rPr lang="en-US" sz="1000" b="0" smtClean="0">
                                              <a:solidFill>
                                                <a:schemeClr val="tx1"/>
                                              </a:solidFill>
                                              <a:latin typeface="Cambria Math" panose="02040503050406030204" pitchFamily="18" charset="0"/>
                                              <a:ea typeface="Cambria Math" panose="02040503050406030204" pitchFamily="18" charset="0"/>
                                            </a:rPr>
                                            <m:t>22</m:t>
                                          </m:r>
                                          <m:r>
                                            <a:rPr lang="en-US" sz="1000" b="0">
                                              <a:latin typeface="Cambria Math" panose="02040503050406030204" pitchFamily="18" charset="0"/>
                                              <a:ea typeface="Cambria Math" panose="02040503050406030204" pitchFamily="18" charset="0"/>
                                            </a:rPr>
                                            <m:t>, −38</m:t>
                                          </m:r>
                                          <m:r>
                                            <m:rPr>
                                              <m:sty m:val="p"/>
                                            </m:rPr>
                                            <a:rPr lang="en-US" sz="1000" b="0">
                                              <a:latin typeface="Cambria Math" panose="02040503050406030204" pitchFamily="18" charset="0"/>
                                              <a:ea typeface="Cambria Math" panose="02040503050406030204" pitchFamily="18" charset="0"/>
                                            </a:rPr>
                                            <m:t>dB</m:t>
                                          </m:r>
                                        </m:e>
                                      </m:d>
                                      <m:r>
                                        <a:rPr lang="en-US" sz="1000" b="0" i="1" smtClean="0">
                                          <a:latin typeface="Cambria Math" panose="02040503050406030204" pitchFamily="18" charset="0"/>
                                          <a:ea typeface="Cambria Math" panose="02040503050406030204" pitchFamily="18" charset="0"/>
                                        </a:rPr>
                                        <m:t>,</m:t>
                                      </m:r>
                                    </m:e>
                                  </m:mr>
                                  <m:mr>
                                    <m:e>
                                      <m:r>
                                        <a:rPr lang="en-US" sz="1000" b="0">
                                          <a:latin typeface="Cambria Math" panose="02040503050406030204" pitchFamily="18" charset="0"/>
                                          <a:ea typeface="Cambria Math" panose="02040503050406030204" pitchFamily="18" charset="0"/>
                                        </a:rPr>
                                        <m:t>−38</m:t>
                                      </m:r>
                                      <m:r>
                                        <m:rPr>
                                          <m:sty m:val="p"/>
                                        </m:rPr>
                                        <a:rPr lang="en-US" sz="1000" b="0">
                                          <a:latin typeface="Cambria Math" panose="02040503050406030204" pitchFamily="18" charset="0"/>
                                          <a:ea typeface="Cambria Math" panose="02040503050406030204" pitchFamily="18" charset="0"/>
                                        </a:rPr>
                                        <m:t>dB</m:t>
                                      </m:r>
                                      <m:r>
                                        <a:rPr lang="en-US" sz="1000" b="0" i="1" smtClean="0">
                                          <a:latin typeface="Cambria Math" panose="02040503050406030204" pitchFamily="18" charset="0"/>
                                          <a:ea typeface="Cambria Math" panose="02040503050406030204" pitchFamily="18" charset="0"/>
                                        </a:rPr>
                                        <m:t>,</m:t>
                                      </m:r>
                                    </m:e>
                                  </m:mr>
                                </m:m>
                              </m:e>
                              <m:e>
                                <m:m>
                                  <m:mPr>
                                    <m:mcs>
                                      <m:mc>
                                        <m:mcPr>
                                          <m:count m:val="1"/>
                                          <m:mcJc m:val="center"/>
                                        </m:mcPr>
                                      </m:mc>
                                    </m:mcs>
                                    <m:ctrlPr>
                                      <a:rPr lang="en-US" sz="1000" b="0" i="1" smtClean="0">
                                        <a:latin typeface="Cambria Math" panose="02040503050406030204" pitchFamily="18" charset="0"/>
                                        <a:ea typeface="Cambria Math" panose="02040503050406030204" pitchFamily="18" charset="0"/>
                                      </a:rPr>
                                    </m:ctrlPr>
                                  </m:mPr>
                                  <m:mr>
                                    <m:e>
                                      <m:r>
                                        <m:rPr>
                                          <m:sty m:val="p"/>
                                        </m:rPr>
                                        <a:rPr lang="en-US" sz="1000" b="0">
                                          <a:latin typeface="Cambria Math" panose="02040503050406030204" pitchFamily="18" charset="0"/>
                                          <a:ea typeface="Cambria Math" panose="02040503050406030204" pitchFamily="18" charset="0"/>
                                        </a:rPr>
                                        <m:t>if</m:t>
                                      </m:r>
                                      <m:r>
                                        <a:rPr lang="en-US" sz="1000" b="0">
                                          <a:latin typeface="Cambria Math" panose="02040503050406030204" pitchFamily="18" charset="0"/>
                                          <a:ea typeface="Cambria Math" panose="02040503050406030204" pitchFamily="18" charset="0"/>
                                        </a:rPr>
                                        <m:t> </m:t>
                                      </m:r>
                                      <m:r>
                                        <m:rPr>
                                          <m:brk m:alnAt="7"/>
                                        </m:rPr>
                                        <a:rPr lang="en-US" sz="1000" b="0">
                                          <a:latin typeface="Cambria Math" panose="02040503050406030204" pitchFamily="18" charset="0"/>
                                          <a:ea typeface="Cambria Math" panose="02040503050406030204" pitchFamily="18" charset="0"/>
                                        </a:rPr>
                                        <m:t>−</m:t>
                                      </m:r>
                                      <m:r>
                                        <a:rPr lang="en-US" sz="1000" b="0">
                                          <a:latin typeface="Cambria Math" panose="02040503050406030204" pitchFamily="18" charset="0"/>
                                          <a:ea typeface="Cambria Math" panose="02040503050406030204" pitchFamily="18" charset="0"/>
                                        </a:rPr>
                                        <m:t>3</m:t>
                                      </m:r>
                                      <m:r>
                                        <m:rPr>
                                          <m:sty m:val="p"/>
                                        </m:rPr>
                                        <a:rPr lang="en-US" sz="1000" b="0">
                                          <a:latin typeface="Cambria Math" panose="02040503050406030204" pitchFamily="18" charset="0"/>
                                          <a:ea typeface="Cambria Math" panose="02040503050406030204" pitchFamily="18" charset="0"/>
                                        </a:rPr>
                                        <m:t>r</m:t>
                                      </m:r>
                                      <m:r>
                                        <a:rPr lang="en-US" sz="1000" b="0">
                                          <a:latin typeface="Cambria Math" panose="02040503050406030204" pitchFamily="18" charset="0"/>
                                          <a:ea typeface="Cambria Math" panose="02040503050406030204" pitchFamily="18" charset="0"/>
                                        </a:rPr>
                                        <m:t>≤</m:t>
                                      </m:r>
                                      <m:r>
                                        <m:rPr>
                                          <m:sty m:val="p"/>
                                        </m:rPr>
                                        <a:rPr lang="en-US" sz="1000" b="0">
                                          <a:latin typeface="Cambria Math" panose="02040503050406030204" pitchFamily="18" charset="0"/>
                                          <a:ea typeface="Cambria Math" panose="02040503050406030204" pitchFamily="18" charset="0"/>
                                        </a:rPr>
                                        <m:t>m</m:t>
                                      </m:r>
                                      <m:r>
                                        <a:rPr lang="en-US" sz="1000" b="0">
                                          <a:latin typeface="Cambria Math" panose="02040503050406030204" pitchFamily="18" charset="0"/>
                                          <a:ea typeface="Cambria Math" panose="02040503050406030204" pitchFamily="18" charset="0"/>
                                        </a:rPr>
                                        <m:t>≤−2</m:t>
                                      </m:r>
                                      <m:r>
                                        <m:rPr>
                                          <m:sty m:val="p"/>
                                        </m:rPr>
                                        <a:rPr lang="en-US" sz="1000" b="0">
                                          <a:latin typeface="Cambria Math" panose="02040503050406030204" pitchFamily="18" charset="0"/>
                                          <a:ea typeface="Cambria Math" panose="02040503050406030204" pitchFamily="18" charset="0"/>
                                        </a:rPr>
                                        <m:t>r</m:t>
                                      </m:r>
                                      <m:r>
                                        <a:rPr lang="en-US" sz="1000" b="0">
                                          <a:latin typeface="Cambria Math" panose="02040503050406030204" pitchFamily="18" charset="0"/>
                                          <a:ea typeface="Cambria Math" panose="02040503050406030204" pitchFamily="18" charset="0"/>
                                        </a:rPr>
                                        <m:t>−1</m:t>
                                      </m:r>
                                    </m:e>
                                  </m:mr>
                                  <m:mr>
                                    <m:e>
                                      <m:r>
                                        <m:rPr>
                                          <m:sty m:val="p"/>
                                        </m:rPr>
                                        <a:rPr lang="en-US" sz="1000" b="0">
                                          <a:latin typeface="Cambria Math" panose="02040503050406030204" pitchFamily="18" charset="0"/>
                                          <a:ea typeface="Cambria Math" panose="02040503050406030204" pitchFamily="18" charset="0"/>
                                        </a:rPr>
                                        <m:t>otherwis</m:t>
                                      </m:r>
                                      <m:r>
                                        <a:rPr lang="en-US" sz="1000" b="0" i="1" smtClean="0">
                                          <a:latin typeface="Cambria Math" panose="02040503050406030204" pitchFamily="18" charset="0"/>
                                          <a:ea typeface="Cambria Math" panose="02040503050406030204" pitchFamily="18" charset="0"/>
                                        </a:rPr>
                                        <m:t>𝑒</m:t>
                                      </m:r>
                                    </m:e>
                                  </m:mr>
                                </m:m>
                              </m:e>
                            </m:mr>
                          </m:m>
                        </m:e>
                      </m:d>
                    </m:oMath>
                  </m:oMathPara>
                </a14:m>
                <a:endParaRPr lang="en-US" sz="1000" dirty="0"/>
              </a:p>
              <a:p>
                <a:pPr marL="0" indent="0">
                  <a:buNone/>
                </a:pPr>
                <a:endParaRPr lang="en-US" sz="1000" dirty="0"/>
              </a:p>
              <a:p>
                <a:pPr marL="0" indent="0">
                  <a:buNone/>
                </a:pPr>
                <a14:m>
                  <m:oMathPara xmlns:m="http://schemas.openxmlformats.org/officeDocument/2006/math">
                    <m:oMathParaPr>
                      <m:jc m:val="centerGroup"/>
                    </m:oMathParaPr>
                    <m:oMath xmlns:m="http://schemas.openxmlformats.org/officeDocument/2006/math">
                      <m:r>
                        <a:rPr lang="en-US" sz="1000" b="0" i="1" smtClean="0">
                          <a:latin typeface="Cambria Math" panose="02040503050406030204" pitchFamily="18" charset="0"/>
                        </a:rPr>
                        <m:t>𝑈𝑛𝑢𝑠𝑒𝑑𝑇𝑜𝑛𝑒𝐸𝑟𝑟𝑜𝑟</m:t>
                      </m:r>
                      <m:d>
                        <m:dPr>
                          <m:ctrlPr>
                            <a:rPr lang="en-US" sz="1000" b="0" i="1" smtClean="0">
                              <a:latin typeface="Cambria Math" panose="02040503050406030204" pitchFamily="18" charset="0"/>
                            </a:rPr>
                          </m:ctrlPr>
                        </m:dPr>
                        <m:e>
                          <m:sSub>
                            <m:sSubPr>
                              <m:ctrlPr>
                                <a:rPr lang="en-US" sz="1000" b="0" i="1" smtClean="0">
                                  <a:latin typeface="Cambria Math" panose="02040503050406030204" pitchFamily="18" charset="0"/>
                                </a:rPr>
                              </m:ctrlPr>
                            </m:sSubPr>
                            <m:e>
                              <m:r>
                                <a:rPr lang="en-US" sz="1000" b="0" i="1">
                                  <a:latin typeface="Cambria Math" panose="02040503050406030204" pitchFamily="18" charset="0"/>
                                </a:rPr>
                                <m:t>𝑖</m:t>
                              </m:r>
                            </m:e>
                            <m:sub>
                              <m:r>
                                <a:rPr lang="en-US" sz="1000" b="0" i="1">
                                  <a:latin typeface="Cambria Math" panose="02040503050406030204" pitchFamily="18" charset="0"/>
                                </a:rPr>
                                <m:t>𝑅𝑈</m:t>
                              </m:r>
                              <m:r>
                                <a:rPr lang="en-US" sz="1000" b="0" i="1" smtClean="0">
                                  <a:latin typeface="Cambria Math" panose="02040503050406030204" pitchFamily="18" charset="0"/>
                                </a:rPr>
                                <m:t>26,  </m:t>
                              </m:r>
                              <m:r>
                                <a:rPr lang="en-US" sz="1000" b="0" i="1" smtClean="0">
                                  <a:latin typeface="Cambria Math" panose="02040503050406030204" pitchFamily="18" charset="0"/>
                                </a:rPr>
                                <m:t>𝑒𝑛𝑑</m:t>
                              </m:r>
                            </m:sub>
                          </m:sSub>
                          <m:r>
                            <a:rPr lang="en-US" sz="1000" b="0" i="1" smtClean="0">
                              <a:latin typeface="Cambria Math" panose="02040503050406030204" pitchFamily="18" charset="0"/>
                            </a:rPr>
                            <m:t>+</m:t>
                          </m:r>
                          <m:r>
                            <a:rPr lang="en-US" sz="1000" b="0" i="1" smtClean="0">
                              <a:latin typeface="Cambria Math" panose="02040503050406030204" pitchFamily="18" charset="0"/>
                            </a:rPr>
                            <m:t>𝑚</m:t>
                          </m:r>
                        </m:e>
                      </m:d>
                      <m:r>
                        <a:rPr lang="en-US" sz="1000" b="0" i="1">
                          <a:latin typeface="Cambria Math" panose="02040503050406030204" pitchFamily="18" charset="0"/>
                          <a:ea typeface="Cambria Math" panose="02040503050406030204" pitchFamily="18" charset="0"/>
                        </a:rPr>
                        <m:t>≤</m:t>
                      </m:r>
                      <m:d>
                        <m:dPr>
                          <m:begChr m:val="{"/>
                          <m:endChr m:val=""/>
                          <m:ctrlPr>
                            <a:rPr lang="en-US" sz="1000" i="1" smtClean="0">
                              <a:latin typeface="Cambria Math" panose="02040503050406030204" pitchFamily="18" charset="0"/>
                              <a:ea typeface="Cambria Math" panose="02040503050406030204" pitchFamily="18" charset="0"/>
                            </a:rPr>
                          </m:ctrlPr>
                        </m:dPr>
                        <m:e>
                          <m:m>
                            <m:mPr>
                              <m:mcs>
                                <m:mc>
                                  <m:mcPr>
                                    <m:count m:val="2"/>
                                    <m:mcJc m:val="center"/>
                                  </m:mcPr>
                                </m:mc>
                              </m:mcs>
                              <m:ctrlPr>
                                <a:rPr lang="en-US" sz="1000" b="0" i="1">
                                  <a:latin typeface="Cambria Math" panose="02040503050406030204" pitchFamily="18" charset="0"/>
                                  <a:ea typeface="Cambria Math" panose="02040503050406030204" pitchFamily="18" charset="0"/>
                                </a:rPr>
                              </m:ctrlPr>
                            </m:mPr>
                            <m:mr>
                              <m:e>
                                <m:m>
                                  <m:mPr>
                                    <m:mcs>
                                      <m:mc>
                                        <m:mcPr>
                                          <m:count m:val="1"/>
                                          <m:mcJc m:val="center"/>
                                        </m:mcPr>
                                      </m:mc>
                                    </m:mcs>
                                    <m:ctrlPr>
                                      <a:rPr lang="en-US" sz="1000" b="0" i="1" smtClean="0">
                                        <a:latin typeface="Cambria Math" panose="02040503050406030204" pitchFamily="18" charset="0"/>
                                        <a:ea typeface="Cambria Math" panose="02040503050406030204" pitchFamily="18" charset="0"/>
                                      </a:rPr>
                                    </m:ctrlPr>
                                  </m:mPr>
                                  <m:mr>
                                    <m:e>
                                      <m:r>
                                        <m:rPr>
                                          <m:sty m:val="p"/>
                                          <m:brk m:alnAt="7"/>
                                        </m:rPr>
                                        <a:rPr lang="en-US" sz="1000" b="0">
                                          <a:latin typeface="Cambria Math" panose="02040503050406030204" pitchFamily="18" charset="0"/>
                                          <a:ea typeface="Cambria Math" panose="02040503050406030204" pitchFamily="18" charset="0"/>
                                        </a:rPr>
                                        <m:t>m</m:t>
                                      </m:r>
                                      <m:r>
                                        <m:rPr>
                                          <m:sty m:val="p"/>
                                        </m:rPr>
                                        <a:rPr lang="en-US" sz="1000" b="0">
                                          <a:latin typeface="Cambria Math" panose="02040503050406030204" pitchFamily="18" charset="0"/>
                                          <a:ea typeface="Cambria Math" panose="02040503050406030204" pitchFamily="18" charset="0"/>
                                        </a:rPr>
                                        <m:t>ax</m:t>
                                      </m:r>
                                      <m:d>
                                        <m:dPr>
                                          <m:ctrlPr>
                                            <a:rPr lang="en-US" sz="1000" b="0" i="1">
                                              <a:latin typeface="Cambria Math" panose="02040503050406030204" pitchFamily="18" charset="0"/>
                                              <a:ea typeface="Cambria Math" panose="02040503050406030204" pitchFamily="18" charset="0"/>
                                            </a:rPr>
                                          </m:ctrlPr>
                                        </m:dPr>
                                        <m:e>
                                          <m:r>
                                            <m:rPr>
                                              <m:sty m:val="p"/>
                                              <m:brk m:alnAt="7"/>
                                            </m:rPr>
                                            <a:rPr lang="el-GR" sz="1000" b="0">
                                              <a:latin typeface="Cambria Math" panose="02040503050406030204" pitchFamily="18" charset="0"/>
                                              <a:ea typeface="Cambria Math" panose="02040503050406030204" pitchFamily="18" charset="0"/>
                                            </a:rPr>
                                            <m:t>ε</m:t>
                                          </m:r>
                                          <m:r>
                                            <a:rPr lang="en-US" sz="1000" b="0">
                                              <a:latin typeface="Cambria Math" panose="02040503050406030204" pitchFamily="18" charset="0"/>
                                              <a:ea typeface="Cambria Math" panose="02040503050406030204" pitchFamily="18" charset="0"/>
                                            </a:rPr>
                                            <m:t>−</m:t>
                                          </m:r>
                                          <m:r>
                                            <a:rPr lang="en-US" sz="1000" b="0" smtClean="0">
                                              <a:solidFill>
                                                <a:schemeClr val="tx1"/>
                                              </a:solidFill>
                                              <a:latin typeface="Cambria Math" panose="02040503050406030204" pitchFamily="18" charset="0"/>
                                              <a:ea typeface="Cambria Math" panose="02040503050406030204" pitchFamily="18" charset="0"/>
                                            </a:rPr>
                                            <m:t>2</m:t>
                                          </m:r>
                                          <m:r>
                                            <a:rPr lang="en-US" sz="1000" b="0">
                                              <a:latin typeface="Cambria Math" panose="02040503050406030204" pitchFamily="18" charset="0"/>
                                              <a:ea typeface="Cambria Math" panose="02040503050406030204" pitchFamily="18" charset="0"/>
                                            </a:rPr>
                                            <m:t>, −38</m:t>
                                          </m:r>
                                          <m:r>
                                            <m:rPr>
                                              <m:sty m:val="p"/>
                                            </m:rPr>
                                            <a:rPr lang="en-US" sz="1000" b="0">
                                              <a:latin typeface="Cambria Math" panose="02040503050406030204" pitchFamily="18" charset="0"/>
                                              <a:ea typeface="Cambria Math" panose="02040503050406030204" pitchFamily="18" charset="0"/>
                                            </a:rPr>
                                            <m:t>dB</m:t>
                                          </m:r>
                                        </m:e>
                                      </m:d>
                                      <m:r>
                                        <a:rPr lang="en-US" sz="1000" b="0" i="1" smtClean="0">
                                          <a:latin typeface="Cambria Math" panose="02040503050406030204" pitchFamily="18" charset="0"/>
                                          <a:ea typeface="Cambria Math" panose="02040503050406030204" pitchFamily="18" charset="0"/>
                                        </a:rPr>
                                        <m:t>,</m:t>
                                      </m:r>
                                    </m:e>
                                  </m:mr>
                                  <m:mr>
                                    <m:e>
                                      <m:r>
                                        <m:rPr>
                                          <m:sty m:val="p"/>
                                        </m:rPr>
                                        <a:rPr lang="en-US" sz="1000" b="0" i="0" smtClean="0">
                                          <a:latin typeface="Cambria Math" panose="02040503050406030204" pitchFamily="18" charset="0"/>
                                          <a:ea typeface="Cambria Math" panose="02040503050406030204" pitchFamily="18" charset="0"/>
                                        </a:rPr>
                                        <m:t>max</m:t>
                                      </m:r>
                                      <m:d>
                                        <m:dPr>
                                          <m:ctrlPr>
                                            <a:rPr lang="en-US" sz="1000" b="0" i="1">
                                              <a:latin typeface="Cambria Math" panose="02040503050406030204" pitchFamily="18" charset="0"/>
                                              <a:ea typeface="Cambria Math" panose="02040503050406030204" pitchFamily="18" charset="0"/>
                                            </a:rPr>
                                          </m:ctrlPr>
                                        </m:dPr>
                                        <m:e>
                                          <m:r>
                                            <m:rPr>
                                              <m:sty m:val="p"/>
                                              <m:brk m:alnAt="7"/>
                                            </m:rPr>
                                            <a:rPr lang="el-GR" sz="1000" b="0">
                                              <a:latin typeface="Cambria Math" panose="02040503050406030204" pitchFamily="18" charset="0"/>
                                              <a:ea typeface="Cambria Math" panose="02040503050406030204" pitchFamily="18" charset="0"/>
                                            </a:rPr>
                                            <m:t>ε</m:t>
                                          </m:r>
                                          <m:r>
                                            <a:rPr lang="en-US" sz="1000" b="0">
                                              <a:latin typeface="Cambria Math" panose="02040503050406030204" pitchFamily="18" charset="0"/>
                                              <a:ea typeface="Cambria Math" panose="02040503050406030204" pitchFamily="18" charset="0"/>
                                            </a:rPr>
                                            <m:t>−12, −38</m:t>
                                          </m:r>
                                          <m:r>
                                            <m:rPr>
                                              <m:sty m:val="p"/>
                                            </m:rPr>
                                            <a:rPr lang="en-US" sz="1000" b="0">
                                              <a:latin typeface="Cambria Math" panose="02040503050406030204" pitchFamily="18" charset="0"/>
                                              <a:ea typeface="Cambria Math" panose="02040503050406030204" pitchFamily="18" charset="0"/>
                                            </a:rPr>
                                            <m:t>dB</m:t>
                                          </m:r>
                                        </m:e>
                                      </m:d>
                                      <m:r>
                                        <a:rPr lang="en-US" sz="1000" b="0" i="1" smtClean="0">
                                          <a:latin typeface="Cambria Math" panose="02040503050406030204" pitchFamily="18" charset="0"/>
                                          <a:ea typeface="Cambria Math" panose="02040503050406030204" pitchFamily="18" charset="0"/>
                                        </a:rPr>
                                        <m:t>,</m:t>
                                      </m:r>
                                    </m:e>
                                  </m:mr>
                                </m:m>
                              </m:e>
                              <m:e>
                                <m:m>
                                  <m:mPr>
                                    <m:mcs>
                                      <m:mc>
                                        <m:mcPr>
                                          <m:count m:val="1"/>
                                          <m:mcJc m:val="center"/>
                                        </m:mcPr>
                                      </m:mc>
                                    </m:mcs>
                                    <m:ctrlPr>
                                      <a:rPr lang="en-US" sz="1000" b="0" i="1" smtClean="0">
                                        <a:latin typeface="Cambria Math" panose="02040503050406030204" pitchFamily="18" charset="0"/>
                                        <a:ea typeface="Cambria Math" panose="02040503050406030204" pitchFamily="18" charset="0"/>
                                      </a:rPr>
                                    </m:ctrlPr>
                                  </m:mPr>
                                  <m:mr>
                                    <m:e>
                                      <m:r>
                                        <m:rPr>
                                          <m:sty m:val="p"/>
                                          <m:brk m:alnAt="7"/>
                                        </m:rPr>
                                        <a:rPr lang="en-US" sz="1000" b="0">
                                          <a:latin typeface="Cambria Math" panose="02040503050406030204" pitchFamily="18" charset="0"/>
                                          <a:ea typeface="Cambria Math" panose="02040503050406030204" pitchFamily="18" charset="0"/>
                                        </a:rPr>
                                        <m:t>i</m:t>
                                      </m:r>
                                      <m:r>
                                        <m:rPr>
                                          <m:sty m:val="p"/>
                                        </m:rPr>
                                        <a:rPr lang="en-US" sz="1000" b="0">
                                          <a:latin typeface="Cambria Math" panose="02040503050406030204" pitchFamily="18" charset="0"/>
                                          <a:ea typeface="Cambria Math" panose="02040503050406030204" pitchFamily="18" charset="0"/>
                                        </a:rPr>
                                        <m:t>f</m:t>
                                      </m:r>
                                      <m:r>
                                        <a:rPr lang="en-US" sz="1000" b="0">
                                          <a:latin typeface="Cambria Math" panose="02040503050406030204" pitchFamily="18" charset="0"/>
                                          <a:ea typeface="Cambria Math" panose="02040503050406030204" pitchFamily="18" charset="0"/>
                                        </a:rPr>
                                        <m:t> </m:t>
                                      </m:r>
                                      <m:r>
                                        <m:rPr>
                                          <m:brk m:alnAt="7"/>
                                        </m:rPr>
                                        <a:rPr lang="en-US" sz="1000" b="0" i="0" smtClean="0">
                                          <a:latin typeface="Cambria Math" panose="02040503050406030204" pitchFamily="18" charset="0"/>
                                          <a:ea typeface="Cambria Math" panose="02040503050406030204" pitchFamily="18" charset="0"/>
                                        </a:rPr>
                                        <m:t>1</m:t>
                                      </m:r>
                                      <m:r>
                                        <a:rPr lang="en-US" sz="1000" b="0">
                                          <a:latin typeface="Cambria Math" panose="02040503050406030204" pitchFamily="18" charset="0"/>
                                          <a:ea typeface="Cambria Math" panose="02040503050406030204" pitchFamily="18" charset="0"/>
                                        </a:rPr>
                                        <m:t>≤</m:t>
                                      </m:r>
                                      <m:r>
                                        <m:rPr>
                                          <m:sty m:val="p"/>
                                        </m:rPr>
                                        <a:rPr lang="en-US" sz="1000" b="0">
                                          <a:latin typeface="Cambria Math" panose="02040503050406030204" pitchFamily="18" charset="0"/>
                                          <a:ea typeface="Cambria Math" panose="02040503050406030204" pitchFamily="18" charset="0"/>
                                        </a:rPr>
                                        <m:t>m</m:t>
                                      </m:r>
                                      <m:r>
                                        <a:rPr lang="en-US" sz="1000" b="0">
                                          <a:latin typeface="Cambria Math" panose="02040503050406030204" pitchFamily="18" charset="0"/>
                                          <a:ea typeface="Cambria Math" panose="02040503050406030204" pitchFamily="18" charset="0"/>
                                        </a:rPr>
                                        <m:t>≤</m:t>
                                      </m:r>
                                      <m:r>
                                        <a:rPr lang="en-US" sz="1000" b="0" i="1" smtClean="0">
                                          <a:latin typeface="Cambria Math" panose="02040503050406030204" pitchFamily="18" charset="0"/>
                                          <a:ea typeface="Cambria Math" panose="02040503050406030204" pitchFamily="18" charset="0"/>
                                        </a:rPr>
                                        <m:t>𝑟</m:t>
                                      </m:r>
                                    </m:e>
                                  </m:mr>
                                  <m:mr>
                                    <m:e>
                                      <m:r>
                                        <m:rPr>
                                          <m:sty m:val="p"/>
                                        </m:rPr>
                                        <a:rPr lang="en-US" sz="1000" b="0">
                                          <a:latin typeface="Cambria Math" panose="02040503050406030204" pitchFamily="18" charset="0"/>
                                          <a:ea typeface="Cambria Math" panose="02040503050406030204" pitchFamily="18" charset="0"/>
                                        </a:rPr>
                                        <m:t>if</m:t>
                                      </m:r>
                                      <m:r>
                                        <a:rPr lang="en-US" sz="1000" b="0">
                                          <a:latin typeface="Cambria Math" panose="02040503050406030204" pitchFamily="18" charset="0"/>
                                          <a:ea typeface="Cambria Math" panose="02040503050406030204" pitchFamily="18" charset="0"/>
                                        </a:rPr>
                                        <m:t> </m:t>
                                      </m:r>
                                      <m:r>
                                        <m:rPr>
                                          <m:sty m:val="p"/>
                                        </m:rPr>
                                        <a:rPr lang="en-US" sz="1000" b="0" i="0" smtClean="0">
                                          <a:latin typeface="Cambria Math" panose="02040503050406030204" pitchFamily="18" charset="0"/>
                                          <a:ea typeface="Cambria Math" panose="02040503050406030204" pitchFamily="18" charset="0"/>
                                        </a:rPr>
                                        <m:t>r</m:t>
                                      </m:r>
                                      <m:r>
                                        <a:rPr lang="en-US" sz="1000" b="0" i="0" smtClean="0">
                                          <a:latin typeface="Cambria Math" panose="02040503050406030204" pitchFamily="18" charset="0"/>
                                          <a:ea typeface="Cambria Math" panose="02040503050406030204" pitchFamily="18" charset="0"/>
                                        </a:rPr>
                                        <m:t>+1≤</m:t>
                                      </m:r>
                                      <m:r>
                                        <m:rPr>
                                          <m:sty m:val="p"/>
                                        </m:rPr>
                                        <a:rPr lang="en-US" sz="1000" b="0">
                                          <a:latin typeface="Cambria Math" panose="02040503050406030204" pitchFamily="18" charset="0"/>
                                          <a:ea typeface="Cambria Math" panose="02040503050406030204" pitchFamily="18" charset="0"/>
                                        </a:rPr>
                                        <m:t>m</m:t>
                                      </m:r>
                                      <m:r>
                                        <a:rPr lang="en-US" sz="1000" b="0">
                                          <a:latin typeface="Cambria Math" panose="02040503050406030204" pitchFamily="18" charset="0"/>
                                          <a:ea typeface="Cambria Math" panose="02040503050406030204" pitchFamily="18" charset="0"/>
                                        </a:rPr>
                                        <m:t>≤</m:t>
                                      </m:r>
                                      <m:r>
                                        <a:rPr lang="en-US" sz="1000" b="0" i="1" smtClean="0">
                                          <a:latin typeface="Cambria Math" panose="02040503050406030204" pitchFamily="18" charset="0"/>
                                          <a:ea typeface="Cambria Math" panose="02040503050406030204" pitchFamily="18" charset="0"/>
                                        </a:rPr>
                                        <m:t>2</m:t>
                                      </m:r>
                                      <m:r>
                                        <a:rPr lang="en-US" sz="1000" b="0" i="1" smtClean="0">
                                          <a:latin typeface="Cambria Math" panose="02040503050406030204" pitchFamily="18" charset="0"/>
                                          <a:ea typeface="Cambria Math" panose="02040503050406030204" pitchFamily="18" charset="0"/>
                                        </a:rPr>
                                        <m:t>𝑟</m:t>
                                      </m:r>
                                    </m:e>
                                  </m:mr>
                                </m:m>
                              </m:e>
                            </m:mr>
                            <m:mr>
                              <m:e>
                                <m:m>
                                  <m:mPr>
                                    <m:mcs>
                                      <m:mc>
                                        <m:mcPr>
                                          <m:count m:val="1"/>
                                          <m:mcJc m:val="center"/>
                                        </m:mcPr>
                                      </m:mc>
                                    </m:mcs>
                                    <m:ctrlPr>
                                      <a:rPr lang="en-US" sz="1000" b="0" i="1" smtClean="0">
                                        <a:latin typeface="Cambria Math" panose="02040503050406030204" pitchFamily="18" charset="0"/>
                                        <a:ea typeface="Cambria Math" panose="02040503050406030204" pitchFamily="18" charset="0"/>
                                      </a:rPr>
                                    </m:ctrlPr>
                                  </m:mPr>
                                  <m:mr>
                                    <m:e>
                                      <m:r>
                                        <m:rPr>
                                          <m:sty m:val="p"/>
                                          <m:brk m:alnAt="7"/>
                                        </m:rPr>
                                        <a:rPr lang="en-US" sz="1000" b="0">
                                          <a:latin typeface="Cambria Math" panose="02040503050406030204" pitchFamily="18" charset="0"/>
                                          <a:ea typeface="Cambria Math" panose="02040503050406030204" pitchFamily="18" charset="0"/>
                                        </a:rPr>
                                        <m:t>m</m:t>
                                      </m:r>
                                      <m:r>
                                        <m:rPr>
                                          <m:sty m:val="p"/>
                                        </m:rPr>
                                        <a:rPr lang="en-US" sz="1000" b="0">
                                          <a:latin typeface="Cambria Math" panose="02040503050406030204" pitchFamily="18" charset="0"/>
                                          <a:ea typeface="Cambria Math" panose="02040503050406030204" pitchFamily="18" charset="0"/>
                                        </a:rPr>
                                        <m:t>ax</m:t>
                                      </m:r>
                                      <m:d>
                                        <m:dPr>
                                          <m:ctrlPr>
                                            <a:rPr lang="en-US" sz="1000" b="0" i="1">
                                              <a:latin typeface="Cambria Math" panose="02040503050406030204" pitchFamily="18" charset="0"/>
                                              <a:ea typeface="Cambria Math" panose="02040503050406030204" pitchFamily="18" charset="0"/>
                                            </a:rPr>
                                          </m:ctrlPr>
                                        </m:dPr>
                                        <m:e>
                                          <m:r>
                                            <m:rPr>
                                              <m:sty m:val="p"/>
                                              <m:brk m:alnAt="7"/>
                                            </m:rPr>
                                            <a:rPr lang="el-GR" sz="1000" b="0">
                                              <a:latin typeface="Cambria Math" panose="02040503050406030204" pitchFamily="18" charset="0"/>
                                              <a:ea typeface="Cambria Math" panose="02040503050406030204" pitchFamily="18" charset="0"/>
                                            </a:rPr>
                                            <m:t>ε</m:t>
                                          </m:r>
                                          <m:r>
                                            <a:rPr lang="en-US" sz="1000" b="0">
                                              <a:latin typeface="Cambria Math" panose="02040503050406030204" pitchFamily="18" charset="0"/>
                                              <a:ea typeface="Cambria Math" panose="02040503050406030204" pitchFamily="18" charset="0"/>
                                            </a:rPr>
                                            <m:t>−</m:t>
                                          </m:r>
                                          <m:r>
                                            <a:rPr lang="en-US" sz="1000" b="0" smtClean="0">
                                              <a:solidFill>
                                                <a:schemeClr val="tx1"/>
                                              </a:solidFill>
                                              <a:latin typeface="Cambria Math" panose="02040503050406030204" pitchFamily="18" charset="0"/>
                                              <a:ea typeface="Cambria Math" panose="02040503050406030204" pitchFamily="18" charset="0"/>
                                            </a:rPr>
                                            <m:t>22</m:t>
                                          </m:r>
                                          <m:r>
                                            <a:rPr lang="en-US" sz="1000" b="0">
                                              <a:latin typeface="Cambria Math" panose="02040503050406030204" pitchFamily="18" charset="0"/>
                                              <a:ea typeface="Cambria Math" panose="02040503050406030204" pitchFamily="18" charset="0"/>
                                            </a:rPr>
                                            <m:t>, −38</m:t>
                                          </m:r>
                                          <m:r>
                                            <m:rPr>
                                              <m:sty m:val="p"/>
                                            </m:rPr>
                                            <a:rPr lang="en-US" sz="1000" b="0">
                                              <a:latin typeface="Cambria Math" panose="02040503050406030204" pitchFamily="18" charset="0"/>
                                              <a:ea typeface="Cambria Math" panose="02040503050406030204" pitchFamily="18" charset="0"/>
                                            </a:rPr>
                                            <m:t>dB</m:t>
                                          </m:r>
                                        </m:e>
                                      </m:d>
                                      <m:r>
                                        <a:rPr lang="en-US" sz="1000" b="0" i="1" smtClean="0">
                                          <a:latin typeface="Cambria Math" panose="02040503050406030204" pitchFamily="18" charset="0"/>
                                          <a:ea typeface="Cambria Math" panose="02040503050406030204" pitchFamily="18" charset="0"/>
                                        </a:rPr>
                                        <m:t>,</m:t>
                                      </m:r>
                                    </m:e>
                                  </m:mr>
                                  <m:mr>
                                    <m:e>
                                      <m:r>
                                        <a:rPr lang="en-US" sz="1000" b="0">
                                          <a:latin typeface="Cambria Math" panose="02040503050406030204" pitchFamily="18" charset="0"/>
                                          <a:ea typeface="Cambria Math" panose="02040503050406030204" pitchFamily="18" charset="0"/>
                                        </a:rPr>
                                        <m:t>−38</m:t>
                                      </m:r>
                                      <m:r>
                                        <m:rPr>
                                          <m:sty m:val="p"/>
                                        </m:rPr>
                                        <a:rPr lang="en-US" sz="1000" b="0">
                                          <a:latin typeface="Cambria Math" panose="02040503050406030204" pitchFamily="18" charset="0"/>
                                          <a:ea typeface="Cambria Math" panose="02040503050406030204" pitchFamily="18" charset="0"/>
                                        </a:rPr>
                                        <m:t>dB</m:t>
                                      </m:r>
                                      <m:r>
                                        <a:rPr lang="en-US" sz="1000" b="0" i="1" smtClean="0">
                                          <a:latin typeface="Cambria Math" panose="02040503050406030204" pitchFamily="18" charset="0"/>
                                          <a:ea typeface="Cambria Math" panose="02040503050406030204" pitchFamily="18" charset="0"/>
                                        </a:rPr>
                                        <m:t>,</m:t>
                                      </m:r>
                                    </m:e>
                                  </m:mr>
                                </m:m>
                              </m:e>
                              <m:e>
                                <m:m>
                                  <m:mPr>
                                    <m:mcs>
                                      <m:mc>
                                        <m:mcPr>
                                          <m:count m:val="1"/>
                                          <m:mcJc m:val="center"/>
                                        </m:mcPr>
                                      </m:mc>
                                    </m:mcs>
                                    <m:ctrlPr>
                                      <a:rPr lang="en-US" sz="1000" b="0" i="1" smtClean="0">
                                        <a:latin typeface="Cambria Math" panose="02040503050406030204" pitchFamily="18" charset="0"/>
                                        <a:ea typeface="Cambria Math" panose="02040503050406030204" pitchFamily="18" charset="0"/>
                                      </a:rPr>
                                    </m:ctrlPr>
                                  </m:mPr>
                                  <m:mr>
                                    <m:e>
                                      <m:r>
                                        <m:rPr>
                                          <m:sty m:val="p"/>
                                        </m:rPr>
                                        <a:rPr lang="en-US" sz="1000" b="0">
                                          <a:latin typeface="Cambria Math" panose="02040503050406030204" pitchFamily="18" charset="0"/>
                                          <a:ea typeface="Cambria Math" panose="02040503050406030204" pitchFamily="18" charset="0"/>
                                        </a:rPr>
                                        <m:t>if</m:t>
                                      </m:r>
                                      <m:r>
                                        <a:rPr lang="en-US" sz="1000" b="0">
                                          <a:latin typeface="Cambria Math" panose="02040503050406030204" pitchFamily="18" charset="0"/>
                                          <a:ea typeface="Cambria Math" panose="02040503050406030204" pitchFamily="18" charset="0"/>
                                        </a:rPr>
                                        <m:t> 2</m:t>
                                      </m:r>
                                      <m:r>
                                        <m:rPr>
                                          <m:sty m:val="p"/>
                                        </m:rPr>
                                        <a:rPr lang="en-US" sz="1000" b="0" i="0" smtClean="0">
                                          <a:latin typeface="Cambria Math" panose="02040503050406030204" pitchFamily="18" charset="0"/>
                                          <a:ea typeface="Cambria Math" panose="02040503050406030204" pitchFamily="18" charset="0"/>
                                        </a:rPr>
                                        <m:t>r</m:t>
                                      </m:r>
                                      <m:r>
                                        <a:rPr lang="en-US" sz="1000" b="0" i="0" smtClean="0">
                                          <a:latin typeface="Cambria Math" panose="02040503050406030204" pitchFamily="18" charset="0"/>
                                          <a:ea typeface="Cambria Math" panose="02040503050406030204" pitchFamily="18" charset="0"/>
                                        </a:rPr>
                                        <m:t>+1≤</m:t>
                                      </m:r>
                                      <m:r>
                                        <m:rPr>
                                          <m:sty m:val="p"/>
                                        </m:rPr>
                                        <a:rPr lang="en-US" sz="1000" b="0">
                                          <a:latin typeface="Cambria Math" panose="02040503050406030204" pitchFamily="18" charset="0"/>
                                          <a:ea typeface="Cambria Math" panose="02040503050406030204" pitchFamily="18" charset="0"/>
                                        </a:rPr>
                                        <m:t>m</m:t>
                                      </m:r>
                                      <m:r>
                                        <a:rPr lang="en-US" sz="1000" b="0">
                                          <a:latin typeface="Cambria Math" panose="02040503050406030204" pitchFamily="18" charset="0"/>
                                          <a:ea typeface="Cambria Math" panose="02040503050406030204" pitchFamily="18" charset="0"/>
                                        </a:rPr>
                                        <m:t>≤</m:t>
                                      </m:r>
                                      <m:r>
                                        <a:rPr lang="en-US" sz="1000" b="0" i="1" smtClean="0">
                                          <a:latin typeface="Cambria Math" panose="02040503050406030204" pitchFamily="18" charset="0"/>
                                          <a:ea typeface="Cambria Math" panose="02040503050406030204" pitchFamily="18" charset="0"/>
                                        </a:rPr>
                                        <m:t>3</m:t>
                                      </m:r>
                                      <m:r>
                                        <a:rPr lang="en-US" sz="1000" b="0" i="1" smtClean="0">
                                          <a:latin typeface="Cambria Math" panose="02040503050406030204" pitchFamily="18" charset="0"/>
                                          <a:ea typeface="Cambria Math" panose="02040503050406030204" pitchFamily="18" charset="0"/>
                                        </a:rPr>
                                        <m:t>𝑟</m:t>
                                      </m:r>
                                    </m:e>
                                  </m:mr>
                                  <m:mr>
                                    <m:e>
                                      <m:r>
                                        <m:rPr>
                                          <m:sty m:val="p"/>
                                        </m:rPr>
                                        <a:rPr lang="en-US" sz="1000" b="0">
                                          <a:latin typeface="Cambria Math" panose="02040503050406030204" pitchFamily="18" charset="0"/>
                                          <a:ea typeface="Cambria Math" panose="02040503050406030204" pitchFamily="18" charset="0"/>
                                        </a:rPr>
                                        <m:t>otherwis</m:t>
                                      </m:r>
                                      <m:r>
                                        <a:rPr lang="en-US" sz="1000" b="0" i="1" smtClean="0">
                                          <a:latin typeface="Cambria Math" panose="02040503050406030204" pitchFamily="18" charset="0"/>
                                          <a:ea typeface="Cambria Math" panose="02040503050406030204" pitchFamily="18" charset="0"/>
                                        </a:rPr>
                                        <m:t>𝑒</m:t>
                                      </m:r>
                                    </m:e>
                                  </m:mr>
                                </m:m>
                              </m:e>
                            </m:mr>
                          </m:m>
                        </m:e>
                      </m:d>
                    </m:oMath>
                  </m:oMathPara>
                </a14:m>
                <a:endParaRPr lang="en-US" sz="1000" dirty="0"/>
              </a:p>
              <a:p>
                <a:pPr lvl="1"/>
                <a:endParaRPr lang="en-US" sz="1400" dirty="0"/>
              </a:p>
            </p:txBody>
          </p:sp>
        </mc:Choice>
        <mc:Fallback xmlns="">
          <p:sp>
            <p:nvSpPr>
              <p:cNvPr id="3" name="Content Placeholder 2">
                <a:extLst>
                  <a:ext uri="{FF2B5EF4-FFF2-40B4-BE49-F238E27FC236}">
                    <a16:creationId xmlns:a16="http://schemas.microsoft.com/office/drawing/2014/main" id="{69051689-0376-696B-CC94-F5A0E7621A9E}"/>
                  </a:ext>
                </a:extLst>
              </p:cNvPr>
              <p:cNvSpPr>
                <a:spLocks noGrp="1" noRot="1" noChangeAspect="1" noMove="1" noResize="1" noEditPoints="1" noAdjustHandles="1" noChangeArrowheads="1" noChangeShapeType="1" noTextEdit="1"/>
              </p:cNvSpPr>
              <p:nvPr>
                <p:ph idx="1"/>
              </p:nvPr>
            </p:nvSpPr>
            <p:spPr>
              <a:xfrm>
                <a:off x="684213" y="1989138"/>
                <a:ext cx="7772400" cy="4320182"/>
              </a:xfrm>
              <a:blipFill>
                <a:blip r:embed="rId2"/>
                <a:stretch>
                  <a:fillRect l="-471" t="-705"/>
                </a:stretch>
              </a:blipFill>
            </p:spPr>
            <p:txBody>
              <a:bodyPr/>
              <a:lstStyle/>
              <a:p>
                <a:r>
                  <a:rPr lang="en-US">
                    <a:noFill/>
                  </a:rPr>
                  <a:t> </a:t>
                </a:r>
              </a:p>
            </p:txBody>
          </p:sp>
        </mc:Fallback>
      </mc:AlternateContent>
      <p:sp>
        <p:nvSpPr>
          <p:cNvPr id="4" name="Date Placeholder 3">
            <a:extLst>
              <a:ext uri="{FF2B5EF4-FFF2-40B4-BE49-F238E27FC236}">
                <a16:creationId xmlns:a16="http://schemas.microsoft.com/office/drawing/2014/main" id="{FA4C8C0E-53CD-EFAB-AFB8-E46395ABA447}"/>
              </a:ext>
            </a:extLst>
          </p:cNvPr>
          <p:cNvSpPr>
            <a:spLocks noGrp="1"/>
          </p:cNvSpPr>
          <p:nvPr>
            <p:ph type="dt" sz="half" idx="10"/>
          </p:nvPr>
        </p:nvSpPr>
        <p:spPr/>
        <p:txBody>
          <a:bodyPr/>
          <a:lstStyle/>
          <a:p>
            <a:pPr>
              <a:defRPr/>
            </a:pPr>
            <a:r>
              <a:rPr lang="en-US" altLang="en-US"/>
              <a:t>July 2025</a:t>
            </a:r>
            <a:endParaRPr lang="en-GB" altLang="en-US" dirty="0"/>
          </a:p>
        </p:txBody>
      </p:sp>
      <p:sp>
        <p:nvSpPr>
          <p:cNvPr id="5" name="Footer Placeholder 4">
            <a:extLst>
              <a:ext uri="{FF2B5EF4-FFF2-40B4-BE49-F238E27FC236}">
                <a16:creationId xmlns:a16="http://schemas.microsoft.com/office/drawing/2014/main" id="{4BC5F8C6-2580-6CD6-71FE-150C1DF3F4F5}"/>
              </a:ext>
            </a:extLst>
          </p:cNvPr>
          <p:cNvSpPr>
            <a:spLocks noGrp="1"/>
          </p:cNvSpPr>
          <p:nvPr>
            <p:ph type="ftr" sz="quarter" idx="11"/>
          </p:nvPr>
        </p:nvSpPr>
        <p:spPr/>
        <p:txBody>
          <a:bodyPr/>
          <a:lstStyle/>
          <a:p>
            <a:pPr>
              <a:defRPr/>
            </a:pPr>
            <a:r>
              <a:rPr lang="en-GB"/>
              <a:t>Lin Yang (Qualcomm)</a:t>
            </a:r>
          </a:p>
        </p:txBody>
      </p:sp>
      <p:sp>
        <p:nvSpPr>
          <p:cNvPr id="6" name="Slide Number Placeholder 5">
            <a:extLst>
              <a:ext uri="{FF2B5EF4-FFF2-40B4-BE49-F238E27FC236}">
                <a16:creationId xmlns:a16="http://schemas.microsoft.com/office/drawing/2014/main" id="{5AA73BD0-57BB-E48F-36AD-F9A42FCCE846}"/>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11</a:t>
            </a:fld>
            <a:endParaRPr lang="en-GB" altLang="en-US"/>
          </a:p>
        </p:txBody>
      </p:sp>
    </p:spTree>
    <p:extLst>
      <p:ext uri="{BB962C8B-B14F-4D97-AF65-F5344CB8AC3E}">
        <p14:creationId xmlns:p14="http://schemas.microsoft.com/office/powerpoint/2010/main" val="14147831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65E9E-F612-650E-F081-8473723B9E14}"/>
              </a:ext>
            </a:extLst>
          </p:cNvPr>
          <p:cNvSpPr>
            <a:spLocks noGrp="1"/>
          </p:cNvSpPr>
          <p:nvPr>
            <p:ph type="title"/>
          </p:nvPr>
        </p:nvSpPr>
        <p:spPr/>
        <p:txBody>
          <a:bodyPr/>
          <a:lstStyle/>
          <a:p>
            <a:r>
              <a:rPr lang="en-US" sz="2800" dirty="0"/>
              <a:t>Unused tone EVM Step Size for DRU</a:t>
            </a:r>
          </a:p>
        </p:txBody>
      </p:sp>
      <p:sp>
        <p:nvSpPr>
          <p:cNvPr id="3" name="Content Placeholder 2">
            <a:extLst>
              <a:ext uri="{FF2B5EF4-FFF2-40B4-BE49-F238E27FC236}">
                <a16:creationId xmlns:a16="http://schemas.microsoft.com/office/drawing/2014/main" id="{69051689-0376-696B-CC94-F5A0E7621A9E}"/>
              </a:ext>
            </a:extLst>
          </p:cNvPr>
          <p:cNvSpPr>
            <a:spLocks noGrp="1"/>
          </p:cNvSpPr>
          <p:nvPr>
            <p:ph idx="1"/>
          </p:nvPr>
        </p:nvSpPr>
        <p:spPr>
          <a:xfrm>
            <a:off x="684213" y="1628800"/>
            <a:ext cx="7772400" cy="2304256"/>
          </a:xfrm>
        </p:spPr>
        <p:txBody>
          <a:bodyPr/>
          <a:lstStyle/>
          <a:p>
            <a:r>
              <a:rPr lang="en-US" sz="1800" dirty="0"/>
              <a:t>The decay pattern of unused tone EVM outside of DBW depends on DBW</a:t>
            </a:r>
          </a:p>
          <a:p>
            <a:r>
              <a:rPr lang="en-US" sz="1800" dirty="0"/>
              <a:t>Propose to use DBW as step size to define DRU unused tone EVM outside of DBW</a:t>
            </a:r>
          </a:p>
          <a:p>
            <a:pPr lvl="1"/>
            <a:endParaRPr lang="en-US" sz="800" dirty="0"/>
          </a:p>
          <a:p>
            <a:pPr lvl="1"/>
            <a:r>
              <a:rPr lang="en-US" sz="1400" dirty="0"/>
              <a:t>E.g. for a DRU in DBW20/DBW40 when PBW is 80MHz, the requirement for unused tone EVM outside of the DBW20/DBW40 can be defined on each neighboring 20MHz/40MHz  (= RRU242/RRU484 in the 80MHz)</a:t>
            </a:r>
          </a:p>
          <a:p>
            <a:pPr lvl="1"/>
            <a:endParaRPr lang="en-US" sz="800" dirty="0"/>
          </a:p>
          <a:p>
            <a:endParaRPr lang="en-US" sz="800" dirty="0"/>
          </a:p>
          <a:p>
            <a:pPr marL="457200" lvl="1" indent="0">
              <a:buNone/>
            </a:pPr>
            <a:endParaRPr lang="en-US" sz="1400" dirty="0"/>
          </a:p>
        </p:txBody>
      </p:sp>
      <p:sp>
        <p:nvSpPr>
          <p:cNvPr id="4" name="Date Placeholder 3">
            <a:extLst>
              <a:ext uri="{FF2B5EF4-FFF2-40B4-BE49-F238E27FC236}">
                <a16:creationId xmlns:a16="http://schemas.microsoft.com/office/drawing/2014/main" id="{FA4C8C0E-53CD-EFAB-AFB8-E46395ABA447}"/>
              </a:ext>
            </a:extLst>
          </p:cNvPr>
          <p:cNvSpPr>
            <a:spLocks noGrp="1"/>
          </p:cNvSpPr>
          <p:nvPr>
            <p:ph type="dt" sz="half" idx="10"/>
          </p:nvPr>
        </p:nvSpPr>
        <p:spPr/>
        <p:txBody>
          <a:bodyPr/>
          <a:lstStyle/>
          <a:p>
            <a:pPr>
              <a:defRPr/>
            </a:pPr>
            <a:r>
              <a:rPr lang="en-US" altLang="en-US"/>
              <a:t>July 2025</a:t>
            </a:r>
            <a:endParaRPr lang="en-GB" altLang="en-US" dirty="0"/>
          </a:p>
        </p:txBody>
      </p:sp>
      <p:sp>
        <p:nvSpPr>
          <p:cNvPr id="5" name="Footer Placeholder 4">
            <a:extLst>
              <a:ext uri="{FF2B5EF4-FFF2-40B4-BE49-F238E27FC236}">
                <a16:creationId xmlns:a16="http://schemas.microsoft.com/office/drawing/2014/main" id="{4BC5F8C6-2580-6CD6-71FE-150C1DF3F4F5}"/>
              </a:ext>
            </a:extLst>
          </p:cNvPr>
          <p:cNvSpPr>
            <a:spLocks noGrp="1"/>
          </p:cNvSpPr>
          <p:nvPr>
            <p:ph type="ftr" sz="quarter" idx="11"/>
          </p:nvPr>
        </p:nvSpPr>
        <p:spPr/>
        <p:txBody>
          <a:bodyPr/>
          <a:lstStyle/>
          <a:p>
            <a:pPr>
              <a:defRPr/>
            </a:pPr>
            <a:r>
              <a:rPr lang="en-GB"/>
              <a:t>Lin Yang (Qualcomm)</a:t>
            </a:r>
          </a:p>
        </p:txBody>
      </p:sp>
      <p:sp>
        <p:nvSpPr>
          <p:cNvPr id="6" name="Slide Number Placeholder 5">
            <a:extLst>
              <a:ext uri="{FF2B5EF4-FFF2-40B4-BE49-F238E27FC236}">
                <a16:creationId xmlns:a16="http://schemas.microsoft.com/office/drawing/2014/main" id="{5AA73BD0-57BB-E48F-36AD-F9A42FCCE846}"/>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12</a:t>
            </a:fld>
            <a:endParaRPr lang="en-GB" altLang="en-US"/>
          </a:p>
        </p:txBody>
      </p:sp>
      <p:pic>
        <p:nvPicPr>
          <p:cNvPr id="10" name="Picture 4">
            <a:extLst>
              <a:ext uri="{FF2B5EF4-FFF2-40B4-BE49-F238E27FC236}">
                <a16:creationId xmlns:a16="http://schemas.microsoft.com/office/drawing/2014/main" id="{7C17D96B-5040-1DB9-01B4-631EF5BDFC1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05717" y="4013133"/>
            <a:ext cx="2938991" cy="24234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17486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65E9E-F612-650E-F081-8473723B9E14}"/>
              </a:ext>
            </a:extLst>
          </p:cNvPr>
          <p:cNvSpPr>
            <a:spLocks noGrp="1"/>
          </p:cNvSpPr>
          <p:nvPr>
            <p:ph type="title"/>
          </p:nvPr>
        </p:nvSpPr>
        <p:spPr>
          <a:xfrm>
            <a:off x="179512" y="685800"/>
            <a:ext cx="8640960" cy="752082"/>
          </a:xfrm>
        </p:spPr>
        <p:txBody>
          <a:bodyPr/>
          <a:lstStyle/>
          <a:p>
            <a:r>
              <a:rPr lang="en-US" sz="2800" dirty="0"/>
              <a:t>Unused tone EVM Measurement Resolution for DRU</a:t>
            </a:r>
          </a:p>
        </p:txBody>
      </p:sp>
      <p:sp>
        <p:nvSpPr>
          <p:cNvPr id="3" name="Content Placeholder 2">
            <a:extLst>
              <a:ext uri="{FF2B5EF4-FFF2-40B4-BE49-F238E27FC236}">
                <a16:creationId xmlns:a16="http://schemas.microsoft.com/office/drawing/2014/main" id="{69051689-0376-696B-CC94-F5A0E7621A9E}"/>
              </a:ext>
            </a:extLst>
          </p:cNvPr>
          <p:cNvSpPr>
            <a:spLocks noGrp="1"/>
          </p:cNvSpPr>
          <p:nvPr>
            <p:ph idx="1"/>
          </p:nvPr>
        </p:nvSpPr>
        <p:spPr>
          <a:xfrm>
            <a:off x="684213" y="1514082"/>
            <a:ext cx="7772400" cy="3931142"/>
          </a:xfrm>
        </p:spPr>
        <p:txBody>
          <a:bodyPr/>
          <a:lstStyle/>
          <a:p>
            <a:r>
              <a:rPr lang="en-US" sz="1800" dirty="0"/>
              <a:t>Measurement resolution should depend on RRU or DRU sizes that are potentially located adjacent to the DBW</a:t>
            </a:r>
          </a:p>
          <a:p>
            <a:r>
              <a:rPr lang="en-US" sz="1800" dirty="0"/>
              <a:t>The min allowed RRU size in hybrid mode is RRU242</a:t>
            </a:r>
          </a:p>
          <a:p>
            <a:r>
              <a:rPr lang="en-US" sz="1800" dirty="0"/>
              <a:t>For DRU, different DRU sizes are possible, with DBW&gt;=20MHz</a:t>
            </a:r>
          </a:p>
          <a:p>
            <a:pPr lvl="1"/>
            <a:r>
              <a:rPr lang="en-US" sz="1600" dirty="0"/>
              <a:t>Even for the same DRU size, DRU with different DBW has different tone plan. So difficult to find a consistent set of tones to measure unused tone EVM for given DRU size</a:t>
            </a:r>
          </a:p>
          <a:p>
            <a:endParaRPr lang="en-US" sz="1800" dirty="0"/>
          </a:p>
          <a:p>
            <a:r>
              <a:rPr lang="en-US" sz="1800" dirty="0"/>
              <a:t>Therefore, we propose to use RRU242 as resolution </a:t>
            </a:r>
          </a:p>
          <a:p>
            <a:pPr lvl="1"/>
            <a:r>
              <a:rPr lang="en-US" sz="1600" dirty="0"/>
              <a:t>E.g. for a DRU in DBW40 when PBW is 80MHz, the requirement for unused tone EVM outside of the DBW40 can be defined on neighboring 40MHz and EVM is measured over each 20MHz (or RRU242)</a:t>
            </a:r>
          </a:p>
          <a:p>
            <a:endParaRPr lang="en-US" sz="800" dirty="0"/>
          </a:p>
          <a:p>
            <a:pPr marL="457200" lvl="1" indent="0">
              <a:buNone/>
            </a:pPr>
            <a:endParaRPr lang="en-US" sz="1400" dirty="0"/>
          </a:p>
        </p:txBody>
      </p:sp>
      <p:sp>
        <p:nvSpPr>
          <p:cNvPr id="4" name="Date Placeholder 3">
            <a:extLst>
              <a:ext uri="{FF2B5EF4-FFF2-40B4-BE49-F238E27FC236}">
                <a16:creationId xmlns:a16="http://schemas.microsoft.com/office/drawing/2014/main" id="{FA4C8C0E-53CD-EFAB-AFB8-E46395ABA447}"/>
              </a:ext>
            </a:extLst>
          </p:cNvPr>
          <p:cNvSpPr>
            <a:spLocks noGrp="1"/>
          </p:cNvSpPr>
          <p:nvPr>
            <p:ph type="dt" sz="half" idx="10"/>
          </p:nvPr>
        </p:nvSpPr>
        <p:spPr/>
        <p:txBody>
          <a:bodyPr/>
          <a:lstStyle/>
          <a:p>
            <a:pPr>
              <a:defRPr/>
            </a:pPr>
            <a:r>
              <a:rPr lang="en-US" altLang="en-US"/>
              <a:t>July 2025</a:t>
            </a:r>
            <a:endParaRPr lang="en-GB" altLang="en-US" dirty="0"/>
          </a:p>
        </p:txBody>
      </p:sp>
      <p:sp>
        <p:nvSpPr>
          <p:cNvPr id="5" name="Footer Placeholder 4">
            <a:extLst>
              <a:ext uri="{FF2B5EF4-FFF2-40B4-BE49-F238E27FC236}">
                <a16:creationId xmlns:a16="http://schemas.microsoft.com/office/drawing/2014/main" id="{4BC5F8C6-2580-6CD6-71FE-150C1DF3F4F5}"/>
              </a:ext>
            </a:extLst>
          </p:cNvPr>
          <p:cNvSpPr>
            <a:spLocks noGrp="1"/>
          </p:cNvSpPr>
          <p:nvPr>
            <p:ph type="ftr" sz="quarter" idx="11"/>
          </p:nvPr>
        </p:nvSpPr>
        <p:spPr/>
        <p:txBody>
          <a:bodyPr/>
          <a:lstStyle/>
          <a:p>
            <a:pPr>
              <a:defRPr/>
            </a:pPr>
            <a:r>
              <a:rPr lang="en-GB"/>
              <a:t>Lin Yang (Qualcomm)</a:t>
            </a:r>
          </a:p>
        </p:txBody>
      </p:sp>
      <p:sp>
        <p:nvSpPr>
          <p:cNvPr id="6" name="Slide Number Placeholder 5">
            <a:extLst>
              <a:ext uri="{FF2B5EF4-FFF2-40B4-BE49-F238E27FC236}">
                <a16:creationId xmlns:a16="http://schemas.microsoft.com/office/drawing/2014/main" id="{5AA73BD0-57BB-E48F-36AD-F9A42FCCE846}"/>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13</a:t>
            </a:fld>
            <a:endParaRPr lang="en-GB" altLang="en-US"/>
          </a:p>
        </p:txBody>
      </p:sp>
    </p:spTree>
    <p:extLst>
      <p:ext uri="{BB962C8B-B14F-4D97-AF65-F5344CB8AC3E}">
        <p14:creationId xmlns:p14="http://schemas.microsoft.com/office/powerpoint/2010/main" val="32280721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FA1F98-A721-5D77-94F9-1D4B59D4947F}"/>
              </a:ext>
            </a:extLst>
          </p:cNvPr>
          <p:cNvSpPr>
            <a:spLocks noGrp="1"/>
          </p:cNvSpPr>
          <p:nvPr>
            <p:ph type="title"/>
          </p:nvPr>
        </p:nvSpPr>
        <p:spPr>
          <a:xfrm>
            <a:off x="467544" y="620688"/>
            <a:ext cx="8206680" cy="632707"/>
          </a:xfrm>
        </p:spPr>
        <p:txBody>
          <a:bodyPr/>
          <a:lstStyle/>
          <a:p>
            <a:r>
              <a:rPr lang="en-US" dirty="0"/>
              <a:t>EVM Offset Required for Each Step in DRU</a:t>
            </a:r>
          </a:p>
        </p:txBody>
      </p:sp>
      <p:sp>
        <p:nvSpPr>
          <p:cNvPr id="3" name="Content Placeholder 2">
            <a:extLst>
              <a:ext uri="{FF2B5EF4-FFF2-40B4-BE49-F238E27FC236}">
                <a16:creationId xmlns:a16="http://schemas.microsoft.com/office/drawing/2014/main" id="{20C903A4-B76E-1C51-3DC4-CE2C176B8EEE}"/>
              </a:ext>
            </a:extLst>
          </p:cNvPr>
          <p:cNvSpPr>
            <a:spLocks noGrp="1"/>
          </p:cNvSpPr>
          <p:nvPr>
            <p:ph idx="1"/>
          </p:nvPr>
        </p:nvSpPr>
        <p:spPr>
          <a:xfrm>
            <a:off x="541785" y="1307266"/>
            <a:ext cx="8206679" cy="2423447"/>
          </a:xfrm>
        </p:spPr>
        <p:txBody>
          <a:bodyPr/>
          <a:lstStyle/>
          <a:p>
            <a:r>
              <a:rPr lang="en-US" sz="1600" dirty="0"/>
              <a:t>Due to the tone spreading nature of DRU, interference to the unused tones outside of DBW is also concentrated on subset of tones, the harmonics of the populated tones </a:t>
            </a:r>
          </a:p>
          <a:p>
            <a:endParaRPr lang="en-US" sz="800" dirty="0"/>
          </a:p>
          <a:p>
            <a:r>
              <a:rPr lang="en-US" sz="1600" dirty="0"/>
              <a:t>When measurement averaging over entire DBW20 or RRU242, the results level is generally x dB down, where x is the spreading gain defined as </a:t>
            </a:r>
            <a:r>
              <a:rPr lang="en-US" sz="1400" dirty="0"/>
              <a:t>10*log10(</a:t>
            </a:r>
            <a:r>
              <a:rPr lang="en-US" sz="1400" dirty="0" err="1"/>
              <a:t>DRU_tone_spacing</a:t>
            </a:r>
            <a:r>
              <a:rPr lang="en-US" sz="1400" dirty="0"/>
              <a:t>)</a:t>
            </a:r>
            <a:endParaRPr lang="en-US" sz="1000" dirty="0"/>
          </a:p>
          <a:p>
            <a:endParaRPr lang="en-US" sz="800" dirty="0"/>
          </a:p>
          <a:p>
            <a:r>
              <a:rPr lang="en-US" sz="1600" dirty="0"/>
              <a:t>Considering that used tone EVM is computed only on populated tones, while the unused tone EVM outside of DBW is averaging over RRU242, the EVM offset needs to be adjusted to account for spreading gain difference</a:t>
            </a:r>
          </a:p>
          <a:p>
            <a:pPr lvl="1"/>
            <a:r>
              <a:rPr lang="en-US" sz="1200" dirty="0"/>
              <a:t>This also ensures when DBW is fully occupied by multiple DRUs, the aggregated unused tone EVM outside of DBW is comparable to RRU case</a:t>
            </a:r>
          </a:p>
        </p:txBody>
      </p:sp>
      <p:sp>
        <p:nvSpPr>
          <p:cNvPr id="4" name="Date Placeholder 3">
            <a:extLst>
              <a:ext uri="{FF2B5EF4-FFF2-40B4-BE49-F238E27FC236}">
                <a16:creationId xmlns:a16="http://schemas.microsoft.com/office/drawing/2014/main" id="{E5C6288E-5F82-059B-C99A-93E01E04F09E}"/>
              </a:ext>
            </a:extLst>
          </p:cNvPr>
          <p:cNvSpPr>
            <a:spLocks noGrp="1"/>
          </p:cNvSpPr>
          <p:nvPr>
            <p:ph type="dt" sz="half" idx="10"/>
          </p:nvPr>
        </p:nvSpPr>
        <p:spPr/>
        <p:txBody>
          <a:bodyPr/>
          <a:lstStyle/>
          <a:p>
            <a:pPr>
              <a:defRPr/>
            </a:pPr>
            <a:r>
              <a:rPr lang="en-US" altLang="en-US"/>
              <a:t>July 2025</a:t>
            </a:r>
            <a:endParaRPr lang="en-GB" altLang="en-US" dirty="0"/>
          </a:p>
        </p:txBody>
      </p:sp>
      <p:sp>
        <p:nvSpPr>
          <p:cNvPr id="5" name="Footer Placeholder 4">
            <a:extLst>
              <a:ext uri="{FF2B5EF4-FFF2-40B4-BE49-F238E27FC236}">
                <a16:creationId xmlns:a16="http://schemas.microsoft.com/office/drawing/2014/main" id="{D758FD96-4229-396E-9D63-58D63CA43B9A}"/>
              </a:ext>
            </a:extLst>
          </p:cNvPr>
          <p:cNvSpPr>
            <a:spLocks noGrp="1"/>
          </p:cNvSpPr>
          <p:nvPr>
            <p:ph type="ftr" sz="quarter" idx="11"/>
          </p:nvPr>
        </p:nvSpPr>
        <p:spPr/>
        <p:txBody>
          <a:bodyPr/>
          <a:lstStyle/>
          <a:p>
            <a:pPr>
              <a:defRPr/>
            </a:pPr>
            <a:r>
              <a:rPr lang="en-GB"/>
              <a:t>Lin Yang (Qualcomm)</a:t>
            </a:r>
          </a:p>
        </p:txBody>
      </p:sp>
      <p:sp>
        <p:nvSpPr>
          <p:cNvPr id="6" name="Slide Number Placeholder 5">
            <a:extLst>
              <a:ext uri="{FF2B5EF4-FFF2-40B4-BE49-F238E27FC236}">
                <a16:creationId xmlns:a16="http://schemas.microsoft.com/office/drawing/2014/main" id="{D57D73F9-4509-9680-6A6B-2C27E7B5A4A2}"/>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14</a:t>
            </a:fld>
            <a:endParaRPr lang="en-GB" altLang="en-US"/>
          </a:p>
        </p:txBody>
      </p:sp>
      <p:pic>
        <p:nvPicPr>
          <p:cNvPr id="7" name="Picture 4">
            <a:extLst>
              <a:ext uri="{FF2B5EF4-FFF2-40B4-BE49-F238E27FC236}">
                <a16:creationId xmlns:a16="http://schemas.microsoft.com/office/drawing/2014/main" id="{69D57CC3-7A7D-1172-E8BC-0C1C1862CB4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31840" y="4029889"/>
            <a:ext cx="2938991" cy="24234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299560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7D99B9-C008-384F-4E59-922C15AA3957}"/>
              </a:ext>
            </a:extLst>
          </p:cNvPr>
          <p:cNvSpPr>
            <a:spLocks noGrp="1"/>
          </p:cNvSpPr>
          <p:nvPr>
            <p:ph type="title"/>
          </p:nvPr>
        </p:nvSpPr>
        <p:spPr>
          <a:xfrm>
            <a:off x="685800" y="685800"/>
            <a:ext cx="7772400" cy="870992"/>
          </a:xfrm>
        </p:spPr>
        <p:txBody>
          <a:bodyPr/>
          <a:lstStyle/>
          <a:p>
            <a:r>
              <a:rPr lang="en-US" dirty="0"/>
              <a:t>DRU Spreading Gain</a:t>
            </a:r>
          </a:p>
        </p:txBody>
      </p:sp>
      <p:sp>
        <p:nvSpPr>
          <p:cNvPr id="4" name="Date Placeholder 3">
            <a:extLst>
              <a:ext uri="{FF2B5EF4-FFF2-40B4-BE49-F238E27FC236}">
                <a16:creationId xmlns:a16="http://schemas.microsoft.com/office/drawing/2014/main" id="{CC80EB33-B476-5E22-D207-9E6C6EFFA9A5}"/>
              </a:ext>
            </a:extLst>
          </p:cNvPr>
          <p:cNvSpPr>
            <a:spLocks noGrp="1"/>
          </p:cNvSpPr>
          <p:nvPr>
            <p:ph type="dt" sz="half" idx="10"/>
          </p:nvPr>
        </p:nvSpPr>
        <p:spPr/>
        <p:txBody>
          <a:bodyPr/>
          <a:lstStyle/>
          <a:p>
            <a:pPr>
              <a:defRPr/>
            </a:pPr>
            <a:r>
              <a:rPr lang="en-US" altLang="en-US"/>
              <a:t>July 2025</a:t>
            </a:r>
            <a:endParaRPr lang="en-GB" altLang="en-US" dirty="0"/>
          </a:p>
        </p:txBody>
      </p:sp>
      <p:sp>
        <p:nvSpPr>
          <p:cNvPr id="5" name="Footer Placeholder 4">
            <a:extLst>
              <a:ext uri="{FF2B5EF4-FFF2-40B4-BE49-F238E27FC236}">
                <a16:creationId xmlns:a16="http://schemas.microsoft.com/office/drawing/2014/main" id="{8989F91B-14EB-751C-2C4E-BC0CB58CFA8B}"/>
              </a:ext>
            </a:extLst>
          </p:cNvPr>
          <p:cNvSpPr>
            <a:spLocks noGrp="1"/>
          </p:cNvSpPr>
          <p:nvPr>
            <p:ph type="ftr" sz="quarter" idx="11"/>
          </p:nvPr>
        </p:nvSpPr>
        <p:spPr/>
        <p:txBody>
          <a:bodyPr/>
          <a:lstStyle/>
          <a:p>
            <a:pPr>
              <a:defRPr/>
            </a:pPr>
            <a:r>
              <a:rPr lang="en-GB"/>
              <a:t>Lin Yang (Qualcomm)</a:t>
            </a:r>
          </a:p>
        </p:txBody>
      </p:sp>
      <p:sp>
        <p:nvSpPr>
          <p:cNvPr id="6" name="Slide Number Placeholder 5">
            <a:extLst>
              <a:ext uri="{FF2B5EF4-FFF2-40B4-BE49-F238E27FC236}">
                <a16:creationId xmlns:a16="http://schemas.microsoft.com/office/drawing/2014/main" id="{289D524F-9875-7FA9-5E7F-7E587B26ECEC}"/>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15</a:t>
            </a:fld>
            <a:endParaRPr lang="en-GB" altLang="en-US"/>
          </a:p>
        </p:txBody>
      </p:sp>
      <p:graphicFrame>
        <p:nvGraphicFramePr>
          <p:cNvPr id="7" name="Table 6">
            <a:extLst>
              <a:ext uri="{FF2B5EF4-FFF2-40B4-BE49-F238E27FC236}">
                <a16:creationId xmlns:a16="http://schemas.microsoft.com/office/drawing/2014/main" id="{615D30F5-98A1-579F-1E63-7E9C8DA7330A}"/>
              </a:ext>
            </a:extLst>
          </p:cNvPr>
          <p:cNvGraphicFramePr>
            <a:graphicFrameLocks noGrp="1"/>
          </p:cNvGraphicFramePr>
          <p:nvPr>
            <p:extLst>
              <p:ext uri="{D42A27DB-BD31-4B8C-83A1-F6EECF244321}">
                <p14:modId xmlns:p14="http://schemas.microsoft.com/office/powerpoint/2010/main" val="76058713"/>
              </p:ext>
            </p:extLst>
          </p:nvPr>
        </p:nvGraphicFramePr>
        <p:xfrm>
          <a:off x="1835696" y="4552528"/>
          <a:ext cx="5784306" cy="1828800"/>
        </p:xfrm>
        <a:graphic>
          <a:graphicData uri="http://schemas.openxmlformats.org/drawingml/2006/table">
            <a:tbl>
              <a:tblPr firstRow="1" bandRow="1">
                <a:tableStyleId>{5C22544A-7EE6-4342-B048-85BDC9FD1C3A}</a:tableStyleId>
              </a:tblPr>
              <a:tblGrid>
                <a:gridCol w="964051">
                  <a:extLst>
                    <a:ext uri="{9D8B030D-6E8A-4147-A177-3AD203B41FA5}">
                      <a16:colId xmlns:a16="http://schemas.microsoft.com/office/drawing/2014/main" val="420850054"/>
                    </a:ext>
                  </a:extLst>
                </a:gridCol>
                <a:gridCol w="964051">
                  <a:extLst>
                    <a:ext uri="{9D8B030D-6E8A-4147-A177-3AD203B41FA5}">
                      <a16:colId xmlns:a16="http://schemas.microsoft.com/office/drawing/2014/main" val="1125856994"/>
                    </a:ext>
                  </a:extLst>
                </a:gridCol>
                <a:gridCol w="964051">
                  <a:extLst>
                    <a:ext uri="{9D8B030D-6E8A-4147-A177-3AD203B41FA5}">
                      <a16:colId xmlns:a16="http://schemas.microsoft.com/office/drawing/2014/main" val="1507305742"/>
                    </a:ext>
                  </a:extLst>
                </a:gridCol>
                <a:gridCol w="964051">
                  <a:extLst>
                    <a:ext uri="{9D8B030D-6E8A-4147-A177-3AD203B41FA5}">
                      <a16:colId xmlns:a16="http://schemas.microsoft.com/office/drawing/2014/main" val="708354782"/>
                    </a:ext>
                  </a:extLst>
                </a:gridCol>
                <a:gridCol w="964051">
                  <a:extLst>
                    <a:ext uri="{9D8B030D-6E8A-4147-A177-3AD203B41FA5}">
                      <a16:colId xmlns:a16="http://schemas.microsoft.com/office/drawing/2014/main" val="1565376376"/>
                    </a:ext>
                  </a:extLst>
                </a:gridCol>
                <a:gridCol w="964051">
                  <a:extLst>
                    <a:ext uri="{9D8B030D-6E8A-4147-A177-3AD203B41FA5}">
                      <a16:colId xmlns:a16="http://schemas.microsoft.com/office/drawing/2014/main" val="2820703590"/>
                    </a:ext>
                  </a:extLst>
                </a:gridCol>
              </a:tblGrid>
              <a:tr h="288032">
                <a:tc>
                  <a:txBody>
                    <a:bodyPr/>
                    <a:lstStyle/>
                    <a:p>
                      <a:endParaRPr lang="en-US" sz="1400" dirty="0"/>
                    </a:p>
                  </a:txBody>
                  <a:tcPr/>
                </a:tc>
                <a:tc gridSpan="5">
                  <a:txBody>
                    <a:bodyPr/>
                    <a:lstStyle/>
                    <a:p>
                      <a:r>
                        <a:rPr lang="en-US" sz="1400" dirty="0"/>
                        <a:t>DRU Spreading Gain in dB</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560671161"/>
                  </a:ext>
                </a:extLst>
              </a:tr>
              <a:tr h="288032">
                <a:tc>
                  <a:txBody>
                    <a:bodyPr/>
                    <a:lstStyle/>
                    <a:p>
                      <a:endParaRPr lang="en-US" sz="1400"/>
                    </a:p>
                  </a:txBody>
                  <a:tcPr/>
                </a:tc>
                <a:tc>
                  <a:txBody>
                    <a:bodyPr/>
                    <a:lstStyle/>
                    <a:p>
                      <a:r>
                        <a:rPr lang="en-US" sz="1400" dirty="0"/>
                        <a:t>DRU26</a:t>
                      </a:r>
                    </a:p>
                  </a:txBody>
                  <a:tcPr/>
                </a:tc>
                <a:tc>
                  <a:txBody>
                    <a:bodyPr/>
                    <a:lstStyle/>
                    <a:p>
                      <a:r>
                        <a:rPr lang="en-US" sz="1400" dirty="0"/>
                        <a:t>DRU52</a:t>
                      </a:r>
                    </a:p>
                  </a:txBody>
                  <a:tcPr/>
                </a:tc>
                <a:tc>
                  <a:txBody>
                    <a:bodyPr/>
                    <a:lstStyle/>
                    <a:p>
                      <a:r>
                        <a:rPr lang="en-US" sz="1400" dirty="0"/>
                        <a:t>DRU106</a:t>
                      </a:r>
                    </a:p>
                  </a:txBody>
                  <a:tcPr/>
                </a:tc>
                <a:tc>
                  <a:txBody>
                    <a:bodyPr/>
                    <a:lstStyle/>
                    <a:p>
                      <a:r>
                        <a:rPr lang="en-US" sz="1400" dirty="0"/>
                        <a:t>DRU242</a:t>
                      </a:r>
                    </a:p>
                  </a:txBody>
                  <a:tcPr/>
                </a:tc>
                <a:tc>
                  <a:txBody>
                    <a:bodyPr/>
                    <a:lstStyle/>
                    <a:p>
                      <a:r>
                        <a:rPr lang="en-US" sz="1400" dirty="0"/>
                        <a:t>DRU484</a:t>
                      </a:r>
                    </a:p>
                  </a:txBody>
                  <a:tcPr/>
                </a:tc>
                <a:extLst>
                  <a:ext uri="{0D108BD9-81ED-4DB2-BD59-A6C34878D82A}">
                    <a16:rowId xmlns:a16="http://schemas.microsoft.com/office/drawing/2014/main" val="3908160111"/>
                  </a:ext>
                </a:extLst>
              </a:tr>
              <a:tr h="288032">
                <a:tc>
                  <a:txBody>
                    <a:bodyPr/>
                    <a:lstStyle/>
                    <a:p>
                      <a:r>
                        <a:rPr lang="en-US" sz="1400" dirty="0"/>
                        <a:t>DBW20</a:t>
                      </a:r>
                    </a:p>
                  </a:txBody>
                  <a:tcPr/>
                </a:tc>
                <a:tc>
                  <a:txBody>
                    <a:bodyPr/>
                    <a:lstStyle/>
                    <a:p>
                      <a:r>
                        <a:rPr lang="en-US" sz="1400" dirty="0"/>
                        <a:t>9</a:t>
                      </a:r>
                    </a:p>
                  </a:txBody>
                  <a:tcPr/>
                </a:tc>
                <a:tc>
                  <a:txBody>
                    <a:bodyPr/>
                    <a:lstStyle/>
                    <a:p>
                      <a:r>
                        <a:rPr lang="en-US" sz="1400" dirty="0"/>
                        <a:t>6</a:t>
                      </a:r>
                    </a:p>
                  </a:txBody>
                  <a:tcPr/>
                </a:tc>
                <a:tc>
                  <a:txBody>
                    <a:bodyPr/>
                    <a:lstStyle/>
                    <a:p>
                      <a:r>
                        <a:rPr lang="en-US" sz="1400" dirty="0"/>
                        <a:t>3</a:t>
                      </a:r>
                    </a:p>
                  </a:txBody>
                  <a:tcPr/>
                </a:tc>
                <a:tc>
                  <a:txBody>
                    <a:bodyPr/>
                    <a:lstStyle/>
                    <a:p>
                      <a:r>
                        <a:rPr lang="en-US" sz="1400" dirty="0"/>
                        <a:t>N/A</a:t>
                      </a:r>
                    </a:p>
                  </a:txBody>
                  <a:tcPr/>
                </a:tc>
                <a:tc>
                  <a:txBody>
                    <a:bodyPr/>
                    <a:lstStyle/>
                    <a:p>
                      <a:r>
                        <a:rPr lang="en-US" sz="1400" dirty="0"/>
                        <a:t>N/A</a:t>
                      </a:r>
                    </a:p>
                  </a:txBody>
                  <a:tcPr/>
                </a:tc>
                <a:extLst>
                  <a:ext uri="{0D108BD9-81ED-4DB2-BD59-A6C34878D82A}">
                    <a16:rowId xmlns:a16="http://schemas.microsoft.com/office/drawing/2014/main" val="4235637516"/>
                  </a:ext>
                </a:extLst>
              </a:tr>
              <a:tr h="2880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DBW40</a:t>
                      </a:r>
                    </a:p>
                  </a:txBody>
                  <a:tcPr/>
                </a:tc>
                <a:tc>
                  <a:txBody>
                    <a:bodyPr/>
                    <a:lstStyle/>
                    <a:p>
                      <a:r>
                        <a:rPr lang="en-US" sz="1400" dirty="0"/>
                        <a:t>12</a:t>
                      </a:r>
                    </a:p>
                  </a:txBody>
                  <a:tcPr/>
                </a:tc>
                <a:tc>
                  <a:txBody>
                    <a:bodyPr/>
                    <a:lstStyle/>
                    <a:p>
                      <a:r>
                        <a:rPr lang="en-US" sz="1400" dirty="0"/>
                        <a:t>9</a:t>
                      </a:r>
                    </a:p>
                  </a:txBody>
                  <a:tcPr/>
                </a:tc>
                <a:tc>
                  <a:txBody>
                    <a:bodyPr/>
                    <a:lstStyle/>
                    <a:p>
                      <a:r>
                        <a:rPr lang="en-US" sz="1400" dirty="0"/>
                        <a:t>6</a:t>
                      </a:r>
                    </a:p>
                  </a:txBody>
                  <a:tcPr/>
                </a:tc>
                <a:tc>
                  <a:txBody>
                    <a:bodyPr/>
                    <a:lstStyle/>
                    <a:p>
                      <a:r>
                        <a:rPr lang="en-US" sz="1400" dirty="0"/>
                        <a:t>3</a:t>
                      </a:r>
                    </a:p>
                  </a:txBody>
                  <a:tcPr/>
                </a:tc>
                <a:tc>
                  <a:txBody>
                    <a:bodyPr/>
                    <a:lstStyle/>
                    <a:p>
                      <a:r>
                        <a:rPr lang="en-US" sz="1400" dirty="0"/>
                        <a:t>N/A</a:t>
                      </a:r>
                    </a:p>
                  </a:txBody>
                  <a:tcPr/>
                </a:tc>
                <a:extLst>
                  <a:ext uri="{0D108BD9-81ED-4DB2-BD59-A6C34878D82A}">
                    <a16:rowId xmlns:a16="http://schemas.microsoft.com/office/drawing/2014/main" val="2653700545"/>
                  </a:ext>
                </a:extLst>
              </a:tr>
              <a:tr h="2880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DBW80</a:t>
                      </a:r>
                    </a:p>
                  </a:txBody>
                  <a:tcPr/>
                </a:tc>
                <a:tc>
                  <a:txBody>
                    <a:bodyPr/>
                    <a:lstStyle/>
                    <a:p>
                      <a:r>
                        <a:rPr lang="en-US" sz="1400" dirty="0"/>
                        <a:t>N/A</a:t>
                      </a:r>
                    </a:p>
                  </a:txBody>
                  <a:tcPr/>
                </a:tc>
                <a:tc>
                  <a:txBody>
                    <a:bodyPr/>
                    <a:lstStyle/>
                    <a:p>
                      <a:r>
                        <a:rPr lang="en-US" sz="1400" dirty="0"/>
                        <a:t>12</a:t>
                      </a:r>
                    </a:p>
                  </a:txBody>
                  <a:tcPr/>
                </a:tc>
                <a:tc>
                  <a:txBody>
                    <a:bodyPr/>
                    <a:lstStyle/>
                    <a:p>
                      <a:r>
                        <a:rPr lang="en-US" sz="1400" dirty="0"/>
                        <a:t>9</a:t>
                      </a:r>
                    </a:p>
                  </a:txBody>
                  <a:tcPr/>
                </a:tc>
                <a:tc>
                  <a:txBody>
                    <a:bodyPr/>
                    <a:lstStyle/>
                    <a:p>
                      <a:r>
                        <a:rPr lang="en-US" sz="1400" dirty="0"/>
                        <a:t>6</a:t>
                      </a:r>
                    </a:p>
                  </a:txBody>
                  <a:tcPr/>
                </a:tc>
                <a:tc>
                  <a:txBody>
                    <a:bodyPr/>
                    <a:lstStyle/>
                    <a:p>
                      <a:r>
                        <a:rPr lang="en-US" sz="1400" dirty="0"/>
                        <a:t>3</a:t>
                      </a:r>
                    </a:p>
                  </a:txBody>
                  <a:tcPr/>
                </a:tc>
                <a:extLst>
                  <a:ext uri="{0D108BD9-81ED-4DB2-BD59-A6C34878D82A}">
                    <a16:rowId xmlns:a16="http://schemas.microsoft.com/office/drawing/2014/main" val="3714217558"/>
                  </a:ext>
                </a:extLst>
              </a:tr>
              <a:tr h="2880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DBW60</a:t>
                      </a:r>
                    </a:p>
                  </a:txBody>
                  <a:tcPr/>
                </a:tc>
                <a:tc>
                  <a:txBody>
                    <a:bodyPr/>
                    <a:lstStyle/>
                    <a:p>
                      <a:r>
                        <a:rPr lang="en-US" sz="1400" dirty="0"/>
                        <a:t>N/A</a:t>
                      </a:r>
                    </a:p>
                  </a:txBody>
                  <a:tcPr/>
                </a:tc>
                <a:tc>
                  <a:txBody>
                    <a:bodyPr/>
                    <a:lstStyle/>
                    <a:p>
                      <a:r>
                        <a:rPr lang="en-US" sz="1400" dirty="0"/>
                        <a:t>12</a:t>
                      </a:r>
                    </a:p>
                  </a:txBody>
                  <a:tcPr/>
                </a:tc>
                <a:tc>
                  <a:txBody>
                    <a:bodyPr/>
                    <a:lstStyle/>
                    <a:p>
                      <a:r>
                        <a:rPr lang="en-US" sz="1400" dirty="0"/>
                        <a:t>9</a:t>
                      </a:r>
                    </a:p>
                  </a:txBody>
                  <a:tcPr/>
                </a:tc>
                <a:tc>
                  <a:txBody>
                    <a:bodyPr/>
                    <a:lstStyle/>
                    <a:p>
                      <a:r>
                        <a:rPr lang="en-US" sz="1400" dirty="0"/>
                        <a:t>6</a:t>
                      </a:r>
                    </a:p>
                  </a:txBody>
                  <a:tcPr/>
                </a:tc>
                <a:tc>
                  <a:txBody>
                    <a:bodyPr/>
                    <a:lstStyle/>
                    <a:p>
                      <a:r>
                        <a:rPr lang="en-US" sz="1400" dirty="0"/>
                        <a:t>N/A</a:t>
                      </a:r>
                    </a:p>
                  </a:txBody>
                  <a:tcPr/>
                </a:tc>
                <a:extLst>
                  <a:ext uri="{0D108BD9-81ED-4DB2-BD59-A6C34878D82A}">
                    <a16:rowId xmlns:a16="http://schemas.microsoft.com/office/drawing/2014/main" val="3233493213"/>
                  </a:ext>
                </a:extLst>
              </a:tr>
            </a:tbl>
          </a:graphicData>
        </a:graphic>
      </p:graphicFrame>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C4BEE7DD-80F7-6759-8F3E-53639E5AFE0F}"/>
                  </a:ext>
                </a:extLst>
              </p:cNvPr>
              <p:cNvSpPr txBox="1"/>
              <p:nvPr/>
            </p:nvSpPr>
            <p:spPr>
              <a:xfrm>
                <a:off x="971600" y="1628800"/>
                <a:ext cx="7344816" cy="2862322"/>
              </a:xfrm>
              <a:prstGeom prst="rect">
                <a:avLst/>
              </a:prstGeom>
              <a:noFill/>
            </p:spPr>
            <p:txBody>
              <a:bodyPr wrap="square" rtlCol="0">
                <a:spAutoFit/>
              </a:bodyPr>
              <a:lstStyle/>
              <a:p>
                <a:pPr marL="171450" indent="-171450">
                  <a:buFont typeface="Arial" panose="020B0604020202020204" pitchFamily="34" charset="0"/>
                  <a:buChar char="•"/>
                </a:pPr>
                <a:r>
                  <a:rPr lang="en-US" sz="1800" b="1" dirty="0"/>
                  <a:t>DRU spreading gain </a:t>
                </a:r>
                <a14:m>
                  <m:oMath xmlns:m="http://schemas.openxmlformats.org/officeDocument/2006/math">
                    <m:r>
                      <a:rPr lang="en-US" sz="1800" b="1" i="1" smtClean="0">
                        <a:latin typeface="Cambria Math" panose="02040503050406030204" pitchFamily="18" charset="0"/>
                      </a:rPr>
                      <m:t>≜</m:t>
                    </m:r>
                  </m:oMath>
                </a14:m>
                <a:r>
                  <a:rPr lang="en-US" sz="1800" b="1" dirty="0"/>
                  <a:t> floor(10*log10(</a:t>
                </a:r>
                <a:r>
                  <a:rPr lang="en-US" sz="1800" b="1" dirty="0" err="1"/>
                  <a:t>DRU_tone_spacing</a:t>
                </a:r>
                <a:r>
                  <a:rPr lang="en-US" sz="1800" b="1" dirty="0"/>
                  <a:t>)) </a:t>
                </a:r>
              </a:p>
              <a:p>
                <a:pPr marL="742950" lvl="1" indent="-285750">
                  <a:buFont typeface="Times New Roman" panose="02020603050405020304" pitchFamily="18" charset="0"/>
                  <a:buChar char="₋"/>
                </a:pPr>
                <a:r>
                  <a:rPr lang="en-US" sz="1600" dirty="0"/>
                  <a:t>Can be calculated as DRU spreading gain = floor(10*log10(total number of useful tones defined in DBW/DRU size))</a:t>
                </a:r>
              </a:p>
              <a:p>
                <a:pPr marL="1085850" lvl="2" indent="-171450">
                  <a:buFont typeface="Arial" panose="020B0604020202020204" pitchFamily="34" charset="0"/>
                  <a:buChar char="•"/>
                </a:pPr>
                <a:r>
                  <a:rPr lang="en-US" sz="1600" dirty="0"/>
                  <a:t>Taking floor() to relax the requirements</a:t>
                </a:r>
              </a:p>
              <a:p>
                <a:endParaRPr lang="en-US" sz="1800" dirty="0"/>
              </a:p>
              <a:p>
                <a:pPr marL="171450" indent="-171450">
                  <a:buFont typeface="Arial" panose="020B0604020202020204" pitchFamily="34" charset="0"/>
                  <a:buChar char="•"/>
                </a:pPr>
                <a:r>
                  <a:rPr lang="en-US" sz="1800" b="1" dirty="0"/>
                  <a:t>For example, DRU26 in DBW20, DRU spreading gain = floor(10*log10(242/26)) = floor(9.6884)=9 dB</a:t>
                </a:r>
              </a:p>
              <a:p>
                <a:pPr marL="171450" indent="-171450">
                  <a:buFont typeface="Arial" panose="020B0604020202020204" pitchFamily="34" charset="0"/>
                  <a:buChar char="•"/>
                </a:pPr>
                <a:endParaRPr lang="en-US" sz="1800" b="1" dirty="0"/>
              </a:p>
              <a:p>
                <a:pPr marL="171450" indent="-171450">
                  <a:buFont typeface="Arial" panose="020B0604020202020204" pitchFamily="34" charset="0"/>
                  <a:buChar char="•"/>
                </a:pPr>
                <a:r>
                  <a:rPr lang="en-US" sz="1800" b="1" dirty="0"/>
                  <a:t>For DBW60, use same DRU spreading gain numbers as for DBW80, as DBW60 is only transmission resource in that 80MHz </a:t>
                </a:r>
              </a:p>
            </p:txBody>
          </p:sp>
        </mc:Choice>
        <mc:Fallback xmlns="">
          <p:sp>
            <p:nvSpPr>
              <p:cNvPr id="8" name="TextBox 7">
                <a:extLst>
                  <a:ext uri="{FF2B5EF4-FFF2-40B4-BE49-F238E27FC236}">
                    <a16:creationId xmlns:a16="http://schemas.microsoft.com/office/drawing/2014/main" id="{C4BEE7DD-80F7-6759-8F3E-53639E5AFE0F}"/>
                  </a:ext>
                </a:extLst>
              </p:cNvPr>
              <p:cNvSpPr txBox="1">
                <a:spLocks noRot="1" noChangeAspect="1" noMove="1" noResize="1" noEditPoints="1" noAdjustHandles="1" noChangeArrowheads="1" noChangeShapeType="1" noTextEdit="1"/>
              </p:cNvSpPr>
              <p:nvPr/>
            </p:nvSpPr>
            <p:spPr>
              <a:xfrm>
                <a:off x="971600" y="1628800"/>
                <a:ext cx="7344816" cy="2862322"/>
              </a:xfrm>
              <a:prstGeom prst="rect">
                <a:avLst/>
              </a:prstGeom>
              <a:blipFill>
                <a:blip r:embed="rId2"/>
                <a:stretch>
                  <a:fillRect l="-498" t="-1064" r="-166"/>
                </a:stretch>
              </a:blipFill>
            </p:spPr>
            <p:txBody>
              <a:bodyPr/>
              <a:lstStyle/>
              <a:p>
                <a:r>
                  <a:rPr lang="en-US">
                    <a:noFill/>
                  </a:rPr>
                  <a:t> </a:t>
                </a:r>
              </a:p>
            </p:txBody>
          </p:sp>
        </mc:Fallback>
      </mc:AlternateContent>
    </p:spTree>
    <p:extLst>
      <p:ext uri="{BB962C8B-B14F-4D97-AF65-F5344CB8AC3E}">
        <p14:creationId xmlns:p14="http://schemas.microsoft.com/office/powerpoint/2010/main" val="41773608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BEB4E-B117-C661-36B6-B017CE99C3A3}"/>
              </a:ext>
            </a:extLst>
          </p:cNvPr>
          <p:cNvSpPr>
            <a:spLocks noGrp="1"/>
          </p:cNvSpPr>
          <p:nvPr>
            <p:ph type="title"/>
          </p:nvPr>
        </p:nvSpPr>
        <p:spPr>
          <a:xfrm>
            <a:off x="35496" y="809146"/>
            <a:ext cx="9073008" cy="531622"/>
          </a:xfrm>
        </p:spPr>
        <p:txBody>
          <a:bodyPr/>
          <a:lstStyle/>
          <a:p>
            <a:r>
              <a:rPr lang="en-US" sz="2700" dirty="0"/>
              <a:t>Outside of DBW Unused Tone EVM Requirement for DRU</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D49E6C19-1D24-C994-D6A2-B82926342D1A}"/>
                  </a:ext>
                </a:extLst>
              </p:cNvPr>
              <p:cNvSpPr>
                <a:spLocks noGrp="1"/>
              </p:cNvSpPr>
              <p:nvPr>
                <p:ph idx="1"/>
              </p:nvPr>
            </p:nvSpPr>
            <p:spPr>
              <a:xfrm>
                <a:off x="899592" y="1556791"/>
                <a:ext cx="7644333" cy="4918621"/>
              </a:xfrm>
            </p:spPr>
            <p:txBody>
              <a:bodyPr/>
              <a:lstStyle/>
              <a:p>
                <a:r>
                  <a:rPr lang="en-US" sz="1600" dirty="0"/>
                  <a:t>Propose to use RRU EVM limit – DRU spreading gain + certain margin as DRU EVM mask, with step size of transmitting DBW, and measured over each DBW20 or RRU242</a:t>
                </a:r>
              </a:p>
              <a:p>
                <a:pPr marL="0" indent="0" algn="ctr">
                  <a:buNone/>
                </a:pPr>
                <a14:m>
                  <m:oMathPara xmlns:m="http://schemas.openxmlformats.org/officeDocument/2006/math">
                    <m:oMathParaPr>
                      <m:jc m:val="centerGroup"/>
                    </m:oMathParaPr>
                    <m:oMath xmlns:m="http://schemas.openxmlformats.org/officeDocument/2006/math">
                      <m:r>
                        <a:rPr lang="en-US" sz="1100" b="0" i="1">
                          <a:latin typeface="Cambria Math" panose="02040503050406030204" pitchFamily="18" charset="0"/>
                        </a:rPr>
                        <m:t>𝑈𝑛𝑢𝑠𝑒𝑑𝑇𝑜𝑛𝑒𝐸𝑟𝑟𝑜𝑟</m:t>
                      </m:r>
                      <m:d>
                        <m:dPr>
                          <m:ctrlPr>
                            <a:rPr lang="en-US" sz="1100" b="0" i="1" smtClean="0">
                              <a:latin typeface="Cambria Math" panose="02040503050406030204" pitchFamily="18" charset="0"/>
                            </a:rPr>
                          </m:ctrlPr>
                        </m:dPr>
                        <m:e>
                          <m:sSub>
                            <m:sSubPr>
                              <m:ctrlPr>
                                <a:rPr lang="en-US" sz="1100" b="0" i="1">
                                  <a:latin typeface="Cambria Math" panose="02040503050406030204" pitchFamily="18" charset="0"/>
                                </a:rPr>
                              </m:ctrlPr>
                            </m:sSubPr>
                            <m:e>
                              <m:r>
                                <a:rPr lang="en-US" sz="1100" b="0" i="1">
                                  <a:latin typeface="Cambria Math" panose="02040503050406030204" pitchFamily="18" charset="0"/>
                                </a:rPr>
                                <m:t>𝑖</m:t>
                              </m:r>
                            </m:e>
                            <m:sub>
                              <m:r>
                                <a:rPr lang="en-US" sz="1100" b="0" i="1" smtClean="0">
                                  <a:latin typeface="Cambria Math" panose="02040503050406030204" pitchFamily="18" charset="0"/>
                                </a:rPr>
                                <m:t>𝑅</m:t>
                              </m:r>
                              <m:r>
                                <a:rPr lang="en-US" sz="1100" b="0" i="1">
                                  <a:latin typeface="Cambria Math" panose="02040503050406030204" pitchFamily="18" charset="0"/>
                                </a:rPr>
                                <m:t>𝑅𝑈</m:t>
                              </m:r>
                              <m:r>
                                <a:rPr lang="en-US" sz="1100" b="0" i="1">
                                  <a:latin typeface="Cambria Math" panose="02040503050406030204" pitchFamily="18" charset="0"/>
                                </a:rPr>
                                <m:t>242,  </m:t>
                              </m:r>
                              <m:r>
                                <a:rPr lang="en-US" sz="1100" b="0" i="1">
                                  <a:latin typeface="Cambria Math" panose="02040503050406030204" pitchFamily="18" charset="0"/>
                                </a:rPr>
                                <m:t>𝑠𝑡𝑎𝑟𝑡</m:t>
                              </m:r>
                              <m:r>
                                <a:rPr lang="en-US" sz="1100" b="0" i="1" smtClean="0">
                                  <a:latin typeface="Cambria Math" panose="02040503050406030204" pitchFamily="18" charset="0"/>
                                </a:rPr>
                                <m:t> </m:t>
                              </m:r>
                              <m:r>
                                <a:rPr lang="en-US" sz="1100" b="0" i="1" smtClean="0">
                                  <a:latin typeface="Cambria Math" panose="02040503050406030204" pitchFamily="18" charset="0"/>
                                </a:rPr>
                                <m:t>𝑜𝑟</m:t>
                              </m:r>
                              <m:r>
                                <a:rPr lang="en-US" sz="1100" b="0" i="1" smtClean="0">
                                  <a:latin typeface="Cambria Math" panose="02040503050406030204" pitchFamily="18" charset="0"/>
                                </a:rPr>
                                <m:t> </m:t>
                              </m:r>
                              <m:r>
                                <a:rPr lang="en-US" sz="1100" b="0" i="1" smtClean="0">
                                  <a:latin typeface="Cambria Math" panose="02040503050406030204" pitchFamily="18" charset="0"/>
                                </a:rPr>
                                <m:t>𝑒𝑛𝑑</m:t>
                              </m:r>
                            </m:sub>
                          </m:sSub>
                          <m:r>
                            <a:rPr lang="en-US" sz="1100" b="0" i="1">
                              <a:latin typeface="Cambria Math" panose="02040503050406030204" pitchFamily="18" charset="0"/>
                            </a:rPr>
                            <m:t>+</m:t>
                          </m:r>
                          <m:r>
                            <a:rPr lang="en-US" sz="1100" b="0" i="1">
                              <a:latin typeface="Cambria Math" panose="02040503050406030204" pitchFamily="18" charset="0"/>
                            </a:rPr>
                            <m:t>𝑚</m:t>
                          </m:r>
                        </m:e>
                      </m:d>
                      <m:r>
                        <a:rPr lang="en-US" sz="1100" b="0" i="1">
                          <a:latin typeface="Cambria Math" panose="02040503050406030204" pitchFamily="18" charset="0"/>
                          <a:ea typeface="Cambria Math" panose="02040503050406030204" pitchFamily="18" charset="0"/>
                        </a:rPr>
                        <m:t>≤</m:t>
                      </m:r>
                      <m:d>
                        <m:dPr>
                          <m:begChr m:val="{"/>
                          <m:endChr m:val=""/>
                          <m:ctrlPr>
                            <a:rPr lang="en-US" sz="1100" i="1">
                              <a:latin typeface="Cambria Math" panose="02040503050406030204" pitchFamily="18" charset="0"/>
                              <a:ea typeface="Cambria Math" panose="02040503050406030204" pitchFamily="18" charset="0"/>
                            </a:rPr>
                          </m:ctrlPr>
                        </m:dPr>
                        <m:e>
                          <m:m>
                            <m:mPr>
                              <m:mcs>
                                <m:mc>
                                  <m:mcPr>
                                    <m:count m:val="2"/>
                                    <m:mcJc m:val="center"/>
                                  </m:mcPr>
                                </m:mc>
                              </m:mcs>
                              <m:ctrlPr>
                                <a:rPr lang="en-US" sz="1100" b="0" i="1">
                                  <a:latin typeface="Cambria Math" panose="02040503050406030204" pitchFamily="18" charset="0"/>
                                  <a:ea typeface="Cambria Math" panose="02040503050406030204" pitchFamily="18" charset="0"/>
                                </a:rPr>
                              </m:ctrlPr>
                            </m:mPr>
                            <m:mr>
                              <m:e>
                                <m:m>
                                  <m:mPr>
                                    <m:mcs>
                                      <m:mc>
                                        <m:mcPr>
                                          <m:count m:val="1"/>
                                          <m:mcJc m:val="center"/>
                                        </m:mcPr>
                                      </m:mc>
                                    </m:mcs>
                                    <m:ctrlPr>
                                      <a:rPr lang="en-US" sz="1100" b="0" i="1">
                                        <a:latin typeface="Cambria Math" panose="02040503050406030204" pitchFamily="18" charset="0"/>
                                        <a:ea typeface="Cambria Math" panose="02040503050406030204" pitchFamily="18" charset="0"/>
                                      </a:rPr>
                                    </m:ctrlPr>
                                  </m:mPr>
                                  <m:mr>
                                    <m:e>
                                      <m:r>
                                        <m:rPr>
                                          <m:sty m:val="p"/>
                                          <m:brk m:alnAt="7"/>
                                        </m:rPr>
                                        <a:rPr lang="en-US" sz="1100" b="0">
                                          <a:latin typeface="Cambria Math" panose="02040503050406030204" pitchFamily="18" charset="0"/>
                                          <a:ea typeface="Cambria Math" panose="02040503050406030204" pitchFamily="18" charset="0"/>
                                        </a:rPr>
                                        <m:t>m</m:t>
                                      </m:r>
                                      <m:r>
                                        <m:rPr>
                                          <m:sty m:val="p"/>
                                        </m:rPr>
                                        <a:rPr lang="en-US" sz="1100" b="0">
                                          <a:latin typeface="Cambria Math" panose="02040503050406030204" pitchFamily="18" charset="0"/>
                                          <a:ea typeface="Cambria Math" panose="02040503050406030204" pitchFamily="18" charset="0"/>
                                        </a:rPr>
                                        <m:t>ax</m:t>
                                      </m:r>
                                      <m:d>
                                        <m:dPr>
                                          <m:ctrlPr>
                                            <a:rPr lang="en-US" sz="1100" b="0" i="1">
                                              <a:latin typeface="Cambria Math" panose="02040503050406030204" pitchFamily="18" charset="0"/>
                                              <a:ea typeface="Cambria Math" panose="02040503050406030204" pitchFamily="18" charset="0"/>
                                            </a:rPr>
                                          </m:ctrlPr>
                                        </m:dPr>
                                        <m:e>
                                          <m:r>
                                            <m:rPr>
                                              <m:sty m:val="p"/>
                                              <m:brk m:alnAt="7"/>
                                            </m:rPr>
                                            <a:rPr lang="el-GR" sz="1100" b="0">
                                              <a:latin typeface="Cambria Math" panose="02040503050406030204" pitchFamily="18" charset="0"/>
                                              <a:ea typeface="Cambria Math" panose="02040503050406030204" pitchFamily="18" charset="0"/>
                                            </a:rPr>
                                            <m:t>ε</m:t>
                                          </m:r>
                                          <m:r>
                                            <a:rPr lang="en-US" sz="1100" b="0">
                                              <a:latin typeface="Cambria Math" panose="02040503050406030204" pitchFamily="18" charset="0"/>
                                              <a:ea typeface="Cambria Math" panose="02040503050406030204" pitchFamily="18" charset="0"/>
                                            </a:rPr>
                                            <m:t>−2</m:t>
                                          </m:r>
                                          <m:r>
                                            <m:rPr>
                                              <m:nor/>
                                            </m:rPr>
                                            <a:rPr lang="en-US" sz="1100" b="0" i="0" smtClean="0">
                                              <a:latin typeface="Cambria Math" panose="02040503050406030204" pitchFamily="18" charset="0"/>
                                              <a:ea typeface="Cambria Math" panose="02040503050406030204" pitchFamily="18" charset="0"/>
                                            </a:rPr>
                                            <m:t> </m:t>
                                          </m:r>
                                          <m:r>
                                            <m:rPr>
                                              <m:nor/>
                                            </m:rPr>
                                            <a:rPr lang="en-US" sz="1100" b="0" dirty="0"/>
                                            <m:t>– </m:t>
                                          </m:r>
                                          <m:r>
                                            <m:rPr>
                                              <m:nor/>
                                            </m:rPr>
                                            <a:rPr lang="en-US" sz="1100" b="0" dirty="0"/>
                                            <m:t>DRU</m:t>
                                          </m:r>
                                          <m:r>
                                            <m:rPr>
                                              <m:nor/>
                                            </m:rPr>
                                            <a:rPr lang="en-US" sz="1100" b="0" dirty="0"/>
                                            <m:t> </m:t>
                                          </m:r>
                                          <m:r>
                                            <m:rPr>
                                              <m:nor/>
                                            </m:rPr>
                                            <a:rPr lang="en-US" sz="1100" b="0" dirty="0"/>
                                            <m:t>spreading</m:t>
                                          </m:r>
                                          <m:r>
                                            <m:rPr>
                                              <m:nor/>
                                            </m:rPr>
                                            <a:rPr lang="en-US" sz="1100" b="0" dirty="0"/>
                                            <m:t> </m:t>
                                          </m:r>
                                          <m:r>
                                            <m:rPr>
                                              <m:nor/>
                                            </m:rPr>
                                            <a:rPr lang="en-US" sz="1100" b="0" dirty="0"/>
                                            <m:t>gain</m:t>
                                          </m:r>
                                          <m:r>
                                            <m:rPr>
                                              <m:nor/>
                                            </m:rPr>
                                            <a:rPr lang="en-US" sz="1100" b="0" i="0" dirty="0" smtClean="0"/>
                                            <m:t>+</m:t>
                                          </m:r>
                                          <m:r>
                                            <a:rPr lang="en-US" sz="1100" b="0" i="1" dirty="0">
                                              <a:latin typeface="Cambria Math" panose="02040503050406030204" pitchFamily="18" charset="0"/>
                                              <a:ea typeface="Cambria Math" panose="02040503050406030204" pitchFamily="18" charset="0"/>
                                            </a:rPr>
                                            <m:t>∆</m:t>
                                          </m:r>
                                          <m:r>
                                            <a:rPr lang="en-US" sz="1100" b="0">
                                              <a:latin typeface="Cambria Math" panose="02040503050406030204" pitchFamily="18" charset="0"/>
                                              <a:ea typeface="Cambria Math" panose="02040503050406030204" pitchFamily="18" charset="0"/>
                                            </a:rPr>
                                            <m:t>, −38</m:t>
                                          </m:r>
                                          <m:r>
                                            <m:rPr>
                                              <m:sty m:val="p"/>
                                            </m:rPr>
                                            <a:rPr lang="en-US" sz="1100" b="0">
                                              <a:latin typeface="Cambria Math" panose="02040503050406030204" pitchFamily="18" charset="0"/>
                                              <a:ea typeface="Cambria Math" panose="02040503050406030204" pitchFamily="18" charset="0"/>
                                            </a:rPr>
                                            <m:t>dB</m:t>
                                          </m:r>
                                        </m:e>
                                      </m:d>
                                      <m:r>
                                        <a:rPr lang="en-US" sz="1100" b="0" i="1">
                                          <a:latin typeface="Cambria Math" panose="02040503050406030204" pitchFamily="18" charset="0"/>
                                          <a:ea typeface="Cambria Math" panose="02040503050406030204" pitchFamily="18" charset="0"/>
                                        </a:rPr>
                                        <m:t>,</m:t>
                                      </m:r>
                                    </m:e>
                                  </m:mr>
                                  <m:mr>
                                    <m:e>
                                      <m:r>
                                        <m:rPr>
                                          <m:sty m:val="p"/>
                                        </m:rPr>
                                        <a:rPr lang="en-US" sz="1100" b="0">
                                          <a:latin typeface="Cambria Math" panose="02040503050406030204" pitchFamily="18" charset="0"/>
                                          <a:ea typeface="Cambria Math" panose="02040503050406030204" pitchFamily="18" charset="0"/>
                                        </a:rPr>
                                        <m:t>max</m:t>
                                      </m:r>
                                      <m:d>
                                        <m:dPr>
                                          <m:ctrlPr>
                                            <a:rPr lang="en-US" sz="1100" b="0" i="1">
                                              <a:latin typeface="Cambria Math" panose="02040503050406030204" pitchFamily="18" charset="0"/>
                                              <a:ea typeface="Cambria Math" panose="02040503050406030204" pitchFamily="18" charset="0"/>
                                            </a:rPr>
                                          </m:ctrlPr>
                                        </m:dPr>
                                        <m:e>
                                          <m:r>
                                            <m:rPr>
                                              <m:sty m:val="p"/>
                                              <m:brk m:alnAt="7"/>
                                            </m:rPr>
                                            <a:rPr lang="el-GR" sz="1100" b="0">
                                              <a:latin typeface="Cambria Math" panose="02040503050406030204" pitchFamily="18" charset="0"/>
                                              <a:ea typeface="Cambria Math" panose="02040503050406030204" pitchFamily="18" charset="0"/>
                                            </a:rPr>
                                            <m:t>ε</m:t>
                                          </m:r>
                                          <m:r>
                                            <a:rPr lang="en-US" sz="1100" b="0">
                                              <a:latin typeface="Cambria Math" panose="02040503050406030204" pitchFamily="18" charset="0"/>
                                              <a:ea typeface="Cambria Math" panose="02040503050406030204" pitchFamily="18" charset="0"/>
                                            </a:rPr>
                                            <m:t>−12</m:t>
                                          </m:r>
                                          <m:r>
                                            <m:rPr>
                                              <m:nor/>
                                            </m:rPr>
                                            <a:rPr lang="en-US" sz="1100" b="0" dirty="0"/>
                                            <m:t>– </m:t>
                                          </m:r>
                                          <m:r>
                                            <m:rPr>
                                              <m:nor/>
                                            </m:rPr>
                                            <a:rPr lang="en-US" sz="1100" b="0" dirty="0"/>
                                            <m:t>DRU</m:t>
                                          </m:r>
                                          <m:r>
                                            <m:rPr>
                                              <m:nor/>
                                            </m:rPr>
                                            <a:rPr lang="en-US" sz="1100" b="0" dirty="0"/>
                                            <m:t> </m:t>
                                          </m:r>
                                          <m:r>
                                            <m:rPr>
                                              <m:nor/>
                                            </m:rPr>
                                            <a:rPr lang="en-US" sz="1100" b="0" dirty="0"/>
                                            <m:t>spreading</m:t>
                                          </m:r>
                                          <m:r>
                                            <m:rPr>
                                              <m:nor/>
                                            </m:rPr>
                                            <a:rPr lang="en-US" sz="1100" b="0" dirty="0"/>
                                            <m:t> </m:t>
                                          </m:r>
                                          <m:r>
                                            <m:rPr>
                                              <m:nor/>
                                            </m:rPr>
                                            <a:rPr lang="en-US" sz="1100" b="0" dirty="0"/>
                                            <m:t>gain</m:t>
                                          </m:r>
                                          <m:r>
                                            <m:rPr>
                                              <m:nor/>
                                            </m:rPr>
                                            <a:rPr lang="en-US" sz="1100" b="0" dirty="0"/>
                                            <m:t>+</m:t>
                                          </m:r>
                                          <m:r>
                                            <a:rPr lang="en-US" sz="1100" b="0" i="1" dirty="0">
                                              <a:latin typeface="Cambria Math" panose="02040503050406030204" pitchFamily="18" charset="0"/>
                                              <a:ea typeface="Cambria Math" panose="02040503050406030204" pitchFamily="18" charset="0"/>
                                            </a:rPr>
                                            <m:t>∆</m:t>
                                          </m:r>
                                          <m:r>
                                            <a:rPr lang="en-US" sz="1100" b="0">
                                              <a:latin typeface="Cambria Math" panose="02040503050406030204" pitchFamily="18" charset="0"/>
                                              <a:ea typeface="Cambria Math" panose="02040503050406030204" pitchFamily="18" charset="0"/>
                                            </a:rPr>
                                            <m:t>, −38</m:t>
                                          </m:r>
                                          <m:r>
                                            <m:rPr>
                                              <m:sty m:val="p"/>
                                            </m:rPr>
                                            <a:rPr lang="en-US" sz="1100" b="0">
                                              <a:latin typeface="Cambria Math" panose="02040503050406030204" pitchFamily="18" charset="0"/>
                                              <a:ea typeface="Cambria Math" panose="02040503050406030204" pitchFamily="18" charset="0"/>
                                            </a:rPr>
                                            <m:t>dB</m:t>
                                          </m:r>
                                        </m:e>
                                      </m:d>
                                      <m:r>
                                        <a:rPr lang="en-US" sz="1100" b="0" i="1">
                                          <a:latin typeface="Cambria Math" panose="02040503050406030204" pitchFamily="18" charset="0"/>
                                          <a:ea typeface="Cambria Math" panose="02040503050406030204" pitchFamily="18" charset="0"/>
                                        </a:rPr>
                                        <m:t>,</m:t>
                                      </m:r>
                                    </m:e>
                                  </m:mr>
                                </m:m>
                              </m:e>
                              <m:e>
                                <m:m>
                                  <m:mPr>
                                    <m:mcs>
                                      <m:mc>
                                        <m:mcPr>
                                          <m:count m:val="1"/>
                                          <m:mcJc m:val="center"/>
                                        </m:mcPr>
                                      </m:mc>
                                    </m:mcs>
                                    <m:ctrlPr>
                                      <a:rPr lang="en-US" sz="1100" b="0" i="1">
                                        <a:latin typeface="Cambria Math" panose="02040503050406030204" pitchFamily="18" charset="0"/>
                                        <a:ea typeface="Cambria Math" panose="02040503050406030204" pitchFamily="18" charset="0"/>
                                      </a:rPr>
                                    </m:ctrlPr>
                                  </m:mPr>
                                  <m:mr>
                                    <m:e>
                                      <m:r>
                                        <m:rPr>
                                          <m:sty m:val="p"/>
                                          <m:brk m:alnAt="7"/>
                                        </m:rPr>
                                        <a:rPr lang="en-US" sz="1100" b="0">
                                          <a:latin typeface="Cambria Math" panose="02040503050406030204" pitchFamily="18" charset="0"/>
                                          <a:ea typeface="Cambria Math" panose="02040503050406030204" pitchFamily="18" charset="0"/>
                                        </a:rPr>
                                        <m:t>i</m:t>
                                      </m:r>
                                      <m:r>
                                        <m:rPr>
                                          <m:sty m:val="p"/>
                                        </m:rPr>
                                        <a:rPr lang="en-US" sz="1100" b="0">
                                          <a:latin typeface="Cambria Math" panose="02040503050406030204" pitchFamily="18" charset="0"/>
                                          <a:ea typeface="Cambria Math" panose="02040503050406030204" pitchFamily="18" charset="0"/>
                                        </a:rPr>
                                        <m:t>f</m:t>
                                      </m:r>
                                      <m:r>
                                        <a:rPr lang="en-US" sz="1100" b="0">
                                          <a:latin typeface="Cambria Math" panose="02040503050406030204" pitchFamily="18" charset="0"/>
                                          <a:ea typeface="Cambria Math" panose="02040503050406030204" pitchFamily="18" charset="0"/>
                                        </a:rPr>
                                        <m:t> 1</m:t>
                                      </m:r>
                                      <m:r>
                                        <m:rPr>
                                          <m:brk m:alnAt="7"/>
                                        </m:rPr>
                                        <a:rPr lang="en-US" sz="1100" b="0">
                                          <a:latin typeface="Cambria Math" panose="02040503050406030204" pitchFamily="18" charset="0"/>
                                          <a:ea typeface="Cambria Math" panose="02040503050406030204" pitchFamily="18" charset="0"/>
                                        </a:rPr>
                                        <m:t>≤</m:t>
                                      </m:r>
                                      <m:r>
                                        <m:rPr>
                                          <m:sty m:val="p"/>
                                        </m:rPr>
                                        <a:rPr lang="en-US" sz="1100" b="0" i="0" smtClean="0">
                                          <a:latin typeface="Cambria Math" panose="02040503050406030204" pitchFamily="18" charset="0"/>
                                          <a:ea typeface="Cambria Math" panose="02040503050406030204" pitchFamily="18" charset="0"/>
                                        </a:rPr>
                                        <m:t>abs</m:t>
                                      </m:r>
                                      <m:r>
                                        <a:rPr lang="en-US" sz="1100" b="0" i="0" smtClean="0">
                                          <a:latin typeface="Cambria Math" panose="02040503050406030204" pitchFamily="18" charset="0"/>
                                          <a:ea typeface="Cambria Math" panose="02040503050406030204" pitchFamily="18" charset="0"/>
                                        </a:rPr>
                                        <m:t>(</m:t>
                                      </m:r>
                                      <m:r>
                                        <m:rPr>
                                          <m:sty m:val="p"/>
                                        </m:rPr>
                                        <a:rPr lang="en-US" sz="1100" b="0" i="0" smtClean="0">
                                          <a:latin typeface="Cambria Math" panose="02040503050406030204" pitchFamily="18" charset="0"/>
                                          <a:ea typeface="Cambria Math" panose="02040503050406030204" pitchFamily="18" charset="0"/>
                                        </a:rPr>
                                        <m:t>m</m:t>
                                      </m:r>
                                      <m:r>
                                        <a:rPr lang="en-US" sz="1100" b="0" i="0" smtClean="0">
                                          <a:latin typeface="Cambria Math" panose="02040503050406030204" pitchFamily="18" charset="0"/>
                                          <a:ea typeface="Cambria Math" panose="02040503050406030204" pitchFamily="18" charset="0"/>
                                        </a:rPr>
                                        <m:t>)≤</m:t>
                                      </m:r>
                                      <m:r>
                                        <a:rPr lang="en-US" sz="1100" b="0" i="1" smtClean="0">
                                          <a:latin typeface="Cambria Math" panose="02040503050406030204" pitchFamily="18" charset="0"/>
                                          <a:ea typeface="Cambria Math" panose="02040503050406030204" pitchFamily="18" charset="0"/>
                                        </a:rPr>
                                        <m:t>𝑟</m:t>
                                      </m:r>
                                    </m:e>
                                  </m:mr>
                                  <m:mr>
                                    <m:e>
                                      <m:r>
                                        <m:rPr>
                                          <m:sty m:val="p"/>
                                        </m:rPr>
                                        <a:rPr lang="en-US" sz="1100" b="0">
                                          <a:latin typeface="Cambria Math" panose="02040503050406030204" pitchFamily="18" charset="0"/>
                                          <a:ea typeface="Cambria Math" panose="02040503050406030204" pitchFamily="18" charset="0"/>
                                        </a:rPr>
                                        <m:t>if</m:t>
                                      </m:r>
                                      <m:r>
                                        <a:rPr lang="en-US" sz="1100" b="0">
                                          <a:latin typeface="Cambria Math" panose="02040503050406030204" pitchFamily="18" charset="0"/>
                                          <a:ea typeface="Cambria Math" panose="02040503050406030204" pitchFamily="18" charset="0"/>
                                        </a:rPr>
                                        <m:t> </m:t>
                                      </m:r>
                                      <m:r>
                                        <m:rPr>
                                          <m:sty m:val="p"/>
                                        </m:rPr>
                                        <a:rPr lang="en-US" sz="1100" b="0">
                                          <a:latin typeface="Cambria Math" panose="02040503050406030204" pitchFamily="18" charset="0"/>
                                          <a:ea typeface="Cambria Math" panose="02040503050406030204" pitchFamily="18" charset="0"/>
                                        </a:rPr>
                                        <m:t>r</m:t>
                                      </m:r>
                                      <m:r>
                                        <a:rPr lang="en-US" sz="1100" b="0" i="0" smtClean="0">
                                          <a:latin typeface="Cambria Math" panose="02040503050406030204" pitchFamily="18" charset="0"/>
                                          <a:ea typeface="Cambria Math" panose="02040503050406030204" pitchFamily="18" charset="0"/>
                                        </a:rPr>
                                        <m:t>+1</m:t>
                                      </m:r>
                                      <m:r>
                                        <a:rPr lang="en-US" sz="1100" b="0">
                                          <a:latin typeface="Cambria Math" panose="02040503050406030204" pitchFamily="18" charset="0"/>
                                          <a:ea typeface="Cambria Math" panose="02040503050406030204" pitchFamily="18" charset="0"/>
                                        </a:rPr>
                                        <m:t>≤</m:t>
                                      </m:r>
                                      <m:r>
                                        <m:rPr>
                                          <m:sty m:val="p"/>
                                        </m:rPr>
                                        <a:rPr lang="en-US" sz="1100" b="0" i="0" smtClean="0">
                                          <a:latin typeface="Cambria Math" panose="02040503050406030204" pitchFamily="18" charset="0"/>
                                          <a:ea typeface="Cambria Math" panose="02040503050406030204" pitchFamily="18" charset="0"/>
                                        </a:rPr>
                                        <m:t>abs</m:t>
                                      </m:r>
                                      <m:r>
                                        <a:rPr lang="en-US" sz="1100" b="0" i="0" smtClean="0">
                                          <a:latin typeface="Cambria Math" panose="02040503050406030204" pitchFamily="18" charset="0"/>
                                          <a:ea typeface="Cambria Math" panose="02040503050406030204" pitchFamily="18" charset="0"/>
                                        </a:rPr>
                                        <m:t>(</m:t>
                                      </m:r>
                                      <m:r>
                                        <m:rPr>
                                          <m:sty m:val="p"/>
                                        </m:rPr>
                                        <a:rPr lang="en-US" sz="1100" b="0">
                                          <a:latin typeface="Cambria Math" panose="02040503050406030204" pitchFamily="18" charset="0"/>
                                          <a:ea typeface="Cambria Math" panose="02040503050406030204" pitchFamily="18" charset="0"/>
                                        </a:rPr>
                                        <m:t>m</m:t>
                                      </m:r>
                                      <m:r>
                                        <a:rPr lang="en-US" sz="1100" b="0" i="0" smtClean="0">
                                          <a:latin typeface="Cambria Math" panose="02040503050406030204" pitchFamily="18" charset="0"/>
                                          <a:ea typeface="Cambria Math" panose="02040503050406030204" pitchFamily="18" charset="0"/>
                                        </a:rPr>
                                        <m:t>)</m:t>
                                      </m:r>
                                      <m:r>
                                        <a:rPr lang="en-US" sz="1100" b="0">
                                          <a:latin typeface="Cambria Math" panose="02040503050406030204" pitchFamily="18" charset="0"/>
                                          <a:ea typeface="Cambria Math" panose="02040503050406030204" pitchFamily="18" charset="0"/>
                                        </a:rPr>
                                        <m:t>≤</m:t>
                                      </m:r>
                                      <m:r>
                                        <a:rPr lang="en-US" sz="1100" b="0" i="0" smtClean="0">
                                          <a:latin typeface="Cambria Math" panose="02040503050406030204" pitchFamily="18" charset="0"/>
                                          <a:ea typeface="Cambria Math" panose="02040503050406030204" pitchFamily="18" charset="0"/>
                                        </a:rPr>
                                        <m:t>2</m:t>
                                      </m:r>
                                      <m:r>
                                        <m:rPr>
                                          <m:sty m:val="p"/>
                                        </m:rPr>
                                        <a:rPr lang="en-US" sz="1100" b="0">
                                          <a:latin typeface="Cambria Math" panose="02040503050406030204" pitchFamily="18" charset="0"/>
                                          <a:ea typeface="Cambria Math" panose="02040503050406030204" pitchFamily="18" charset="0"/>
                                        </a:rPr>
                                        <m:t>r</m:t>
                                      </m:r>
                                    </m:e>
                                  </m:mr>
                                </m:m>
                              </m:e>
                            </m:mr>
                            <m:mr>
                              <m:e>
                                <m:m>
                                  <m:mPr>
                                    <m:mcs>
                                      <m:mc>
                                        <m:mcPr>
                                          <m:count m:val="1"/>
                                          <m:mcJc m:val="center"/>
                                        </m:mcPr>
                                      </m:mc>
                                    </m:mcs>
                                    <m:ctrlPr>
                                      <a:rPr lang="en-US" sz="1100" b="0" i="1">
                                        <a:latin typeface="Cambria Math" panose="02040503050406030204" pitchFamily="18" charset="0"/>
                                        <a:ea typeface="Cambria Math" panose="02040503050406030204" pitchFamily="18" charset="0"/>
                                      </a:rPr>
                                    </m:ctrlPr>
                                  </m:mPr>
                                  <m:mr>
                                    <m:e>
                                      <m:r>
                                        <m:rPr>
                                          <m:sty m:val="p"/>
                                          <m:brk m:alnAt="7"/>
                                        </m:rPr>
                                        <a:rPr lang="en-US" sz="1100" b="0">
                                          <a:latin typeface="Cambria Math" panose="02040503050406030204" pitchFamily="18" charset="0"/>
                                          <a:ea typeface="Cambria Math" panose="02040503050406030204" pitchFamily="18" charset="0"/>
                                        </a:rPr>
                                        <m:t>m</m:t>
                                      </m:r>
                                      <m:r>
                                        <m:rPr>
                                          <m:sty m:val="p"/>
                                        </m:rPr>
                                        <a:rPr lang="en-US" sz="1100" b="0">
                                          <a:latin typeface="Cambria Math" panose="02040503050406030204" pitchFamily="18" charset="0"/>
                                          <a:ea typeface="Cambria Math" panose="02040503050406030204" pitchFamily="18" charset="0"/>
                                        </a:rPr>
                                        <m:t>ax</m:t>
                                      </m:r>
                                      <m:d>
                                        <m:dPr>
                                          <m:ctrlPr>
                                            <a:rPr lang="en-US" sz="1100" b="0" i="1">
                                              <a:latin typeface="Cambria Math" panose="02040503050406030204" pitchFamily="18" charset="0"/>
                                              <a:ea typeface="Cambria Math" panose="02040503050406030204" pitchFamily="18" charset="0"/>
                                            </a:rPr>
                                          </m:ctrlPr>
                                        </m:dPr>
                                        <m:e>
                                          <m:r>
                                            <m:rPr>
                                              <m:sty m:val="p"/>
                                              <m:brk m:alnAt="7"/>
                                            </m:rPr>
                                            <a:rPr lang="el-GR" sz="1100" b="0">
                                              <a:latin typeface="Cambria Math" panose="02040503050406030204" pitchFamily="18" charset="0"/>
                                              <a:ea typeface="Cambria Math" panose="02040503050406030204" pitchFamily="18" charset="0"/>
                                            </a:rPr>
                                            <m:t>ε</m:t>
                                          </m:r>
                                          <m:r>
                                            <a:rPr lang="en-US" sz="1100" b="0">
                                              <a:latin typeface="Cambria Math" panose="02040503050406030204" pitchFamily="18" charset="0"/>
                                              <a:ea typeface="Cambria Math" panose="02040503050406030204" pitchFamily="18" charset="0"/>
                                            </a:rPr>
                                            <m:t>−22</m:t>
                                          </m:r>
                                          <m:r>
                                            <m:rPr>
                                              <m:nor/>
                                            </m:rPr>
                                            <a:rPr lang="en-US" sz="1100" b="0" dirty="0"/>
                                            <m:t>– </m:t>
                                          </m:r>
                                          <m:r>
                                            <m:rPr>
                                              <m:nor/>
                                            </m:rPr>
                                            <a:rPr lang="en-US" sz="1100" b="0" dirty="0"/>
                                            <m:t>DRU</m:t>
                                          </m:r>
                                          <m:r>
                                            <m:rPr>
                                              <m:nor/>
                                            </m:rPr>
                                            <a:rPr lang="en-US" sz="1100" b="0" dirty="0"/>
                                            <m:t> </m:t>
                                          </m:r>
                                          <m:r>
                                            <m:rPr>
                                              <m:nor/>
                                            </m:rPr>
                                            <a:rPr lang="en-US" sz="1100" b="0" dirty="0"/>
                                            <m:t>spreading</m:t>
                                          </m:r>
                                          <m:r>
                                            <m:rPr>
                                              <m:nor/>
                                            </m:rPr>
                                            <a:rPr lang="en-US" sz="1100" b="0" dirty="0"/>
                                            <m:t> </m:t>
                                          </m:r>
                                          <m:r>
                                            <m:rPr>
                                              <m:nor/>
                                            </m:rPr>
                                            <a:rPr lang="en-US" sz="1100" b="0" dirty="0"/>
                                            <m:t>gain</m:t>
                                          </m:r>
                                          <m:r>
                                            <m:rPr>
                                              <m:nor/>
                                            </m:rPr>
                                            <a:rPr lang="en-US" sz="1100" b="0" dirty="0"/>
                                            <m:t>+</m:t>
                                          </m:r>
                                          <m:r>
                                            <a:rPr lang="en-US" sz="1100" b="0" i="1" dirty="0">
                                              <a:latin typeface="Cambria Math" panose="02040503050406030204" pitchFamily="18" charset="0"/>
                                              <a:ea typeface="Cambria Math" panose="02040503050406030204" pitchFamily="18" charset="0"/>
                                            </a:rPr>
                                            <m:t>∆</m:t>
                                          </m:r>
                                          <m:r>
                                            <a:rPr lang="en-US" sz="1100" b="0">
                                              <a:latin typeface="Cambria Math" panose="02040503050406030204" pitchFamily="18" charset="0"/>
                                              <a:ea typeface="Cambria Math" panose="02040503050406030204" pitchFamily="18" charset="0"/>
                                            </a:rPr>
                                            <m:t>, −38</m:t>
                                          </m:r>
                                          <m:r>
                                            <m:rPr>
                                              <m:sty m:val="p"/>
                                            </m:rPr>
                                            <a:rPr lang="en-US" sz="1100" b="0">
                                              <a:latin typeface="Cambria Math" panose="02040503050406030204" pitchFamily="18" charset="0"/>
                                              <a:ea typeface="Cambria Math" panose="02040503050406030204" pitchFamily="18" charset="0"/>
                                            </a:rPr>
                                            <m:t>dB</m:t>
                                          </m:r>
                                        </m:e>
                                      </m:d>
                                      <m:r>
                                        <a:rPr lang="en-US" sz="1100" b="0" i="1">
                                          <a:latin typeface="Cambria Math" panose="02040503050406030204" pitchFamily="18" charset="0"/>
                                          <a:ea typeface="Cambria Math" panose="02040503050406030204" pitchFamily="18" charset="0"/>
                                        </a:rPr>
                                        <m:t>,</m:t>
                                      </m:r>
                                    </m:e>
                                  </m:mr>
                                  <m:mr>
                                    <m:e>
                                      <m:r>
                                        <a:rPr lang="en-US" sz="1100" b="0">
                                          <a:latin typeface="Cambria Math" panose="02040503050406030204" pitchFamily="18" charset="0"/>
                                          <a:ea typeface="Cambria Math" panose="02040503050406030204" pitchFamily="18" charset="0"/>
                                        </a:rPr>
                                        <m:t>−38</m:t>
                                      </m:r>
                                      <m:r>
                                        <m:rPr>
                                          <m:sty m:val="p"/>
                                        </m:rPr>
                                        <a:rPr lang="en-US" sz="1100" b="0">
                                          <a:latin typeface="Cambria Math" panose="02040503050406030204" pitchFamily="18" charset="0"/>
                                          <a:ea typeface="Cambria Math" panose="02040503050406030204" pitchFamily="18" charset="0"/>
                                        </a:rPr>
                                        <m:t>dB</m:t>
                                      </m:r>
                                      <m:r>
                                        <a:rPr lang="en-US" sz="1100" b="0" i="1">
                                          <a:latin typeface="Cambria Math" panose="02040503050406030204" pitchFamily="18" charset="0"/>
                                          <a:ea typeface="Cambria Math" panose="02040503050406030204" pitchFamily="18" charset="0"/>
                                        </a:rPr>
                                        <m:t>,</m:t>
                                      </m:r>
                                    </m:e>
                                  </m:mr>
                                </m:m>
                              </m:e>
                              <m:e>
                                <m:m>
                                  <m:mPr>
                                    <m:mcs>
                                      <m:mc>
                                        <m:mcPr>
                                          <m:count m:val="1"/>
                                          <m:mcJc m:val="center"/>
                                        </m:mcPr>
                                      </m:mc>
                                    </m:mcs>
                                    <m:ctrlPr>
                                      <a:rPr lang="en-US" sz="1100" b="0" i="1">
                                        <a:latin typeface="Cambria Math" panose="02040503050406030204" pitchFamily="18" charset="0"/>
                                        <a:ea typeface="Cambria Math" panose="02040503050406030204" pitchFamily="18" charset="0"/>
                                      </a:rPr>
                                    </m:ctrlPr>
                                  </m:mPr>
                                  <m:mr>
                                    <m:e>
                                      <m:r>
                                        <m:rPr>
                                          <m:sty m:val="p"/>
                                        </m:rPr>
                                        <a:rPr lang="en-US" sz="1100" b="0">
                                          <a:latin typeface="Cambria Math" panose="02040503050406030204" pitchFamily="18" charset="0"/>
                                          <a:ea typeface="Cambria Math" panose="02040503050406030204" pitchFamily="18" charset="0"/>
                                        </a:rPr>
                                        <m:t>if</m:t>
                                      </m:r>
                                      <m:r>
                                        <a:rPr lang="en-US" sz="1100" b="0">
                                          <a:latin typeface="Cambria Math" panose="02040503050406030204" pitchFamily="18" charset="0"/>
                                          <a:ea typeface="Cambria Math" panose="02040503050406030204" pitchFamily="18" charset="0"/>
                                        </a:rPr>
                                        <m:t> 2</m:t>
                                      </m:r>
                                      <m:r>
                                        <m:rPr>
                                          <m:sty m:val="p"/>
                                        </m:rPr>
                                        <a:rPr lang="en-US" sz="1100" b="0">
                                          <a:latin typeface="Cambria Math" panose="02040503050406030204" pitchFamily="18" charset="0"/>
                                          <a:ea typeface="Cambria Math" panose="02040503050406030204" pitchFamily="18" charset="0"/>
                                        </a:rPr>
                                        <m:t>r</m:t>
                                      </m:r>
                                      <m:r>
                                        <a:rPr lang="en-US" sz="1100" b="0" i="0" smtClean="0">
                                          <a:latin typeface="Cambria Math" panose="02040503050406030204" pitchFamily="18" charset="0"/>
                                          <a:ea typeface="Cambria Math" panose="02040503050406030204" pitchFamily="18" charset="0"/>
                                        </a:rPr>
                                        <m:t>+1</m:t>
                                      </m:r>
                                      <m:r>
                                        <a:rPr lang="en-US" sz="1100" b="0">
                                          <a:latin typeface="Cambria Math" panose="02040503050406030204" pitchFamily="18" charset="0"/>
                                          <a:ea typeface="Cambria Math" panose="02040503050406030204" pitchFamily="18" charset="0"/>
                                        </a:rPr>
                                        <m:t>≤</m:t>
                                      </m:r>
                                      <m:r>
                                        <m:rPr>
                                          <m:sty m:val="p"/>
                                        </m:rPr>
                                        <a:rPr lang="en-US" sz="1100" b="0" i="0" smtClean="0">
                                          <a:latin typeface="Cambria Math" panose="02040503050406030204" pitchFamily="18" charset="0"/>
                                          <a:ea typeface="Cambria Math" panose="02040503050406030204" pitchFamily="18" charset="0"/>
                                        </a:rPr>
                                        <m:t>abs</m:t>
                                      </m:r>
                                      <m:r>
                                        <a:rPr lang="en-US" sz="1100" b="0" i="0" smtClean="0">
                                          <a:latin typeface="Cambria Math" panose="02040503050406030204" pitchFamily="18" charset="0"/>
                                          <a:ea typeface="Cambria Math" panose="02040503050406030204" pitchFamily="18" charset="0"/>
                                        </a:rPr>
                                        <m:t>(</m:t>
                                      </m:r>
                                      <m:r>
                                        <m:rPr>
                                          <m:sty m:val="p"/>
                                        </m:rPr>
                                        <a:rPr lang="en-US" sz="1100" b="0">
                                          <a:latin typeface="Cambria Math" panose="02040503050406030204" pitchFamily="18" charset="0"/>
                                          <a:ea typeface="Cambria Math" panose="02040503050406030204" pitchFamily="18" charset="0"/>
                                        </a:rPr>
                                        <m:t>m</m:t>
                                      </m:r>
                                      <m:r>
                                        <a:rPr lang="en-US" sz="1100" b="0" i="0" smtClean="0">
                                          <a:latin typeface="Cambria Math" panose="02040503050406030204" pitchFamily="18" charset="0"/>
                                          <a:ea typeface="Cambria Math" panose="02040503050406030204" pitchFamily="18" charset="0"/>
                                        </a:rPr>
                                        <m:t>)</m:t>
                                      </m:r>
                                      <m:r>
                                        <a:rPr lang="en-US" sz="1100" b="0">
                                          <a:latin typeface="Cambria Math" panose="02040503050406030204" pitchFamily="18" charset="0"/>
                                          <a:ea typeface="Cambria Math" panose="02040503050406030204" pitchFamily="18" charset="0"/>
                                        </a:rPr>
                                        <m:t>≤</m:t>
                                      </m:r>
                                      <m:r>
                                        <a:rPr lang="en-US" sz="1100" b="0" i="0" smtClean="0">
                                          <a:latin typeface="Cambria Math" panose="02040503050406030204" pitchFamily="18" charset="0"/>
                                          <a:ea typeface="Cambria Math" panose="02040503050406030204" pitchFamily="18" charset="0"/>
                                        </a:rPr>
                                        <m:t>3</m:t>
                                      </m:r>
                                      <m:r>
                                        <m:rPr>
                                          <m:sty m:val="p"/>
                                        </m:rPr>
                                        <a:rPr lang="en-US" sz="1100" b="0">
                                          <a:latin typeface="Cambria Math" panose="02040503050406030204" pitchFamily="18" charset="0"/>
                                          <a:ea typeface="Cambria Math" panose="02040503050406030204" pitchFamily="18" charset="0"/>
                                        </a:rPr>
                                        <m:t>r</m:t>
                                      </m:r>
                                    </m:e>
                                  </m:mr>
                                  <m:mr>
                                    <m:e>
                                      <m:r>
                                        <m:rPr>
                                          <m:sty m:val="p"/>
                                        </m:rPr>
                                        <a:rPr lang="en-US" sz="1100" b="0">
                                          <a:latin typeface="Cambria Math" panose="02040503050406030204" pitchFamily="18" charset="0"/>
                                          <a:ea typeface="Cambria Math" panose="02040503050406030204" pitchFamily="18" charset="0"/>
                                        </a:rPr>
                                        <m:t>otherwis</m:t>
                                      </m:r>
                                      <m:r>
                                        <a:rPr lang="en-US" sz="1100" b="0" i="1">
                                          <a:latin typeface="Cambria Math" panose="02040503050406030204" pitchFamily="18" charset="0"/>
                                          <a:ea typeface="Cambria Math" panose="02040503050406030204" pitchFamily="18" charset="0"/>
                                        </a:rPr>
                                        <m:t>𝑒</m:t>
                                      </m:r>
                                    </m:e>
                                  </m:mr>
                                </m:m>
                              </m:e>
                            </m:mr>
                          </m:m>
                        </m:e>
                      </m:d>
                    </m:oMath>
                  </m:oMathPara>
                </a14:m>
                <a:endParaRPr lang="en-US" sz="1100" dirty="0"/>
              </a:p>
              <a:p>
                <a:pPr lvl="1"/>
                <a:r>
                  <a:rPr lang="en-US" sz="1400" dirty="0"/>
                  <a:t>Where r is number of DBW20 in the transmitting DBW, r=1 for DBW20, r=2 for DBW40, and r=4 for DBW80 and DBW60</a:t>
                </a:r>
              </a:p>
              <a:p>
                <a:pPr lvl="1"/>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here is to leave some margin due to different patterns and error floor, e.g., </a:t>
                </a:r>
                <a14:m>
                  <m:oMath xmlns:m="http://schemas.openxmlformats.org/officeDocument/2006/math">
                    <m:r>
                      <a:rPr lang="en-US" sz="1400" i="1" dirty="0">
                        <a:latin typeface="Cambria Math" panose="02040503050406030204" pitchFamily="18" charset="0"/>
                        <a:ea typeface="Cambria Math" panose="02040503050406030204" pitchFamily="18" charset="0"/>
                      </a:rPr>
                      <m:t>∆</m:t>
                    </m:r>
                  </m:oMath>
                </a14:m>
                <a:r>
                  <a:rPr lang="en-US" sz="1400" dirty="0"/>
                  <a:t> = 2 dB</a:t>
                </a:r>
              </a:p>
              <a:p>
                <a:pPr lvl="1"/>
                <a:r>
                  <a:rPr lang="en-US" sz="1400" dirty="0"/>
                  <a:t>EVM measurement over unused tones outside of DBW but within PPDU</a:t>
                </a:r>
              </a:p>
              <a:p>
                <a:pPr lvl="2"/>
                <a:r>
                  <a:rPr lang="en-US" sz="1200" dirty="0"/>
                  <a:t>Testing left neighbors, use </a:t>
                </a:r>
                <a14:m>
                  <m:oMath xmlns:m="http://schemas.openxmlformats.org/officeDocument/2006/math">
                    <m:sSub>
                      <m:sSubPr>
                        <m:ctrlPr>
                          <a:rPr lang="en-US" sz="1200" b="0" i="1" smtClean="0">
                            <a:latin typeface="Cambria Math" panose="02040503050406030204" pitchFamily="18" charset="0"/>
                          </a:rPr>
                        </m:ctrlPr>
                      </m:sSubPr>
                      <m:e>
                        <m:r>
                          <a:rPr lang="en-US" sz="1200" b="0" i="1">
                            <a:latin typeface="Cambria Math" panose="02040503050406030204" pitchFamily="18" charset="0"/>
                          </a:rPr>
                          <m:t>𝑖</m:t>
                        </m:r>
                      </m:e>
                      <m:sub>
                        <m:r>
                          <a:rPr lang="en-US" sz="1200" b="0" i="1" smtClean="0">
                            <a:latin typeface="Cambria Math" panose="02040503050406030204" pitchFamily="18" charset="0"/>
                          </a:rPr>
                          <m:t>𝑅</m:t>
                        </m:r>
                        <m:r>
                          <a:rPr lang="en-US" sz="1200" b="0" i="1">
                            <a:latin typeface="Cambria Math" panose="02040503050406030204" pitchFamily="18" charset="0"/>
                          </a:rPr>
                          <m:t>𝑅𝑈</m:t>
                        </m:r>
                        <m:r>
                          <a:rPr lang="en-US" sz="1200" b="0" i="1">
                            <a:latin typeface="Cambria Math" panose="02040503050406030204" pitchFamily="18" charset="0"/>
                          </a:rPr>
                          <m:t>242,  </m:t>
                        </m:r>
                        <m:r>
                          <a:rPr lang="en-US" sz="1200" b="0" i="1">
                            <a:latin typeface="Cambria Math" panose="02040503050406030204" pitchFamily="18" charset="0"/>
                          </a:rPr>
                          <m:t>𝑠𝑡𝑎𝑟𝑡</m:t>
                        </m:r>
                      </m:sub>
                    </m:sSub>
                  </m:oMath>
                </a14:m>
                <a:r>
                  <a:rPr lang="en-US" sz="1200" dirty="0"/>
                  <a:t> and </a:t>
                </a:r>
                <a:r>
                  <a:rPr lang="en-US" sz="1200" i="1" dirty="0"/>
                  <a:t>m </a:t>
                </a:r>
                <a:r>
                  <a:rPr lang="en-US" sz="1200" dirty="0"/>
                  <a:t>takes negative values</a:t>
                </a:r>
                <a:r>
                  <a:rPr lang="en-US" sz="1200" i="1" dirty="0"/>
                  <a:t>; </a:t>
                </a:r>
                <a:r>
                  <a:rPr lang="en-US" sz="1200" dirty="0"/>
                  <a:t>Testing right neighbors, use </a:t>
                </a:r>
                <a14:m>
                  <m:oMath xmlns:m="http://schemas.openxmlformats.org/officeDocument/2006/math">
                    <m:sSub>
                      <m:sSubPr>
                        <m:ctrlPr>
                          <a:rPr lang="en-US" sz="1200" i="1">
                            <a:latin typeface="Cambria Math" panose="02040503050406030204" pitchFamily="18" charset="0"/>
                          </a:rPr>
                        </m:ctrlPr>
                      </m:sSubPr>
                      <m:e>
                        <m:r>
                          <a:rPr lang="en-US" sz="1200" i="1">
                            <a:latin typeface="Cambria Math" panose="02040503050406030204" pitchFamily="18" charset="0"/>
                          </a:rPr>
                          <m:t>𝑖</m:t>
                        </m:r>
                      </m:e>
                      <m:sub>
                        <m:r>
                          <a:rPr lang="en-US" sz="1200" i="1">
                            <a:latin typeface="Cambria Math" panose="02040503050406030204" pitchFamily="18" charset="0"/>
                          </a:rPr>
                          <m:t>𝑅𝑅𝑈</m:t>
                        </m:r>
                        <m:r>
                          <a:rPr lang="en-US" sz="1200" i="1">
                            <a:latin typeface="Cambria Math" panose="02040503050406030204" pitchFamily="18" charset="0"/>
                          </a:rPr>
                          <m:t>242,  </m:t>
                        </m:r>
                        <m:r>
                          <a:rPr lang="en-US" sz="1200" b="0" i="1" smtClean="0">
                            <a:latin typeface="Cambria Math" panose="02040503050406030204" pitchFamily="18" charset="0"/>
                          </a:rPr>
                          <m:t>𝑒𝑛𝑑</m:t>
                        </m:r>
                      </m:sub>
                    </m:sSub>
                  </m:oMath>
                </a14:m>
                <a:r>
                  <a:rPr lang="en-US" sz="1200" dirty="0"/>
                  <a:t> and </a:t>
                </a:r>
                <a:r>
                  <a:rPr lang="en-US" sz="1200" i="1" dirty="0"/>
                  <a:t>m </a:t>
                </a:r>
                <a:r>
                  <a:rPr lang="en-US" sz="1200" dirty="0"/>
                  <a:t>takes positive values</a:t>
                </a:r>
              </a:p>
              <a:p>
                <a:pPr marL="457200" lvl="1" indent="0">
                  <a:buNone/>
                </a:pPr>
                <a:endParaRPr lang="en-US" sz="1400" dirty="0"/>
              </a:p>
              <a:p>
                <a:pPr lvl="1"/>
                <a:endParaRPr lang="en-US" sz="1400" i="1" dirty="0"/>
              </a:p>
              <a:p>
                <a:endParaRPr lang="en-US" sz="1400" dirty="0"/>
              </a:p>
              <a:p>
                <a:pPr lvl="1"/>
                <a:endParaRPr lang="en-US" sz="1200" dirty="0"/>
              </a:p>
              <a:p>
                <a:pPr lvl="1"/>
                <a:endParaRPr lang="en-US" sz="1000" dirty="0"/>
              </a:p>
              <a:p>
                <a:pPr>
                  <a:buFont typeface="Arial" panose="020B0604020202020204" pitchFamily="34" charset="0"/>
                  <a:buChar char="•"/>
                </a:pPr>
                <a:endParaRPr lang="en-US" sz="1400" dirty="0"/>
              </a:p>
              <a:p>
                <a:pPr marL="0" indent="0">
                  <a:buNone/>
                </a:pPr>
                <a:endParaRPr lang="en-US" sz="1400" dirty="0"/>
              </a:p>
              <a:p>
                <a:pPr lvl="1">
                  <a:buFont typeface="Arial" panose="020B0604020202020204" pitchFamily="34" charset="0"/>
                  <a:buChar char="•"/>
                </a:pPr>
                <a:endParaRPr lang="en-US" sz="1400" dirty="0"/>
              </a:p>
              <a:p>
                <a:pPr>
                  <a:buFont typeface="Arial" panose="020B0604020202020204" pitchFamily="34" charset="0"/>
                  <a:buChar char="•"/>
                </a:pPr>
                <a:endParaRPr lang="en-US" sz="1400" dirty="0"/>
              </a:p>
              <a:p>
                <a:pPr>
                  <a:buFont typeface="Arial" panose="020B0604020202020204" pitchFamily="34" charset="0"/>
                  <a:buChar char="•"/>
                </a:pPr>
                <a:endParaRPr lang="en-US" sz="1400" dirty="0"/>
              </a:p>
              <a:p>
                <a:pPr>
                  <a:buFont typeface="Arial" panose="020B0604020202020204" pitchFamily="34" charset="0"/>
                  <a:buChar char="•"/>
                </a:pPr>
                <a:endParaRPr lang="en-US" sz="1400" dirty="0"/>
              </a:p>
              <a:p>
                <a:pPr>
                  <a:buFont typeface="Arial" panose="020B0604020202020204" pitchFamily="34" charset="0"/>
                  <a:buChar char="•"/>
                </a:pPr>
                <a:endParaRPr lang="en-US" sz="1200" dirty="0"/>
              </a:p>
            </p:txBody>
          </p:sp>
        </mc:Choice>
        <mc:Fallback xmlns="">
          <p:sp>
            <p:nvSpPr>
              <p:cNvPr id="3" name="Content Placeholder 2">
                <a:extLst>
                  <a:ext uri="{FF2B5EF4-FFF2-40B4-BE49-F238E27FC236}">
                    <a16:creationId xmlns:a16="http://schemas.microsoft.com/office/drawing/2014/main" id="{D49E6C19-1D24-C994-D6A2-B82926342D1A}"/>
                  </a:ext>
                </a:extLst>
              </p:cNvPr>
              <p:cNvSpPr>
                <a:spLocks noGrp="1" noRot="1" noChangeAspect="1" noMove="1" noResize="1" noEditPoints="1" noAdjustHandles="1" noChangeArrowheads="1" noChangeShapeType="1" noTextEdit="1"/>
              </p:cNvSpPr>
              <p:nvPr>
                <p:ph idx="1"/>
              </p:nvPr>
            </p:nvSpPr>
            <p:spPr>
              <a:xfrm>
                <a:off x="899592" y="1556791"/>
                <a:ext cx="7644333" cy="4918621"/>
              </a:xfrm>
              <a:blipFill>
                <a:blip r:embed="rId2"/>
                <a:stretch>
                  <a:fillRect l="-319" t="-372" r="-558"/>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A143F9E5-0A7F-5B2C-77FC-C1EA2C0CA2E0}"/>
              </a:ext>
            </a:extLst>
          </p:cNvPr>
          <p:cNvSpPr>
            <a:spLocks noGrp="1"/>
          </p:cNvSpPr>
          <p:nvPr>
            <p:ph type="sldNum" idx="12"/>
          </p:nvPr>
        </p:nvSpPr>
        <p:spPr/>
        <p:txBody>
          <a:bodyPr/>
          <a:lstStyle/>
          <a:p>
            <a:r>
              <a:rPr lang="en-GB"/>
              <a:t>Slide </a:t>
            </a:r>
            <a:fld id="{440F5867-744E-4AA6-B0ED-4C44D2DFBB7B}" type="slidenum">
              <a:rPr lang="en-GB" smtClean="0"/>
              <a:pPr/>
              <a:t>16</a:t>
            </a:fld>
            <a:endParaRPr lang="en-GB" dirty="0"/>
          </a:p>
        </p:txBody>
      </p:sp>
      <p:sp>
        <p:nvSpPr>
          <p:cNvPr id="8" name="Date Placeholder 3">
            <a:extLst>
              <a:ext uri="{FF2B5EF4-FFF2-40B4-BE49-F238E27FC236}">
                <a16:creationId xmlns:a16="http://schemas.microsoft.com/office/drawing/2014/main" id="{720F5AAD-3B63-582B-3430-B63477408460}"/>
              </a:ext>
            </a:extLst>
          </p:cNvPr>
          <p:cNvSpPr>
            <a:spLocks noGrp="1"/>
          </p:cNvSpPr>
          <p:nvPr>
            <p:ph type="dt" sz="half" idx="10"/>
          </p:nvPr>
        </p:nvSpPr>
        <p:spPr>
          <a:xfrm>
            <a:off x="685800" y="316123"/>
            <a:ext cx="1182055" cy="276999"/>
          </a:xfrm>
        </p:spPr>
        <p:txBody>
          <a:bodyPr/>
          <a:lstStyle/>
          <a:p>
            <a:pPr>
              <a:defRPr/>
            </a:pPr>
            <a:r>
              <a:rPr lang="en-US"/>
              <a:t>July 2025</a:t>
            </a:r>
            <a:endParaRPr lang="en-US" dirty="0"/>
          </a:p>
        </p:txBody>
      </p:sp>
      <p:sp>
        <p:nvSpPr>
          <p:cNvPr id="9" name="Footer Placeholder 4">
            <a:extLst>
              <a:ext uri="{FF2B5EF4-FFF2-40B4-BE49-F238E27FC236}">
                <a16:creationId xmlns:a16="http://schemas.microsoft.com/office/drawing/2014/main" id="{9B24D6A5-339B-6730-34EF-B68B476BCC5A}"/>
              </a:ext>
            </a:extLst>
          </p:cNvPr>
          <p:cNvSpPr>
            <a:spLocks noGrp="1"/>
          </p:cNvSpPr>
          <p:nvPr>
            <p:ph type="ftr" sz="quarter" idx="11"/>
          </p:nvPr>
        </p:nvSpPr>
        <p:spPr>
          <a:xfrm>
            <a:off x="7242735" y="6475413"/>
            <a:ext cx="1301190" cy="184666"/>
          </a:xfrm>
        </p:spPr>
        <p:txBody>
          <a:bodyPr/>
          <a:lstStyle/>
          <a:p>
            <a:pPr>
              <a:defRPr/>
            </a:pPr>
            <a:r>
              <a:rPr lang="nb-NO"/>
              <a:t>Lin Yang (Qualcomm)</a:t>
            </a:r>
            <a:endParaRPr lang="en-US" dirty="0"/>
          </a:p>
        </p:txBody>
      </p:sp>
    </p:spTree>
    <p:extLst>
      <p:ext uri="{BB962C8B-B14F-4D97-AF65-F5344CB8AC3E}">
        <p14:creationId xmlns:p14="http://schemas.microsoft.com/office/powerpoint/2010/main" val="41033350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BEB4E-B117-C661-36B6-B017CE99C3A3}"/>
              </a:ext>
            </a:extLst>
          </p:cNvPr>
          <p:cNvSpPr>
            <a:spLocks noGrp="1"/>
          </p:cNvSpPr>
          <p:nvPr>
            <p:ph type="title"/>
          </p:nvPr>
        </p:nvSpPr>
        <p:spPr>
          <a:xfrm>
            <a:off x="439420" y="623015"/>
            <a:ext cx="7770813" cy="1065213"/>
          </a:xfrm>
        </p:spPr>
        <p:txBody>
          <a:bodyPr/>
          <a:lstStyle/>
          <a:p>
            <a:r>
              <a:rPr lang="en-US" dirty="0"/>
              <a:t>Unused Tone Error Definition for DRU</a:t>
            </a:r>
          </a:p>
        </p:txBody>
      </p:sp>
      <p:sp>
        <p:nvSpPr>
          <p:cNvPr id="3" name="Content Placeholder 2">
            <a:extLst>
              <a:ext uri="{FF2B5EF4-FFF2-40B4-BE49-F238E27FC236}">
                <a16:creationId xmlns:a16="http://schemas.microsoft.com/office/drawing/2014/main" id="{D49E6C19-1D24-C994-D6A2-B82926342D1A}"/>
              </a:ext>
            </a:extLst>
          </p:cNvPr>
          <p:cNvSpPr>
            <a:spLocks noGrp="1"/>
          </p:cNvSpPr>
          <p:nvPr>
            <p:ph idx="1"/>
          </p:nvPr>
        </p:nvSpPr>
        <p:spPr>
          <a:xfrm>
            <a:off x="381000" y="1651688"/>
            <a:ext cx="8458200" cy="763744"/>
          </a:xfrm>
        </p:spPr>
        <p:txBody>
          <a:bodyPr/>
          <a:lstStyle/>
          <a:p>
            <a:pPr>
              <a:buFont typeface="Arial" panose="020B0604020202020204" pitchFamily="34" charset="0"/>
              <a:buChar char="•"/>
            </a:pPr>
            <a:r>
              <a:rPr lang="en-US" dirty="0"/>
              <a:t>For UHR DRU, the unused tone error can be defined similar to RRU as follows:</a:t>
            </a:r>
          </a:p>
          <a:p>
            <a:pPr>
              <a:buFont typeface="Arial" panose="020B0604020202020204" pitchFamily="34" charset="0"/>
              <a:buChar char="•"/>
            </a:pPr>
            <a:endParaRPr lang="en-US" dirty="0"/>
          </a:p>
          <a:p>
            <a:pPr>
              <a:buFont typeface="Arial" panose="020B0604020202020204" pitchFamily="34" charset="0"/>
              <a:buChar char="•"/>
            </a:pPr>
            <a:endParaRPr lang="en-US" dirty="0"/>
          </a:p>
          <a:p>
            <a:pPr>
              <a:buFont typeface="Arial" panose="020B0604020202020204" pitchFamily="34" charset="0"/>
              <a:buChar char="•"/>
            </a:pPr>
            <a:endParaRPr lang="en-US" dirty="0"/>
          </a:p>
          <a:p>
            <a:pPr>
              <a:buFont typeface="Arial" panose="020B0604020202020204" pitchFamily="34" charset="0"/>
              <a:buChar char="•"/>
            </a:pPr>
            <a:endParaRPr lang="en-US" sz="2000" dirty="0"/>
          </a:p>
        </p:txBody>
      </p:sp>
      <p:sp>
        <p:nvSpPr>
          <p:cNvPr id="4" name="Slide Number Placeholder 3">
            <a:extLst>
              <a:ext uri="{FF2B5EF4-FFF2-40B4-BE49-F238E27FC236}">
                <a16:creationId xmlns:a16="http://schemas.microsoft.com/office/drawing/2014/main" id="{A143F9E5-0A7F-5B2C-77FC-C1EA2C0CA2E0}"/>
              </a:ext>
            </a:extLst>
          </p:cNvPr>
          <p:cNvSpPr>
            <a:spLocks noGrp="1"/>
          </p:cNvSpPr>
          <p:nvPr>
            <p:ph type="sldNum" idx="12"/>
          </p:nvPr>
        </p:nvSpPr>
        <p:spPr/>
        <p:txBody>
          <a:bodyPr/>
          <a:lstStyle/>
          <a:p>
            <a:r>
              <a:rPr lang="en-GB"/>
              <a:t>Slide </a:t>
            </a:r>
            <a:fld id="{440F5867-744E-4AA6-B0ED-4C44D2DFBB7B}" type="slidenum">
              <a:rPr lang="en-GB" smtClean="0"/>
              <a:pPr/>
              <a:t>17</a:t>
            </a:fld>
            <a:endParaRPr lang="en-GB" dirty="0"/>
          </a:p>
        </p:txBody>
      </p:sp>
      <p:sp>
        <p:nvSpPr>
          <p:cNvPr id="8" name="Date Placeholder 3">
            <a:extLst>
              <a:ext uri="{FF2B5EF4-FFF2-40B4-BE49-F238E27FC236}">
                <a16:creationId xmlns:a16="http://schemas.microsoft.com/office/drawing/2014/main" id="{720F5AAD-3B63-582B-3430-B63477408460}"/>
              </a:ext>
            </a:extLst>
          </p:cNvPr>
          <p:cNvSpPr>
            <a:spLocks noGrp="1"/>
          </p:cNvSpPr>
          <p:nvPr>
            <p:ph type="dt" sz="half" idx="10"/>
          </p:nvPr>
        </p:nvSpPr>
        <p:spPr bwMode="auto">
          <a:xfrm>
            <a:off x="696913" y="332601"/>
            <a:ext cx="1541128" cy="276999"/>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defPPr>
              <a:defRPr lang="en-US"/>
            </a:defPPr>
            <a:lvl1pPr algn="l" rtl="0" eaLnBrk="0" fontAlgn="base" hangingPunct="0">
              <a:spcBef>
                <a:spcPct val="0"/>
              </a:spcBef>
              <a:spcAft>
                <a:spcPct val="0"/>
              </a:spcAft>
              <a:defRPr sz="1800" b="1" kern="1200">
                <a:solidFill>
                  <a:schemeClr val="tx1"/>
                </a:solidFill>
                <a:latin typeface="Times New Roman" pitchFamily="18" charset="0"/>
                <a:ea typeface="+mn-ea"/>
                <a:cs typeface="+mn-cs"/>
              </a:defRPr>
            </a:lvl1pPr>
            <a:lvl2pPr marL="457200" algn="l" rtl="0" fontAlgn="base">
              <a:spcBef>
                <a:spcPct val="0"/>
              </a:spcBef>
              <a:spcAft>
                <a:spcPct val="0"/>
              </a:spcAft>
              <a:defRPr sz="1200" kern="1200">
                <a:solidFill>
                  <a:schemeClr val="tx1"/>
                </a:solidFill>
                <a:latin typeface="Times New Roman" pitchFamily="18" charset="0"/>
                <a:ea typeface="+mn-ea"/>
                <a:cs typeface="Arial"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charset="0"/>
              </a:defRPr>
            </a:lvl5pPr>
            <a:lvl6pPr marL="2286000" algn="l" defTabSz="914400" rtl="0" eaLnBrk="1" latinLnBrk="0" hangingPunct="1">
              <a:defRPr sz="1200" kern="1200">
                <a:solidFill>
                  <a:schemeClr val="tx1"/>
                </a:solidFill>
                <a:latin typeface="Times New Roman" pitchFamily="18" charset="0"/>
                <a:ea typeface="+mn-ea"/>
                <a:cs typeface="Arial" charset="0"/>
              </a:defRPr>
            </a:lvl6pPr>
            <a:lvl7pPr marL="2743200" algn="l" defTabSz="914400" rtl="0" eaLnBrk="1" latinLnBrk="0" hangingPunct="1">
              <a:defRPr sz="1200" kern="1200">
                <a:solidFill>
                  <a:schemeClr val="tx1"/>
                </a:solidFill>
                <a:latin typeface="Times New Roman" pitchFamily="18" charset="0"/>
                <a:ea typeface="+mn-ea"/>
                <a:cs typeface="Arial" charset="0"/>
              </a:defRPr>
            </a:lvl7pPr>
            <a:lvl8pPr marL="3200400" algn="l" defTabSz="914400" rtl="0" eaLnBrk="1" latinLnBrk="0" hangingPunct="1">
              <a:defRPr sz="1200" kern="1200">
                <a:solidFill>
                  <a:schemeClr val="tx1"/>
                </a:solidFill>
                <a:latin typeface="Times New Roman" pitchFamily="18" charset="0"/>
                <a:ea typeface="+mn-ea"/>
                <a:cs typeface="Arial" charset="0"/>
              </a:defRPr>
            </a:lvl8pPr>
            <a:lvl9pPr marL="3657600" algn="l" defTabSz="914400" rtl="0" eaLnBrk="1" latinLnBrk="0" hangingPunct="1">
              <a:defRPr sz="1200" kern="1200">
                <a:solidFill>
                  <a:schemeClr val="tx1"/>
                </a:solidFill>
                <a:latin typeface="Times New Roman" pitchFamily="18" charset="0"/>
                <a:ea typeface="+mn-ea"/>
                <a:cs typeface="Arial" charset="0"/>
              </a:defRPr>
            </a:lvl9pPr>
          </a:lstStyle>
          <a:p>
            <a:pPr>
              <a:defRPr/>
            </a:pPr>
            <a:r>
              <a:rPr lang="en-US"/>
              <a:t>July 2025</a:t>
            </a:r>
            <a:endParaRPr lang="en-US" dirty="0"/>
          </a:p>
        </p:txBody>
      </p:sp>
      <p:sp>
        <p:nvSpPr>
          <p:cNvPr id="9" name="Footer Placeholder 4">
            <a:extLst>
              <a:ext uri="{FF2B5EF4-FFF2-40B4-BE49-F238E27FC236}">
                <a16:creationId xmlns:a16="http://schemas.microsoft.com/office/drawing/2014/main" id="{9B24D6A5-339B-6730-34EF-B68B476BCC5A}"/>
              </a:ext>
            </a:extLst>
          </p:cNvPr>
          <p:cNvSpPr>
            <a:spLocks noGrp="1"/>
          </p:cNvSpPr>
          <p:nvPr>
            <p:ph type="ftr" sz="quarter" idx="11"/>
          </p:nvPr>
        </p:nvSpPr>
        <p:spPr bwMode="auto">
          <a:xfrm>
            <a:off x="7106032" y="6475413"/>
            <a:ext cx="1437893"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defPPr>
              <a:defRPr lang="en-US"/>
            </a:defPPr>
            <a:lvl1pPr algn="r" rtl="0" eaLnBrk="0" fontAlgn="base" hangingPunct="0">
              <a:spcBef>
                <a:spcPct val="0"/>
              </a:spcBef>
              <a:spcAft>
                <a:spcPct val="0"/>
              </a:spcAft>
              <a:defRPr sz="1200" kern="1200">
                <a:solidFill>
                  <a:schemeClr val="tx1"/>
                </a:solidFill>
                <a:latin typeface="Times New Roman" pitchFamily="18" charset="0"/>
                <a:ea typeface="+mn-ea"/>
                <a:cs typeface="+mn-cs"/>
              </a:defRPr>
            </a:lvl1pPr>
            <a:lvl2pPr marL="457200" algn="l" rtl="0" fontAlgn="base">
              <a:spcBef>
                <a:spcPct val="0"/>
              </a:spcBef>
              <a:spcAft>
                <a:spcPct val="0"/>
              </a:spcAft>
              <a:defRPr sz="1200" kern="1200">
                <a:solidFill>
                  <a:schemeClr val="tx1"/>
                </a:solidFill>
                <a:latin typeface="Times New Roman" pitchFamily="18" charset="0"/>
                <a:ea typeface="+mn-ea"/>
                <a:cs typeface="Arial"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charset="0"/>
              </a:defRPr>
            </a:lvl5pPr>
            <a:lvl6pPr marL="2286000" algn="l" defTabSz="914400" rtl="0" eaLnBrk="1" latinLnBrk="0" hangingPunct="1">
              <a:defRPr sz="1200" kern="1200">
                <a:solidFill>
                  <a:schemeClr val="tx1"/>
                </a:solidFill>
                <a:latin typeface="Times New Roman" pitchFamily="18" charset="0"/>
                <a:ea typeface="+mn-ea"/>
                <a:cs typeface="Arial" charset="0"/>
              </a:defRPr>
            </a:lvl6pPr>
            <a:lvl7pPr marL="2743200" algn="l" defTabSz="914400" rtl="0" eaLnBrk="1" latinLnBrk="0" hangingPunct="1">
              <a:defRPr sz="1200" kern="1200">
                <a:solidFill>
                  <a:schemeClr val="tx1"/>
                </a:solidFill>
                <a:latin typeface="Times New Roman" pitchFamily="18" charset="0"/>
                <a:ea typeface="+mn-ea"/>
                <a:cs typeface="Arial" charset="0"/>
              </a:defRPr>
            </a:lvl7pPr>
            <a:lvl8pPr marL="3200400" algn="l" defTabSz="914400" rtl="0" eaLnBrk="1" latinLnBrk="0" hangingPunct="1">
              <a:defRPr sz="1200" kern="1200">
                <a:solidFill>
                  <a:schemeClr val="tx1"/>
                </a:solidFill>
                <a:latin typeface="Times New Roman" pitchFamily="18" charset="0"/>
                <a:ea typeface="+mn-ea"/>
                <a:cs typeface="Arial" charset="0"/>
              </a:defRPr>
            </a:lvl8pPr>
            <a:lvl9pPr marL="3657600" algn="l" defTabSz="914400" rtl="0" eaLnBrk="1" latinLnBrk="0" hangingPunct="1">
              <a:defRPr sz="1200" kern="1200">
                <a:solidFill>
                  <a:schemeClr val="tx1"/>
                </a:solidFill>
                <a:latin typeface="Times New Roman" pitchFamily="18" charset="0"/>
                <a:ea typeface="+mn-ea"/>
                <a:cs typeface="Arial" charset="0"/>
              </a:defRPr>
            </a:lvl9pPr>
          </a:lstStyle>
          <a:p>
            <a:pPr>
              <a:defRPr/>
            </a:pPr>
            <a:r>
              <a:rPr lang="da-DK"/>
              <a:t>Lin Yang (Qualcomm)</a:t>
            </a:r>
            <a:endParaRPr lang="en-US" dirty="0"/>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5CEAAF6B-7BE5-7BE2-E9E4-24705AB5F6FC}"/>
                  </a:ext>
                </a:extLst>
              </p:cNvPr>
              <p:cNvSpPr txBox="1"/>
              <p:nvPr/>
            </p:nvSpPr>
            <p:spPr>
              <a:xfrm>
                <a:off x="901575" y="2609360"/>
                <a:ext cx="7901766" cy="2520498"/>
              </a:xfrm>
              <a:prstGeom prst="rect">
                <a:avLst/>
              </a:prstGeom>
              <a:noFill/>
            </p:spPr>
            <p:txBody>
              <a:bodyPr wrap="square">
                <a:spAutoFit/>
              </a:bodyPr>
              <a:lstStyle/>
              <a:p>
                <a:pPr marL="0" indent="0">
                  <a:buNone/>
                </a:pPr>
                <a14:m>
                  <m:oMathPara xmlns:m="http://schemas.openxmlformats.org/officeDocument/2006/math">
                    <m:oMathParaPr>
                      <m:jc m:val="centerGroup"/>
                    </m:oMathParaPr>
                    <m:oMath xmlns:m="http://schemas.openxmlformats.org/officeDocument/2006/math">
                      <m:sSub>
                        <m:sSubPr>
                          <m:ctrlPr>
                            <a:rPr lang="en-US" sz="1600" b="0" i="1" smtClean="0">
                              <a:solidFill>
                                <a:schemeClr val="tx1"/>
                              </a:solidFill>
                              <a:latin typeface="Cambria Math" panose="02040503050406030204" pitchFamily="18" charset="0"/>
                            </a:rPr>
                          </m:ctrlPr>
                        </m:sSubPr>
                        <m:e>
                          <m:r>
                            <a:rPr lang="en-US" sz="1600" i="1">
                              <a:solidFill>
                                <a:schemeClr val="tx1"/>
                              </a:solidFill>
                              <a:latin typeface="Cambria Math" panose="02040503050406030204" pitchFamily="18" charset="0"/>
                            </a:rPr>
                            <m:t>𝑈𝑛𝑢𝑠𝑒𝑑𝑇𝑜𝑛𝑒𝐸𝑟𝑟𝑜𝑟</m:t>
                          </m:r>
                        </m:e>
                        <m:sub>
                          <m:r>
                            <a:rPr lang="en-US" sz="1600" b="0" i="1" smtClean="0">
                              <a:solidFill>
                                <a:schemeClr val="tx1"/>
                              </a:solidFill>
                              <a:latin typeface="Cambria Math" panose="02040503050406030204" pitchFamily="18" charset="0"/>
                            </a:rPr>
                            <m:t>𝑅𝑀𝑆</m:t>
                          </m:r>
                        </m:sub>
                      </m:sSub>
                      <m:d>
                        <m:dPr>
                          <m:ctrlPr>
                            <a:rPr lang="en-US" sz="1600" b="0" i="1" smtClean="0">
                              <a:solidFill>
                                <a:schemeClr val="tx1"/>
                              </a:solidFill>
                              <a:latin typeface="Cambria Math" panose="02040503050406030204" pitchFamily="18" charset="0"/>
                            </a:rPr>
                          </m:ctrlPr>
                        </m:dPr>
                        <m:e>
                          <m:r>
                            <a:rPr lang="en-US" sz="1600" b="0" i="1" smtClean="0">
                              <a:solidFill>
                                <a:schemeClr val="tx1"/>
                              </a:solidFill>
                              <a:latin typeface="Cambria Math" panose="02040503050406030204" pitchFamily="18" charset="0"/>
                            </a:rPr>
                            <m:t>𝑘</m:t>
                          </m:r>
                        </m:e>
                      </m:d>
                      <m:r>
                        <a:rPr lang="en-US" sz="1600" b="0" i="1" smtClean="0">
                          <a:solidFill>
                            <a:schemeClr val="tx1"/>
                          </a:solidFill>
                          <a:latin typeface="Cambria Math" panose="02040503050406030204" pitchFamily="18" charset="0"/>
                        </a:rPr>
                        <m:t>= </m:t>
                      </m:r>
                      <m:f>
                        <m:fPr>
                          <m:ctrlPr>
                            <a:rPr lang="en-US" sz="1600" b="0" i="1" smtClean="0">
                              <a:solidFill>
                                <a:schemeClr val="tx1"/>
                              </a:solidFill>
                              <a:latin typeface="Cambria Math" panose="02040503050406030204" pitchFamily="18" charset="0"/>
                            </a:rPr>
                          </m:ctrlPr>
                        </m:fPr>
                        <m:num>
                          <m:r>
                            <a:rPr lang="en-US" sz="1600" b="0" i="1" smtClean="0">
                              <a:solidFill>
                                <a:schemeClr val="tx1"/>
                              </a:solidFill>
                              <a:latin typeface="Cambria Math" panose="02040503050406030204" pitchFamily="18" charset="0"/>
                            </a:rPr>
                            <m:t>1</m:t>
                          </m:r>
                        </m:num>
                        <m:den>
                          <m:sSub>
                            <m:sSubPr>
                              <m:ctrlPr>
                                <a:rPr lang="en-US" sz="1600" b="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𝑁</m:t>
                              </m:r>
                            </m:e>
                            <m:sub>
                              <m:r>
                                <a:rPr lang="en-US" sz="1600" b="0" i="1" smtClean="0">
                                  <a:solidFill>
                                    <a:schemeClr val="tx1"/>
                                  </a:solidFill>
                                  <a:latin typeface="Cambria Math" panose="02040503050406030204" pitchFamily="18" charset="0"/>
                                </a:rPr>
                                <m:t>𝑓</m:t>
                              </m:r>
                            </m:sub>
                          </m:sSub>
                        </m:den>
                      </m:f>
                      <m:nary>
                        <m:naryPr>
                          <m:chr m:val="∑"/>
                          <m:ctrlPr>
                            <a:rPr lang="en-US" sz="1600" b="0" i="1" smtClean="0">
                              <a:solidFill>
                                <a:schemeClr val="tx1"/>
                              </a:solidFill>
                              <a:latin typeface="Cambria Math" panose="02040503050406030204" pitchFamily="18" charset="0"/>
                            </a:rPr>
                          </m:ctrlPr>
                        </m:naryPr>
                        <m:sub>
                          <m:sSub>
                            <m:sSubPr>
                              <m:ctrlPr>
                                <a:rPr lang="en-US" sz="1600" b="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𝑖</m:t>
                              </m:r>
                            </m:e>
                            <m:sub>
                              <m:r>
                                <a:rPr lang="en-US" sz="1600" b="0" i="1" smtClean="0">
                                  <a:solidFill>
                                    <a:schemeClr val="tx1"/>
                                  </a:solidFill>
                                  <a:latin typeface="Cambria Math" panose="02040503050406030204" pitchFamily="18" charset="0"/>
                                </a:rPr>
                                <m:t>𝑓</m:t>
                              </m:r>
                            </m:sub>
                          </m:sSub>
                          <m:r>
                            <m:rPr>
                              <m:brk m:alnAt="23"/>
                            </m:rPr>
                            <a:rPr lang="en-US" sz="1600" b="0" i="1" smtClean="0">
                              <a:solidFill>
                                <a:schemeClr val="tx1"/>
                              </a:solidFill>
                              <a:latin typeface="Cambria Math" panose="02040503050406030204" pitchFamily="18" charset="0"/>
                            </a:rPr>
                            <m:t>=</m:t>
                          </m:r>
                          <m:r>
                            <a:rPr lang="en-US" sz="1600" b="0" i="1" smtClean="0">
                              <a:solidFill>
                                <a:schemeClr val="tx1"/>
                              </a:solidFill>
                              <a:latin typeface="Cambria Math" panose="02040503050406030204" pitchFamily="18" charset="0"/>
                            </a:rPr>
                            <m:t>1</m:t>
                          </m:r>
                        </m:sub>
                        <m:sup>
                          <m:sSub>
                            <m:sSubPr>
                              <m:ctrlPr>
                                <a:rPr lang="en-US" sz="1600" b="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𝑁</m:t>
                              </m:r>
                            </m:e>
                            <m:sub>
                              <m:r>
                                <a:rPr lang="en-US" sz="1600" b="0" i="1" smtClean="0">
                                  <a:solidFill>
                                    <a:schemeClr val="tx1"/>
                                  </a:solidFill>
                                  <a:latin typeface="Cambria Math" panose="02040503050406030204" pitchFamily="18" charset="0"/>
                                </a:rPr>
                                <m:t>𝑓</m:t>
                              </m:r>
                            </m:sub>
                          </m:sSub>
                        </m:sup>
                        <m:e>
                          <m:rad>
                            <m:radPr>
                              <m:degHide m:val="on"/>
                              <m:ctrlPr>
                                <a:rPr lang="en-US" sz="1600" i="1">
                                  <a:solidFill>
                                    <a:schemeClr val="tx1"/>
                                  </a:solidFill>
                                  <a:latin typeface="Cambria Math" panose="02040503050406030204" pitchFamily="18" charset="0"/>
                                </a:rPr>
                              </m:ctrlPr>
                            </m:radPr>
                            <m:deg/>
                            <m:e>
                              <m:f>
                                <m:fPr>
                                  <m:ctrlPr>
                                    <a:rPr lang="en-US" sz="1600" i="1">
                                      <a:solidFill>
                                        <a:schemeClr val="tx1"/>
                                      </a:solidFill>
                                      <a:latin typeface="Cambria Math" panose="02040503050406030204" pitchFamily="18" charset="0"/>
                                    </a:rPr>
                                  </m:ctrlPr>
                                </m:fPr>
                                <m:num>
                                  <m:nary>
                                    <m:naryPr>
                                      <m:chr m:val="∑"/>
                                      <m:ctrlPr>
                                        <a:rPr lang="en-US" sz="1600" i="1">
                                          <a:solidFill>
                                            <a:schemeClr val="tx1"/>
                                          </a:solidFill>
                                          <a:latin typeface="Cambria Math" panose="02040503050406030204" pitchFamily="18" charset="0"/>
                                        </a:rPr>
                                      </m:ctrlPr>
                                    </m:naryPr>
                                    <m:sub>
                                      <m:sSub>
                                        <m:sSubPr>
                                          <m:ctrlPr>
                                            <a:rPr lang="en-US" sz="160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𝑖</m:t>
                                          </m:r>
                                        </m:e>
                                        <m:sub>
                                          <m:r>
                                            <a:rPr lang="en-US" sz="1600" b="0" i="1" smtClean="0">
                                              <a:solidFill>
                                                <a:schemeClr val="tx1"/>
                                              </a:solidFill>
                                              <a:latin typeface="Cambria Math" panose="02040503050406030204" pitchFamily="18" charset="0"/>
                                            </a:rPr>
                                            <m:t>𝑠</m:t>
                                          </m:r>
                                        </m:sub>
                                      </m:sSub>
                                      <m:r>
                                        <m:rPr>
                                          <m:brk m:alnAt="23"/>
                                        </m:rPr>
                                        <a:rPr lang="en-US" sz="1600" b="0" i="1" smtClean="0">
                                          <a:solidFill>
                                            <a:schemeClr val="tx1"/>
                                          </a:solidFill>
                                          <a:latin typeface="Cambria Math" panose="02040503050406030204" pitchFamily="18" charset="0"/>
                                        </a:rPr>
                                        <m:t>=</m:t>
                                      </m:r>
                                      <m:r>
                                        <a:rPr lang="en-US" sz="1600" b="0" i="1" smtClean="0">
                                          <a:solidFill>
                                            <a:schemeClr val="tx1"/>
                                          </a:solidFill>
                                          <a:latin typeface="Cambria Math" panose="02040503050406030204" pitchFamily="18" charset="0"/>
                                        </a:rPr>
                                        <m:t>1</m:t>
                                      </m:r>
                                    </m:sub>
                                    <m:sup>
                                      <m:sSub>
                                        <m:sSubPr>
                                          <m:ctrlPr>
                                            <a:rPr lang="en-US" sz="160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𝑁</m:t>
                                          </m:r>
                                        </m:e>
                                        <m:sub>
                                          <m:r>
                                            <a:rPr lang="en-US" sz="1600" b="0" i="1" smtClean="0">
                                              <a:solidFill>
                                                <a:schemeClr val="tx1"/>
                                              </a:solidFill>
                                              <a:latin typeface="Cambria Math" panose="02040503050406030204" pitchFamily="18" charset="0"/>
                                            </a:rPr>
                                            <m:t>𝑆𝑌𝑀</m:t>
                                          </m:r>
                                        </m:sub>
                                      </m:sSub>
                                    </m:sup>
                                    <m:e>
                                      <m:nary>
                                        <m:naryPr>
                                          <m:chr m:val="∑"/>
                                          <m:supHide m:val="on"/>
                                          <m:ctrlPr>
                                            <a:rPr lang="en-US" sz="1600" i="1">
                                              <a:solidFill>
                                                <a:schemeClr val="tx1"/>
                                              </a:solidFill>
                                              <a:latin typeface="Cambria Math" panose="02040503050406030204" pitchFamily="18" charset="0"/>
                                            </a:rPr>
                                          </m:ctrlPr>
                                        </m:naryPr>
                                        <m:sub>
                                          <m:sSub>
                                            <m:sSubPr>
                                              <m:ctrlPr>
                                                <a:rPr lang="en-US" sz="160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𝑖</m:t>
                                              </m:r>
                                            </m:e>
                                            <m:sub>
                                              <m:r>
                                                <a:rPr lang="en-US" sz="1600" b="0" i="1" smtClean="0">
                                                  <a:solidFill>
                                                    <a:schemeClr val="tx1"/>
                                                  </a:solidFill>
                                                  <a:latin typeface="Cambria Math" panose="02040503050406030204" pitchFamily="18" charset="0"/>
                                                </a:rPr>
                                                <m:t>𝑠𝑐</m:t>
                                              </m:r>
                                            </m:sub>
                                          </m:sSub>
                                          <m:r>
                                            <m:rPr>
                                              <m:brk m:alnAt="7"/>
                                            </m:rPr>
                                            <a:rPr lang="en-US" sz="1600" i="1" smtClean="0">
                                              <a:solidFill>
                                                <a:schemeClr val="tx1"/>
                                              </a:solidFill>
                                              <a:latin typeface="Cambria Math" panose="02040503050406030204" pitchFamily="18" charset="0"/>
                                              <a:ea typeface="Cambria Math" panose="02040503050406030204" pitchFamily="18" charset="0"/>
                                            </a:rPr>
                                            <m:t>∈</m:t>
                                          </m:r>
                                          <m:sSub>
                                            <m:sSubPr>
                                              <m:ctrlPr>
                                                <a:rPr lang="en-US" sz="1600" i="1" smtClean="0">
                                                  <a:solidFill>
                                                    <a:schemeClr val="tx1"/>
                                                  </a:solidFill>
                                                  <a:latin typeface="Cambria Math" panose="02040503050406030204" pitchFamily="18" charset="0"/>
                                                  <a:ea typeface="Cambria Math" panose="02040503050406030204" pitchFamily="18" charset="0"/>
                                                </a:rPr>
                                              </m:ctrlPr>
                                            </m:sSubPr>
                                            <m:e>
                                              <m:r>
                                                <m:rPr>
                                                  <m:sty m:val="p"/>
                                                </m:rPr>
                                                <a:rPr lang="en-US" sz="1600" i="1">
                                                  <a:solidFill>
                                                    <a:schemeClr val="tx1"/>
                                                  </a:solidFill>
                                                  <a:latin typeface="Cambria Math" panose="02040503050406030204" pitchFamily="18" charset="0"/>
                                                  <a:ea typeface="Cambria Math" panose="02040503050406030204" pitchFamily="18" charset="0"/>
                                                </a:rPr>
                                                <m:t>Ω</m:t>
                                              </m:r>
                                            </m:e>
                                            <m:sub>
                                              <m:r>
                                                <a:rPr lang="en-US" sz="1600" b="0" i="1" smtClean="0">
                                                  <a:solidFill>
                                                    <a:schemeClr val="tx1"/>
                                                  </a:solidFill>
                                                  <a:latin typeface="Cambria Math" panose="02040503050406030204" pitchFamily="18" charset="0"/>
                                                  <a:ea typeface="Cambria Math" panose="02040503050406030204" pitchFamily="18" charset="0"/>
                                                </a:rPr>
                                                <m:t>𝑘</m:t>
                                              </m:r>
                                            </m:sub>
                                          </m:sSub>
                                        </m:sub>
                                        <m:sup/>
                                        <m:e>
                                          <m:sSup>
                                            <m:sSupPr>
                                              <m:ctrlPr>
                                                <a:rPr lang="en-US" sz="1600" i="1" smtClean="0">
                                                  <a:solidFill>
                                                    <a:schemeClr val="tx1"/>
                                                  </a:solidFill>
                                                  <a:latin typeface="Cambria Math" panose="02040503050406030204" pitchFamily="18" charset="0"/>
                                                </a:rPr>
                                              </m:ctrlPr>
                                            </m:sSupPr>
                                            <m:e>
                                              <m:r>
                                                <a:rPr lang="en-US" sz="1600" b="0" i="1" smtClean="0">
                                                  <a:solidFill>
                                                    <a:schemeClr val="tx1"/>
                                                  </a:solidFill>
                                                  <a:latin typeface="Cambria Math" panose="02040503050406030204" pitchFamily="18" charset="0"/>
                                                </a:rPr>
                                                <m:t>(</m:t>
                                              </m:r>
                                              <m:sSub>
                                                <m:sSubPr>
                                                  <m:ctrlPr>
                                                    <a:rPr lang="en-US" sz="1600" b="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𝐼</m:t>
                                                  </m:r>
                                                </m:e>
                                                <m:sub>
                                                  <m:r>
                                                    <a:rPr lang="en-US" sz="1600" b="0" i="1" smtClean="0">
                                                      <a:solidFill>
                                                        <a:schemeClr val="tx1"/>
                                                      </a:solidFill>
                                                      <a:latin typeface="Cambria Math" panose="02040503050406030204" pitchFamily="18" charset="0"/>
                                                    </a:rPr>
                                                    <m:t>𝑢</m:t>
                                                  </m:r>
                                                </m:sub>
                                              </m:sSub>
                                              <m:r>
                                                <a:rPr lang="en-US" sz="1600" b="0" i="1" smtClean="0">
                                                  <a:solidFill>
                                                    <a:schemeClr val="tx1"/>
                                                  </a:solidFill>
                                                  <a:latin typeface="Cambria Math" panose="02040503050406030204" pitchFamily="18" charset="0"/>
                                                </a:rPr>
                                                <m:t>(</m:t>
                                              </m:r>
                                              <m:sSub>
                                                <m:sSubPr>
                                                  <m:ctrlPr>
                                                    <a:rPr lang="en-US" sz="1600" b="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𝑖</m:t>
                                                  </m:r>
                                                </m:e>
                                                <m:sub>
                                                  <m:r>
                                                    <a:rPr lang="en-US" sz="1600" b="0" i="1" smtClean="0">
                                                      <a:solidFill>
                                                        <a:schemeClr val="tx1"/>
                                                      </a:solidFill>
                                                      <a:latin typeface="Cambria Math" panose="02040503050406030204" pitchFamily="18" charset="0"/>
                                                    </a:rPr>
                                                    <m:t>𝑓</m:t>
                                                  </m:r>
                                                </m:sub>
                                              </m:sSub>
                                              <m:r>
                                                <a:rPr lang="en-US" sz="1600" b="0" i="1" smtClean="0">
                                                  <a:solidFill>
                                                    <a:schemeClr val="tx1"/>
                                                  </a:solidFill>
                                                  <a:latin typeface="Cambria Math" panose="02040503050406030204" pitchFamily="18" charset="0"/>
                                                </a:rPr>
                                                <m:t>,</m:t>
                                              </m:r>
                                              <m:sSub>
                                                <m:sSubPr>
                                                  <m:ctrlPr>
                                                    <a:rPr lang="en-US" sz="1600" b="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𝑖</m:t>
                                                  </m:r>
                                                </m:e>
                                                <m:sub>
                                                  <m:r>
                                                    <a:rPr lang="en-US" sz="1600" b="0" i="1" smtClean="0">
                                                      <a:solidFill>
                                                        <a:schemeClr val="tx1"/>
                                                      </a:solidFill>
                                                      <a:latin typeface="Cambria Math" panose="02040503050406030204" pitchFamily="18" charset="0"/>
                                                    </a:rPr>
                                                    <m:t>𝑠</m:t>
                                                  </m:r>
                                                </m:sub>
                                              </m:sSub>
                                              <m:r>
                                                <a:rPr lang="en-US" sz="1600" b="0" i="1" smtClean="0">
                                                  <a:solidFill>
                                                    <a:schemeClr val="tx1"/>
                                                  </a:solidFill>
                                                  <a:latin typeface="Cambria Math" panose="02040503050406030204" pitchFamily="18" charset="0"/>
                                                </a:rPr>
                                                <m:t>,</m:t>
                                              </m:r>
                                              <m:sSub>
                                                <m:sSubPr>
                                                  <m:ctrlPr>
                                                    <a:rPr lang="en-US" sz="1600" b="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𝑖</m:t>
                                                  </m:r>
                                                </m:e>
                                                <m:sub>
                                                  <m:r>
                                                    <a:rPr lang="en-US" sz="1600" b="0" i="1" smtClean="0">
                                                      <a:solidFill>
                                                        <a:schemeClr val="tx1"/>
                                                      </a:solidFill>
                                                      <a:latin typeface="Cambria Math" panose="02040503050406030204" pitchFamily="18" charset="0"/>
                                                    </a:rPr>
                                                    <m:t>𝑠𝑐</m:t>
                                                  </m:r>
                                                </m:sub>
                                              </m:sSub>
                                              <m:r>
                                                <a:rPr lang="en-US" sz="1600" b="0" i="1" smtClean="0">
                                                  <a:solidFill>
                                                    <a:schemeClr val="tx1"/>
                                                  </a:solidFill>
                                                  <a:latin typeface="Cambria Math" panose="02040503050406030204" pitchFamily="18" charset="0"/>
                                                </a:rPr>
                                                <m:t>))</m:t>
                                              </m:r>
                                            </m:e>
                                            <m:sup>
                                              <m:r>
                                                <a:rPr lang="en-US" sz="1600" b="0" i="1" smtClean="0">
                                                  <a:solidFill>
                                                    <a:schemeClr val="tx1"/>
                                                  </a:solidFill>
                                                  <a:latin typeface="Cambria Math" panose="02040503050406030204" pitchFamily="18" charset="0"/>
                                                </a:rPr>
                                                <m:t>2</m:t>
                                              </m:r>
                                            </m:sup>
                                          </m:sSup>
                                          <m:r>
                                            <a:rPr lang="en-US" sz="1600" b="0" i="1" smtClean="0">
                                              <a:solidFill>
                                                <a:schemeClr val="tx1"/>
                                              </a:solidFill>
                                              <a:latin typeface="Cambria Math" panose="02040503050406030204" pitchFamily="18" charset="0"/>
                                            </a:rPr>
                                            <m:t>+</m:t>
                                          </m:r>
                                          <m:sSup>
                                            <m:sSupPr>
                                              <m:ctrlPr>
                                                <a:rPr lang="en-US" sz="1600" b="0" i="1" smtClean="0">
                                                  <a:solidFill>
                                                    <a:schemeClr val="tx1"/>
                                                  </a:solidFill>
                                                  <a:latin typeface="Cambria Math" panose="02040503050406030204" pitchFamily="18" charset="0"/>
                                                </a:rPr>
                                              </m:ctrlPr>
                                            </m:sSupPr>
                                            <m:e>
                                              <m:r>
                                                <a:rPr lang="en-US" sz="1600" b="0" i="1" smtClean="0">
                                                  <a:solidFill>
                                                    <a:schemeClr val="tx1"/>
                                                  </a:solidFill>
                                                  <a:latin typeface="Cambria Math" panose="02040503050406030204" pitchFamily="18" charset="0"/>
                                                </a:rPr>
                                                <m:t>(</m:t>
                                              </m:r>
                                              <m:sSub>
                                                <m:sSubPr>
                                                  <m:ctrlPr>
                                                    <a:rPr lang="en-US" sz="1600" i="1">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𝑄</m:t>
                                                  </m:r>
                                                </m:e>
                                                <m:sub>
                                                  <m:r>
                                                    <a:rPr lang="en-US" sz="1600" i="1">
                                                      <a:solidFill>
                                                        <a:schemeClr val="tx1"/>
                                                      </a:solidFill>
                                                      <a:latin typeface="Cambria Math" panose="02040503050406030204" pitchFamily="18" charset="0"/>
                                                    </a:rPr>
                                                    <m:t>𝑢</m:t>
                                                  </m:r>
                                                </m:sub>
                                              </m:sSub>
                                              <m:r>
                                                <a:rPr lang="en-US" sz="1600" i="1">
                                                  <a:solidFill>
                                                    <a:schemeClr val="tx1"/>
                                                  </a:solidFill>
                                                  <a:latin typeface="Cambria Math" panose="02040503050406030204" pitchFamily="18" charset="0"/>
                                                </a:rPr>
                                                <m:t>(</m:t>
                                              </m:r>
                                              <m:sSub>
                                                <m:sSubPr>
                                                  <m:ctrlPr>
                                                    <a:rPr lang="en-US" sz="1600" i="1">
                                                      <a:solidFill>
                                                        <a:schemeClr val="tx1"/>
                                                      </a:solidFill>
                                                      <a:latin typeface="Cambria Math" panose="02040503050406030204" pitchFamily="18" charset="0"/>
                                                    </a:rPr>
                                                  </m:ctrlPr>
                                                </m:sSubPr>
                                                <m:e>
                                                  <m:r>
                                                    <a:rPr lang="en-US" sz="1600" i="1">
                                                      <a:solidFill>
                                                        <a:schemeClr val="tx1"/>
                                                      </a:solidFill>
                                                      <a:latin typeface="Cambria Math" panose="02040503050406030204" pitchFamily="18" charset="0"/>
                                                    </a:rPr>
                                                    <m:t>𝑖</m:t>
                                                  </m:r>
                                                </m:e>
                                                <m:sub>
                                                  <m:r>
                                                    <a:rPr lang="en-US" sz="1600" i="1">
                                                      <a:solidFill>
                                                        <a:schemeClr val="tx1"/>
                                                      </a:solidFill>
                                                      <a:latin typeface="Cambria Math" panose="02040503050406030204" pitchFamily="18" charset="0"/>
                                                    </a:rPr>
                                                    <m:t>𝑓</m:t>
                                                  </m:r>
                                                </m:sub>
                                              </m:sSub>
                                              <m:r>
                                                <a:rPr lang="en-US" sz="1600" i="1">
                                                  <a:solidFill>
                                                    <a:schemeClr val="tx1"/>
                                                  </a:solidFill>
                                                  <a:latin typeface="Cambria Math" panose="02040503050406030204" pitchFamily="18" charset="0"/>
                                                </a:rPr>
                                                <m:t>,</m:t>
                                              </m:r>
                                              <m:sSub>
                                                <m:sSubPr>
                                                  <m:ctrlPr>
                                                    <a:rPr lang="en-US" sz="1600" i="1">
                                                      <a:solidFill>
                                                        <a:schemeClr val="tx1"/>
                                                      </a:solidFill>
                                                      <a:latin typeface="Cambria Math" panose="02040503050406030204" pitchFamily="18" charset="0"/>
                                                    </a:rPr>
                                                  </m:ctrlPr>
                                                </m:sSubPr>
                                                <m:e>
                                                  <m:r>
                                                    <a:rPr lang="en-US" sz="1600" i="1">
                                                      <a:solidFill>
                                                        <a:schemeClr val="tx1"/>
                                                      </a:solidFill>
                                                      <a:latin typeface="Cambria Math" panose="02040503050406030204" pitchFamily="18" charset="0"/>
                                                    </a:rPr>
                                                    <m:t>𝑖</m:t>
                                                  </m:r>
                                                </m:e>
                                                <m:sub>
                                                  <m:r>
                                                    <a:rPr lang="en-US" sz="1600" i="1">
                                                      <a:solidFill>
                                                        <a:schemeClr val="tx1"/>
                                                      </a:solidFill>
                                                      <a:latin typeface="Cambria Math" panose="02040503050406030204" pitchFamily="18" charset="0"/>
                                                    </a:rPr>
                                                    <m:t>𝑠</m:t>
                                                  </m:r>
                                                </m:sub>
                                              </m:sSub>
                                              <m:r>
                                                <a:rPr lang="en-US" sz="1600" i="1">
                                                  <a:solidFill>
                                                    <a:schemeClr val="tx1"/>
                                                  </a:solidFill>
                                                  <a:latin typeface="Cambria Math" panose="02040503050406030204" pitchFamily="18" charset="0"/>
                                                </a:rPr>
                                                <m:t>,</m:t>
                                              </m:r>
                                              <m:sSub>
                                                <m:sSubPr>
                                                  <m:ctrlPr>
                                                    <a:rPr lang="en-US" sz="1600" i="1">
                                                      <a:solidFill>
                                                        <a:schemeClr val="tx1"/>
                                                      </a:solidFill>
                                                      <a:latin typeface="Cambria Math" panose="02040503050406030204" pitchFamily="18" charset="0"/>
                                                    </a:rPr>
                                                  </m:ctrlPr>
                                                </m:sSubPr>
                                                <m:e>
                                                  <m:r>
                                                    <a:rPr lang="en-US" sz="1600" i="1">
                                                      <a:solidFill>
                                                        <a:schemeClr val="tx1"/>
                                                      </a:solidFill>
                                                      <a:latin typeface="Cambria Math" panose="02040503050406030204" pitchFamily="18" charset="0"/>
                                                    </a:rPr>
                                                    <m:t>𝑖</m:t>
                                                  </m:r>
                                                </m:e>
                                                <m:sub>
                                                  <m:r>
                                                    <a:rPr lang="en-US" sz="1600" i="1">
                                                      <a:solidFill>
                                                        <a:schemeClr val="tx1"/>
                                                      </a:solidFill>
                                                      <a:latin typeface="Cambria Math" panose="02040503050406030204" pitchFamily="18" charset="0"/>
                                                    </a:rPr>
                                                    <m:t>𝑠𝑐</m:t>
                                                  </m:r>
                                                </m:sub>
                                              </m:sSub>
                                              <m:r>
                                                <a:rPr lang="en-US" sz="1600" b="0" i="1" smtClean="0">
                                                  <a:solidFill>
                                                    <a:schemeClr val="tx1"/>
                                                  </a:solidFill>
                                                  <a:latin typeface="Cambria Math" panose="02040503050406030204" pitchFamily="18" charset="0"/>
                                                </a:rPr>
                                                <m:t>))</m:t>
                                              </m:r>
                                            </m:e>
                                            <m:sup>
                                              <m:r>
                                                <a:rPr lang="en-US" sz="1600" b="0" i="1" smtClean="0">
                                                  <a:solidFill>
                                                    <a:schemeClr val="tx1"/>
                                                  </a:solidFill>
                                                  <a:latin typeface="Cambria Math" panose="02040503050406030204" pitchFamily="18" charset="0"/>
                                                </a:rPr>
                                                <m:t>2</m:t>
                                              </m:r>
                                            </m:sup>
                                          </m:sSup>
                                        </m:e>
                                      </m:nary>
                                    </m:e>
                                  </m:nary>
                                </m:num>
                                <m:den>
                                  <m:sSub>
                                    <m:sSubPr>
                                      <m:ctrlPr>
                                        <a:rPr lang="en-US" sz="1600" i="1">
                                          <a:solidFill>
                                            <a:schemeClr val="tx1"/>
                                          </a:solidFill>
                                          <a:latin typeface="Cambria Math" panose="02040503050406030204" pitchFamily="18" charset="0"/>
                                        </a:rPr>
                                      </m:ctrlPr>
                                    </m:sSubPr>
                                    <m:e>
                                      <m:r>
                                        <a:rPr lang="en-US" sz="1600" i="1">
                                          <a:solidFill>
                                            <a:schemeClr val="tx1"/>
                                          </a:solidFill>
                                          <a:latin typeface="Cambria Math" panose="02040503050406030204" pitchFamily="18" charset="0"/>
                                        </a:rPr>
                                        <m:t>𝑁</m:t>
                                      </m:r>
                                    </m:e>
                                    <m:sub>
                                      <m:r>
                                        <a:rPr lang="en-US" sz="1600" i="1">
                                          <a:solidFill>
                                            <a:schemeClr val="tx1"/>
                                          </a:solidFill>
                                          <a:latin typeface="Cambria Math" panose="02040503050406030204" pitchFamily="18" charset="0"/>
                                        </a:rPr>
                                        <m:t>𝑆𝑌𝑀</m:t>
                                      </m:r>
                                    </m:sub>
                                  </m:sSub>
                                  <m:r>
                                    <a:rPr lang="en-US" sz="1600" i="1">
                                      <a:solidFill>
                                        <a:schemeClr val="tx1"/>
                                      </a:solidFill>
                                      <a:latin typeface="Cambria Math" panose="02040503050406030204" pitchFamily="18" charset="0"/>
                                      <a:ea typeface="Cambria Math" panose="02040503050406030204" pitchFamily="18" charset="0"/>
                                    </a:rPr>
                                    <m:t>∙</m:t>
                                  </m:r>
                                  <m:r>
                                    <a:rPr lang="en-US" sz="1600" b="0" i="1" smtClean="0">
                                      <a:solidFill>
                                        <a:schemeClr val="tx1"/>
                                      </a:solidFill>
                                      <a:latin typeface="Cambria Math" panose="02040503050406030204" pitchFamily="18" charset="0"/>
                                      <a:ea typeface="Cambria Math" panose="02040503050406030204" pitchFamily="18" charset="0"/>
                                    </a:rPr>
                                    <m:t>|</m:t>
                                  </m:r>
                                  <m:sSub>
                                    <m:sSubPr>
                                      <m:ctrlPr>
                                        <a:rPr lang="en-US" sz="1600" i="1">
                                          <a:solidFill>
                                            <a:schemeClr val="tx1"/>
                                          </a:solidFill>
                                          <a:latin typeface="Cambria Math" panose="02040503050406030204" pitchFamily="18" charset="0"/>
                                          <a:ea typeface="Cambria Math" panose="02040503050406030204" pitchFamily="18" charset="0"/>
                                        </a:rPr>
                                      </m:ctrlPr>
                                    </m:sSubPr>
                                    <m:e>
                                      <m:r>
                                        <m:rPr>
                                          <m:sty m:val="p"/>
                                        </m:rPr>
                                        <a:rPr lang="en-US" sz="1600" i="1">
                                          <a:solidFill>
                                            <a:schemeClr val="tx1"/>
                                          </a:solidFill>
                                          <a:latin typeface="Cambria Math" panose="02040503050406030204" pitchFamily="18" charset="0"/>
                                          <a:ea typeface="Cambria Math" panose="02040503050406030204" pitchFamily="18" charset="0"/>
                                        </a:rPr>
                                        <m:t>Ω</m:t>
                                      </m:r>
                                    </m:e>
                                    <m:sub>
                                      <m:r>
                                        <a:rPr lang="en-US" sz="1600" i="1">
                                          <a:solidFill>
                                            <a:schemeClr val="tx1"/>
                                          </a:solidFill>
                                          <a:latin typeface="Cambria Math" panose="02040503050406030204" pitchFamily="18" charset="0"/>
                                          <a:ea typeface="Cambria Math" panose="02040503050406030204" pitchFamily="18" charset="0"/>
                                        </a:rPr>
                                        <m:t>𝑘</m:t>
                                      </m:r>
                                    </m:sub>
                                  </m:sSub>
                                  <m:r>
                                    <a:rPr lang="en-US" sz="1600" b="0" i="1" smtClean="0">
                                      <a:solidFill>
                                        <a:schemeClr val="tx1"/>
                                      </a:solidFill>
                                      <a:latin typeface="Cambria Math" panose="02040503050406030204" pitchFamily="18" charset="0"/>
                                      <a:ea typeface="Cambria Math" panose="02040503050406030204" pitchFamily="18" charset="0"/>
                                    </a:rPr>
                                    <m:t>|</m:t>
                                  </m:r>
                                  <m:r>
                                    <a:rPr lang="en-US" sz="1600" i="1">
                                      <a:solidFill>
                                        <a:schemeClr val="tx1"/>
                                      </a:solidFill>
                                      <a:latin typeface="Cambria Math" panose="02040503050406030204" pitchFamily="18" charset="0"/>
                                      <a:ea typeface="Cambria Math" panose="02040503050406030204" pitchFamily="18" charset="0"/>
                                    </a:rPr>
                                    <m:t>∙</m:t>
                                  </m:r>
                                  <m:sSub>
                                    <m:sSubPr>
                                      <m:ctrlPr>
                                        <a:rPr lang="en-US" sz="1600" i="1">
                                          <a:solidFill>
                                            <a:schemeClr val="tx1"/>
                                          </a:solidFill>
                                          <a:latin typeface="Cambria Math" panose="02040503050406030204" pitchFamily="18" charset="0"/>
                                          <a:ea typeface="Cambria Math" panose="02040503050406030204" pitchFamily="18" charset="0"/>
                                        </a:rPr>
                                      </m:ctrlPr>
                                    </m:sSubPr>
                                    <m:e>
                                      <m:r>
                                        <a:rPr lang="en-US" sz="1600" i="1">
                                          <a:solidFill>
                                            <a:schemeClr val="tx1"/>
                                          </a:solidFill>
                                          <a:latin typeface="Cambria Math" panose="02040503050406030204" pitchFamily="18" charset="0"/>
                                          <a:ea typeface="Cambria Math" panose="02040503050406030204" pitchFamily="18" charset="0"/>
                                        </a:rPr>
                                        <m:t>𝑃</m:t>
                                      </m:r>
                                    </m:e>
                                    <m:sub>
                                      <m:r>
                                        <a:rPr lang="en-US" sz="1600" i="1">
                                          <a:solidFill>
                                            <a:schemeClr val="tx1"/>
                                          </a:solidFill>
                                          <a:latin typeface="Cambria Math" panose="02040503050406030204" pitchFamily="18" charset="0"/>
                                          <a:ea typeface="Cambria Math" panose="02040503050406030204" pitchFamily="18" charset="0"/>
                                        </a:rPr>
                                        <m:t>𝑆</m:t>
                                      </m:r>
                                    </m:sub>
                                  </m:sSub>
                                </m:den>
                              </m:f>
                            </m:e>
                          </m:rad>
                        </m:e>
                      </m:nary>
                    </m:oMath>
                  </m:oMathPara>
                </a14:m>
                <a:endParaRPr lang="en-US" sz="1600" b="0" i="1" dirty="0">
                  <a:solidFill>
                    <a:schemeClr val="tx1"/>
                  </a:solidFill>
                  <a:latin typeface="Cambria Math" panose="02040503050406030204" pitchFamily="18" charset="0"/>
                </a:endParaRPr>
              </a:p>
              <a:p>
                <a:pPr marL="0" indent="0">
                  <a:buNone/>
                </a:pPr>
                <a:endParaRPr lang="en-US" sz="1600" b="0" i="1" dirty="0">
                  <a:solidFill>
                    <a:schemeClr val="tx1"/>
                  </a:solidFill>
                  <a:latin typeface="Cambria Math" panose="02040503050406030204" pitchFamily="18" charset="0"/>
                </a:endParaRPr>
              </a:p>
              <a:p>
                <a:pPr marL="0" indent="0">
                  <a:buNone/>
                </a:pPr>
                <a:r>
                  <a:rPr lang="en-US" sz="1600" b="0" i="1" dirty="0">
                    <a:solidFill>
                      <a:schemeClr val="tx1"/>
                    </a:solidFill>
                    <a:latin typeface="Cambria Math" panose="02040503050406030204" pitchFamily="18" charset="0"/>
                  </a:rPr>
                  <a:t>	</a:t>
                </a:r>
              </a:p>
              <a:p>
                <a:pPr marL="0" indent="0">
                  <a:buNone/>
                </a:pPr>
                <a:r>
                  <a:rPr lang="en-US" sz="1600" b="0" dirty="0">
                    <a:solidFill>
                      <a:schemeClr val="tx1"/>
                    </a:solidFill>
                    <a:latin typeface="Cambria Math" panose="02040503050406030204" pitchFamily="18" charset="0"/>
                  </a:rPr>
                  <a:t>where </a:t>
                </a:r>
                <a14:m>
                  <m:oMath xmlns:m="http://schemas.openxmlformats.org/officeDocument/2006/math">
                    <m:sSub>
                      <m:sSubPr>
                        <m:ctrlPr>
                          <a:rPr lang="en-US" sz="1800" i="1" smtClean="0">
                            <a:solidFill>
                              <a:schemeClr val="tx1"/>
                            </a:solidFill>
                            <a:latin typeface="Cambria Math" panose="02040503050406030204" pitchFamily="18" charset="0"/>
                            <a:ea typeface="Cambria Math" panose="02040503050406030204" pitchFamily="18" charset="0"/>
                          </a:rPr>
                        </m:ctrlPr>
                      </m:sSubPr>
                      <m:e>
                        <m:r>
                          <m:rPr>
                            <m:sty m:val="p"/>
                          </m:rPr>
                          <a:rPr lang="en-US" sz="1800" i="1">
                            <a:solidFill>
                              <a:schemeClr val="tx1"/>
                            </a:solidFill>
                            <a:latin typeface="Cambria Math" panose="02040503050406030204" pitchFamily="18" charset="0"/>
                            <a:ea typeface="Cambria Math" panose="02040503050406030204" pitchFamily="18" charset="0"/>
                          </a:rPr>
                          <m:t>Ω</m:t>
                        </m:r>
                      </m:e>
                      <m:sub>
                        <m:r>
                          <a:rPr lang="en-US" sz="1800" b="0" i="1" smtClean="0">
                            <a:solidFill>
                              <a:schemeClr val="tx1"/>
                            </a:solidFill>
                            <a:latin typeface="Cambria Math" panose="02040503050406030204" pitchFamily="18" charset="0"/>
                            <a:ea typeface="Cambria Math" panose="02040503050406030204" pitchFamily="18" charset="0"/>
                          </a:rPr>
                          <m:t>𝑘</m:t>
                        </m:r>
                      </m:sub>
                    </m:sSub>
                    <m:r>
                      <a:rPr lang="en-US" sz="1800" b="0" i="1" smtClean="0">
                        <a:solidFill>
                          <a:schemeClr val="tx1"/>
                        </a:solidFill>
                        <a:latin typeface="Cambria Math" panose="02040503050406030204" pitchFamily="18" charset="0"/>
                        <a:ea typeface="Cambria Math" panose="02040503050406030204" pitchFamily="18" charset="0"/>
                      </a:rPr>
                      <m:t> </m:t>
                    </m:r>
                  </m:oMath>
                </a14:m>
                <a:r>
                  <a:rPr lang="en-US" sz="1800" b="0" i="0" u="none" strike="noStrike" baseline="0" dirty="0">
                    <a:solidFill>
                      <a:schemeClr val="tx1"/>
                    </a:solidFill>
                    <a:latin typeface="Times New Roman" panose="02020603050405020304" pitchFamily="18" charset="0"/>
                  </a:rPr>
                  <a:t>is a set of subcarriers for </a:t>
                </a:r>
                <a:r>
                  <a:rPr lang="en-US" sz="1800" b="0" i="1" u="none" strike="noStrike" baseline="0" dirty="0">
                    <a:solidFill>
                      <a:schemeClr val="tx1"/>
                    </a:solidFill>
                    <a:latin typeface="Times New Roman" panose="02020603050405020304" pitchFamily="18" charset="0"/>
                  </a:rPr>
                  <a:t>k</a:t>
                </a:r>
                <a:r>
                  <a:rPr lang="en-US" sz="1800" b="0" i="0" u="none" strike="noStrike" baseline="0" dirty="0">
                    <a:solidFill>
                      <a:schemeClr val="tx1"/>
                    </a:solidFill>
                    <a:latin typeface="Times New Roman" panose="02020603050405020304" pitchFamily="18" charset="0"/>
                  </a:rPr>
                  <a:t>-</a:t>
                </a:r>
                <a:r>
                  <a:rPr lang="en-US" sz="1800" b="0" i="0" u="none" strike="noStrike" baseline="0" dirty="0" err="1">
                    <a:solidFill>
                      <a:schemeClr val="tx1"/>
                    </a:solidFill>
                    <a:latin typeface="Times New Roman" panose="02020603050405020304" pitchFamily="18" charset="0"/>
                  </a:rPr>
                  <a:t>th</a:t>
                </a:r>
                <a:r>
                  <a:rPr lang="en-US" sz="1800" b="0" i="0" u="none" strike="noStrike" baseline="0" dirty="0">
                    <a:solidFill>
                      <a:schemeClr val="tx1"/>
                    </a:solidFill>
                    <a:latin typeface="Times New Roman" panose="02020603050405020304" pitchFamily="18" charset="0"/>
                  </a:rPr>
                  <a:t> </a:t>
                </a:r>
              </a:p>
              <a:p>
                <a:pPr marL="0" indent="0">
                  <a:buNone/>
                </a:pPr>
                <a:r>
                  <a:rPr lang="en-US" sz="1800" dirty="0">
                    <a:solidFill>
                      <a:schemeClr val="tx1"/>
                    </a:solidFill>
                  </a:rPr>
                  <a:t>-    </a:t>
                </a:r>
                <a:r>
                  <a:rPr lang="en-US" sz="1800" dirty="0">
                    <a:solidFill>
                      <a:schemeClr val="tx1"/>
                    </a:solidFill>
                    <a:latin typeface="+mn-lt"/>
                  </a:rPr>
                  <a:t>26-tone DRU (within 20MHz/40MHz </a:t>
                </a:r>
                <a:r>
                  <a:rPr lang="en-US" sz="1800" b="0" i="0" u="none" strike="noStrike" baseline="0" dirty="0">
                    <a:solidFill>
                      <a:schemeClr val="tx1"/>
                    </a:solidFill>
                    <a:latin typeface="+mn-lt"/>
                  </a:rPr>
                  <a:t>DBW) </a:t>
                </a:r>
              </a:p>
              <a:p>
                <a:pPr marL="285750" indent="-285750">
                  <a:buFontTx/>
                  <a:buChar char="-"/>
                </a:pPr>
                <a:r>
                  <a:rPr lang="en-US" sz="1800" b="0" i="0" u="none" strike="noStrike" baseline="0" dirty="0">
                    <a:solidFill>
                      <a:schemeClr val="tx1"/>
                    </a:solidFill>
                    <a:latin typeface="+mn-lt"/>
                  </a:rPr>
                  <a:t>52-tone DRU (within 60MHz/8</a:t>
                </a:r>
                <a:r>
                  <a:rPr lang="en-US" sz="1800" dirty="0">
                    <a:solidFill>
                      <a:schemeClr val="tx1"/>
                    </a:solidFill>
                    <a:latin typeface="+mn-lt"/>
                  </a:rPr>
                  <a:t>0MHz</a:t>
                </a:r>
                <a:r>
                  <a:rPr lang="en-US" sz="1800" b="0" i="0" u="none" strike="noStrike" baseline="0" dirty="0">
                    <a:solidFill>
                      <a:schemeClr val="tx1"/>
                    </a:solidFill>
                    <a:latin typeface="+mn-lt"/>
                  </a:rPr>
                  <a:t> DBW)</a:t>
                </a:r>
              </a:p>
              <a:p>
                <a:pPr marL="285750" indent="-285750">
                  <a:buFontTx/>
                  <a:buChar char="-"/>
                </a:pPr>
                <a:r>
                  <a:rPr lang="en-US" sz="1800" b="0" dirty="0">
                    <a:latin typeface="+mn-lt"/>
                  </a:rPr>
                  <a:t>242-tone RRU (</a:t>
                </a:r>
                <a:r>
                  <a:rPr lang="en-US" sz="1800" dirty="0">
                    <a:latin typeface="+mn-lt"/>
                  </a:rPr>
                  <a:t>outside of DBW</a:t>
                </a:r>
                <a:r>
                  <a:rPr lang="en-US" sz="1800" b="0" dirty="0">
                    <a:latin typeface="+mn-lt"/>
                  </a:rPr>
                  <a:t>)</a:t>
                </a:r>
              </a:p>
            </p:txBody>
          </p:sp>
        </mc:Choice>
        <mc:Fallback xmlns="">
          <p:sp>
            <p:nvSpPr>
              <p:cNvPr id="6" name="TextBox 5">
                <a:extLst>
                  <a:ext uri="{FF2B5EF4-FFF2-40B4-BE49-F238E27FC236}">
                    <a16:creationId xmlns:a16="http://schemas.microsoft.com/office/drawing/2014/main" id="{5CEAAF6B-7BE5-7BE2-E9E4-24705AB5F6FC}"/>
                  </a:ext>
                </a:extLst>
              </p:cNvPr>
              <p:cNvSpPr txBox="1">
                <a:spLocks noRot="1" noChangeAspect="1" noMove="1" noResize="1" noEditPoints="1" noAdjustHandles="1" noChangeArrowheads="1" noChangeShapeType="1" noTextEdit="1"/>
              </p:cNvSpPr>
              <p:nvPr/>
            </p:nvSpPr>
            <p:spPr>
              <a:xfrm>
                <a:off x="901575" y="2609360"/>
                <a:ext cx="7901766" cy="2520498"/>
              </a:xfrm>
              <a:prstGeom prst="rect">
                <a:avLst/>
              </a:prstGeom>
              <a:blipFill>
                <a:blip r:embed="rId2"/>
                <a:stretch>
                  <a:fillRect l="-694" b="-2899"/>
                </a:stretch>
              </a:blipFill>
            </p:spPr>
            <p:txBody>
              <a:bodyPr/>
              <a:lstStyle/>
              <a:p>
                <a:r>
                  <a:rPr lang="en-US">
                    <a:noFill/>
                  </a:rPr>
                  <a:t> </a:t>
                </a:r>
              </a:p>
            </p:txBody>
          </p:sp>
        </mc:Fallback>
      </mc:AlternateContent>
    </p:spTree>
    <p:extLst>
      <p:ext uri="{BB962C8B-B14F-4D97-AF65-F5344CB8AC3E}">
        <p14:creationId xmlns:p14="http://schemas.microsoft.com/office/powerpoint/2010/main" val="33497174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B0A696-11C9-D80E-FFBF-858A231F7462}"/>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51134199-A7F1-E9B8-DAE5-65D6E921AFFA}"/>
              </a:ext>
            </a:extLst>
          </p:cNvPr>
          <p:cNvSpPr>
            <a:spLocks noGrp="1"/>
          </p:cNvSpPr>
          <p:nvPr>
            <p:ph idx="1"/>
          </p:nvPr>
        </p:nvSpPr>
        <p:spPr>
          <a:xfrm>
            <a:off x="704533" y="1752600"/>
            <a:ext cx="7772400" cy="4114800"/>
          </a:xfrm>
        </p:spPr>
        <p:txBody>
          <a:bodyPr/>
          <a:lstStyle/>
          <a:p>
            <a:r>
              <a:rPr lang="en-US" sz="2000" dirty="0"/>
              <a:t>We proposed used tone EVM requirement for DRU to be the same as RRU with TB PPDU, to reduce the interference to other OFDMA users</a:t>
            </a:r>
          </a:p>
          <a:p>
            <a:pPr marL="0" indent="0">
              <a:buNone/>
            </a:pPr>
            <a:endParaRPr lang="en-US" sz="2000" dirty="0"/>
          </a:p>
          <a:p>
            <a:r>
              <a:rPr lang="en-US" sz="2000" dirty="0"/>
              <a:t>We also proposed DRU unused tone EVM requirement for unused tone within DBW and outside of DBW </a:t>
            </a:r>
          </a:p>
          <a:p>
            <a:pPr lvl="1"/>
            <a:r>
              <a:rPr lang="en-US" sz="1600" dirty="0"/>
              <a:t>Within DBW: a simplified EVM mask for all DRU with a single offset</a:t>
            </a:r>
          </a:p>
          <a:p>
            <a:pPr lvl="1"/>
            <a:r>
              <a:rPr lang="en-US" sz="1600" dirty="0"/>
              <a:t>Outside of DBW: use RRU EVM limit – DRU spreading gain + certain margin as DRU EVM mask</a:t>
            </a:r>
            <a:endParaRPr lang="en-US" sz="800" dirty="0"/>
          </a:p>
          <a:p>
            <a:endParaRPr lang="en-US" sz="800" dirty="0"/>
          </a:p>
          <a:p>
            <a:endParaRPr lang="en-US" sz="2000" dirty="0"/>
          </a:p>
          <a:p>
            <a:endParaRPr lang="en-US" sz="2000" dirty="0"/>
          </a:p>
        </p:txBody>
      </p:sp>
      <p:sp>
        <p:nvSpPr>
          <p:cNvPr id="4" name="Date Placeholder 3">
            <a:extLst>
              <a:ext uri="{FF2B5EF4-FFF2-40B4-BE49-F238E27FC236}">
                <a16:creationId xmlns:a16="http://schemas.microsoft.com/office/drawing/2014/main" id="{7AABDC13-2519-0C47-5725-6D8BC4F724A1}"/>
              </a:ext>
            </a:extLst>
          </p:cNvPr>
          <p:cNvSpPr>
            <a:spLocks noGrp="1"/>
          </p:cNvSpPr>
          <p:nvPr>
            <p:ph type="dt" sz="half" idx="10"/>
          </p:nvPr>
        </p:nvSpPr>
        <p:spPr/>
        <p:txBody>
          <a:bodyPr/>
          <a:lstStyle/>
          <a:p>
            <a:pPr>
              <a:defRPr/>
            </a:pPr>
            <a:r>
              <a:rPr lang="en-US"/>
              <a:t>July 2025</a:t>
            </a:r>
            <a:endParaRPr lang="en-US" dirty="0"/>
          </a:p>
        </p:txBody>
      </p:sp>
      <p:sp>
        <p:nvSpPr>
          <p:cNvPr id="5" name="Footer Placeholder 4">
            <a:extLst>
              <a:ext uri="{FF2B5EF4-FFF2-40B4-BE49-F238E27FC236}">
                <a16:creationId xmlns:a16="http://schemas.microsoft.com/office/drawing/2014/main" id="{A529D0DC-0D9C-A415-30EC-2C9D53188463}"/>
              </a:ext>
            </a:extLst>
          </p:cNvPr>
          <p:cNvSpPr>
            <a:spLocks noGrp="1"/>
          </p:cNvSpPr>
          <p:nvPr>
            <p:ph type="ftr" sz="quarter" idx="11"/>
          </p:nvPr>
        </p:nvSpPr>
        <p:spPr/>
        <p:txBody>
          <a:bodyPr/>
          <a:lstStyle/>
          <a:p>
            <a:pPr>
              <a:defRPr/>
            </a:pPr>
            <a:r>
              <a:rPr lang="en-US"/>
              <a:t>Lin Yang (Qualcomm)</a:t>
            </a:r>
            <a:endParaRPr lang="en-US" dirty="0"/>
          </a:p>
        </p:txBody>
      </p:sp>
      <p:sp>
        <p:nvSpPr>
          <p:cNvPr id="6" name="Slide Number Placeholder 5">
            <a:extLst>
              <a:ext uri="{FF2B5EF4-FFF2-40B4-BE49-F238E27FC236}">
                <a16:creationId xmlns:a16="http://schemas.microsoft.com/office/drawing/2014/main" id="{0C5E00CF-CC0D-B5D8-FC02-00BF8BEA5859}"/>
              </a:ext>
            </a:extLst>
          </p:cNvPr>
          <p:cNvSpPr>
            <a:spLocks noGrp="1"/>
          </p:cNvSpPr>
          <p:nvPr>
            <p:ph type="sldNum" sz="quarter" idx="12"/>
          </p:nvPr>
        </p:nvSpPr>
        <p:spPr/>
        <p:txBody>
          <a:bodyPr/>
          <a:lstStyle/>
          <a:p>
            <a:pPr>
              <a:defRPr/>
            </a:pPr>
            <a:r>
              <a:rPr lang="en-US"/>
              <a:t>Slide </a:t>
            </a:r>
            <a:fld id="{C1789BC7-C074-42CC-ADF8-5107DF6BD1C1}" type="slidenum">
              <a:rPr lang="en-US" smtClean="0"/>
              <a:pPr>
                <a:defRPr/>
              </a:pPr>
              <a:t>18</a:t>
            </a:fld>
            <a:endParaRPr lang="en-US"/>
          </a:p>
        </p:txBody>
      </p:sp>
    </p:spTree>
    <p:extLst>
      <p:ext uri="{BB962C8B-B14F-4D97-AF65-F5344CB8AC3E}">
        <p14:creationId xmlns:p14="http://schemas.microsoft.com/office/powerpoint/2010/main" val="18753900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内容占位符 1">
            <a:extLst>
              <a:ext uri="{FF2B5EF4-FFF2-40B4-BE49-F238E27FC236}">
                <a16:creationId xmlns:a16="http://schemas.microsoft.com/office/drawing/2014/main" id="{8F14C422-0918-4A9B-91A6-48C4E0D10BE8}"/>
              </a:ext>
            </a:extLst>
          </p:cNvPr>
          <p:cNvSpPr txBox="1">
            <a:spLocks/>
          </p:cNvSpPr>
          <p:nvPr/>
        </p:nvSpPr>
        <p:spPr bwMode="auto">
          <a:xfrm>
            <a:off x="677332" y="1524000"/>
            <a:ext cx="8001001" cy="19050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ea typeface="ＭＳ Ｐゴシック" charset="-128"/>
              </a:defRPr>
            </a:lvl2pPr>
            <a:lvl3pPr marL="1085850" indent="-228600" algn="l" rtl="0" eaLnBrk="0" fontAlgn="base" hangingPunct="0">
              <a:spcBef>
                <a:spcPct val="20000"/>
              </a:spcBef>
              <a:spcAft>
                <a:spcPct val="0"/>
              </a:spcAft>
              <a:buChar char="•"/>
              <a:defRPr>
                <a:solidFill>
                  <a:schemeClr val="tx1"/>
                </a:solidFill>
                <a:latin typeface="+mn-lt"/>
                <a:ea typeface="ＭＳ Ｐゴシック" charset="-128"/>
              </a:defRPr>
            </a:lvl3pPr>
            <a:lvl4pPr marL="1428750" indent="-228600" algn="l" rtl="0" eaLnBrk="0" fontAlgn="base" hangingPunct="0">
              <a:spcBef>
                <a:spcPct val="20000"/>
              </a:spcBef>
              <a:spcAft>
                <a:spcPct val="0"/>
              </a:spcAft>
              <a:buChar char="–"/>
              <a:defRPr sz="1600">
                <a:solidFill>
                  <a:schemeClr val="tx1"/>
                </a:solidFill>
                <a:latin typeface="+mn-lt"/>
                <a:ea typeface="ＭＳ Ｐゴシック" charset="-128"/>
              </a:defRPr>
            </a:lvl4pPr>
            <a:lvl5pPr marL="1771650" indent="-228600" algn="l" rtl="0" eaLnBrk="0" fontAlgn="base" hangingPunct="0">
              <a:spcBef>
                <a:spcPct val="20000"/>
              </a:spcBef>
              <a:spcAft>
                <a:spcPct val="0"/>
              </a:spcAft>
              <a:buChar char="•"/>
              <a:defRPr sz="1600">
                <a:solidFill>
                  <a:schemeClr val="tx1"/>
                </a:solidFill>
                <a:latin typeface="+mn-lt"/>
                <a:ea typeface="ＭＳ Ｐゴシック" charset="-128"/>
              </a:defRPr>
            </a:lvl5pPr>
            <a:lvl6pPr marL="2228850" indent="-228600" algn="l" rtl="0" eaLnBrk="0" fontAlgn="base" hangingPunct="0">
              <a:spcBef>
                <a:spcPct val="20000"/>
              </a:spcBef>
              <a:spcAft>
                <a:spcPct val="0"/>
              </a:spcAft>
              <a:buChar char="•"/>
              <a:defRPr sz="1600">
                <a:solidFill>
                  <a:schemeClr val="tx1"/>
                </a:solidFill>
                <a:latin typeface="+mn-lt"/>
                <a:ea typeface="ＭＳ Ｐゴシック" charset="-128"/>
              </a:defRPr>
            </a:lvl6pPr>
            <a:lvl7pPr marL="2686050" indent="-228600" algn="l" rtl="0" eaLnBrk="0" fontAlgn="base" hangingPunct="0">
              <a:spcBef>
                <a:spcPct val="20000"/>
              </a:spcBef>
              <a:spcAft>
                <a:spcPct val="0"/>
              </a:spcAft>
              <a:buChar char="•"/>
              <a:defRPr sz="1600">
                <a:solidFill>
                  <a:schemeClr val="tx1"/>
                </a:solidFill>
                <a:latin typeface="+mn-lt"/>
                <a:ea typeface="ＭＳ Ｐゴシック" charset="-128"/>
              </a:defRPr>
            </a:lvl7pPr>
            <a:lvl8pPr marL="3143250" indent="-228600" algn="l" rtl="0" eaLnBrk="0" fontAlgn="base" hangingPunct="0">
              <a:spcBef>
                <a:spcPct val="20000"/>
              </a:spcBef>
              <a:spcAft>
                <a:spcPct val="0"/>
              </a:spcAft>
              <a:buChar char="•"/>
              <a:defRPr sz="1600">
                <a:solidFill>
                  <a:schemeClr val="tx1"/>
                </a:solidFill>
                <a:latin typeface="+mn-lt"/>
                <a:ea typeface="ＭＳ Ｐゴシック" charset="-128"/>
              </a:defRPr>
            </a:lvl8pPr>
            <a:lvl9pPr marL="3600450" indent="-228600" algn="l" rtl="0" eaLnBrk="0" fontAlgn="base" hangingPunct="0">
              <a:spcBef>
                <a:spcPct val="20000"/>
              </a:spcBef>
              <a:spcAft>
                <a:spcPct val="0"/>
              </a:spcAft>
              <a:buChar char="•"/>
              <a:defRPr sz="1600">
                <a:solidFill>
                  <a:schemeClr val="tx1"/>
                </a:solidFill>
                <a:latin typeface="+mn-lt"/>
                <a:ea typeface="ＭＳ Ｐゴシック" charset="-128"/>
              </a:defRPr>
            </a:lvl9pPr>
          </a:lstStyle>
          <a:p>
            <a:r>
              <a:rPr lang="en-US" altLang="zh-CN" sz="2000" dirty="0"/>
              <a:t>Do you support the following?</a:t>
            </a:r>
          </a:p>
          <a:p>
            <a:pPr marL="0" indent="0">
              <a:buNone/>
            </a:pPr>
            <a:endParaRPr lang="en-US" altLang="zh-CN" sz="800" dirty="0"/>
          </a:p>
          <a:p>
            <a:pPr marL="0" indent="0">
              <a:buNone/>
            </a:pPr>
            <a:r>
              <a:rPr lang="en-US" altLang="zh-CN" sz="2000" b="0" dirty="0"/>
              <a:t>Define the transmit constellation error in an UHR DRU TB PPDU for all MCSs to be the same as in an UHR RRU TB PPDU</a:t>
            </a:r>
          </a:p>
          <a:p>
            <a:pPr marL="457200" lvl="1" indent="0">
              <a:buNone/>
            </a:pPr>
            <a:endParaRPr lang="en-US" altLang="zh-CN" sz="1600" dirty="0"/>
          </a:p>
          <a:p>
            <a:pPr lvl="1"/>
            <a:endParaRPr lang="en-US" altLang="zh-CN" sz="1600" dirty="0"/>
          </a:p>
          <a:p>
            <a:pPr lvl="1"/>
            <a:endParaRPr lang="en-US" altLang="zh-CN" sz="1600" dirty="0"/>
          </a:p>
          <a:p>
            <a:pPr lvl="1"/>
            <a:endParaRPr lang="en-US" altLang="zh-CN" sz="1600" dirty="0"/>
          </a:p>
          <a:p>
            <a:pPr lvl="1"/>
            <a:endParaRPr lang="en-US" altLang="zh-CN" sz="1600" dirty="0"/>
          </a:p>
          <a:p>
            <a:pPr lvl="1"/>
            <a:endParaRPr lang="en-US" altLang="zh-CN" sz="1600" dirty="0"/>
          </a:p>
          <a:p>
            <a:pPr lvl="1"/>
            <a:endParaRPr lang="en-US" altLang="zh-CN" sz="1600" dirty="0"/>
          </a:p>
          <a:p>
            <a:pPr lvl="1"/>
            <a:endParaRPr lang="en-US" altLang="zh-CN" sz="1600" dirty="0"/>
          </a:p>
          <a:p>
            <a:pPr lvl="1"/>
            <a:endParaRPr lang="en-US" altLang="zh-CN" sz="1400" dirty="0"/>
          </a:p>
          <a:p>
            <a:pPr marL="857250" lvl="2" indent="0">
              <a:buNone/>
            </a:pPr>
            <a:endParaRPr lang="en-US" sz="1400" dirty="0"/>
          </a:p>
          <a:p>
            <a:pPr lvl="2"/>
            <a:endParaRPr lang="en-US" sz="1400" dirty="0"/>
          </a:p>
        </p:txBody>
      </p:sp>
      <p:sp>
        <p:nvSpPr>
          <p:cNvPr id="3" name="灯片编号占位符 2"/>
          <p:cNvSpPr>
            <a:spLocks noGrp="1"/>
          </p:cNvSpPr>
          <p:nvPr>
            <p:ph type="sldNum" sz="quarter" idx="12"/>
          </p:nvPr>
        </p:nvSpPr>
        <p:spPr/>
        <p:txBody>
          <a:bodyPr/>
          <a:lstStyle/>
          <a:p>
            <a:r>
              <a:rPr lang="en-US"/>
              <a:t>Slide </a:t>
            </a:r>
            <a:fld id="{303B08C7-0CD1-8846-8502-BF7BB64F440C}" type="slidenum">
              <a:rPr lang="en-US" smtClean="0"/>
              <a:pPr/>
              <a:t>19</a:t>
            </a:fld>
            <a:endParaRPr lang="en-US"/>
          </a:p>
        </p:txBody>
      </p:sp>
      <p:sp>
        <p:nvSpPr>
          <p:cNvPr id="5" name="标题 3"/>
          <p:cNvSpPr txBox="1">
            <a:spLocks/>
          </p:cNvSpPr>
          <p:nvPr/>
        </p:nvSpPr>
        <p:spPr bwMode="auto">
          <a:xfrm>
            <a:off x="685800" y="685800"/>
            <a:ext cx="7772400" cy="450669"/>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charset="0"/>
              </a:defRPr>
            </a:lvl2pPr>
            <a:lvl3pPr algn="ctr" rtl="0" eaLnBrk="0" fontAlgn="base" hangingPunct="0">
              <a:spcBef>
                <a:spcPct val="0"/>
              </a:spcBef>
              <a:spcAft>
                <a:spcPct val="0"/>
              </a:spcAft>
              <a:defRPr sz="3200" b="1">
                <a:solidFill>
                  <a:schemeClr val="tx2"/>
                </a:solidFill>
                <a:latin typeface="Times New Roman" charset="0"/>
              </a:defRPr>
            </a:lvl3pPr>
            <a:lvl4pPr algn="ctr" rtl="0" eaLnBrk="0" fontAlgn="base" hangingPunct="0">
              <a:spcBef>
                <a:spcPct val="0"/>
              </a:spcBef>
              <a:spcAft>
                <a:spcPct val="0"/>
              </a:spcAft>
              <a:defRPr sz="3200" b="1">
                <a:solidFill>
                  <a:schemeClr val="tx2"/>
                </a:solidFill>
                <a:latin typeface="Times New Roman" charset="0"/>
              </a:defRPr>
            </a:lvl4pPr>
            <a:lvl5pPr algn="ctr" rtl="0" eaLnBrk="0" fontAlgn="base" hangingPunct="0">
              <a:spcBef>
                <a:spcPct val="0"/>
              </a:spcBef>
              <a:spcAft>
                <a:spcPct val="0"/>
              </a:spcAft>
              <a:defRPr sz="3200" b="1">
                <a:solidFill>
                  <a:schemeClr val="tx2"/>
                </a:solidFill>
                <a:latin typeface="Times New Roman" charset="0"/>
              </a:defRPr>
            </a:lvl5pPr>
            <a:lvl6pPr marL="457200" algn="ctr" rtl="0" eaLnBrk="0" fontAlgn="base" hangingPunct="0">
              <a:spcBef>
                <a:spcPct val="0"/>
              </a:spcBef>
              <a:spcAft>
                <a:spcPct val="0"/>
              </a:spcAft>
              <a:defRPr sz="3200" b="1">
                <a:solidFill>
                  <a:schemeClr val="tx2"/>
                </a:solidFill>
                <a:latin typeface="Times New Roman" charset="0"/>
              </a:defRPr>
            </a:lvl6pPr>
            <a:lvl7pPr marL="914400" algn="ctr" rtl="0" eaLnBrk="0" fontAlgn="base" hangingPunct="0">
              <a:spcBef>
                <a:spcPct val="0"/>
              </a:spcBef>
              <a:spcAft>
                <a:spcPct val="0"/>
              </a:spcAft>
              <a:defRPr sz="3200" b="1">
                <a:solidFill>
                  <a:schemeClr val="tx2"/>
                </a:solidFill>
                <a:latin typeface="Times New Roman" charset="0"/>
              </a:defRPr>
            </a:lvl7pPr>
            <a:lvl8pPr marL="1371600" algn="ctr" rtl="0" eaLnBrk="0" fontAlgn="base" hangingPunct="0">
              <a:spcBef>
                <a:spcPct val="0"/>
              </a:spcBef>
              <a:spcAft>
                <a:spcPct val="0"/>
              </a:spcAft>
              <a:defRPr sz="3200" b="1">
                <a:solidFill>
                  <a:schemeClr val="tx2"/>
                </a:solidFill>
                <a:latin typeface="Times New Roman" charset="0"/>
              </a:defRPr>
            </a:lvl8pPr>
            <a:lvl9pPr marL="1828800" algn="ctr" rtl="0" eaLnBrk="0" fontAlgn="base" hangingPunct="0">
              <a:spcBef>
                <a:spcPct val="0"/>
              </a:spcBef>
              <a:spcAft>
                <a:spcPct val="0"/>
              </a:spcAft>
              <a:defRPr sz="3200" b="1">
                <a:solidFill>
                  <a:schemeClr val="tx2"/>
                </a:solidFill>
                <a:latin typeface="Times New Roman" charset="0"/>
              </a:defRPr>
            </a:lvl9pPr>
          </a:lstStyle>
          <a:p>
            <a:r>
              <a:rPr lang="en-IE" altLang="zh-CN" kern="0" dirty="0">
                <a:latin typeface="+mn-ea"/>
                <a:ea typeface="+mn-ea"/>
              </a:rPr>
              <a:t>SP 1</a:t>
            </a:r>
            <a:endParaRPr lang="zh-CN" altLang="en-US" kern="0" dirty="0">
              <a:latin typeface="+mn-ea"/>
              <a:ea typeface="+mn-ea"/>
            </a:endParaRPr>
          </a:p>
        </p:txBody>
      </p:sp>
      <p:sp>
        <p:nvSpPr>
          <p:cNvPr id="2" name="Footer Placeholder 4">
            <a:extLst>
              <a:ext uri="{FF2B5EF4-FFF2-40B4-BE49-F238E27FC236}">
                <a16:creationId xmlns:a16="http://schemas.microsoft.com/office/drawing/2014/main" id="{7100345C-7F1D-5B01-EC99-65ACB8BD83D5}"/>
              </a:ext>
            </a:extLst>
          </p:cNvPr>
          <p:cNvSpPr>
            <a:spLocks noGrp="1"/>
          </p:cNvSpPr>
          <p:nvPr>
            <p:ph type="ftr" sz="quarter" idx="11"/>
          </p:nvPr>
        </p:nvSpPr>
        <p:spPr>
          <a:xfrm>
            <a:off x="7242735" y="6475413"/>
            <a:ext cx="1301190" cy="184666"/>
          </a:xfrm>
        </p:spPr>
        <p:txBody>
          <a:bodyPr/>
          <a:lstStyle/>
          <a:p>
            <a:pPr>
              <a:defRPr/>
            </a:pPr>
            <a:r>
              <a:rPr lang="nb-NO"/>
              <a:t>Lin Yang (Qualcomm)</a:t>
            </a:r>
            <a:endParaRPr lang="en-US" dirty="0"/>
          </a:p>
        </p:txBody>
      </p:sp>
      <p:sp>
        <p:nvSpPr>
          <p:cNvPr id="6" name="Date Placeholder 3">
            <a:extLst>
              <a:ext uri="{FF2B5EF4-FFF2-40B4-BE49-F238E27FC236}">
                <a16:creationId xmlns:a16="http://schemas.microsoft.com/office/drawing/2014/main" id="{21009A00-2F39-D37D-BA91-41B46C5E7EDA}"/>
              </a:ext>
            </a:extLst>
          </p:cNvPr>
          <p:cNvSpPr>
            <a:spLocks noGrp="1"/>
          </p:cNvSpPr>
          <p:nvPr>
            <p:ph type="dt" sz="half" idx="10"/>
          </p:nvPr>
        </p:nvSpPr>
        <p:spPr>
          <a:xfrm>
            <a:off x="685800" y="316123"/>
            <a:ext cx="1182055" cy="276999"/>
          </a:xfrm>
        </p:spPr>
        <p:txBody>
          <a:bodyPr/>
          <a:lstStyle/>
          <a:p>
            <a:pPr>
              <a:defRPr/>
            </a:pPr>
            <a:r>
              <a:rPr lang="en-US"/>
              <a:t>July 2025</a:t>
            </a:r>
            <a:endParaRPr lang="en-US" dirty="0"/>
          </a:p>
        </p:txBody>
      </p:sp>
    </p:spTree>
    <p:extLst>
      <p:ext uri="{BB962C8B-B14F-4D97-AF65-F5344CB8AC3E}">
        <p14:creationId xmlns:p14="http://schemas.microsoft.com/office/powerpoint/2010/main" val="29575547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92349-E949-F323-C8C9-D614C63124F0}"/>
              </a:ext>
            </a:extLst>
          </p:cNvPr>
          <p:cNvSpPr>
            <a:spLocks noGrp="1"/>
          </p:cNvSpPr>
          <p:nvPr>
            <p:ph type="title"/>
          </p:nvPr>
        </p:nvSpPr>
        <p:spPr>
          <a:xfrm>
            <a:off x="685800" y="685800"/>
            <a:ext cx="7772400" cy="798984"/>
          </a:xfrm>
        </p:spPr>
        <p:txBody>
          <a:bodyPr/>
          <a:lstStyle/>
          <a:p>
            <a:r>
              <a:rPr lang="en-US" dirty="0"/>
              <a:t>Introduction</a:t>
            </a:r>
          </a:p>
        </p:txBody>
      </p:sp>
      <p:sp>
        <p:nvSpPr>
          <p:cNvPr id="3" name="Content Placeholder 2">
            <a:extLst>
              <a:ext uri="{FF2B5EF4-FFF2-40B4-BE49-F238E27FC236}">
                <a16:creationId xmlns:a16="http://schemas.microsoft.com/office/drawing/2014/main" id="{8B5D8B5C-826B-D10E-D609-F165A0E20E0D}"/>
              </a:ext>
            </a:extLst>
          </p:cNvPr>
          <p:cNvSpPr>
            <a:spLocks noGrp="1"/>
          </p:cNvSpPr>
          <p:nvPr>
            <p:ph idx="1"/>
          </p:nvPr>
        </p:nvSpPr>
        <p:spPr>
          <a:xfrm>
            <a:off x="684213" y="1628800"/>
            <a:ext cx="7772400" cy="4475138"/>
          </a:xfrm>
        </p:spPr>
        <p:txBody>
          <a:bodyPr/>
          <a:lstStyle/>
          <a:p>
            <a:r>
              <a:rPr lang="en-US" sz="2000" dirty="0">
                <a:effectLst/>
              </a:rPr>
              <a:t>DRU was adopted as a new feature to 11bn.  Its </a:t>
            </a:r>
            <a:r>
              <a:rPr lang="en-US" sz="2000" dirty="0" err="1">
                <a:effectLst/>
              </a:rPr>
              <a:t>TxEVM</a:t>
            </a:r>
            <a:r>
              <a:rPr lang="en-US" sz="2000" dirty="0">
                <a:effectLst/>
              </a:rPr>
              <a:t> requirements, on both used tones and unused tones, need to be specified.  </a:t>
            </a:r>
          </a:p>
          <a:p>
            <a:endParaRPr lang="en-US" sz="2000" dirty="0">
              <a:effectLst/>
            </a:endParaRPr>
          </a:p>
          <a:p>
            <a:r>
              <a:rPr lang="en-US" sz="2000" dirty="0">
                <a:effectLst/>
              </a:rPr>
              <a:t>In this presentation, we summarize our study results and propose requirements for the used tone EVM and unused tone EVM within and outside of DBW (but within PPDU BW) for </a:t>
            </a:r>
            <a:r>
              <a:rPr lang="en-US" sz="2000" dirty="0"/>
              <a:t>D</a:t>
            </a:r>
            <a:r>
              <a:rPr lang="en-US" sz="2000" dirty="0">
                <a:effectLst/>
              </a:rPr>
              <a:t>RU</a:t>
            </a:r>
          </a:p>
          <a:p>
            <a:endParaRPr lang="en-US" sz="2000" dirty="0"/>
          </a:p>
          <a:p>
            <a:r>
              <a:rPr lang="en-US" sz="2000">
                <a:solidFill>
                  <a:srgbClr val="FF0000"/>
                </a:solidFill>
                <a:effectLst/>
              </a:rPr>
              <a:t>Updated </a:t>
            </a:r>
            <a:r>
              <a:rPr lang="en-US" sz="2000" dirty="0">
                <a:solidFill>
                  <a:srgbClr val="FF0000"/>
                </a:solidFill>
                <a:effectLst/>
              </a:rPr>
              <a:t>slides 9, 16, and 17, as well as the corresponding SPs, to resolve other companies’ concerns </a:t>
            </a:r>
          </a:p>
          <a:p>
            <a:endParaRPr lang="en-US" dirty="0"/>
          </a:p>
        </p:txBody>
      </p:sp>
      <p:sp>
        <p:nvSpPr>
          <p:cNvPr id="4" name="Date Placeholder 3">
            <a:extLst>
              <a:ext uri="{FF2B5EF4-FFF2-40B4-BE49-F238E27FC236}">
                <a16:creationId xmlns:a16="http://schemas.microsoft.com/office/drawing/2014/main" id="{E3C60593-60CC-BE37-C762-2E69B6AC689F}"/>
              </a:ext>
            </a:extLst>
          </p:cNvPr>
          <p:cNvSpPr>
            <a:spLocks noGrp="1"/>
          </p:cNvSpPr>
          <p:nvPr>
            <p:ph type="dt" sz="half" idx="10"/>
          </p:nvPr>
        </p:nvSpPr>
        <p:spPr/>
        <p:txBody>
          <a:bodyPr/>
          <a:lstStyle/>
          <a:p>
            <a:pPr>
              <a:defRPr/>
            </a:pPr>
            <a:r>
              <a:rPr lang="en-US" altLang="en-US"/>
              <a:t>July 2025</a:t>
            </a:r>
            <a:endParaRPr lang="en-GB" altLang="en-US" dirty="0"/>
          </a:p>
        </p:txBody>
      </p:sp>
      <p:sp>
        <p:nvSpPr>
          <p:cNvPr id="5" name="Footer Placeholder 4">
            <a:extLst>
              <a:ext uri="{FF2B5EF4-FFF2-40B4-BE49-F238E27FC236}">
                <a16:creationId xmlns:a16="http://schemas.microsoft.com/office/drawing/2014/main" id="{0BD0D97D-C695-F018-A993-7F4DC68DABC1}"/>
              </a:ext>
            </a:extLst>
          </p:cNvPr>
          <p:cNvSpPr>
            <a:spLocks noGrp="1"/>
          </p:cNvSpPr>
          <p:nvPr>
            <p:ph type="ftr" sz="quarter" idx="11"/>
          </p:nvPr>
        </p:nvSpPr>
        <p:spPr/>
        <p:txBody>
          <a:bodyPr/>
          <a:lstStyle/>
          <a:p>
            <a:pPr>
              <a:defRPr/>
            </a:pPr>
            <a:r>
              <a:rPr lang="en-GB"/>
              <a:t>Lin Yang (Qualcomm)</a:t>
            </a:r>
          </a:p>
        </p:txBody>
      </p:sp>
      <p:sp>
        <p:nvSpPr>
          <p:cNvPr id="6" name="Slide Number Placeholder 5">
            <a:extLst>
              <a:ext uri="{FF2B5EF4-FFF2-40B4-BE49-F238E27FC236}">
                <a16:creationId xmlns:a16="http://schemas.microsoft.com/office/drawing/2014/main" id="{EEA69716-85E6-346A-FA17-F9EDC3E89691}"/>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2</a:t>
            </a:fld>
            <a:endParaRPr lang="en-GB" altLang="en-US"/>
          </a:p>
        </p:txBody>
      </p:sp>
    </p:spTree>
    <p:extLst>
      <p:ext uri="{BB962C8B-B14F-4D97-AF65-F5344CB8AC3E}">
        <p14:creationId xmlns:p14="http://schemas.microsoft.com/office/powerpoint/2010/main" val="39733332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内容占位符 1">
            <a:extLst>
              <a:ext uri="{FF2B5EF4-FFF2-40B4-BE49-F238E27FC236}">
                <a16:creationId xmlns:a16="http://schemas.microsoft.com/office/drawing/2014/main" id="{8F14C422-0918-4A9B-91A6-48C4E0D10BE8}"/>
              </a:ext>
            </a:extLst>
          </p:cNvPr>
          <p:cNvSpPr txBox="1">
            <a:spLocks/>
          </p:cNvSpPr>
          <p:nvPr/>
        </p:nvSpPr>
        <p:spPr bwMode="auto">
          <a:xfrm>
            <a:off x="677332" y="1524000"/>
            <a:ext cx="8001001" cy="19050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ea typeface="ＭＳ Ｐゴシック" charset="-128"/>
              </a:defRPr>
            </a:lvl2pPr>
            <a:lvl3pPr marL="1085850" indent="-228600" algn="l" rtl="0" eaLnBrk="0" fontAlgn="base" hangingPunct="0">
              <a:spcBef>
                <a:spcPct val="20000"/>
              </a:spcBef>
              <a:spcAft>
                <a:spcPct val="0"/>
              </a:spcAft>
              <a:buChar char="•"/>
              <a:defRPr>
                <a:solidFill>
                  <a:schemeClr val="tx1"/>
                </a:solidFill>
                <a:latin typeface="+mn-lt"/>
                <a:ea typeface="ＭＳ Ｐゴシック" charset="-128"/>
              </a:defRPr>
            </a:lvl3pPr>
            <a:lvl4pPr marL="1428750" indent="-228600" algn="l" rtl="0" eaLnBrk="0" fontAlgn="base" hangingPunct="0">
              <a:spcBef>
                <a:spcPct val="20000"/>
              </a:spcBef>
              <a:spcAft>
                <a:spcPct val="0"/>
              </a:spcAft>
              <a:buChar char="–"/>
              <a:defRPr sz="1600">
                <a:solidFill>
                  <a:schemeClr val="tx1"/>
                </a:solidFill>
                <a:latin typeface="+mn-lt"/>
                <a:ea typeface="ＭＳ Ｐゴシック" charset="-128"/>
              </a:defRPr>
            </a:lvl4pPr>
            <a:lvl5pPr marL="1771650" indent="-228600" algn="l" rtl="0" eaLnBrk="0" fontAlgn="base" hangingPunct="0">
              <a:spcBef>
                <a:spcPct val="20000"/>
              </a:spcBef>
              <a:spcAft>
                <a:spcPct val="0"/>
              </a:spcAft>
              <a:buChar char="•"/>
              <a:defRPr sz="1600">
                <a:solidFill>
                  <a:schemeClr val="tx1"/>
                </a:solidFill>
                <a:latin typeface="+mn-lt"/>
                <a:ea typeface="ＭＳ Ｐゴシック" charset="-128"/>
              </a:defRPr>
            </a:lvl5pPr>
            <a:lvl6pPr marL="2228850" indent="-228600" algn="l" rtl="0" eaLnBrk="0" fontAlgn="base" hangingPunct="0">
              <a:spcBef>
                <a:spcPct val="20000"/>
              </a:spcBef>
              <a:spcAft>
                <a:spcPct val="0"/>
              </a:spcAft>
              <a:buChar char="•"/>
              <a:defRPr sz="1600">
                <a:solidFill>
                  <a:schemeClr val="tx1"/>
                </a:solidFill>
                <a:latin typeface="+mn-lt"/>
                <a:ea typeface="ＭＳ Ｐゴシック" charset="-128"/>
              </a:defRPr>
            </a:lvl6pPr>
            <a:lvl7pPr marL="2686050" indent="-228600" algn="l" rtl="0" eaLnBrk="0" fontAlgn="base" hangingPunct="0">
              <a:spcBef>
                <a:spcPct val="20000"/>
              </a:spcBef>
              <a:spcAft>
                <a:spcPct val="0"/>
              </a:spcAft>
              <a:buChar char="•"/>
              <a:defRPr sz="1600">
                <a:solidFill>
                  <a:schemeClr val="tx1"/>
                </a:solidFill>
                <a:latin typeface="+mn-lt"/>
                <a:ea typeface="ＭＳ Ｐゴシック" charset="-128"/>
              </a:defRPr>
            </a:lvl7pPr>
            <a:lvl8pPr marL="3143250" indent="-228600" algn="l" rtl="0" eaLnBrk="0" fontAlgn="base" hangingPunct="0">
              <a:spcBef>
                <a:spcPct val="20000"/>
              </a:spcBef>
              <a:spcAft>
                <a:spcPct val="0"/>
              </a:spcAft>
              <a:buChar char="•"/>
              <a:defRPr sz="1600">
                <a:solidFill>
                  <a:schemeClr val="tx1"/>
                </a:solidFill>
                <a:latin typeface="+mn-lt"/>
                <a:ea typeface="ＭＳ Ｐゴシック" charset="-128"/>
              </a:defRPr>
            </a:lvl8pPr>
            <a:lvl9pPr marL="3600450" indent="-228600" algn="l" rtl="0" eaLnBrk="0" fontAlgn="base" hangingPunct="0">
              <a:spcBef>
                <a:spcPct val="20000"/>
              </a:spcBef>
              <a:spcAft>
                <a:spcPct val="0"/>
              </a:spcAft>
              <a:buChar char="•"/>
              <a:defRPr sz="1600">
                <a:solidFill>
                  <a:schemeClr val="tx1"/>
                </a:solidFill>
                <a:latin typeface="+mn-lt"/>
                <a:ea typeface="ＭＳ Ｐゴシック" charset="-128"/>
              </a:defRPr>
            </a:lvl9pPr>
          </a:lstStyle>
          <a:p>
            <a:r>
              <a:rPr lang="en-US" altLang="zh-CN" sz="2000" dirty="0"/>
              <a:t>Do you support the following? </a:t>
            </a:r>
          </a:p>
          <a:p>
            <a:pPr marL="0" indent="0">
              <a:buNone/>
            </a:pPr>
            <a:endParaRPr lang="en-US" altLang="zh-CN" sz="800" dirty="0"/>
          </a:p>
          <a:p>
            <a:pPr marL="0" indent="0">
              <a:buNone/>
            </a:pPr>
            <a:r>
              <a:rPr lang="en-US" altLang="zh-CN" sz="2000" b="0" dirty="0"/>
              <a:t>L</a:t>
            </a:r>
            <a:r>
              <a:rPr lang="en-US" sz="2000" b="0" dirty="0"/>
              <a:t>ocal oscillator leakage and its within ±3 neighboring subcarriers shall be excluded from the computation of the transmitter modulation accuracy test for DRU</a:t>
            </a:r>
          </a:p>
          <a:p>
            <a:pPr marL="0" indent="0">
              <a:buNone/>
            </a:pPr>
            <a:endParaRPr lang="en-US" altLang="zh-CN" sz="2000" b="0" dirty="0"/>
          </a:p>
          <a:p>
            <a:pPr marL="457200" lvl="1" indent="0">
              <a:buNone/>
            </a:pPr>
            <a:endParaRPr lang="en-US" altLang="zh-CN" sz="1600" dirty="0"/>
          </a:p>
          <a:p>
            <a:pPr lvl="1"/>
            <a:endParaRPr lang="en-US" altLang="zh-CN" sz="1600" dirty="0"/>
          </a:p>
          <a:p>
            <a:pPr lvl="1"/>
            <a:endParaRPr lang="en-US" altLang="zh-CN" sz="1600" dirty="0"/>
          </a:p>
          <a:p>
            <a:pPr lvl="1"/>
            <a:endParaRPr lang="en-US" altLang="zh-CN" sz="1600" dirty="0"/>
          </a:p>
          <a:p>
            <a:pPr lvl="1"/>
            <a:endParaRPr lang="en-US" altLang="zh-CN" sz="1600" dirty="0"/>
          </a:p>
          <a:p>
            <a:pPr lvl="1"/>
            <a:endParaRPr lang="en-US" altLang="zh-CN" sz="1600" dirty="0"/>
          </a:p>
          <a:p>
            <a:pPr lvl="1"/>
            <a:endParaRPr lang="en-US" altLang="zh-CN" sz="1600" dirty="0"/>
          </a:p>
          <a:p>
            <a:pPr lvl="1"/>
            <a:endParaRPr lang="en-US" altLang="zh-CN" sz="1600" dirty="0"/>
          </a:p>
          <a:p>
            <a:pPr lvl="1"/>
            <a:endParaRPr lang="en-US" altLang="zh-CN" sz="1400" dirty="0"/>
          </a:p>
          <a:p>
            <a:pPr marL="857250" lvl="2" indent="0">
              <a:buNone/>
            </a:pPr>
            <a:endParaRPr lang="en-US" sz="1400" dirty="0"/>
          </a:p>
          <a:p>
            <a:pPr lvl="2"/>
            <a:endParaRPr lang="en-US" sz="1400" dirty="0"/>
          </a:p>
        </p:txBody>
      </p:sp>
      <p:sp>
        <p:nvSpPr>
          <p:cNvPr id="3" name="灯片编号占位符 2"/>
          <p:cNvSpPr>
            <a:spLocks noGrp="1"/>
          </p:cNvSpPr>
          <p:nvPr>
            <p:ph type="sldNum" sz="quarter" idx="12"/>
          </p:nvPr>
        </p:nvSpPr>
        <p:spPr/>
        <p:txBody>
          <a:bodyPr/>
          <a:lstStyle/>
          <a:p>
            <a:r>
              <a:rPr lang="en-US"/>
              <a:t>Slide </a:t>
            </a:r>
            <a:fld id="{303B08C7-0CD1-8846-8502-BF7BB64F440C}" type="slidenum">
              <a:rPr lang="en-US" smtClean="0"/>
              <a:pPr/>
              <a:t>20</a:t>
            </a:fld>
            <a:endParaRPr lang="en-US"/>
          </a:p>
        </p:txBody>
      </p:sp>
      <p:sp>
        <p:nvSpPr>
          <p:cNvPr id="5" name="标题 3"/>
          <p:cNvSpPr txBox="1">
            <a:spLocks/>
          </p:cNvSpPr>
          <p:nvPr/>
        </p:nvSpPr>
        <p:spPr bwMode="auto">
          <a:xfrm>
            <a:off x="685800" y="685800"/>
            <a:ext cx="7772400" cy="450669"/>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charset="0"/>
              </a:defRPr>
            </a:lvl2pPr>
            <a:lvl3pPr algn="ctr" rtl="0" eaLnBrk="0" fontAlgn="base" hangingPunct="0">
              <a:spcBef>
                <a:spcPct val="0"/>
              </a:spcBef>
              <a:spcAft>
                <a:spcPct val="0"/>
              </a:spcAft>
              <a:defRPr sz="3200" b="1">
                <a:solidFill>
                  <a:schemeClr val="tx2"/>
                </a:solidFill>
                <a:latin typeface="Times New Roman" charset="0"/>
              </a:defRPr>
            </a:lvl3pPr>
            <a:lvl4pPr algn="ctr" rtl="0" eaLnBrk="0" fontAlgn="base" hangingPunct="0">
              <a:spcBef>
                <a:spcPct val="0"/>
              </a:spcBef>
              <a:spcAft>
                <a:spcPct val="0"/>
              </a:spcAft>
              <a:defRPr sz="3200" b="1">
                <a:solidFill>
                  <a:schemeClr val="tx2"/>
                </a:solidFill>
                <a:latin typeface="Times New Roman" charset="0"/>
              </a:defRPr>
            </a:lvl4pPr>
            <a:lvl5pPr algn="ctr" rtl="0" eaLnBrk="0" fontAlgn="base" hangingPunct="0">
              <a:spcBef>
                <a:spcPct val="0"/>
              </a:spcBef>
              <a:spcAft>
                <a:spcPct val="0"/>
              </a:spcAft>
              <a:defRPr sz="3200" b="1">
                <a:solidFill>
                  <a:schemeClr val="tx2"/>
                </a:solidFill>
                <a:latin typeface="Times New Roman" charset="0"/>
              </a:defRPr>
            </a:lvl5pPr>
            <a:lvl6pPr marL="457200" algn="ctr" rtl="0" eaLnBrk="0" fontAlgn="base" hangingPunct="0">
              <a:spcBef>
                <a:spcPct val="0"/>
              </a:spcBef>
              <a:spcAft>
                <a:spcPct val="0"/>
              </a:spcAft>
              <a:defRPr sz="3200" b="1">
                <a:solidFill>
                  <a:schemeClr val="tx2"/>
                </a:solidFill>
                <a:latin typeface="Times New Roman" charset="0"/>
              </a:defRPr>
            </a:lvl6pPr>
            <a:lvl7pPr marL="914400" algn="ctr" rtl="0" eaLnBrk="0" fontAlgn="base" hangingPunct="0">
              <a:spcBef>
                <a:spcPct val="0"/>
              </a:spcBef>
              <a:spcAft>
                <a:spcPct val="0"/>
              </a:spcAft>
              <a:defRPr sz="3200" b="1">
                <a:solidFill>
                  <a:schemeClr val="tx2"/>
                </a:solidFill>
                <a:latin typeface="Times New Roman" charset="0"/>
              </a:defRPr>
            </a:lvl7pPr>
            <a:lvl8pPr marL="1371600" algn="ctr" rtl="0" eaLnBrk="0" fontAlgn="base" hangingPunct="0">
              <a:spcBef>
                <a:spcPct val="0"/>
              </a:spcBef>
              <a:spcAft>
                <a:spcPct val="0"/>
              </a:spcAft>
              <a:defRPr sz="3200" b="1">
                <a:solidFill>
                  <a:schemeClr val="tx2"/>
                </a:solidFill>
                <a:latin typeface="Times New Roman" charset="0"/>
              </a:defRPr>
            </a:lvl8pPr>
            <a:lvl9pPr marL="1828800" algn="ctr" rtl="0" eaLnBrk="0" fontAlgn="base" hangingPunct="0">
              <a:spcBef>
                <a:spcPct val="0"/>
              </a:spcBef>
              <a:spcAft>
                <a:spcPct val="0"/>
              </a:spcAft>
              <a:defRPr sz="3200" b="1">
                <a:solidFill>
                  <a:schemeClr val="tx2"/>
                </a:solidFill>
                <a:latin typeface="Times New Roman" charset="0"/>
              </a:defRPr>
            </a:lvl9pPr>
          </a:lstStyle>
          <a:p>
            <a:r>
              <a:rPr lang="en-IE" altLang="zh-CN" kern="0" dirty="0">
                <a:latin typeface="+mn-ea"/>
                <a:ea typeface="+mn-ea"/>
              </a:rPr>
              <a:t>SP 2</a:t>
            </a:r>
            <a:endParaRPr lang="zh-CN" altLang="en-US" kern="0" dirty="0">
              <a:latin typeface="+mn-ea"/>
              <a:ea typeface="+mn-ea"/>
            </a:endParaRPr>
          </a:p>
        </p:txBody>
      </p:sp>
      <p:sp>
        <p:nvSpPr>
          <p:cNvPr id="2" name="Footer Placeholder 4">
            <a:extLst>
              <a:ext uri="{FF2B5EF4-FFF2-40B4-BE49-F238E27FC236}">
                <a16:creationId xmlns:a16="http://schemas.microsoft.com/office/drawing/2014/main" id="{7100345C-7F1D-5B01-EC99-65ACB8BD83D5}"/>
              </a:ext>
            </a:extLst>
          </p:cNvPr>
          <p:cNvSpPr>
            <a:spLocks noGrp="1"/>
          </p:cNvSpPr>
          <p:nvPr>
            <p:ph type="ftr" sz="quarter" idx="11"/>
          </p:nvPr>
        </p:nvSpPr>
        <p:spPr>
          <a:xfrm>
            <a:off x="7242735" y="6475413"/>
            <a:ext cx="1301190" cy="184666"/>
          </a:xfrm>
        </p:spPr>
        <p:txBody>
          <a:bodyPr/>
          <a:lstStyle/>
          <a:p>
            <a:pPr>
              <a:defRPr/>
            </a:pPr>
            <a:r>
              <a:rPr lang="nb-NO"/>
              <a:t>Lin Yang (Qualcomm)</a:t>
            </a:r>
            <a:endParaRPr lang="en-US" dirty="0"/>
          </a:p>
        </p:txBody>
      </p:sp>
      <p:sp>
        <p:nvSpPr>
          <p:cNvPr id="6" name="Date Placeholder 3">
            <a:extLst>
              <a:ext uri="{FF2B5EF4-FFF2-40B4-BE49-F238E27FC236}">
                <a16:creationId xmlns:a16="http://schemas.microsoft.com/office/drawing/2014/main" id="{21009A00-2F39-D37D-BA91-41B46C5E7EDA}"/>
              </a:ext>
            </a:extLst>
          </p:cNvPr>
          <p:cNvSpPr>
            <a:spLocks noGrp="1"/>
          </p:cNvSpPr>
          <p:nvPr>
            <p:ph type="dt" sz="half" idx="10"/>
          </p:nvPr>
        </p:nvSpPr>
        <p:spPr>
          <a:xfrm>
            <a:off x="685800" y="316123"/>
            <a:ext cx="1182055" cy="276999"/>
          </a:xfrm>
        </p:spPr>
        <p:txBody>
          <a:bodyPr/>
          <a:lstStyle/>
          <a:p>
            <a:pPr>
              <a:defRPr/>
            </a:pPr>
            <a:r>
              <a:rPr lang="en-US"/>
              <a:t>July 2025</a:t>
            </a:r>
            <a:endParaRPr lang="en-US" dirty="0"/>
          </a:p>
        </p:txBody>
      </p:sp>
    </p:spTree>
    <p:extLst>
      <p:ext uri="{BB962C8B-B14F-4D97-AF65-F5344CB8AC3E}">
        <p14:creationId xmlns:p14="http://schemas.microsoft.com/office/powerpoint/2010/main" val="35067679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D49E6C19-1D24-C994-D6A2-B82926342D1A}"/>
                  </a:ext>
                </a:extLst>
              </p:cNvPr>
              <p:cNvSpPr>
                <a:spLocks noGrp="1"/>
              </p:cNvSpPr>
              <p:nvPr>
                <p:ph idx="1"/>
              </p:nvPr>
            </p:nvSpPr>
            <p:spPr>
              <a:xfrm>
                <a:off x="439420" y="1703169"/>
                <a:ext cx="8475980" cy="4561709"/>
              </a:xfrm>
            </p:spPr>
            <p:txBody>
              <a:bodyPr/>
              <a:lstStyle/>
              <a:p>
                <a:r>
                  <a:rPr lang="en-US" altLang="zh-CN" sz="2000" dirty="0"/>
                  <a:t>Do you support the following?</a:t>
                </a:r>
                <a:endParaRPr lang="en-US" sz="2000" dirty="0"/>
              </a:p>
              <a:p>
                <a:pPr marL="0" indent="0">
                  <a:buNone/>
                </a:pPr>
                <a:endParaRPr lang="en-US" sz="800" dirty="0"/>
              </a:p>
              <a:p>
                <a:pPr marL="0" indent="0">
                  <a:buNone/>
                </a:pPr>
                <a:r>
                  <a:rPr lang="en-US" sz="2000" b="0" dirty="0"/>
                  <a:t>DRU unused tone EVM requirement for the unused tones within DBW is given by</a:t>
                </a:r>
              </a:p>
              <a:p>
                <a:endParaRPr lang="en-US" sz="800" dirty="0"/>
              </a:p>
              <a:p>
                <a:pPr marL="0" indent="0" algn="ctr">
                  <a:buNone/>
                </a:pPr>
                <a14:m>
                  <m:oMathPara xmlns:m="http://schemas.openxmlformats.org/officeDocument/2006/math">
                    <m:oMathParaPr>
                      <m:jc m:val="center"/>
                    </m:oMathParaPr>
                    <m:oMath xmlns:m="http://schemas.openxmlformats.org/officeDocument/2006/math">
                      <m:r>
                        <a:rPr lang="en-US" sz="1600" b="0" i="1">
                          <a:latin typeface="Cambria Math" panose="02040503050406030204" pitchFamily="18" charset="0"/>
                        </a:rPr>
                        <m:t>𝑈𝑛𝑢𝑠𝑒𝑑𝑇𝑜𝑛𝑒𝐸𝑟𝑟𝑜𝑟</m:t>
                      </m:r>
                      <m:d>
                        <m:dPr>
                          <m:ctrlPr>
                            <a:rPr lang="en-US" sz="1600" b="0" i="1">
                              <a:latin typeface="Cambria Math" panose="02040503050406030204" pitchFamily="18" charset="0"/>
                            </a:rPr>
                          </m:ctrlPr>
                        </m:dPr>
                        <m:e>
                          <m:sSub>
                            <m:sSubPr>
                              <m:ctrlPr>
                                <a:rPr lang="en-US" sz="1600" b="0" i="1">
                                  <a:latin typeface="Cambria Math" panose="02040503050406030204" pitchFamily="18" charset="0"/>
                                </a:rPr>
                              </m:ctrlPr>
                            </m:sSubPr>
                            <m:e>
                              <m:r>
                                <a:rPr lang="en-US" sz="1600" b="0" i="1">
                                  <a:latin typeface="Cambria Math" panose="02040503050406030204" pitchFamily="18" charset="0"/>
                                </a:rPr>
                                <m:t>𝑖</m:t>
                              </m:r>
                            </m:e>
                            <m:sub>
                              <m:r>
                                <a:rPr lang="en-US" sz="1600" b="0" i="1">
                                  <a:latin typeface="Cambria Math" panose="02040503050406030204" pitchFamily="18" charset="0"/>
                                </a:rPr>
                                <m:t>𝐷𝑅𝑈</m:t>
                              </m:r>
                              <m:r>
                                <a:rPr lang="en-US" sz="1600" b="0" i="1">
                                  <a:latin typeface="Cambria Math" panose="02040503050406030204" pitchFamily="18" charset="0"/>
                                </a:rPr>
                                <m:t>26/52</m:t>
                              </m:r>
                            </m:sub>
                          </m:sSub>
                        </m:e>
                      </m:d>
                      <m:r>
                        <a:rPr lang="en-US" sz="1600" b="0" i="1">
                          <a:latin typeface="Cambria Math" panose="02040503050406030204" pitchFamily="18" charset="0"/>
                          <a:ea typeface="Cambria Math" panose="02040503050406030204" pitchFamily="18" charset="0"/>
                        </a:rPr>
                        <m:t>≤</m:t>
                      </m:r>
                      <m:r>
                        <m:rPr>
                          <m:sty m:val="p"/>
                        </m:rPr>
                        <a:rPr lang="en-US" sz="1600">
                          <a:latin typeface="Cambria Math" panose="02040503050406030204" pitchFamily="18" charset="0"/>
                          <a:ea typeface="Cambria Math" panose="02040503050406030204" pitchFamily="18" charset="0"/>
                        </a:rPr>
                        <m:t>max</m:t>
                      </m:r>
                      <m:r>
                        <a:rPr lang="en-US" sz="1600">
                          <a:latin typeface="Cambria Math" panose="02040503050406030204" pitchFamily="18" charset="0"/>
                          <a:ea typeface="Cambria Math" panose="02040503050406030204" pitchFamily="18" charset="0"/>
                        </a:rPr>
                        <m:t>(</m:t>
                      </m:r>
                      <m:r>
                        <m:rPr>
                          <m:sty m:val="p"/>
                          <m:brk m:alnAt="7"/>
                        </m:rPr>
                        <a:rPr lang="el-GR" sz="1600">
                          <a:latin typeface="Cambria Math" panose="02040503050406030204" pitchFamily="18" charset="0"/>
                          <a:ea typeface="Cambria Math" panose="02040503050406030204" pitchFamily="18" charset="0"/>
                        </a:rPr>
                        <m:t>ε</m:t>
                      </m:r>
                      <m:r>
                        <a:rPr lang="en-US" sz="1600">
                          <a:latin typeface="Cambria Math" panose="02040503050406030204" pitchFamily="18" charset="0"/>
                          <a:ea typeface="Cambria Math" panose="02040503050406030204" pitchFamily="18" charset="0"/>
                        </a:rPr>
                        <m:t>−</m:t>
                      </m:r>
                      <m:r>
                        <a:rPr lang="en-US" sz="1600" b="0">
                          <a:latin typeface="Cambria Math" panose="02040503050406030204" pitchFamily="18" charset="0"/>
                          <a:ea typeface="Cambria Math" panose="02040503050406030204" pitchFamily="18" charset="0"/>
                        </a:rPr>
                        <m:t>1,−38</m:t>
                      </m:r>
                      <m:r>
                        <m:rPr>
                          <m:sty m:val="p"/>
                        </m:rPr>
                        <a:rPr lang="en-US" sz="1600" b="0">
                          <a:latin typeface="Cambria Math" panose="02040503050406030204" pitchFamily="18" charset="0"/>
                          <a:ea typeface="Cambria Math" panose="02040503050406030204" pitchFamily="18" charset="0"/>
                        </a:rPr>
                        <m:t>dB</m:t>
                      </m:r>
                      <m:r>
                        <a:rPr lang="en-US" sz="1600">
                          <a:latin typeface="Cambria Math" panose="02040503050406030204" pitchFamily="18" charset="0"/>
                          <a:ea typeface="Cambria Math" panose="02040503050406030204" pitchFamily="18" charset="0"/>
                        </a:rPr>
                        <m:t>)</m:t>
                      </m:r>
                    </m:oMath>
                  </m:oMathPara>
                </a14:m>
                <a:endParaRPr lang="en-US" sz="1600" dirty="0"/>
              </a:p>
              <a:p>
                <a:pPr marL="457200" lvl="1" indent="0">
                  <a:buNone/>
                </a:pPr>
                <a:endParaRPr lang="en-US" sz="800" dirty="0"/>
              </a:p>
              <a:p>
                <a:pPr lvl="1"/>
                <a:r>
                  <a:rPr lang="en-US" sz="1400" dirty="0"/>
                  <a:t>Where </a:t>
                </a:r>
                <a14:m>
                  <m:oMath xmlns:m="http://schemas.openxmlformats.org/officeDocument/2006/math">
                    <m:r>
                      <m:rPr>
                        <m:sty m:val="p"/>
                        <m:brk m:alnAt="7"/>
                      </m:rPr>
                      <a:rPr lang="el-GR" sz="1400">
                        <a:latin typeface="Cambria Math" panose="02040503050406030204" pitchFamily="18" charset="0"/>
                        <a:ea typeface="Cambria Math" panose="02040503050406030204" pitchFamily="18" charset="0"/>
                      </a:rPr>
                      <m:t>ε</m:t>
                    </m:r>
                  </m:oMath>
                </a14:m>
                <a:r>
                  <a:rPr lang="en-US" sz="1400" dirty="0"/>
                  <a:t> is used tone EVM, </a:t>
                </a:r>
                <a14:m>
                  <m:oMath xmlns:m="http://schemas.openxmlformats.org/officeDocument/2006/math">
                    <m:sSub>
                      <m:sSubPr>
                        <m:ctrlPr>
                          <a:rPr lang="en-US" sz="1400" i="1">
                            <a:latin typeface="Cambria Math" panose="02040503050406030204" pitchFamily="18" charset="0"/>
                          </a:rPr>
                        </m:ctrlPr>
                      </m:sSubPr>
                      <m:e>
                        <m:r>
                          <a:rPr lang="en-US" sz="1400" i="1">
                            <a:latin typeface="Cambria Math" panose="02040503050406030204" pitchFamily="18" charset="0"/>
                          </a:rPr>
                          <m:t>𝑖</m:t>
                        </m:r>
                      </m:e>
                      <m:sub>
                        <m:r>
                          <a:rPr lang="en-US" sz="1400" i="1">
                            <a:latin typeface="Cambria Math" panose="02040503050406030204" pitchFamily="18" charset="0"/>
                          </a:rPr>
                          <m:t>𝐷𝑅𝑈</m:t>
                        </m:r>
                        <m:r>
                          <a:rPr lang="en-US" sz="1400" i="1">
                            <a:latin typeface="Cambria Math" panose="02040503050406030204" pitchFamily="18" charset="0"/>
                          </a:rPr>
                          <m:t>26/52</m:t>
                        </m:r>
                      </m:sub>
                    </m:sSub>
                    <m:r>
                      <a:rPr lang="en-US" sz="1400" i="1">
                        <a:latin typeface="Cambria Math" panose="02040503050406030204" pitchFamily="18" charset="0"/>
                      </a:rPr>
                      <m:t> </m:t>
                    </m:r>
                  </m:oMath>
                </a14:m>
                <a:r>
                  <a:rPr lang="en-US" sz="1400" dirty="0"/>
                  <a:t>is index of other DRU26/52 than the transmitted in the same DBW</a:t>
                </a:r>
              </a:p>
              <a:p>
                <a:pPr lvl="1"/>
                <a:r>
                  <a:rPr lang="en-US" sz="1400" dirty="0"/>
                  <a:t>Applicable to all DRUs</a:t>
                </a:r>
              </a:p>
              <a:p>
                <a:pPr lvl="1">
                  <a:buFont typeface="Times New Roman" panose="02020603050405020304" pitchFamily="18" charset="0"/>
                  <a:buChar char="₋"/>
                </a:pPr>
                <a:r>
                  <a:rPr lang="en-US" sz="1400" dirty="0"/>
                  <a:t>EVM measurement over each unused DRU26 for DBW20 and DBW40</a:t>
                </a:r>
              </a:p>
              <a:p>
                <a:pPr lvl="1">
                  <a:buFont typeface="Times New Roman" panose="02020603050405020304" pitchFamily="18" charset="0"/>
                  <a:buChar char="₋"/>
                </a:pPr>
                <a:r>
                  <a:rPr lang="en-US" sz="1400" dirty="0"/>
                  <a:t>EVM measurement over each unused DRU52 for DBW60 and DBW80  </a:t>
                </a:r>
                <a:endParaRPr lang="en-US" sz="1800" dirty="0"/>
              </a:p>
              <a:p>
                <a:pPr>
                  <a:buFont typeface="Arial" panose="020B0604020202020204" pitchFamily="34" charset="0"/>
                  <a:buChar char="•"/>
                </a:pPr>
                <a:endParaRPr lang="en-US" sz="1800" dirty="0"/>
              </a:p>
              <a:p>
                <a:pPr>
                  <a:buFont typeface="Arial" panose="020B0604020202020204" pitchFamily="34" charset="0"/>
                  <a:buChar char="•"/>
                </a:pPr>
                <a:endParaRPr lang="en-US" sz="1800" dirty="0"/>
              </a:p>
              <a:p>
                <a:pPr>
                  <a:buFont typeface="Arial" panose="020B0604020202020204" pitchFamily="34" charset="0"/>
                  <a:buChar char="•"/>
                </a:pPr>
                <a:endParaRPr lang="en-US" sz="1800" dirty="0"/>
              </a:p>
              <a:p>
                <a:pPr>
                  <a:buFont typeface="Arial" panose="020B0604020202020204" pitchFamily="34" charset="0"/>
                  <a:buChar char="•"/>
                </a:pPr>
                <a:endParaRPr lang="en-US" sz="1600" dirty="0"/>
              </a:p>
            </p:txBody>
          </p:sp>
        </mc:Choice>
        <mc:Fallback xmlns="">
          <p:sp>
            <p:nvSpPr>
              <p:cNvPr id="3" name="Content Placeholder 2">
                <a:extLst>
                  <a:ext uri="{FF2B5EF4-FFF2-40B4-BE49-F238E27FC236}">
                    <a16:creationId xmlns:a16="http://schemas.microsoft.com/office/drawing/2014/main" id="{D49E6C19-1D24-C994-D6A2-B82926342D1A}"/>
                  </a:ext>
                </a:extLst>
              </p:cNvPr>
              <p:cNvSpPr>
                <a:spLocks noGrp="1" noRot="1" noChangeAspect="1" noMove="1" noResize="1" noEditPoints="1" noAdjustHandles="1" noChangeArrowheads="1" noChangeShapeType="1" noTextEdit="1"/>
              </p:cNvSpPr>
              <p:nvPr>
                <p:ph idx="1"/>
              </p:nvPr>
            </p:nvSpPr>
            <p:spPr>
              <a:xfrm>
                <a:off x="439420" y="1703169"/>
                <a:ext cx="8475980" cy="4561709"/>
              </a:xfrm>
              <a:blipFill>
                <a:blip r:embed="rId2"/>
                <a:stretch>
                  <a:fillRect l="-719" t="-668"/>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A143F9E5-0A7F-5B2C-77FC-C1EA2C0CA2E0}"/>
              </a:ext>
            </a:extLst>
          </p:cNvPr>
          <p:cNvSpPr>
            <a:spLocks noGrp="1"/>
          </p:cNvSpPr>
          <p:nvPr>
            <p:ph type="sldNum" idx="12"/>
          </p:nvPr>
        </p:nvSpPr>
        <p:spPr/>
        <p:txBody>
          <a:bodyPr/>
          <a:lstStyle/>
          <a:p>
            <a:r>
              <a:rPr lang="en-GB"/>
              <a:t>Slide </a:t>
            </a:r>
            <a:fld id="{440F5867-744E-4AA6-B0ED-4C44D2DFBB7B}" type="slidenum">
              <a:rPr lang="en-GB" smtClean="0"/>
              <a:pPr/>
              <a:t>21</a:t>
            </a:fld>
            <a:endParaRPr lang="en-GB" dirty="0"/>
          </a:p>
        </p:txBody>
      </p:sp>
      <p:sp>
        <p:nvSpPr>
          <p:cNvPr id="8" name="Date Placeholder 3">
            <a:extLst>
              <a:ext uri="{FF2B5EF4-FFF2-40B4-BE49-F238E27FC236}">
                <a16:creationId xmlns:a16="http://schemas.microsoft.com/office/drawing/2014/main" id="{720F5AAD-3B63-582B-3430-B63477408460}"/>
              </a:ext>
            </a:extLst>
          </p:cNvPr>
          <p:cNvSpPr>
            <a:spLocks noGrp="1"/>
          </p:cNvSpPr>
          <p:nvPr>
            <p:ph type="dt" sz="half" idx="10"/>
          </p:nvPr>
        </p:nvSpPr>
        <p:spPr>
          <a:xfrm>
            <a:off x="685800" y="316123"/>
            <a:ext cx="1182055" cy="276999"/>
          </a:xfrm>
        </p:spPr>
        <p:txBody>
          <a:bodyPr/>
          <a:lstStyle/>
          <a:p>
            <a:pPr>
              <a:defRPr/>
            </a:pPr>
            <a:r>
              <a:rPr lang="en-US"/>
              <a:t>July 2025</a:t>
            </a:r>
            <a:endParaRPr lang="en-US" dirty="0"/>
          </a:p>
        </p:txBody>
      </p:sp>
      <p:sp>
        <p:nvSpPr>
          <p:cNvPr id="9" name="Footer Placeholder 4">
            <a:extLst>
              <a:ext uri="{FF2B5EF4-FFF2-40B4-BE49-F238E27FC236}">
                <a16:creationId xmlns:a16="http://schemas.microsoft.com/office/drawing/2014/main" id="{9B24D6A5-339B-6730-34EF-B68B476BCC5A}"/>
              </a:ext>
            </a:extLst>
          </p:cNvPr>
          <p:cNvSpPr>
            <a:spLocks noGrp="1"/>
          </p:cNvSpPr>
          <p:nvPr>
            <p:ph type="ftr" sz="quarter" idx="11"/>
          </p:nvPr>
        </p:nvSpPr>
        <p:spPr>
          <a:xfrm>
            <a:off x="7242735" y="6475413"/>
            <a:ext cx="1301190" cy="184666"/>
          </a:xfrm>
        </p:spPr>
        <p:txBody>
          <a:bodyPr/>
          <a:lstStyle/>
          <a:p>
            <a:pPr>
              <a:defRPr/>
            </a:pPr>
            <a:r>
              <a:rPr lang="nb-NO" dirty="0"/>
              <a:t>Lin Yang (Qualcomm)</a:t>
            </a:r>
            <a:endParaRPr lang="en-US" dirty="0"/>
          </a:p>
        </p:txBody>
      </p:sp>
      <p:sp>
        <p:nvSpPr>
          <p:cNvPr id="7" name="标题 3">
            <a:extLst>
              <a:ext uri="{FF2B5EF4-FFF2-40B4-BE49-F238E27FC236}">
                <a16:creationId xmlns:a16="http://schemas.microsoft.com/office/drawing/2014/main" id="{7A0AE0B9-08B0-97C8-F4B4-E70BBFF2B2C8}"/>
              </a:ext>
            </a:extLst>
          </p:cNvPr>
          <p:cNvSpPr txBox="1">
            <a:spLocks/>
          </p:cNvSpPr>
          <p:nvPr/>
        </p:nvSpPr>
        <p:spPr bwMode="auto">
          <a:xfrm>
            <a:off x="685800" y="798577"/>
            <a:ext cx="7772400" cy="450669"/>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charset="0"/>
              </a:defRPr>
            </a:lvl2pPr>
            <a:lvl3pPr algn="ctr" rtl="0" eaLnBrk="0" fontAlgn="base" hangingPunct="0">
              <a:spcBef>
                <a:spcPct val="0"/>
              </a:spcBef>
              <a:spcAft>
                <a:spcPct val="0"/>
              </a:spcAft>
              <a:defRPr sz="3200" b="1">
                <a:solidFill>
                  <a:schemeClr val="tx2"/>
                </a:solidFill>
                <a:latin typeface="Times New Roman" charset="0"/>
              </a:defRPr>
            </a:lvl3pPr>
            <a:lvl4pPr algn="ctr" rtl="0" eaLnBrk="0" fontAlgn="base" hangingPunct="0">
              <a:spcBef>
                <a:spcPct val="0"/>
              </a:spcBef>
              <a:spcAft>
                <a:spcPct val="0"/>
              </a:spcAft>
              <a:defRPr sz="3200" b="1">
                <a:solidFill>
                  <a:schemeClr val="tx2"/>
                </a:solidFill>
                <a:latin typeface="Times New Roman" charset="0"/>
              </a:defRPr>
            </a:lvl4pPr>
            <a:lvl5pPr algn="ctr" rtl="0" eaLnBrk="0" fontAlgn="base" hangingPunct="0">
              <a:spcBef>
                <a:spcPct val="0"/>
              </a:spcBef>
              <a:spcAft>
                <a:spcPct val="0"/>
              </a:spcAft>
              <a:defRPr sz="3200" b="1">
                <a:solidFill>
                  <a:schemeClr val="tx2"/>
                </a:solidFill>
                <a:latin typeface="Times New Roman" charset="0"/>
              </a:defRPr>
            </a:lvl5pPr>
            <a:lvl6pPr marL="457200" algn="ctr" rtl="0" eaLnBrk="0" fontAlgn="base" hangingPunct="0">
              <a:spcBef>
                <a:spcPct val="0"/>
              </a:spcBef>
              <a:spcAft>
                <a:spcPct val="0"/>
              </a:spcAft>
              <a:defRPr sz="3200" b="1">
                <a:solidFill>
                  <a:schemeClr val="tx2"/>
                </a:solidFill>
                <a:latin typeface="Times New Roman" charset="0"/>
              </a:defRPr>
            </a:lvl6pPr>
            <a:lvl7pPr marL="914400" algn="ctr" rtl="0" eaLnBrk="0" fontAlgn="base" hangingPunct="0">
              <a:spcBef>
                <a:spcPct val="0"/>
              </a:spcBef>
              <a:spcAft>
                <a:spcPct val="0"/>
              </a:spcAft>
              <a:defRPr sz="3200" b="1">
                <a:solidFill>
                  <a:schemeClr val="tx2"/>
                </a:solidFill>
                <a:latin typeface="Times New Roman" charset="0"/>
              </a:defRPr>
            </a:lvl7pPr>
            <a:lvl8pPr marL="1371600" algn="ctr" rtl="0" eaLnBrk="0" fontAlgn="base" hangingPunct="0">
              <a:spcBef>
                <a:spcPct val="0"/>
              </a:spcBef>
              <a:spcAft>
                <a:spcPct val="0"/>
              </a:spcAft>
              <a:defRPr sz="3200" b="1">
                <a:solidFill>
                  <a:schemeClr val="tx2"/>
                </a:solidFill>
                <a:latin typeface="Times New Roman" charset="0"/>
              </a:defRPr>
            </a:lvl8pPr>
            <a:lvl9pPr marL="1828800" algn="ctr" rtl="0" eaLnBrk="0" fontAlgn="base" hangingPunct="0">
              <a:spcBef>
                <a:spcPct val="0"/>
              </a:spcBef>
              <a:spcAft>
                <a:spcPct val="0"/>
              </a:spcAft>
              <a:defRPr sz="3200" b="1">
                <a:solidFill>
                  <a:schemeClr val="tx2"/>
                </a:solidFill>
                <a:latin typeface="Times New Roman" charset="0"/>
              </a:defRPr>
            </a:lvl9pPr>
          </a:lstStyle>
          <a:p>
            <a:r>
              <a:rPr lang="en-IE" altLang="zh-CN" kern="0" dirty="0">
                <a:latin typeface="+mn-ea"/>
                <a:ea typeface="+mn-ea"/>
              </a:rPr>
              <a:t>SP 3</a:t>
            </a:r>
            <a:endParaRPr lang="zh-CN" altLang="en-US" kern="0" dirty="0">
              <a:latin typeface="+mn-ea"/>
              <a:ea typeface="+mn-ea"/>
            </a:endParaRPr>
          </a:p>
        </p:txBody>
      </p:sp>
    </p:spTree>
    <p:extLst>
      <p:ext uri="{BB962C8B-B14F-4D97-AF65-F5344CB8AC3E}">
        <p14:creationId xmlns:p14="http://schemas.microsoft.com/office/powerpoint/2010/main" val="3186027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D49E6C19-1D24-C994-D6A2-B82926342D1A}"/>
                  </a:ext>
                </a:extLst>
              </p:cNvPr>
              <p:cNvSpPr>
                <a:spLocks noGrp="1"/>
              </p:cNvSpPr>
              <p:nvPr>
                <p:ph idx="1"/>
              </p:nvPr>
            </p:nvSpPr>
            <p:spPr>
              <a:xfrm>
                <a:off x="439420" y="1268760"/>
                <a:ext cx="8475980" cy="4996118"/>
              </a:xfrm>
            </p:spPr>
            <p:txBody>
              <a:bodyPr/>
              <a:lstStyle/>
              <a:p>
                <a:r>
                  <a:rPr lang="en-US" altLang="zh-CN" sz="2000" dirty="0"/>
                  <a:t>Do you support the following?</a:t>
                </a:r>
                <a:endParaRPr lang="en-US" sz="2000" dirty="0"/>
              </a:p>
              <a:p>
                <a:pPr marL="0" indent="0">
                  <a:buNone/>
                </a:pPr>
                <a:endParaRPr lang="en-US" sz="800" dirty="0"/>
              </a:p>
              <a:p>
                <a:pPr marL="0" indent="0">
                  <a:buNone/>
                </a:pPr>
                <a:r>
                  <a:rPr lang="en-US" sz="2000" b="0" dirty="0"/>
                  <a:t>DRU unused tone EVM requirement for the unused tones outside DBW but within PPDU is given by</a:t>
                </a:r>
              </a:p>
              <a:p>
                <a:pPr marL="400050" lvl="1" indent="0">
                  <a:buNone/>
                </a:pPr>
                <a:endParaRPr lang="en-US" sz="1400" dirty="0"/>
              </a:p>
              <a:p>
                <a:pPr marL="0" indent="0" algn="ctr">
                  <a:buNone/>
                </a:pPr>
                <a14:m>
                  <m:oMathPara xmlns:m="http://schemas.openxmlformats.org/officeDocument/2006/math">
                    <m:oMathParaPr>
                      <m:jc m:val="centerGroup"/>
                    </m:oMathParaPr>
                    <m:oMath xmlns:m="http://schemas.openxmlformats.org/officeDocument/2006/math">
                      <m:r>
                        <a:rPr lang="en-US" sz="1200" b="0" i="1">
                          <a:latin typeface="Cambria Math" panose="02040503050406030204" pitchFamily="18" charset="0"/>
                        </a:rPr>
                        <m:t>𝑈𝑛𝑢𝑠𝑒𝑑𝑇𝑜𝑛𝑒𝐸𝑟𝑟𝑜𝑟</m:t>
                      </m:r>
                      <m:d>
                        <m:dPr>
                          <m:ctrlPr>
                            <a:rPr lang="en-US" sz="1200" b="0" i="1">
                              <a:latin typeface="Cambria Math" panose="02040503050406030204" pitchFamily="18" charset="0"/>
                            </a:rPr>
                          </m:ctrlPr>
                        </m:dPr>
                        <m:e>
                          <m:sSub>
                            <m:sSubPr>
                              <m:ctrlPr>
                                <a:rPr lang="en-US" sz="1200" b="0" i="1">
                                  <a:latin typeface="Cambria Math" panose="02040503050406030204" pitchFamily="18" charset="0"/>
                                </a:rPr>
                              </m:ctrlPr>
                            </m:sSubPr>
                            <m:e>
                              <m:r>
                                <a:rPr lang="en-US" sz="1200" b="0" i="1">
                                  <a:latin typeface="Cambria Math" panose="02040503050406030204" pitchFamily="18" charset="0"/>
                                </a:rPr>
                                <m:t>𝑖</m:t>
                              </m:r>
                            </m:e>
                            <m:sub>
                              <m:r>
                                <a:rPr lang="en-US" sz="1200" b="0" i="1">
                                  <a:latin typeface="Cambria Math" panose="02040503050406030204" pitchFamily="18" charset="0"/>
                                </a:rPr>
                                <m:t>𝑅𝑅𝑈</m:t>
                              </m:r>
                              <m:r>
                                <a:rPr lang="en-US" sz="1200" b="0" i="1">
                                  <a:latin typeface="Cambria Math" panose="02040503050406030204" pitchFamily="18" charset="0"/>
                                </a:rPr>
                                <m:t>242,  </m:t>
                              </m:r>
                              <m:r>
                                <a:rPr lang="en-US" sz="1200" b="0" i="1">
                                  <a:latin typeface="Cambria Math" panose="02040503050406030204" pitchFamily="18" charset="0"/>
                                </a:rPr>
                                <m:t>𝑠𝑡𝑎𝑟𝑡</m:t>
                              </m:r>
                            </m:sub>
                          </m:sSub>
                          <m:r>
                            <a:rPr lang="en-US" sz="1200" b="0" i="1">
                              <a:latin typeface="Cambria Math" panose="02040503050406030204" pitchFamily="18" charset="0"/>
                            </a:rPr>
                            <m:t>+</m:t>
                          </m:r>
                          <m:r>
                            <a:rPr lang="en-US" sz="1200" b="0" i="1">
                              <a:latin typeface="Cambria Math" panose="02040503050406030204" pitchFamily="18" charset="0"/>
                            </a:rPr>
                            <m:t>𝑚</m:t>
                          </m:r>
                        </m:e>
                      </m:d>
                      <m:r>
                        <a:rPr lang="en-US" sz="1200" b="0" i="1">
                          <a:latin typeface="Cambria Math" panose="02040503050406030204" pitchFamily="18" charset="0"/>
                          <a:ea typeface="Cambria Math" panose="02040503050406030204" pitchFamily="18" charset="0"/>
                        </a:rPr>
                        <m:t>≤</m:t>
                      </m:r>
                      <m:d>
                        <m:dPr>
                          <m:begChr m:val="{"/>
                          <m:endChr m:val=""/>
                          <m:ctrlPr>
                            <a:rPr lang="en-US" sz="1200" i="1">
                              <a:latin typeface="Cambria Math" panose="02040503050406030204" pitchFamily="18" charset="0"/>
                              <a:ea typeface="Cambria Math" panose="02040503050406030204" pitchFamily="18" charset="0"/>
                            </a:rPr>
                          </m:ctrlPr>
                        </m:dPr>
                        <m:e>
                          <m:m>
                            <m:mPr>
                              <m:mcs>
                                <m:mc>
                                  <m:mcPr>
                                    <m:count m:val="2"/>
                                    <m:mcJc m:val="center"/>
                                  </m:mcPr>
                                </m:mc>
                              </m:mcs>
                              <m:ctrlPr>
                                <a:rPr lang="en-US" sz="1200" b="0" i="1">
                                  <a:latin typeface="Cambria Math" panose="02040503050406030204" pitchFamily="18" charset="0"/>
                                  <a:ea typeface="Cambria Math" panose="02040503050406030204" pitchFamily="18" charset="0"/>
                                </a:rPr>
                              </m:ctrlPr>
                            </m:mPr>
                            <m:mr>
                              <m:e>
                                <m:m>
                                  <m:mPr>
                                    <m:mcs>
                                      <m:mc>
                                        <m:mcPr>
                                          <m:count m:val="1"/>
                                          <m:mcJc m:val="center"/>
                                        </m:mcPr>
                                      </m:mc>
                                    </m:mcs>
                                    <m:ctrlPr>
                                      <a:rPr lang="en-US" sz="1200" b="0" i="1">
                                        <a:latin typeface="Cambria Math" panose="02040503050406030204" pitchFamily="18" charset="0"/>
                                        <a:ea typeface="Cambria Math" panose="02040503050406030204" pitchFamily="18" charset="0"/>
                                      </a:rPr>
                                    </m:ctrlPr>
                                  </m:mPr>
                                  <m:mr>
                                    <m:e>
                                      <m:r>
                                        <m:rPr>
                                          <m:sty m:val="p"/>
                                          <m:brk m:alnAt="7"/>
                                        </m:rPr>
                                        <a:rPr lang="en-US" sz="1200" b="0">
                                          <a:latin typeface="Cambria Math" panose="02040503050406030204" pitchFamily="18" charset="0"/>
                                          <a:ea typeface="Cambria Math" panose="02040503050406030204" pitchFamily="18" charset="0"/>
                                        </a:rPr>
                                        <m:t>m</m:t>
                                      </m:r>
                                      <m:r>
                                        <m:rPr>
                                          <m:sty m:val="p"/>
                                        </m:rPr>
                                        <a:rPr lang="en-US" sz="1200" b="0">
                                          <a:latin typeface="Cambria Math" panose="02040503050406030204" pitchFamily="18" charset="0"/>
                                          <a:ea typeface="Cambria Math" panose="02040503050406030204" pitchFamily="18" charset="0"/>
                                        </a:rPr>
                                        <m:t>ax</m:t>
                                      </m:r>
                                      <m:d>
                                        <m:dPr>
                                          <m:ctrlPr>
                                            <a:rPr lang="en-US" sz="1200" b="0" i="1">
                                              <a:latin typeface="Cambria Math" panose="02040503050406030204" pitchFamily="18" charset="0"/>
                                              <a:ea typeface="Cambria Math" panose="02040503050406030204" pitchFamily="18" charset="0"/>
                                            </a:rPr>
                                          </m:ctrlPr>
                                        </m:dPr>
                                        <m:e>
                                          <m:r>
                                            <m:rPr>
                                              <m:sty m:val="p"/>
                                              <m:brk m:alnAt="7"/>
                                            </m:rPr>
                                            <a:rPr lang="el-GR" sz="1200" b="0">
                                              <a:latin typeface="Cambria Math" panose="02040503050406030204" pitchFamily="18" charset="0"/>
                                              <a:ea typeface="Cambria Math" panose="02040503050406030204" pitchFamily="18" charset="0"/>
                                            </a:rPr>
                                            <m:t>ε</m:t>
                                          </m:r>
                                          <m:r>
                                            <a:rPr lang="en-US" sz="1200" b="0">
                                              <a:latin typeface="Cambria Math" panose="02040503050406030204" pitchFamily="18" charset="0"/>
                                              <a:ea typeface="Cambria Math" panose="02040503050406030204" pitchFamily="18" charset="0"/>
                                            </a:rPr>
                                            <m:t>−2</m:t>
                                          </m:r>
                                          <m:r>
                                            <m:rPr>
                                              <m:nor/>
                                            </m:rPr>
                                            <a:rPr lang="en-US" sz="1200" b="0">
                                              <a:latin typeface="Cambria Math" panose="02040503050406030204" pitchFamily="18" charset="0"/>
                                              <a:ea typeface="Cambria Math" panose="02040503050406030204" pitchFamily="18" charset="0"/>
                                            </a:rPr>
                                            <m:t> </m:t>
                                          </m:r>
                                          <m:r>
                                            <m:rPr>
                                              <m:nor/>
                                            </m:rPr>
                                            <a:rPr lang="en-US" sz="1200" b="0" dirty="0"/>
                                            <m:t>– </m:t>
                                          </m:r>
                                          <m:r>
                                            <m:rPr>
                                              <m:nor/>
                                            </m:rPr>
                                            <a:rPr lang="en-US" sz="1200" b="0" dirty="0"/>
                                            <m:t>DRU</m:t>
                                          </m:r>
                                          <m:r>
                                            <m:rPr>
                                              <m:nor/>
                                            </m:rPr>
                                            <a:rPr lang="en-US" sz="1200" b="0" dirty="0"/>
                                            <m:t> </m:t>
                                          </m:r>
                                          <m:r>
                                            <m:rPr>
                                              <m:nor/>
                                            </m:rPr>
                                            <a:rPr lang="en-US" sz="1200" b="0" dirty="0"/>
                                            <m:t>spreading</m:t>
                                          </m:r>
                                          <m:r>
                                            <m:rPr>
                                              <m:nor/>
                                            </m:rPr>
                                            <a:rPr lang="en-US" sz="1200" b="0" dirty="0"/>
                                            <m:t> </m:t>
                                          </m:r>
                                          <m:r>
                                            <m:rPr>
                                              <m:nor/>
                                            </m:rPr>
                                            <a:rPr lang="en-US" sz="1200" b="0" dirty="0"/>
                                            <m:t>gain</m:t>
                                          </m:r>
                                          <m:r>
                                            <m:rPr>
                                              <m:nor/>
                                            </m:rPr>
                                            <a:rPr lang="en-US" sz="1200" b="0" dirty="0"/>
                                            <m:t>+</m:t>
                                          </m:r>
                                          <m:r>
                                            <a:rPr lang="en-US" sz="1200" b="0" i="1" dirty="0">
                                              <a:latin typeface="Cambria Math" panose="02040503050406030204" pitchFamily="18" charset="0"/>
                                              <a:ea typeface="Cambria Math" panose="02040503050406030204" pitchFamily="18" charset="0"/>
                                            </a:rPr>
                                            <m:t>∆</m:t>
                                          </m:r>
                                          <m:r>
                                            <a:rPr lang="en-US" sz="1200" b="0">
                                              <a:latin typeface="Cambria Math" panose="02040503050406030204" pitchFamily="18" charset="0"/>
                                              <a:ea typeface="Cambria Math" panose="02040503050406030204" pitchFamily="18" charset="0"/>
                                            </a:rPr>
                                            <m:t>, −38</m:t>
                                          </m:r>
                                          <m:r>
                                            <m:rPr>
                                              <m:sty m:val="p"/>
                                            </m:rPr>
                                            <a:rPr lang="en-US" sz="1200" b="0">
                                              <a:latin typeface="Cambria Math" panose="02040503050406030204" pitchFamily="18" charset="0"/>
                                              <a:ea typeface="Cambria Math" panose="02040503050406030204" pitchFamily="18" charset="0"/>
                                            </a:rPr>
                                            <m:t>dB</m:t>
                                          </m:r>
                                        </m:e>
                                      </m:d>
                                      <m:r>
                                        <a:rPr lang="en-US" sz="1200" b="0" i="1">
                                          <a:latin typeface="Cambria Math" panose="02040503050406030204" pitchFamily="18" charset="0"/>
                                          <a:ea typeface="Cambria Math" panose="02040503050406030204" pitchFamily="18" charset="0"/>
                                        </a:rPr>
                                        <m:t>,</m:t>
                                      </m:r>
                                    </m:e>
                                  </m:mr>
                                  <m:mr>
                                    <m:e>
                                      <m:r>
                                        <m:rPr>
                                          <m:sty m:val="p"/>
                                        </m:rPr>
                                        <a:rPr lang="en-US" sz="1200" b="0">
                                          <a:latin typeface="Cambria Math" panose="02040503050406030204" pitchFamily="18" charset="0"/>
                                          <a:ea typeface="Cambria Math" panose="02040503050406030204" pitchFamily="18" charset="0"/>
                                        </a:rPr>
                                        <m:t>max</m:t>
                                      </m:r>
                                      <m:d>
                                        <m:dPr>
                                          <m:ctrlPr>
                                            <a:rPr lang="en-US" sz="1200" b="0" i="1">
                                              <a:latin typeface="Cambria Math" panose="02040503050406030204" pitchFamily="18" charset="0"/>
                                              <a:ea typeface="Cambria Math" panose="02040503050406030204" pitchFamily="18" charset="0"/>
                                            </a:rPr>
                                          </m:ctrlPr>
                                        </m:dPr>
                                        <m:e>
                                          <m:r>
                                            <m:rPr>
                                              <m:sty m:val="p"/>
                                              <m:brk m:alnAt="7"/>
                                            </m:rPr>
                                            <a:rPr lang="el-GR" sz="1200" b="0">
                                              <a:latin typeface="Cambria Math" panose="02040503050406030204" pitchFamily="18" charset="0"/>
                                              <a:ea typeface="Cambria Math" panose="02040503050406030204" pitchFamily="18" charset="0"/>
                                            </a:rPr>
                                            <m:t>ε</m:t>
                                          </m:r>
                                          <m:r>
                                            <a:rPr lang="en-US" sz="1200" b="0">
                                              <a:latin typeface="Cambria Math" panose="02040503050406030204" pitchFamily="18" charset="0"/>
                                              <a:ea typeface="Cambria Math" panose="02040503050406030204" pitchFamily="18" charset="0"/>
                                            </a:rPr>
                                            <m:t>−12</m:t>
                                          </m:r>
                                          <m:r>
                                            <m:rPr>
                                              <m:nor/>
                                            </m:rPr>
                                            <a:rPr lang="en-US" sz="1200" b="0" dirty="0"/>
                                            <m:t>– </m:t>
                                          </m:r>
                                          <m:r>
                                            <m:rPr>
                                              <m:nor/>
                                            </m:rPr>
                                            <a:rPr lang="en-US" sz="1200" b="0" dirty="0"/>
                                            <m:t>DRU</m:t>
                                          </m:r>
                                          <m:r>
                                            <m:rPr>
                                              <m:nor/>
                                            </m:rPr>
                                            <a:rPr lang="en-US" sz="1200" b="0" dirty="0"/>
                                            <m:t> </m:t>
                                          </m:r>
                                          <m:r>
                                            <m:rPr>
                                              <m:nor/>
                                            </m:rPr>
                                            <a:rPr lang="en-US" sz="1200" b="0" dirty="0"/>
                                            <m:t>spreading</m:t>
                                          </m:r>
                                          <m:r>
                                            <m:rPr>
                                              <m:nor/>
                                            </m:rPr>
                                            <a:rPr lang="en-US" sz="1200" b="0" dirty="0"/>
                                            <m:t> </m:t>
                                          </m:r>
                                          <m:r>
                                            <m:rPr>
                                              <m:nor/>
                                            </m:rPr>
                                            <a:rPr lang="en-US" sz="1200" b="0" dirty="0"/>
                                            <m:t>gain</m:t>
                                          </m:r>
                                          <m:r>
                                            <m:rPr>
                                              <m:nor/>
                                            </m:rPr>
                                            <a:rPr lang="en-US" sz="1200" b="0" dirty="0"/>
                                            <m:t>+</m:t>
                                          </m:r>
                                          <m:r>
                                            <a:rPr lang="en-US" sz="1200" b="0" i="1" dirty="0">
                                              <a:latin typeface="Cambria Math" panose="02040503050406030204" pitchFamily="18" charset="0"/>
                                              <a:ea typeface="Cambria Math" panose="02040503050406030204" pitchFamily="18" charset="0"/>
                                            </a:rPr>
                                            <m:t>∆</m:t>
                                          </m:r>
                                          <m:r>
                                            <a:rPr lang="en-US" sz="1200" b="0">
                                              <a:latin typeface="Cambria Math" panose="02040503050406030204" pitchFamily="18" charset="0"/>
                                              <a:ea typeface="Cambria Math" panose="02040503050406030204" pitchFamily="18" charset="0"/>
                                            </a:rPr>
                                            <m:t>, −38</m:t>
                                          </m:r>
                                          <m:r>
                                            <m:rPr>
                                              <m:sty m:val="p"/>
                                            </m:rPr>
                                            <a:rPr lang="en-US" sz="1200" b="0">
                                              <a:latin typeface="Cambria Math" panose="02040503050406030204" pitchFamily="18" charset="0"/>
                                              <a:ea typeface="Cambria Math" panose="02040503050406030204" pitchFamily="18" charset="0"/>
                                            </a:rPr>
                                            <m:t>dB</m:t>
                                          </m:r>
                                        </m:e>
                                      </m:d>
                                      <m:r>
                                        <a:rPr lang="en-US" sz="1200" b="0" i="1">
                                          <a:latin typeface="Cambria Math" panose="02040503050406030204" pitchFamily="18" charset="0"/>
                                          <a:ea typeface="Cambria Math" panose="02040503050406030204" pitchFamily="18" charset="0"/>
                                        </a:rPr>
                                        <m:t>,</m:t>
                                      </m:r>
                                    </m:e>
                                  </m:mr>
                                </m:m>
                              </m:e>
                              <m:e>
                                <m:m>
                                  <m:mPr>
                                    <m:mcs>
                                      <m:mc>
                                        <m:mcPr>
                                          <m:count m:val="1"/>
                                          <m:mcJc m:val="center"/>
                                        </m:mcPr>
                                      </m:mc>
                                    </m:mcs>
                                    <m:ctrlPr>
                                      <a:rPr lang="en-US" sz="1200" b="0" i="1">
                                        <a:latin typeface="Cambria Math" panose="02040503050406030204" pitchFamily="18" charset="0"/>
                                        <a:ea typeface="Cambria Math" panose="02040503050406030204" pitchFamily="18" charset="0"/>
                                      </a:rPr>
                                    </m:ctrlPr>
                                  </m:mPr>
                                  <m:mr>
                                    <m:e>
                                      <m:r>
                                        <m:rPr>
                                          <m:sty m:val="p"/>
                                          <m:brk m:alnAt="7"/>
                                        </m:rPr>
                                        <a:rPr lang="en-US" sz="1200" b="0">
                                          <a:latin typeface="Cambria Math" panose="02040503050406030204" pitchFamily="18" charset="0"/>
                                          <a:ea typeface="Cambria Math" panose="02040503050406030204" pitchFamily="18" charset="0"/>
                                        </a:rPr>
                                        <m:t>i</m:t>
                                      </m:r>
                                      <m:r>
                                        <m:rPr>
                                          <m:sty m:val="p"/>
                                        </m:rPr>
                                        <a:rPr lang="en-US" sz="1200" b="0">
                                          <a:latin typeface="Cambria Math" panose="02040503050406030204" pitchFamily="18" charset="0"/>
                                          <a:ea typeface="Cambria Math" panose="02040503050406030204" pitchFamily="18" charset="0"/>
                                        </a:rPr>
                                        <m:t>f</m:t>
                                      </m:r>
                                      <m:r>
                                        <a:rPr lang="en-US" sz="1200" b="0">
                                          <a:latin typeface="Cambria Math" panose="02040503050406030204" pitchFamily="18" charset="0"/>
                                          <a:ea typeface="Cambria Math" panose="02040503050406030204" pitchFamily="18" charset="0"/>
                                        </a:rPr>
                                        <m:t> −</m:t>
                                      </m:r>
                                      <m:r>
                                        <m:rPr>
                                          <m:sty m:val="p"/>
                                        </m:rPr>
                                        <a:rPr lang="en-US" sz="1200" b="0" i="0" smtClean="0">
                                          <a:latin typeface="Cambria Math" panose="02040503050406030204" pitchFamily="18" charset="0"/>
                                          <a:ea typeface="Cambria Math" panose="02040503050406030204" pitchFamily="18" charset="0"/>
                                        </a:rPr>
                                        <m:t>r</m:t>
                                      </m:r>
                                      <m:r>
                                        <m:rPr>
                                          <m:brk m:alnAt="7"/>
                                        </m:rPr>
                                        <a:rPr lang="en-US" sz="1200" b="0">
                                          <a:latin typeface="Cambria Math" panose="02040503050406030204" pitchFamily="18" charset="0"/>
                                          <a:ea typeface="Cambria Math" panose="02040503050406030204" pitchFamily="18" charset="0"/>
                                        </a:rPr>
                                        <m:t>≤</m:t>
                                      </m:r>
                                      <m:r>
                                        <a:rPr lang="en-US" sz="1200" b="0" i="1" smtClean="0">
                                          <a:latin typeface="Cambria Math" panose="02040503050406030204" pitchFamily="18" charset="0"/>
                                          <a:ea typeface="Cambria Math" panose="02040503050406030204" pitchFamily="18" charset="0"/>
                                        </a:rPr>
                                        <m:t>𝑚</m:t>
                                      </m:r>
                                      <m:r>
                                        <a:rPr lang="en-US" sz="1200" b="0">
                                          <a:latin typeface="Cambria Math" panose="02040503050406030204" pitchFamily="18" charset="0"/>
                                          <a:ea typeface="Cambria Math" panose="02040503050406030204" pitchFamily="18" charset="0"/>
                                        </a:rPr>
                                        <m:t>≤</m:t>
                                      </m:r>
                                      <m:r>
                                        <a:rPr lang="en-US" sz="1200" b="0" i="1" smtClean="0">
                                          <a:latin typeface="Cambria Math" panose="02040503050406030204" pitchFamily="18" charset="0"/>
                                          <a:ea typeface="Cambria Math" panose="02040503050406030204" pitchFamily="18" charset="0"/>
                                        </a:rPr>
                                        <m:t>−1</m:t>
                                      </m:r>
                                    </m:e>
                                  </m:mr>
                                  <m:mr>
                                    <m:e>
                                      <m:r>
                                        <m:rPr>
                                          <m:sty m:val="p"/>
                                        </m:rPr>
                                        <a:rPr lang="en-US" sz="1200" b="0">
                                          <a:latin typeface="Cambria Math" panose="02040503050406030204" pitchFamily="18" charset="0"/>
                                          <a:ea typeface="Cambria Math" panose="02040503050406030204" pitchFamily="18" charset="0"/>
                                        </a:rPr>
                                        <m:t>if</m:t>
                                      </m:r>
                                      <m:r>
                                        <a:rPr lang="en-US" sz="1200" b="0">
                                          <a:latin typeface="Cambria Math" panose="02040503050406030204" pitchFamily="18" charset="0"/>
                                          <a:ea typeface="Cambria Math" panose="02040503050406030204" pitchFamily="18" charset="0"/>
                                        </a:rPr>
                                        <m:t> −2</m:t>
                                      </m:r>
                                      <m:r>
                                        <m:rPr>
                                          <m:sty m:val="p"/>
                                        </m:rPr>
                                        <a:rPr lang="en-US" sz="1200" b="0" i="0" smtClean="0">
                                          <a:latin typeface="Cambria Math" panose="02040503050406030204" pitchFamily="18" charset="0"/>
                                          <a:ea typeface="Cambria Math" panose="02040503050406030204" pitchFamily="18" charset="0"/>
                                        </a:rPr>
                                        <m:t>r</m:t>
                                      </m:r>
                                      <m:r>
                                        <a:rPr lang="en-US" sz="1200" b="0">
                                          <a:latin typeface="Cambria Math" panose="02040503050406030204" pitchFamily="18" charset="0"/>
                                          <a:ea typeface="Cambria Math" panose="02040503050406030204" pitchFamily="18" charset="0"/>
                                        </a:rPr>
                                        <m:t>≤</m:t>
                                      </m:r>
                                      <m:r>
                                        <a:rPr lang="en-US" sz="1200" b="0" i="1" smtClean="0">
                                          <a:latin typeface="Cambria Math" panose="02040503050406030204" pitchFamily="18" charset="0"/>
                                          <a:ea typeface="Cambria Math" panose="02040503050406030204" pitchFamily="18" charset="0"/>
                                        </a:rPr>
                                        <m:t>𝑚</m:t>
                                      </m:r>
                                      <m:r>
                                        <a:rPr lang="en-US" sz="1200" b="0">
                                          <a:latin typeface="Cambria Math" panose="02040503050406030204" pitchFamily="18" charset="0"/>
                                          <a:ea typeface="Cambria Math" panose="02040503050406030204" pitchFamily="18" charset="0"/>
                                        </a:rPr>
                                        <m:t>≤</m:t>
                                      </m:r>
                                      <m:r>
                                        <a:rPr lang="en-US" sz="1200" b="0" i="1" smtClean="0">
                                          <a:latin typeface="Cambria Math" panose="02040503050406030204" pitchFamily="18" charset="0"/>
                                          <a:ea typeface="Cambria Math" panose="02040503050406030204" pitchFamily="18" charset="0"/>
                                        </a:rPr>
                                        <m:t>−</m:t>
                                      </m:r>
                                      <m:r>
                                        <a:rPr lang="en-US" sz="1200" b="0" i="1" smtClean="0">
                                          <a:latin typeface="Cambria Math" panose="02040503050406030204" pitchFamily="18" charset="0"/>
                                          <a:ea typeface="Cambria Math" panose="02040503050406030204" pitchFamily="18" charset="0"/>
                                        </a:rPr>
                                        <m:t>𝑟</m:t>
                                      </m:r>
                                      <m:r>
                                        <a:rPr lang="en-US" sz="1200" b="0" i="1" smtClean="0">
                                          <a:latin typeface="Cambria Math" panose="02040503050406030204" pitchFamily="18" charset="0"/>
                                          <a:ea typeface="Cambria Math" panose="02040503050406030204" pitchFamily="18" charset="0"/>
                                        </a:rPr>
                                        <m:t>−1</m:t>
                                      </m:r>
                                    </m:e>
                                  </m:mr>
                                </m:m>
                              </m:e>
                            </m:mr>
                            <m:mr>
                              <m:e>
                                <m:m>
                                  <m:mPr>
                                    <m:mcs>
                                      <m:mc>
                                        <m:mcPr>
                                          <m:count m:val="1"/>
                                          <m:mcJc m:val="center"/>
                                        </m:mcPr>
                                      </m:mc>
                                    </m:mcs>
                                    <m:ctrlPr>
                                      <a:rPr lang="en-US" sz="1200" b="0" i="1">
                                        <a:latin typeface="Cambria Math" panose="02040503050406030204" pitchFamily="18" charset="0"/>
                                        <a:ea typeface="Cambria Math" panose="02040503050406030204" pitchFamily="18" charset="0"/>
                                      </a:rPr>
                                    </m:ctrlPr>
                                  </m:mPr>
                                  <m:mr>
                                    <m:e>
                                      <m:r>
                                        <m:rPr>
                                          <m:sty m:val="p"/>
                                          <m:brk m:alnAt="7"/>
                                        </m:rPr>
                                        <a:rPr lang="en-US" sz="1200" b="0">
                                          <a:latin typeface="Cambria Math" panose="02040503050406030204" pitchFamily="18" charset="0"/>
                                          <a:ea typeface="Cambria Math" panose="02040503050406030204" pitchFamily="18" charset="0"/>
                                        </a:rPr>
                                        <m:t>m</m:t>
                                      </m:r>
                                      <m:r>
                                        <m:rPr>
                                          <m:sty m:val="p"/>
                                        </m:rPr>
                                        <a:rPr lang="en-US" sz="1200" b="0">
                                          <a:latin typeface="Cambria Math" panose="02040503050406030204" pitchFamily="18" charset="0"/>
                                          <a:ea typeface="Cambria Math" panose="02040503050406030204" pitchFamily="18" charset="0"/>
                                        </a:rPr>
                                        <m:t>ax</m:t>
                                      </m:r>
                                      <m:d>
                                        <m:dPr>
                                          <m:ctrlPr>
                                            <a:rPr lang="en-US" sz="1200" b="0" i="1">
                                              <a:latin typeface="Cambria Math" panose="02040503050406030204" pitchFamily="18" charset="0"/>
                                              <a:ea typeface="Cambria Math" panose="02040503050406030204" pitchFamily="18" charset="0"/>
                                            </a:rPr>
                                          </m:ctrlPr>
                                        </m:dPr>
                                        <m:e>
                                          <m:r>
                                            <m:rPr>
                                              <m:sty m:val="p"/>
                                              <m:brk m:alnAt="7"/>
                                            </m:rPr>
                                            <a:rPr lang="el-GR" sz="1200" b="0">
                                              <a:latin typeface="Cambria Math" panose="02040503050406030204" pitchFamily="18" charset="0"/>
                                              <a:ea typeface="Cambria Math" panose="02040503050406030204" pitchFamily="18" charset="0"/>
                                            </a:rPr>
                                            <m:t>ε</m:t>
                                          </m:r>
                                          <m:r>
                                            <a:rPr lang="en-US" sz="1200" b="0">
                                              <a:latin typeface="Cambria Math" panose="02040503050406030204" pitchFamily="18" charset="0"/>
                                              <a:ea typeface="Cambria Math" panose="02040503050406030204" pitchFamily="18" charset="0"/>
                                            </a:rPr>
                                            <m:t>−22</m:t>
                                          </m:r>
                                          <m:r>
                                            <m:rPr>
                                              <m:nor/>
                                            </m:rPr>
                                            <a:rPr lang="en-US" sz="1200" b="0" dirty="0"/>
                                            <m:t>– </m:t>
                                          </m:r>
                                          <m:r>
                                            <m:rPr>
                                              <m:nor/>
                                            </m:rPr>
                                            <a:rPr lang="en-US" sz="1200" b="0" dirty="0"/>
                                            <m:t>DRU</m:t>
                                          </m:r>
                                          <m:r>
                                            <m:rPr>
                                              <m:nor/>
                                            </m:rPr>
                                            <a:rPr lang="en-US" sz="1200" b="0" dirty="0"/>
                                            <m:t> </m:t>
                                          </m:r>
                                          <m:r>
                                            <m:rPr>
                                              <m:nor/>
                                            </m:rPr>
                                            <a:rPr lang="en-US" sz="1200" b="0" dirty="0"/>
                                            <m:t>spreading</m:t>
                                          </m:r>
                                          <m:r>
                                            <m:rPr>
                                              <m:nor/>
                                            </m:rPr>
                                            <a:rPr lang="en-US" sz="1200" b="0" dirty="0"/>
                                            <m:t> </m:t>
                                          </m:r>
                                          <m:r>
                                            <m:rPr>
                                              <m:nor/>
                                            </m:rPr>
                                            <a:rPr lang="en-US" sz="1200" b="0" dirty="0"/>
                                            <m:t>gain</m:t>
                                          </m:r>
                                          <m:r>
                                            <m:rPr>
                                              <m:nor/>
                                            </m:rPr>
                                            <a:rPr lang="en-US" sz="1200" b="0" dirty="0"/>
                                            <m:t>+</m:t>
                                          </m:r>
                                          <m:r>
                                            <a:rPr lang="en-US" sz="1200" b="0" i="1" dirty="0">
                                              <a:latin typeface="Cambria Math" panose="02040503050406030204" pitchFamily="18" charset="0"/>
                                              <a:ea typeface="Cambria Math" panose="02040503050406030204" pitchFamily="18" charset="0"/>
                                            </a:rPr>
                                            <m:t>∆</m:t>
                                          </m:r>
                                          <m:r>
                                            <a:rPr lang="en-US" sz="1200" b="0">
                                              <a:latin typeface="Cambria Math" panose="02040503050406030204" pitchFamily="18" charset="0"/>
                                              <a:ea typeface="Cambria Math" panose="02040503050406030204" pitchFamily="18" charset="0"/>
                                            </a:rPr>
                                            <m:t>, −38</m:t>
                                          </m:r>
                                          <m:r>
                                            <m:rPr>
                                              <m:sty m:val="p"/>
                                            </m:rPr>
                                            <a:rPr lang="en-US" sz="1200" b="0">
                                              <a:latin typeface="Cambria Math" panose="02040503050406030204" pitchFamily="18" charset="0"/>
                                              <a:ea typeface="Cambria Math" panose="02040503050406030204" pitchFamily="18" charset="0"/>
                                            </a:rPr>
                                            <m:t>dB</m:t>
                                          </m:r>
                                        </m:e>
                                      </m:d>
                                      <m:r>
                                        <a:rPr lang="en-US" sz="1200" b="0" i="1">
                                          <a:latin typeface="Cambria Math" panose="02040503050406030204" pitchFamily="18" charset="0"/>
                                          <a:ea typeface="Cambria Math" panose="02040503050406030204" pitchFamily="18" charset="0"/>
                                        </a:rPr>
                                        <m:t>,</m:t>
                                      </m:r>
                                    </m:e>
                                  </m:mr>
                                  <m:mr>
                                    <m:e>
                                      <m:r>
                                        <a:rPr lang="en-US" sz="1200" b="0">
                                          <a:latin typeface="Cambria Math" panose="02040503050406030204" pitchFamily="18" charset="0"/>
                                          <a:ea typeface="Cambria Math" panose="02040503050406030204" pitchFamily="18" charset="0"/>
                                        </a:rPr>
                                        <m:t>−38</m:t>
                                      </m:r>
                                      <m:r>
                                        <m:rPr>
                                          <m:sty m:val="p"/>
                                        </m:rPr>
                                        <a:rPr lang="en-US" sz="1200" b="0">
                                          <a:latin typeface="Cambria Math" panose="02040503050406030204" pitchFamily="18" charset="0"/>
                                          <a:ea typeface="Cambria Math" panose="02040503050406030204" pitchFamily="18" charset="0"/>
                                        </a:rPr>
                                        <m:t>dB</m:t>
                                      </m:r>
                                      <m:r>
                                        <a:rPr lang="en-US" sz="1200" b="0" i="1">
                                          <a:latin typeface="Cambria Math" panose="02040503050406030204" pitchFamily="18" charset="0"/>
                                          <a:ea typeface="Cambria Math" panose="02040503050406030204" pitchFamily="18" charset="0"/>
                                        </a:rPr>
                                        <m:t>,</m:t>
                                      </m:r>
                                    </m:e>
                                  </m:mr>
                                </m:m>
                              </m:e>
                              <m:e>
                                <m:m>
                                  <m:mPr>
                                    <m:mcs>
                                      <m:mc>
                                        <m:mcPr>
                                          <m:count m:val="1"/>
                                          <m:mcJc m:val="center"/>
                                        </m:mcPr>
                                      </m:mc>
                                    </m:mcs>
                                    <m:ctrlPr>
                                      <a:rPr lang="en-US" sz="1200" b="0" i="1">
                                        <a:latin typeface="Cambria Math" panose="02040503050406030204" pitchFamily="18" charset="0"/>
                                        <a:ea typeface="Cambria Math" panose="02040503050406030204" pitchFamily="18" charset="0"/>
                                      </a:rPr>
                                    </m:ctrlPr>
                                  </m:mPr>
                                  <m:mr>
                                    <m:e>
                                      <m:r>
                                        <m:rPr>
                                          <m:sty m:val="p"/>
                                        </m:rPr>
                                        <a:rPr lang="en-US" sz="1200" b="0">
                                          <a:latin typeface="Cambria Math" panose="02040503050406030204" pitchFamily="18" charset="0"/>
                                          <a:ea typeface="Cambria Math" panose="02040503050406030204" pitchFamily="18" charset="0"/>
                                        </a:rPr>
                                        <m:t>if</m:t>
                                      </m:r>
                                      <m:r>
                                        <a:rPr lang="en-US" sz="1200" b="0">
                                          <a:latin typeface="Cambria Math" panose="02040503050406030204" pitchFamily="18" charset="0"/>
                                          <a:ea typeface="Cambria Math" panose="02040503050406030204" pitchFamily="18" charset="0"/>
                                        </a:rPr>
                                        <m:t> −3</m:t>
                                      </m:r>
                                      <m:r>
                                        <m:rPr>
                                          <m:sty m:val="p"/>
                                        </m:rPr>
                                        <a:rPr lang="en-US" sz="1200" b="0" i="0" smtClean="0">
                                          <a:latin typeface="Cambria Math" panose="02040503050406030204" pitchFamily="18" charset="0"/>
                                          <a:ea typeface="Cambria Math" panose="02040503050406030204" pitchFamily="18" charset="0"/>
                                        </a:rPr>
                                        <m:t>r</m:t>
                                      </m:r>
                                      <m:r>
                                        <a:rPr lang="en-US" sz="1200" b="0">
                                          <a:latin typeface="Cambria Math" panose="02040503050406030204" pitchFamily="18" charset="0"/>
                                          <a:ea typeface="Cambria Math" panose="02040503050406030204" pitchFamily="18" charset="0"/>
                                        </a:rPr>
                                        <m:t>≤</m:t>
                                      </m:r>
                                      <m:r>
                                        <a:rPr lang="en-US" sz="1200" b="0" i="1" smtClean="0">
                                          <a:latin typeface="Cambria Math" panose="02040503050406030204" pitchFamily="18" charset="0"/>
                                          <a:ea typeface="Cambria Math" panose="02040503050406030204" pitchFamily="18" charset="0"/>
                                        </a:rPr>
                                        <m:t>𝑚</m:t>
                                      </m:r>
                                      <m:r>
                                        <a:rPr lang="en-US" sz="1200" b="0">
                                          <a:latin typeface="Cambria Math" panose="02040503050406030204" pitchFamily="18" charset="0"/>
                                          <a:ea typeface="Cambria Math" panose="02040503050406030204" pitchFamily="18" charset="0"/>
                                        </a:rPr>
                                        <m:t>≤</m:t>
                                      </m:r>
                                      <m:r>
                                        <a:rPr lang="en-US" sz="1200" b="0" i="1" smtClean="0">
                                          <a:latin typeface="Cambria Math" panose="02040503050406030204" pitchFamily="18" charset="0"/>
                                          <a:ea typeface="Cambria Math" panose="02040503050406030204" pitchFamily="18" charset="0"/>
                                        </a:rPr>
                                        <m:t>−2</m:t>
                                      </m:r>
                                      <m:r>
                                        <a:rPr lang="en-US" sz="1200" b="0" i="1" smtClean="0">
                                          <a:latin typeface="Cambria Math" panose="02040503050406030204" pitchFamily="18" charset="0"/>
                                          <a:ea typeface="Cambria Math" panose="02040503050406030204" pitchFamily="18" charset="0"/>
                                        </a:rPr>
                                        <m:t>𝑟</m:t>
                                      </m:r>
                                      <m:r>
                                        <a:rPr lang="en-US" sz="1200" b="0" i="1" smtClean="0">
                                          <a:latin typeface="Cambria Math" panose="02040503050406030204" pitchFamily="18" charset="0"/>
                                          <a:ea typeface="Cambria Math" panose="02040503050406030204" pitchFamily="18" charset="0"/>
                                        </a:rPr>
                                        <m:t>−1</m:t>
                                      </m:r>
                                    </m:e>
                                  </m:mr>
                                  <m:mr>
                                    <m:e>
                                      <m:r>
                                        <m:rPr>
                                          <m:sty m:val="p"/>
                                        </m:rPr>
                                        <a:rPr lang="en-US" sz="1200" b="0">
                                          <a:latin typeface="Cambria Math" panose="02040503050406030204" pitchFamily="18" charset="0"/>
                                          <a:ea typeface="Cambria Math" panose="02040503050406030204" pitchFamily="18" charset="0"/>
                                        </a:rPr>
                                        <m:t>otherwis</m:t>
                                      </m:r>
                                      <m:r>
                                        <a:rPr lang="en-US" sz="1200" b="0" i="1">
                                          <a:latin typeface="Cambria Math" panose="02040503050406030204" pitchFamily="18" charset="0"/>
                                          <a:ea typeface="Cambria Math" panose="02040503050406030204" pitchFamily="18" charset="0"/>
                                        </a:rPr>
                                        <m:t>𝑒</m:t>
                                      </m:r>
                                    </m:e>
                                  </m:mr>
                                </m:m>
                              </m:e>
                            </m:mr>
                          </m:m>
                        </m:e>
                      </m:d>
                    </m:oMath>
                  </m:oMathPara>
                </a14:m>
                <a:endParaRPr lang="en-US" sz="1200" dirty="0"/>
              </a:p>
              <a:p>
                <a:pPr marL="457200" lvl="1" indent="0">
                  <a:buNone/>
                </a:pPr>
                <a14:m>
                  <m:oMathPara xmlns:m="http://schemas.openxmlformats.org/officeDocument/2006/math">
                    <m:oMathParaPr>
                      <m:jc m:val="centerGroup"/>
                    </m:oMathParaPr>
                    <m:oMath xmlns:m="http://schemas.openxmlformats.org/officeDocument/2006/math">
                      <m:r>
                        <a:rPr lang="en-US" sz="1200" b="0" i="1" smtClean="0">
                          <a:latin typeface="Cambria Math" panose="02040503050406030204" pitchFamily="18" charset="0"/>
                        </a:rPr>
                        <m:t>𝑈𝑛𝑢𝑠𝑒𝑑𝑇𝑜𝑛𝑒𝐸𝑟𝑟𝑜𝑟</m:t>
                      </m:r>
                      <m:d>
                        <m:dPr>
                          <m:ctrlPr>
                            <a:rPr lang="en-US" sz="1200" b="0" i="1">
                              <a:latin typeface="Cambria Math" panose="02040503050406030204" pitchFamily="18" charset="0"/>
                            </a:rPr>
                          </m:ctrlPr>
                        </m:dPr>
                        <m:e>
                          <m:sSub>
                            <m:sSubPr>
                              <m:ctrlPr>
                                <a:rPr lang="en-US" sz="1200" b="0" i="1">
                                  <a:latin typeface="Cambria Math" panose="02040503050406030204" pitchFamily="18" charset="0"/>
                                </a:rPr>
                              </m:ctrlPr>
                            </m:sSubPr>
                            <m:e>
                              <m:r>
                                <a:rPr lang="en-US" sz="1200" b="0" i="1">
                                  <a:latin typeface="Cambria Math" panose="02040503050406030204" pitchFamily="18" charset="0"/>
                                </a:rPr>
                                <m:t>𝑖</m:t>
                              </m:r>
                            </m:e>
                            <m:sub>
                              <m:r>
                                <a:rPr lang="en-US" sz="1200" b="0" i="1">
                                  <a:latin typeface="Cambria Math" panose="02040503050406030204" pitchFamily="18" charset="0"/>
                                </a:rPr>
                                <m:t>𝑅𝑅𝑈</m:t>
                              </m:r>
                              <m:r>
                                <a:rPr lang="en-US" sz="1200" b="0" i="1">
                                  <a:latin typeface="Cambria Math" panose="02040503050406030204" pitchFamily="18" charset="0"/>
                                </a:rPr>
                                <m:t>242,  </m:t>
                              </m:r>
                              <m:r>
                                <a:rPr lang="en-US" sz="1200" b="0" i="1" smtClean="0">
                                  <a:latin typeface="Cambria Math" panose="02040503050406030204" pitchFamily="18" charset="0"/>
                                </a:rPr>
                                <m:t>𝑒𝑛𝑑</m:t>
                              </m:r>
                            </m:sub>
                          </m:sSub>
                          <m:r>
                            <a:rPr lang="en-US" sz="1200" b="0" i="1">
                              <a:latin typeface="Cambria Math" panose="02040503050406030204" pitchFamily="18" charset="0"/>
                            </a:rPr>
                            <m:t>+</m:t>
                          </m:r>
                          <m:r>
                            <a:rPr lang="en-US" sz="1200" b="0" i="1">
                              <a:latin typeface="Cambria Math" panose="02040503050406030204" pitchFamily="18" charset="0"/>
                            </a:rPr>
                            <m:t>𝑚</m:t>
                          </m:r>
                        </m:e>
                      </m:d>
                      <m:r>
                        <a:rPr lang="en-US" sz="1200" b="0" i="1">
                          <a:latin typeface="Cambria Math" panose="02040503050406030204" pitchFamily="18" charset="0"/>
                          <a:ea typeface="Cambria Math" panose="02040503050406030204" pitchFamily="18" charset="0"/>
                        </a:rPr>
                        <m:t>≤</m:t>
                      </m:r>
                      <m:d>
                        <m:dPr>
                          <m:begChr m:val="{"/>
                          <m:endChr m:val=""/>
                          <m:ctrlPr>
                            <a:rPr lang="en-US" sz="1200" i="1">
                              <a:latin typeface="Cambria Math" panose="02040503050406030204" pitchFamily="18" charset="0"/>
                              <a:ea typeface="Cambria Math" panose="02040503050406030204" pitchFamily="18" charset="0"/>
                            </a:rPr>
                          </m:ctrlPr>
                        </m:dPr>
                        <m:e>
                          <m:m>
                            <m:mPr>
                              <m:mcs>
                                <m:mc>
                                  <m:mcPr>
                                    <m:count m:val="2"/>
                                    <m:mcJc m:val="center"/>
                                  </m:mcPr>
                                </m:mc>
                              </m:mcs>
                              <m:ctrlPr>
                                <a:rPr lang="en-US" sz="1200" b="0" i="1">
                                  <a:latin typeface="Cambria Math" panose="02040503050406030204" pitchFamily="18" charset="0"/>
                                  <a:ea typeface="Cambria Math" panose="02040503050406030204" pitchFamily="18" charset="0"/>
                                </a:rPr>
                              </m:ctrlPr>
                            </m:mPr>
                            <m:mr>
                              <m:e>
                                <m:m>
                                  <m:mPr>
                                    <m:mcs>
                                      <m:mc>
                                        <m:mcPr>
                                          <m:count m:val="1"/>
                                          <m:mcJc m:val="center"/>
                                        </m:mcPr>
                                      </m:mc>
                                    </m:mcs>
                                    <m:ctrlPr>
                                      <a:rPr lang="en-US" sz="1200" b="0" i="1">
                                        <a:latin typeface="Cambria Math" panose="02040503050406030204" pitchFamily="18" charset="0"/>
                                        <a:ea typeface="Cambria Math" panose="02040503050406030204" pitchFamily="18" charset="0"/>
                                      </a:rPr>
                                    </m:ctrlPr>
                                  </m:mPr>
                                  <m:mr>
                                    <m:e>
                                      <m:r>
                                        <m:rPr>
                                          <m:sty m:val="p"/>
                                          <m:brk m:alnAt="7"/>
                                        </m:rPr>
                                        <a:rPr lang="en-US" sz="1200" b="0">
                                          <a:latin typeface="Cambria Math" panose="02040503050406030204" pitchFamily="18" charset="0"/>
                                          <a:ea typeface="Cambria Math" panose="02040503050406030204" pitchFamily="18" charset="0"/>
                                        </a:rPr>
                                        <m:t>m</m:t>
                                      </m:r>
                                      <m:r>
                                        <m:rPr>
                                          <m:sty m:val="p"/>
                                        </m:rPr>
                                        <a:rPr lang="en-US" sz="1200" b="0">
                                          <a:latin typeface="Cambria Math" panose="02040503050406030204" pitchFamily="18" charset="0"/>
                                          <a:ea typeface="Cambria Math" panose="02040503050406030204" pitchFamily="18" charset="0"/>
                                        </a:rPr>
                                        <m:t>ax</m:t>
                                      </m:r>
                                      <m:d>
                                        <m:dPr>
                                          <m:ctrlPr>
                                            <a:rPr lang="en-US" sz="1200" b="0" i="1">
                                              <a:latin typeface="Cambria Math" panose="02040503050406030204" pitchFamily="18" charset="0"/>
                                              <a:ea typeface="Cambria Math" panose="02040503050406030204" pitchFamily="18" charset="0"/>
                                            </a:rPr>
                                          </m:ctrlPr>
                                        </m:dPr>
                                        <m:e>
                                          <m:r>
                                            <m:rPr>
                                              <m:sty m:val="p"/>
                                              <m:brk m:alnAt="7"/>
                                            </m:rPr>
                                            <a:rPr lang="el-GR" sz="1200" b="0">
                                              <a:latin typeface="Cambria Math" panose="02040503050406030204" pitchFamily="18" charset="0"/>
                                              <a:ea typeface="Cambria Math" panose="02040503050406030204" pitchFamily="18" charset="0"/>
                                            </a:rPr>
                                            <m:t>ε</m:t>
                                          </m:r>
                                          <m:r>
                                            <a:rPr lang="en-US" sz="1200" b="0">
                                              <a:latin typeface="Cambria Math" panose="02040503050406030204" pitchFamily="18" charset="0"/>
                                              <a:ea typeface="Cambria Math" panose="02040503050406030204" pitchFamily="18" charset="0"/>
                                            </a:rPr>
                                            <m:t>−2</m:t>
                                          </m:r>
                                          <m:r>
                                            <m:rPr>
                                              <m:nor/>
                                            </m:rPr>
                                            <a:rPr lang="en-US" sz="1200" b="0">
                                              <a:latin typeface="Cambria Math" panose="02040503050406030204" pitchFamily="18" charset="0"/>
                                              <a:ea typeface="Cambria Math" panose="02040503050406030204" pitchFamily="18" charset="0"/>
                                            </a:rPr>
                                            <m:t> </m:t>
                                          </m:r>
                                          <m:r>
                                            <m:rPr>
                                              <m:nor/>
                                            </m:rPr>
                                            <a:rPr lang="en-US" sz="1200" b="0" dirty="0"/>
                                            <m:t>– </m:t>
                                          </m:r>
                                          <m:r>
                                            <m:rPr>
                                              <m:nor/>
                                            </m:rPr>
                                            <a:rPr lang="en-US" sz="1200" b="0" dirty="0"/>
                                            <m:t>DRU</m:t>
                                          </m:r>
                                          <m:r>
                                            <m:rPr>
                                              <m:nor/>
                                            </m:rPr>
                                            <a:rPr lang="en-US" sz="1200" b="0" dirty="0"/>
                                            <m:t> </m:t>
                                          </m:r>
                                          <m:r>
                                            <m:rPr>
                                              <m:nor/>
                                            </m:rPr>
                                            <a:rPr lang="en-US" sz="1200" b="0" dirty="0"/>
                                            <m:t>spreading</m:t>
                                          </m:r>
                                          <m:r>
                                            <m:rPr>
                                              <m:nor/>
                                            </m:rPr>
                                            <a:rPr lang="en-US" sz="1200" b="0" dirty="0"/>
                                            <m:t> </m:t>
                                          </m:r>
                                          <m:r>
                                            <m:rPr>
                                              <m:nor/>
                                            </m:rPr>
                                            <a:rPr lang="en-US" sz="1200" b="0" dirty="0"/>
                                            <m:t>gain</m:t>
                                          </m:r>
                                          <m:r>
                                            <m:rPr>
                                              <m:nor/>
                                            </m:rPr>
                                            <a:rPr lang="en-US" sz="1200" b="0" dirty="0"/>
                                            <m:t>+</m:t>
                                          </m:r>
                                          <m:r>
                                            <a:rPr lang="en-US" sz="1200" b="0" i="1" dirty="0">
                                              <a:latin typeface="Cambria Math" panose="02040503050406030204" pitchFamily="18" charset="0"/>
                                              <a:ea typeface="Cambria Math" panose="02040503050406030204" pitchFamily="18" charset="0"/>
                                            </a:rPr>
                                            <m:t>∆</m:t>
                                          </m:r>
                                          <m:r>
                                            <a:rPr lang="en-US" sz="1200" b="0">
                                              <a:latin typeface="Cambria Math" panose="02040503050406030204" pitchFamily="18" charset="0"/>
                                              <a:ea typeface="Cambria Math" panose="02040503050406030204" pitchFamily="18" charset="0"/>
                                            </a:rPr>
                                            <m:t>, −38</m:t>
                                          </m:r>
                                          <m:r>
                                            <m:rPr>
                                              <m:sty m:val="p"/>
                                            </m:rPr>
                                            <a:rPr lang="en-US" sz="1200" b="0">
                                              <a:latin typeface="Cambria Math" panose="02040503050406030204" pitchFamily="18" charset="0"/>
                                              <a:ea typeface="Cambria Math" panose="02040503050406030204" pitchFamily="18" charset="0"/>
                                            </a:rPr>
                                            <m:t>dB</m:t>
                                          </m:r>
                                        </m:e>
                                      </m:d>
                                      <m:r>
                                        <a:rPr lang="en-US" sz="1200" b="0" i="1">
                                          <a:latin typeface="Cambria Math" panose="02040503050406030204" pitchFamily="18" charset="0"/>
                                          <a:ea typeface="Cambria Math" panose="02040503050406030204" pitchFamily="18" charset="0"/>
                                        </a:rPr>
                                        <m:t>,</m:t>
                                      </m:r>
                                    </m:e>
                                  </m:mr>
                                  <m:mr>
                                    <m:e>
                                      <m:r>
                                        <m:rPr>
                                          <m:sty m:val="p"/>
                                        </m:rPr>
                                        <a:rPr lang="en-US" sz="1200" b="0">
                                          <a:latin typeface="Cambria Math" panose="02040503050406030204" pitchFamily="18" charset="0"/>
                                          <a:ea typeface="Cambria Math" panose="02040503050406030204" pitchFamily="18" charset="0"/>
                                        </a:rPr>
                                        <m:t>max</m:t>
                                      </m:r>
                                      <m:d>
                                        <m:dPr>
                                          <m:ctrlPr>
                                            <a:rPr lang="en-US" sz="1200" b="0" i="1">
                                              <a:latin typeface="Cambria Math" panose="02040503050406030204" pitchFamily="18" charset="0"/>
                                              <a:ea typeface="Cambria Math" panose="02040503050406030204" pitchFamily="18" charset="0"/>
                                            </a:rPr>
                                          </m:ctrlPr>
                                        </m:dPr>
                                        <m:e>
                                          <m:r>
                                            <m:rPr>
                                              <m:sty m:val="p"/>
                                              <m:brk m:alnAt="7"/>
                                            </m:rPr>
                                            <a:rPr lang="el-GR" sz="1200" b="0">
                                              <a:latin typeface="Cambria Math" panose="02040503050406030204" pitchFamily="18" charset="0"/>
                                              <a:ea typeface="Cambria Math" panose="02040503050406030204" pitchFamily="18" charset="0"/>
                                            </a:rPr>
                                            <m:t>ε</m:t>
                                          </m:r>
                                          <m:r>
                                            <a:rPr lang="en-US" sz="1200" b="0">
                                              <a:latin typeface="Cambria Math" panose="02040503050406030204" pitchFamily="18" charset="0"/>
                                              <a:ea typeface="Cambria Math" panose="02040503050406030204" pitchFamily="18" charset="0"/>
                                            </a:rPr>
                                            <m:t>−12</m:t>
                                          </m:r>
                                          <m:r>
                                            <m:rPr>
                                              <m:nor/>
                                            </m:rPr>
                                            <a:rPr lang="en-US" sz="1200" b="0" dirty="0"/>
                                            <m:t>– </m:t>
                                          </m:r>
                                          <m:r>
                                            <m:rPr>
                                              <m:nor/>
                                            </m:rPr>
                                            <a:rPr lang="en-US" sz="1200" b="0" dirty="0"/>
                                            <m:t>DRU</m:t>
                                          </m:r>
                                          <m:r>
                                            <m:rPr>
                                              <m:nor/>
                                            </m:rPr>
                                            <a:rPr lang="en-US" sz="1200" b="0" dirty="0"/>
                                            <m:t> </m:t>
                                          </m:r>
                                          <m:r>
                                            <m:rPr>
                                              <m:nor/>
                                            </m:rPr>
                                            <a:rPr lang="en-US" sz="1200" b="0" dirty="0"/>
                                            <m:t>spreading</m:t>
                                          </m:r>
                                          <m:r>
                                            <m:rPr>
                                              <m:nor/>
                                            </m:rPr>
                                            <a:rPr lang="en-US" sz="1200" b="0" dirty="0"/>
                                            <m:t> </m:t>
                                          </m:r>
                                          <m:r>
                                            <m:rPr>
                                              <m:nor/>
                                            </m:rPr>
                                            <a:rPr lang="en-US" sz="1200" b="0" dirty="0"/>
                                            <m:t>gain</m:t>
                                          </m:r>
                                          <m:r>
                                            <m:rPr>
                                              <m:nor/>
                                            </m:rPr>
                                            <a:rPr lang="en-US" sz="1200" b="0" dirty="0"/>
                                            <m:t>+</m:t>
                                          </m:r>
                                          <m:r>
                                            <a:rPr lang="en-US" sz="1200" b="0" i="1" dirty="0">
                                              <a:latin typeface="Cambria Math" panose="02040503050406030204" pitchFamily="18" charset="0"/>
                                              <a:ea typeface="Cambria Math" panose="02040503050406030204" pitchFamily="18" charset="0"/>
                                            </a:rPr>
                                            <m:t>∆</m:t>
                                          </m:r>
                                          <m:r>
                                            <a:rPr lang="en-US" sz="1200" b="0">
                                              <a:latin typeface="Cambria Math" panose="02040503050406030204" pitchFamily="18" charset="0"/>
                                              <a:ea typeface="Cambria Math" panose="02040503050406030204" pitchFamily="18" charset="0"/>
                                            </a:rPr>
                                            <m:t>, −38</m:t>
                                          </m:r>
                                          <m:r>
                                            <m:rPr>
                                              <m:sty m:val="p"/>
                                            </m:rPr>
                                            <a:rPr lang="en-US" sz="1200" b="0">
                                              <a:latin typeface="Cambria Math" panose="02040503050406030204" pitchFamily="18" charset="0"/>
                                              <a:ea typeface="Cambria Math" panose="02040503050406030204" pitchFamily="18" charset="0"/>
                                            </a:rPr>
                                            <m:t>dB</m:t>
                                          </m:r>
                                        </m:e>
                                      </m:d>
                                      <m:r>
                                        <a:rPr lang="en-US" sz="1200" b="0" i="1">
                                          <a:latin typeface="Cambria Math" panose="02040503050406030204" pitchFamily="18" charset="0"/>
                                          <a:ea typeface="Cambria Math" panose="02040503050406030204" pitchFamily="18" charset="0"/>
                                        </a:rPr>
                                        <m:t>,</m:t>
                                      </m:r>
                                    </m:e>
                                  </m:mr>
                                </m:m>
                              </m:e>
                              <m:e>
                                <m:m>
                                  <m:mPr>
                                    <m:mcs>
                                      <m:mc>
                                        <m:mcPr>
                                          <m:count m:val="1"/>
                                          <m:mcJc m:val="center"/>
                                        </m:mcPr>
                                      </m:mc>
                                    </m:mcs>
                                    <m:ctrlPr>
                                      <a:rPr lang="en-US" sz="1200" b="0" i="1">
                                        <a:latin typeface="Cambria Math" panose="02040503050406030204" pitchFamily="18" charset="0"/>
                                        <a:ea typeface="Cambria Math" panose="02040503050406030204" pitchFamily="18" charset="0"/>
                                      </a:rPr>
                                    </m:ctrlPr>
                                  </m:mPr>
                                  <m:mr>
                                    <m:e>
                                      <m:r>
                                        <m:rPr>
                                          <m:sty m:val="p"/>
                                          <m:brk m:alnAt="7"/>
                                        </m:rPr>
                                        <a:rPr lang="en-US" sz="1200" b="0">
                                          <a:latin typeface="Cambria Math" panose="02040503050406030204" pitchFamily="18" charset="0"/>
                                          <a:ea typeface="Cambria Math" panose="02040503050406030204" pitchFamily="18" charset="0"/>
                                        </a:rPr>
                                        <m:t>i</m:t>
                                      </m:r>
                                      <m:r>
                                        <m:rPr>
                                          <m:sty m:val="p"/>
                                        </m:rPr>
                                        <a:rPr lang="en-US" sz="1200" b="0">
                                          <a:latin typeface="Cambria Math" panose="02040503050406030204" pitchFamily="18" charset="0"/>
                                          <a:ea typeface="Cambria Math" panose="02040503050406030204" pitchFamily="18" charset="0"/>
                                        </a:rPr>
                                        <m:t>f</m:t>
                                      </m:r>
                                      <m:r>
                                        <a:rPr lang="en-US" sz="1200" b="0">
                                          <a:latin typeface="Cambria Math" panose="02040503050406030204" pitchFamily="18" charset="0"/>
                                          <a:ea typeface="Cambria Math" panose="02040503050406030204" pitchFamily="18" charset="0"/>
                                        </a:rPr>
                                        <m:t> 1</m:t>
                                      </m:r>
                                      <m:r>
                                        <m:rPr>
                                          <m:brk m:alnAt="7"/>
                                        </m:rPr>
                                        <a:rPr lang="en-US" sz="1200" b="0">
                                          <a:latin typeface="Cambria Math" panose="02040503050406030204" pitchFamily="18" charset="0"/>
                                          <a:ea typeface="Cambria Math" panose="02040503050406030204" pitchFamily="18" charset="0"/>
                                        </a:rPr>
                                        <m:t>≤</m:t>
                                      </m:r>
                                      <m:r>
                                        <m:rPr>
                                          <m:sty m:val="p"/>
                                        </m:rPr>
                                        <a:rPr lang="en-US" sz="1200" b="0" i="0" smtClean="0">
                                          <a:latin typeface="Cambria Math" panose="02040503050406030204" pitchFamily="18" charset="0"/>
                                          <a:ea typeface="Cambria Math" panose="02040503050406030204" pitchFamily="18" charset="0"/>
                                        </a:rPr>
                                        <m:t>m</m:t>
                                      </m:r>
                                      <m:r>
                                        <a:rPr lang="en-US" sz="1200" b="0">
                                          <a:latin typeface="Cambria Math" panose="02040503050406030204" pitchFamily="18" charset="0"/>
                                          <a:ea typeface="Cambria Math" panose="02040503050406030204" pitchFamily="18" charset="0"/>
                                        </a:rPr>
                                        <m:t>≤</m:t>
                                      </m:r>
                                      <m:r>
                                        <a:rPr lang="en-US" sz="1200" b="0" i="1">
                                          <a:latin typeface="Cambria Math" panose="02040503050406030204" pitchFamily="18" charset="0"/>
                                          <a:ea typeface="Cambria Math" panose="02040503050406030204" pitchFamily="18" charset="0"/>
                                        </a:rPr>
                                        <m:t>𝑟</m:t>
                                      </m:r>
                                    </m:e>
                                  </m:mr>
                                  <m:mr>
                                    <m:e>
                                      <m:r>
                                        <m:rPr>
                                          <m:sty m:val="p"/>
                                        </m:rPr>
                                        <a:rPr lang="en-US" sz="1200" b="0">
                                          <a:latin typeface="Cambria Math" panose="02040503050406030204" pitchFamily="18" charset="0"/>
                                          <a:ea typeface="Cambria Math" panose="02040503050406030204" pitchFamily="18" charset="0"/>
                                        </a:rPr>
                                        <m:t>if</m:t>
                                      </m:r>
                                      <m:r>
                                        <a:rPr lang="en-US" sz="1200" b="0">
                                          <a:latin typeface="Cambria Math" panose="02040503050406030204" pitchFamily="18" charset="0"/>
                                          <a:ea typeface="Cambria Math" panose="02040503050406030204" pitchFamily="18" charset="0"/>
                                        </a:rPr>
                                        <m:t> </m:t>
                                      </m:r>
                                      <m:r>
                                        <m:rPr>
                                          <m:sty m:val="p"/>
                                        </m:rPr>
                                        <a:rPr lang="en-US" sz="1200" b="0">
                                          <a:latin typeface="Cambria Math" panose="02040503050406030204" pitchFamily="18" charset="0"/>
                                          <a:ea typeface="Cambria Math" panose="02040503050406030204" pitchFamily="18" charset="0"/>
                                        </a:rPr>
                                        <m:t>r</m:t>
                                      </m:r>
                                      <m:r>
                                        <a:rPr lang="en-US" sz="1200" b="0">
                                          <a:latin typeface="Cambria Math" panose="02040503050406030204" pitchFamily="18" charset="0"/>
                                          <a:ea typeface="Cambria Math" panose="02040503050406030204" pitchFamily="18" charset="0"/>
                                        </a:rPr>
                                        <m:t>+1≤</m:t>
                                      </m:r>
                                      <m:r>
                                        <m:rPr>
                                          <m:sty m:val="p"/>
                                        </m:rPr>
                                        <a:rPr lang="en-US" sz="1200" b="0" i="0" smtClean="0">
                                          <a:latin typeface="Cambria Math" panose="02040503050406030204" pitchFamily="18" charset="0"/>
                                          <a:ea typeface="Cambria Math" panose="02040503050406030204" pitchFamily="18" charset="0"/>
                                        </a:rPr>
                                        <m:t>m</m:t>
                                      </m:r>
                                      <m:r>
                                        <a:rPr lang="en-US" sz="1200" b="0">
                                          <a:latin typeface="Cambria Math" panose="02040503050406030204" pitchFamily="18" charset="0"/>
                                          <a:ea typeface="Cambria Math" panose="02040503050406030204" pitchFamily="18" charset="0"/>
                                        </a:rPr>
                                        <m:t>≤2</m:t>
                                      </m:r>
                                      <m:r>
                                        <m:rPr>
                                          <m:sty m:val="p"/>
                                        </m:rPr>
                                        <a:rPr lang="en-US" sz="1200" b="0">
                                          <a:latin typeface="Cambria Math" panose="02040503050406030204" pitchFamily="18" charset="0"/>
                                          <a:ea typeface="Cambria Math" panose="02040503050406030204" pitchFamily="18" charset="0"/>
                                        </a:rPr>
                                        <m:t>r</m:t>
                                      </m:r>
                                    </m:e>
                                  </m:mr>
                                </m:m>
                              </m:e>
                            </m:mr>
                            <m:mr>
                              <m:e>
                                <m:m>
                                  <m:mPr>
                                    <m:mcs>
                                      <m:mc>
                                        <m:mcPr>
                                          <m:count m:val="1"/>
                                          <m:mcJc m:val="center"/>
                                        </m:mcPr>
                                      </m:mc>
                                    </m:mcs>
                                    <m:ctrlPr>
                                      <a:rPr lang="en-US" sz="1200" b="0" i="1">
                                        <a:latin typeface="Cambria Math" panose="02040503050406030204" pitchFamily="18" charset="0"/>
                                        <a:ea typeface="Cambria Math" panose="02040503050406030204" pitchFamily="18" charset="0"/>
                                      </a:rPr>
                                    </m:ctrlPr>
                                  </m:mPr>
                                  <m:mr>
                                    <m:e>
                                      <m:r>
                                        <m:rPr>
                                          <m:sty m:val="p"/>
                                          <m:brk m:alnAt="7"/>
                                        </m:rPr>
                                        <a:rPr lang="en-US" sz="1200" b="0">
                                          <a:latin typeface="Cambria Math" panose="02040503050406030204" pitchFamily="18" charset="0"/>
                                          <a:ea typeface="Cambria Math" panose="02040503050406030204" pitchFamily="18" charset="0"/>
                                        </a:rPr>
                                        <m:t>m</m:t>
                                      </m:r>
                                      <m:r>
                                        <m:rPr>
                                          <m:sty m:val="p"/>
                                        </m:rPr>
                                        <a:rPr lang="en-US" sz="1200" b="0">
                                          <a:latin typeface="Cambria Math" panose="02040503050406030204" pitchFamily="18" charset="0"/>
                                          <a:ea typeface="Cambria Math" panose="02040503050406030204" pitchFamily="18" charset="0"/>
                                        </a:rPr>
                                        <m:t>ax</m:t>
                                      </m:r>
                                      <m:d>
                                        <m:dPr>
                                          <m:ctrlPr>
                                            <a:rPr lang="en-US" sz="1200" b="0" i="1">
                                              <a:latin typeface="Cambria Math" panose="02040503050406030204" pitchFamily="18" charset="0"/>
                                              <a:ea typeface="Cambria Math" panose="02040503050406030204" pitchFamily="18" charset="0"/>
                                            </a:rPr>
                                          </m:ctrlPr>
                                        </m:dPr>
                                        <m:e>
                                          <m:r>
                                            <m:rPr>
                                              <m:sty m:val="p"/>
                                              <m:brk m:alnAt="7"/>
                                            </m:rPr>
                                            <a:rPr lang="el-GR" sz="1200" b="0">
                                              <a:latin typeface="Cambria Math" panose="02040503050406030204" pitchFamily="18" charset="0"/>
                                              <a:ea typeface="Cambria Math" panose="02040503050406030204" pitchFamily="18" charset="0"/>
                                            </a:rPr>
                                            <m:t>ε</m:t>
                                          </m:r>
                                          <m:r>
                                            <a:rPr lang="en-US" sz="1200" b="0">
                                              <a:latin typeface="Cambria Math" panose="02040503050406030204" pitchFamily="18" charset="0"/>
                                              <a:ea typeface="Cambria Math" panose="02040503050406030204" pitchFamily="18" charset="0"/>
                                            </a:rPr>
                                            <m:t>−22</m:t>
                                          </m:r>
                                          <m:r>
                                            <m:rPr>
                                              <m:nor/>
                                            </m:rPr>
                                            <a:rPr lang="en-US" sz="1200" b="0" dirty="0"/>
                                            <m:t>– </m:t>
                                          </m:r>
                                          <m:r>
                                            <m:rPr>
                                              <m:nor/>
                                            </m:rPr>
                                            <a:rPr lang="en-US" sz="1200" b="0" dirty="0"/>
                                            <m:t>DRU</m:t>
                                          </m:r>
                                          <m:r>
                                            <m:rPr>
                                              <m:nor/>
                                            </m:rPr>
                                            <a:rPr lang="en-US" sz="1200" b="0" dirty="0"/>
                                            <m:t> </m:t>
                                          </m:r>
                                          <m:r>
                                            <m:rPr>
                                              <m:nor/>
                                            </m:rPr>
                                            <a:rPr lang="en-US" sz="1200" b="0" dirty="0"/>
                                            <m:t>spreading</m:t>
                                          </m:r>
                                          <m:r>
                                            <m:rPr>
                                              <m:nor/>
                                            </m:rPr>
                                            <a:rPr lang="en-US" sz="1200" b="0" dirty="0"/>
                                            <m:t> </m:t>
                                          </m:r>
                                          <m:r>
                                            <m:rPr>
                                              <m:nor/>
                                            </m:rPr>
                                            <a:rPr lang="en-US" sz="1200" b="0" dirty="0"/>
                                            <m:t>gain</m:t>
                                          </m:r>
                                          <m:r>
                                            <m:rPr>
                                              <m:nor/>
                                            </m:rPr>
                                            <a:rPr lang="en-US" sz="1200" b="0" dirty="0"/>
                                            <m:t>+</m:t>
                                          </m:r>
                                          <m:r>
                                            <a:rPr lang="en-US" sz="1200" b="0" i="1" dirty="0">
                                              <a:latin typeface="Cambria Math" panose="02040503050406030204" pitchFamily="18" charset="0"/>
                                              <a:ea typeface="Cambria Math" panose="02040503050406030204" pitchFamily="18" charset="0"/>
                                            </a:rPr>
                                            <m:t>∆</m:t>
                                          </m:r>
                                          <m:r>
                                            <a:rPr lang="en-US" sz="1200" b="0">
                                              <a:latin typeface="Cambria Math" panose="02040503050406030204" pitchFamily="18" charset="0"/>
                                              <a:ea typeface="Cambria Math" panose="02040503050406030204" pitchFamily="18" charset="0"/>
                                            </a:rPr>
                                            <m:t>, −38</m:t>
                                          </m:r>
                                          <m:r>
                                            <m:rPr>
                                              <m:sty m:val="p"/>
                                            </m:rPr>
                                            <a:rPr lang="en-US" sz="1200" b="0">
                                              <a:latin typeface="Cambria Math" panose="02040503050406030204" pitchFamily="18" charset="0"/>
                                              <a:ea typeface="Cambria Math" panose="02040503050406030204" pitchFamily="18" charset="0"/>
                                            </a:rPr>
                                            <m:t>dB</m:t>
                                          </m:r>
                                        </m:e>
                                      </m:d>
                                      <m:r>
                                        <a:rPr lang="en-US" sz="1200" b="0" i="1">
                                          <a:latin typeface="Cambria Math" panose="02040503050406030204" pitchFamily="18" charset="0"/>
                                          <a:ea typeface="Cambria Math" panose="02040503050406030204" pitchFamily="18" charset="0"/>
                                        </a:rPr>
                                        <m:t>,</m:t>
                                      </m:r>
                                    </m:e>
                                  </m:mr>
                                  <m:mr>
                                    <m:e>
                                      <m:r>
                                        <a:rPr lang="en-US" sz="1200" b="0">
                                          <a:latin typeface="Cambria Math" panose="02040503050406030204" pitchFamily="18" charset="0"/>
                                          <a:ea typeface="Cambria Math" panose="02040503050406030204" pitchFamily="18" charset="0"/>
                                        </a:rPr>
                                        <m:t>−38</m:t>
                                      </m:r>
                                      <m:r>
                                        <m:rPr>
                                          <m:sty m:val="p"/>
                                        </m:rPr>
                                        <a:rPr lang="en-US" sz="1200" b="0">
                                          <a:latin typeface="Cambria Math" panose="02040503050406030204" pitchFamily="18" charset="0"/>
                                          <a:ea typeface="Cambria Math" panose="02040503050406030204" pitchFamily="18" charset="0"/>
                                        </a:rPr>
                                        <m:t>dB</m:t>
                                      </m:r>
                                      <m:r>
                                        <a:rPr lang="en-US" sz="1200" b="0" i="1">
                                          <a:latin typeface="Cambria Math" panose="02040503050406030204" pitchFamily="18" charset="0"/>
                                          <a:ea typeface="Cambria Math" panose="02040503050406030204" pitchFamily="18" charset="0"/>
                                        </a:rPr>
                                        <m:t>,</m:t>
                                      </m:r>
                                    </m:e>
                                  </m:mr>
                                </m:m>
                              </m:e>
                              <m:e>
                                <m:m>
                                  <m:mPr>
                                    <m:mcs>
                                      <m:mc>
                                        <m:mcPr>
                                          <m:count m:val="1"/>
                                          <m:mcJc m:val="center"/>
                                        </m:mcPr>
                                      </m:mc>
                                    </m:mcs>
                                    <m:ctrlPr>
                                      <a:rPr lang="en-US" sz="1200" b="0" i="1">
                                        <a:latin typeface="Cambria Math" panose="02040503050406030204" pitchFamily="18" charset="0"/>
                                        <a:ea typeface="Cambria Math" panose="02040503050406030204" pitchFamily="18" charset="0"/>
                                      </a:rPr>
                                    </m:ctrlPr>
                                  </m:mPr>
                                  <m:mr>
                                    <m:e>
                                      <m:r>
                                        <m:rPr>
                                          <m:sty m:val="p"/>
                                        </m:rPr>
                                        <a:rPr lang="en-US" sz="1200" b="0">
                                          <a:latin typeface="Cambria Math" panose="02040503050406030204" pitchFamily="18" charset="0"/>
                                          <a:ea typeface="Cambria Math" panose="02040503050406030204" pitchFamily="18" charset="0"/>
                                        </a:rPr>
                                        <m:t>if</m:t>
                                      </m:r>
                                      <m:r>
                                        <a:rPr lang="en-US" sz="1200" b="0">
                                          <a:latin typeface="Cambria Math" panose="02040503050406030204" pitchFamily="18" charset="0"/>
                                          <a:ea typeface="Cambria Math" panose="02040503050406030204" pitchFamily="18" charset="0"/>
                                        </a:rPr>
                                        <m:t> 2</m:t>
                                      </m:r>
                                      <m:r>
                                        <m:rPr>
                                          <m:sty m:val="p"/>
                                        </m:rPr>
                                        <a:rPr lang="en-US" sz="1200" b="0">
                                          <a:latin typeface="Cambria Math" panose="02040503050406030204" pitchFamily="18" charset="0"/>
                                          <a:ea typeface="Cambria Math" panose="02040503050406030204" pitchFamily="18" charset="0"/>
                                        </a:rPr>
                                        <m:t>r</m:t>
                                      </m:r>
                                      <m:r>
                                        <a:rPr lang="en-US" sz="1200" b="0">
                                          <a:latin typeface="Cambria Math" panose="02040503050406030204" pitchFamily="18" charset="0"/>
                                          <a:ea typeface="Cambria Math" panose="02040503050406030204" pitchFamily="18" charset="0"/>
                                        </a:rPr>
                                        <m:t>+1≤</m:t>
                                      </m:r>
                                      <m:r>
                                        <m:rPr>
                                          <m:sty m:val="p"/>
                                        </m:rPr>
                                        <a:rPr lang="en-US" sz="1200" b="0" i="0" smtClean="0">
                                          <a:latin typeface="Cambria Math" panose="02040503050406030204" pitchFamily="18" charset="0"/>
                                          <a:ea typeface="Cambria Math" panose="02040503050406030204" pitchFamily="18" charset="0"/>
                                        </a:rPr>
                                        <m:t>m</m:t>
                                      </m:r>
                                      <m:r>
                                        <a:rPr lang="en-US" sz="1200" b="0">
                                          <a:latin typeface="Cambria Math" panose="02040503050406030204" pitchFamily="18" charset="0"/>
                                          <a:ea typeface="Cambria Math" panose="02040503050406030204" pitchFamily="18" charset="0"/>
                                        </a:rPr>
                                        <m:t>≤3</m:t>
                                      </m:r>
                                      <m:r>
                                        <m:rPr>
                                          <m:sty m:val="p"/>
                                        </m:rPr>
                                        <a:rPr lang="en-US" sz="1200" b="0">
                                          <a:latin typeface="Cambria Math" panose="02040503050406030204" pitchFamily="18" charset="0"/>
                                          <a:ea typeface="Cambria Math" panose="02040503050406030204" pitchFamily="18" charset="0"/>
                                        </a:rPr>
                                        <m:t>r</m:t>
                                      </m:r>
                                    </m:e>
                                  </m:mr>
                                  <m:mr>
                                    <m:e>
                                      <m:r>
                                        <m:rPr>
                                          <m:sty m:val="p"/>
                                        </m:rPr>
                                        <a:rPr lang="en-US" sz="1200" b="0">
                                          <a:latin typeface="Cambria Math" panose="02040503050406030204" pitchFamily="18" charset="0"/>
                                          <a:ea typeface="Cambria Math" panose="02040503050406030204" pitchFamily="18" charset="0"/>
                                        </a:rPr>
                                        <m:t>otherwis</m:t>
                                      </m:r>
                                      <m:r>
                                        <a:rPr lang="en-US" sz="1200" b="0" i="1">
                                          <a:latin typeface="Cambria Math" panose="02040503050406030204" pitchFamily="18" charset="0"/>
                                          <a:ea typeface="Cambria Math" panose="02040503050406030204" pitchFamily="18" charset="0"/>
                                        </a:rPr>
                                        <m:t>𝑒</m:t>
                                      </m:r>
                                    </m:e>
                                  </m:mr>
                                </m:m>
                              </m:e>
                            </m:mr>
                          </m:m>
                        </m:e>
                      </m:d>
                    </m:oMath>
                  </m:oMathPara>
                </a14:m>
                <a:endParaRPr lang="en-US" sz="1200" dirty="0"/>
              </a:p>
              <a:p>
                <a:pPr lvl="1"/>
                <a:endParaRPr lang="en-US" sz="800" dirty="0"/>
              </a:p>
              <a:p>
                <a:pPr lvl="1"/>
                <a:r>
                  <a:rPr lang="en-US" sz="1400" dirty="0"/>
                  <a:t>Where </a:t>
                </a:r>
                <a14:m>
                  <m:oMath xmlns:m="http://schemas.openxmlformats.org/officeDocument/2006/math">
                    <m:r>
                      <m:rPr>
                        <m:sty m:val="p"/>
                        <m:brk m:alnAt="7"/>
                      </m:rPr>
                      <a:rPr lang="el-GR" sz="1400" smtClean="0">
                        <a:latin typeface="Cambria Math" panose="02040503050406030204" pitchFamily="18" charset="0"/>
                        <a:ea typeface="Cambria Math" panose="02040503050406030204" pitchFamily="18" charset="0"/>
                      </a:rPr>
                      <m:t>ε</m:t>
                    </m:r>
                  </m:oMath>
                </a14:m>
                <a:r>
                  <a:rPr lang="en-US" sz="1400" dirty="0"/>
                  <a:t> is used tone EVM, r is number of DBW20 in the transmitting DBW, r=1 for DBW20, r=2 for DBW40, and r=4 for DBW80 and DBW60</a:t>
                </a:r>
              </a:p>
              <a:p>
                <a:pPr lvl="1"/>
                <a14:m>
                  <m:oMath xmlns:m="http://schemas.openxmlformats.org/officeDocument/2006/math">
                    <m:r>
                      <a:rPr lang="en-US" sz="1400" i="1" dirty="0">
                        <a:latin typeface="Cambria Math" panose="02040503050406030204" pitchFamily="18" charset="0"/>
                        <a:ea typeface="Cambria Math" panose="02040503050406030204" pitchFamily="18" charset="0"/>
                      </a:rPr>
                      <m:t>∆</m:t>
                    </m:r>
                  </m:oMath>
                </a14:m>
                <a:r>
                  <a:rPr lang="en-US" sz="1400" dirty="0"/>
                  <a:t> = 2 dB</a:t>
                </a:r>
              </a:p>
              <a:p>
                <a:pPr lvl="1"/>
                <a:r>
                  <a:rPr lang="en-US" sz="1400" dirty="0"/>
                  <a:t>EVM measurement over unused tones outside of DBW but within PPDU</a:t>
                </a:r>
              </a:p>
              <a:p>
                <a:pPr marL="457200" lvl="1" indent="0">
                  <a:buNone/>
                </a:pPr>
                <a:endParaRPr lang="en-US" dirty="0"/>
              </a:p>
              <a:p>
                <a:pPr lvl="1"/>
                <a:endParaRPr lang="en-US" dirty="0"/>
              </a:p>
              <a:p>
                <a:pPr marL="0" indent="0">
                  <a:buNone/>
                </a:pPr>
                <a:endParaRPr lang="en-US" sz="1800" dirty="0"/>
              </a:p>
              <a:p>
                <a:pPr>
                  <a:buFont typeface="Arial" panose="020B0604020202020204" pitchFamily="34" charset="0"/>
                  <a:buChar char="•"/>
                </a:pPr>
                <a:endParaRPr lang="en-US" sz="1800" dirty="0"/>
              </a:p>
              <a:p>
                <a:pPr>
                  <a:buFont typeface="Arial" panose="020B0604020202020204" pitchFamily="34" charset="0"/>
                  <a:buChar char="•"/>
                </a:pPr>
                <a:endParaRPr lang="en-US" sz="1800" dirty="0"/>
              </a:p>
              <a:p>
                <a:pPr>
                  <a:buFont typeface="Arial" panose="020B0604020202020204" pitchFamily="34" charset="0"/>
                  <a:buChar char="•"/>
                </a:pPr>
                <a:endParaRPr lang="en-US" sz="1800" dirty="0"/>
              </a:p>
              <a:p>
                <a:pPr>
                  <a:buFont typeface="Arial" panose="020B0604020202020204" pitchFamily="34" charset="0"/>
                  <a:buChar char="•"/>
                </a:pPr>
                <a:endParaRPr lang="en-US" sz="1600" dirty="0"/>
              </a:p>
            </p:txBody>
          </p:sp>
        </mc:Choice>
        <mc:Fallback xmlns="">
          <p:sp>
            <p:nvSpPr>
              <p:cNvPr id="3" name="Content Placeholder 2">
                <a:extLst>
                  <a:ext uri="{FF2B5EF4-FFF2-40B4-BE49-F238E27FC236}">
                    <a16:creationId xmlns:a16="http://schemas.microsoft.com/office/drawing/2014/main" id="{D49E6C19-1D24-C994-D6A2-B82926342D1A}"/>
                  </a:ext>
                </a:extLst>
              </p:cNvPr>
              <p:cNvSpPr>
                <a:spLocks noGrp="1" noRot="1" noChangeAspect="1" noMove="1" noResize="1" noEditPoints="1" noAdjustHandles="1" noChangeArrowheads="1" noChangeShapeType="1" noTextEdit="1"/>
              </p:cNvSpPr>
              <p:nvPr>
                <p:ph idx="1"/>
              </p:nvPr>
            </p:nvSpPr>
            <p:spPr>
              <a:xfrm>
                <a:off x="439420" y="1268760"/>
                <a:ext cx="8475980" cy="4996118"/>
              </a:xfrm>
              <a:blipFill>
                <a:blip r:embed="rId2"/>
                <a:stretch>
                  <a:fillRect l="-719" t="-610"/>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A143F9E5-0A7F-5B2C-77FC-C1EA2C0CA2E0}"/>
              </a:ext>
            </a:extLst>
          </p:cNvPr>
          <p:cNvSpPr>
            <a:spLocks noGrp="1"/>
          </p:cNvSpPr>
          <p:nvPr>
            <p:ph type="sldNum" idx="12"/>
          </p:nvPr>
        </p:nvSpPr>
        <p:spPr/>
        <p:txBody>
          <a:bodyPr/>
          <a:lstStyle/>
          <a:p>
            <a:r>
              <a:rPr lang="en-GB"/>
              <a:t>Slide </a:t>
            </a:r>
            <a:fld id="{440F5867-744E-4AA6-B0ED-4C44D2DFBB7B}" type="slidenum">
              <a:rPr lang="en-GB" smtClean="0"/>
              <a:pPr/>
              <a:t>22</a:t>
            </a:fld>
            <a:endParaRPr lang="en-GB" dirty="0"/>
          </a:p>
        </p:txBody>
      </p:sp>
      <p:sp>
        <p:nvSpPr>
          <p:cNvPr id="8" name="Date Placeholder 3">
            <a:extLst>
              <a:ext uri="{FF2B5EF4-FFF2-40B4-BE49-F238E27FC236}">
                <a16:creationId xmlns:a16="http://schemas.microsoft.com/office/drawing/2014/main" id="{720F5AAD-3B63-582B-3430-B63477408460}"/>
              </a:ext>
            </a:extLst>
          </p:cNvPr>
          <p:cNvSpPr>
            <a:spLocks noGrp="1"/>
          </p:cNvSpPr>
          <p:nvPr>
            <p:ph type="dt" sz="half" idx="10"/>
          </p:nvPr>
        </p:nvSpPr>
        <p:spPr>
          <a:xfrm>
            <a:off x="685800" y="316123"/>
            <a:ext cx="1182055" cy="276999"/>
          </a:xfrm>
        </p:spPr>
        <p:txBody>
          <a:bodyPr/>
          <a:lstStyle/>
          <a:p>
            <a:pPr>
              <a:defRPr/>
            </a:pPr>
            <a:r>
              <a:rPr lang="en-US"/>
              <a:t>July 2025</a:t>
            </a:r>
            <a:endParaRPr lang="en-US" dirty="0"/>
          </a:p>
        </p:txBody>
      </p:sp>
      <p:sp>
        <p:nvSpPr>
          <p:cNvPr id="9" name="Footer Placeholder 4">
            <a:extLst>
              <a:ext uri="{FF2B5EF4-FFF2-40B4-BE49-F238E27FC236}">
                <a16:creationId xmlns:a16="http://schemas.microsoft.com/office/drawing/2014/main" id="{9B24D6A5-339B-6730-34EF-B68B476BCC5A}"/>
              </a:ext>
            </a:extLst>
          </p:cNvPr>
          <p:cNvSpPr>
            <a:spLocks noGrp="1"/>
          </p:cNvSpPr>
          <p:nvPr>
            <p:ph type="ftr" sz="quarter" idx="11"/>
          </p:nvPr>
        </p:nvSpPr>
        <p:spPr>
          <a:xfrm>
            <a:off x="7242735" y="6475413"/>
            <a:ext cx="1301190" cy="184666"/>
          </a:xfrm>
        </p:spPr>
        <p:txBody>
          <a:bodyPr/>
          <a:lstStyle/>
          <a:p>
            <a:pPr>
              <a:defRPr/>
            </a:pPr>
            <a:r>
              <a:rPr lang="nb-NO"/>
              <a:t>Lin Yang (Qualcomm)</a:t>
            </a:r>
            <a:endParaRPr lang="en-US" dirty="0"/>
          </a:p>
        </p:txBody>
      </p:sp>
      <p:sp>
        <p:nvSpPr>
          <p:cNvPr id="7" name="标题 3">
            <a:extLst>
              <a:ext uri="{FF2B5EF4-FFF2-40B4-BE49-F238E27FC236}">
                <a16:creationId xmlns:a16="http://schemas.microsoft.com/office/drawing/2014/main" id="{7A0AE0B9-08B0-97C8-F4B4-E70BBFF2B2C8}"/>
              </a:ext>
            </a:extLst>
          </p:cNvPr>
          <p:cNvSpPr txBox="1">
            <a:spLocks/>
          </p:cNvSpPr>
          <p:nvPr/>
        </p:nvSpPr>
        <p:spPr bwMode="auto">
          <a:xfrm>
            <a:off x="685800" y="798577"/>
            <a:ext cx="7772400" cy="450669"/>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charset="0"/>
              </a:defRPr>
            </a:lvl2pPr>
            <a:lvl3pPr algn="ctr" rtl="0" eaLnBrk="0" fontAlgn="base" hangingPunct="0">
              <a:spcBef>
                <a:spcPct val="0"/>
              </a:spcBef>
              <a:spcAft>
                <a:spcPct val="0"/>
              </a:spcAft>
              <a:defRPr sz="3200" b="1">
                <a:solidFill>
                  <a:schemeClr val="tx2"/>
                </a:solidFill>
                <a:latin typeface="Times New Roman" charset="0"/>
              </a:defRPr>
            </a:lvl3pPr>
            <a:lvl4pPr algn="ctr" rtl="0" eaLnBrk="0" fontAlgn="base" hangingPunct="0">
              <a:spcBef>
                <a:spcPct val="0"/>
              </a:spcBef>
              <a:spcAft>
                <a:spcPct val="0"/>
              </a:spcAft>
              <a:defRPr sz="3200" b="1">
                <a:solidFill>
                  <a:schemeClr val="tx2"/>
                </a:solidFill>
                <a:latin typeface="Times New Roman" charset="0"/>
              </a:defRPr>
            </a:lvl4pPr>
            <a:lvl5pPr algn="ctr" rtl="0" eaLnBrk="0" fontAlgn="base" hangingPunct="0">
              <a:spcBef>
                <a:spcPct val="0"/>
              </a:spcBef>
              <a:spcAft>
                <a:spcPct val="0"/>
              </a:spcAft>
              <a:defRPr sz="3200" b="1">
                <a:solidFill>
                  <a:schemeClr val="tx2"/>
                </a:solidFill>
                <a:latin typeface="Times New Roman" charset="0"/>
              </a:defRPr>
            </a:lvl5pPr>
            <a:lvl6pPr marL="457200" algn="ctr" rtl="0" eaLnBrk="0" fontAlgn="base" hangingPunct="0">
              <a:spcBef>
                <a:spcPct val="0"/>
              </a:spcBef>
              <a:spcAft>
                <a:spcPct val="0"/>
              </a:spcAft>
              <a:defRPr sz="3200" b="1">
                <a:solidFill>
                  <a:schemeClr val="tx2"/>
                </a:solidFill>
                <a:latin typeface="Times New Roman" charset="0"/>
              </a:defRPr>
            </a:lvl6pPr>
            <a:lvl7pPr marL="914400" algn="ctr" rtl="0" eaLnBrk="0" fontAlgn="base" hangingPunct="0">
              <a:spcBef>
                <a:spcPct val="0"/>
              </a:spcBef>
              <a:spcAft>
                <a:spcPct val="0"/>
              </a:spcAft>
              <a:defRPr sz="3200" b="1">
                <a:solidFill>
                  <a:schemeClr val="tx2"/>
                </a:solidFill>
                <a:latin typeface="Times New Roman" charset="0"/>
              </a:defRPr>
            </a:lvl7pPr>
            <a:lvl8pPr marL="1371600" algn="ctr" rtl="0" eaLnBrk="0" fontAlgn="base" hangingPunct="0">
              <a:spcBef>
                <a:spcPct val="0"/>
              </a:spcBef>
              <a:spcAft>
                <a:spcPct val="0"/>
              </a:spcAft>
              <a:defRPr sz="3200" b="1">
                <a:solidFill>
                  <a:schemeClr val="tx2"/>
                </a:solidFill>
                <a:latin typeface="Times New Roman" charset="0"/>
              </a:defRPr>
            </a:lvl8pPr>
            <a:lvl9pPr marL="1828800" algn="ctr" rtl="0" eaLnBrk="0" fontAlgn="base" hangingPunct="0">
              <a:spcBef>
                <a:spcPct val="0"/>
              </a:spcBef>
              <a:spcAft>
                <a:spcPct val="0"/>
              </a:spcAft>
              <a:defRPr sz="3200" b="1">
                <a:solidFill>
                  <a:schemeClr val="tx2"/>
                </a:solidFill>
                <a:latin typeface="Times New Roman" charset="0"/>
              </a:defRPr>
            </a:lvl9pPr>
          </a:lstStyle>
          <a:p>
            <a:r>
              <a:rPr lang="en-IE" altLang="zh-CN" kern="0" dirty="0">
                <a:latin typeface="+mn-ea"/>
                <a:ea typeface="+mn-ea"/>
              </a:rPr>
              <a:t>SP 4</a:t>
            </a:r>
            <a:endParaRPr lang="zh-CN" altLang="en-US" kern="0" dirty="0">
              <a:latin typeface="+mn-ea"/>
              <a:ea typeface="+mn-ea"/>
            </a:endParaRPr>
          </a:p>
        </p:txBody>
      </p:sp>
    </p:spTree>
    <p:extLst>
      <p:ext uri="{BB962C8B-B14F-4D97-AF65-F5344CB8AC3E}">
        <p14:creationId xmlns:p14="http://schemas.microsoft.com/office/powerpoint/2010/main" val="42075671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851E57-8ABB-F6F8-1CBD-F121D926EE16}"/>
            </a:ext>
          </a:extLst>
        </p:cNvPr>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2BC1F331-63DC-E69B-3AB6-C0CEB52F0228}"/>
                  </a:ext>
                </a:extLst>
              </p:cNvPr>
              <p:cNvSpPr>
                <a:spLocks noGrp="1"/>
              </p:cNvSpPr>
              <p:nvPr>
                <p:ph idx="1"/>
              </p:nvPr>
            </p:nvSpPr>
            <p:spPr>
              <a:xfrm>
                <a:off x="439420" y="1340769"/>
                <a:ext cx="8475980" cy="3672407"/>
              </a:xfrm>
            </p:spPr>
            <p:txBody>
              <a:bodyPr/>
              <a:lstStyle/>
              <a:p>
                <a:r>
                  <a:rPr lang="en-US" altLang="zh-CN" sz="2000" dirty="0"/>
                  <a:t>Do you support the following?</a:t>
                </a:r>
                <a:endParaRPr lang="en-US" sz="2000" dirty="0"/>
              </a:p>
              <a:p>
                <a:pPr marL="0" indent="0">
                  <a:buNone/>
                </a:pPr>
                <a:endParaRPr lang="en-US" sz="800" dirty="0"/>
              </a:p>
              <a:p>
                <a:pPr marL="0" indent="0">
                  <a:buNone/>
                </a:pPr>
                <a:r>
                  <a:rPr lang="en-US" sz="1600" b="0" dirty="0"/>
                  <a:t>DRU unused tone EVM requirement for the unused tones outside DBW but within PPDU is given by</a:t>
                </a:r>
              </a:p>
              <a:p>
                <a:pPr marL="400050" lvl="1" indent="0">
                  <a:buNone/>
                </a:pPr>
                <a:endParaRPr lang="en-US" sz="800" dirty="0"/>
              </a:p>
              <a:p>
                <a:pPr marL="0" indent="0" algn="ctr">
                  <a:buNone/>
                </a:pPr>
                <a14:m>
                  <m:oMathPara xmlns:m="http://schemas.openxmlformats.org/officeDocument/2006/math">
                    <m:oMathParaPr>
                      <m:jc m:val="centerGroup"/>
                    </m:oMathParaPr>
                    <m:oMath xmlns:m="http://schemas.openxmlformats.org/officeDocument/2006/math">
                      <m:r>
                        <a:rPr lang="en-US" sz="1200" b="0" i="1">
                          <a:latin typeface="Cambria Math" panose="02040503050406030204" pitchFamily="18" charset="0"/>
                        </a:rPr>
                        <m:t>𝑈𝑛𝑢𝑠𝑒𝑑𝑇𝑜𝑛𝑒𝐸𝑟𝑟𝑜𝑟</m:t>
                      </m:r>
                      <m:d>
                        <m:dPr>
                          <m:ctrlPr>
                            <a:rPr lang="en-US" sz="1200" b="0" i="1">
                              <a:latin typeface="Cambria Math" panose="02040503050406030204" pitchFamily="18" charset="0"/>
                            </a:rPr>
                          </m:ctrlPr>
                        </m:dPr>
                        <m:e>
                          <m:sSub>
                            <m:sSubPr>
                              <m:ctrlPr>
                                <a:rPr lang="en-US" sz="1200" b="0" i="1">
                                  <a:latin typeface="Cambria Math" panose="02040503050406030204" pitchFamily="18" charset="0"/>
                                </a:rPr>
                              </m:ctrlPr>
                            </m:sSubPr>
                            <m:e>
                              <m:r>
                                <a:rPr lang="en-US" sz="1200" b="0" i="1">
                                  <a:latin typeface="Cambria Math" panose="02040503050406030204" pitchFamily="18" charset="0"/>
                                </a:rPr>
                                <m:t>𝑖</m:t>
                              </m:r>
                            </m:e>
                            <m:sub>
                              <m:r>
                                <a:rPr lang="en-US" sz="1200" b="0" i="1">
                                  <a:latin typeface="Cambria Math" panose="02040503050406030204" pitchFamily="18" charset="0"/>
                                </a:rPr>
                                <m:t>𝑅𝑅𝑈</m:t>
                              </m:r>
                              <m:r>
                                <a:rPr lang="en-US" sz="1200" b="0" i="1">
                                  <a:latin typeface="Cambria Math" panose="02040503050406030204" pitchFamily="18" charset="0"/>
                                </a:rPr>
                                <m:t>242,  </m:t>
                              </m:r>
                              <m:r>
                                <a:rPr lang="en-US" sz="1200" b="0" i="1">
                                  <a:latin typeface="Cambria Math" panose="02040503050406030204" pitchFamily="18" charset="0"/>
                                </a:rPr>
                                <m:t>𝑠𝑡𝑎𝑟𝑡</m:t>
                              </m:r>
                            </m:sub>
                          </m:sSub>
                          <m:r>
                            <a:rPr lang="en-US" sz="1200" b="0" i="1">
                              <a:latin typeface="Cambria Math" panose="02040503050406030204" pitchFamily="18" charset="0"/>
                            </a:rPr>
                            <m:t>+</m:t>
                          </m:r>
                          <m:r>
                            <a:rPr lang="en-US" sz="1200" b="0" i="1">
                              <a:latin typeface="Cambria Math" panose="02040503050406030204" pitchFamily="18" charset="0"/>
                            </a:rPr>
                            <m:t>𝑚</m:t>
                          </m:r>
                        </m:e>
                      </m:d>
                      <m:r>
                        <a:rPr lang="en-US" sz="1200" b="0" i="1">
                          <a:latin typeface="Cambria Math" panose="02040503050406030204" pitchFamily="18" charset="0"/>
                          <a:ea typeface="Cambria Math" panose="02040503050406030204" pitchFamily="18" charset="0"/>
                        </a:rPr>
                        <m:t>≤</m:t>
                      </m:r>
                      <m:d>
                        <m:dPr>
                          <m:begChr m:val="{"/>
                          <m:endChr m:val=""/>
                          <m:ctrlPr>
                            <a:rPr lang="en-US" sz="1200" i="1">
                              <a:latin typeface="Cambria Math" panose="02040503050406030204" pitchFamily="18" charset="0"/>
                              <a:ea typeface="Cambria Math" panose="02040503050406030204" pitchFamily="18" charset="0"/>
                            </a:rPr>
                          </m:ctrlPr>
                        </m:dPr>
                        <m:e>
                          <m:m>
                            <m:mPr>
                              <m:mcs>
                                <m:mc>
                                  <m:mcPr>
                                    <m:count m:val="2"/>
                                    <m:mcJc m:val="center"/>
                                  </m:mcPr>
                                </m:mc>
                              </m:mcs>
                              <m:ctrlPr>
                                <a:rPr lang="en-US" sz="1200" b="0" i="1">
                                  <a:latin typeface="Cambria Math" panose="02040503050406030204" pitchFamily="18" charset="0"/>
                                  <a:ea typeface="Cambria Math" panose="02040503050406030204" pitchFamily="18" charset="0"/>
                                </a:rPr>
                              </m:ctrlPr>
                            </m:mPr>
                            <m:mr>
                              <m:e>
                                <m:m>
                                  <m:mPr>
                                    <m:mcs>
                                      <m:mc>
                                        <m:mcPr>
                                          <m:count m:val="1"/>
                                          <m:mcJc m:val="center"/>
                                        </m:mcPr>
                                      </m:mc>
                                    </m:mcs>
                                    <m:ctrlPr>
                                      <a:rPr lang="en-US" sz="1200" b="0" i="1">
                                        <a:latin typeface="Cambria Math" panose="02040503050406030204" pitchFamily="18" charset="0"/>
                                        <a:ea typeface="Cambria Math" panose="02040503050406030204" pitchFamily="18" charset="0"/>
                                      </a:rPr>
                                    </m:ctrlPr>
                                  </m:mPr>
                                  <m:mr>
                                    <m:e>
                                      <m:r>
                                        <m:rPr>
                                          <m:sty m:val="p"/>
                                          <m:brk m:alnAt="7"/>
                                        </m:rPr>
                                        <a:rPr lang="en-US" sz="1200" b="0">
                                          <a:latin typeface="Cambria Math" panose="02040503050406030204" pitchFamily="18" charset="0"/>
                                          <a:ea typeface="Cambria Math" panose="02040503050406030204" pitchFamily="18" charset="0"/>
                                        </a:rPr>
                                        <m:t>m</m:t>
                                      </m:r>
                                      <m:r>
                                        <m:rPr>
                                          <m:sty m:val="p"/>
                                        </m:rPr>
                                        <a:rPr lang="en-US" sz="1200" b="0">
                                          <a:latin typeface="Cambria Math" panose="02040503050406030204" pitchFamily="18" charset="0"/>
                                          <a:ea typeface="Cambria Math" panose="02040503050406030204" pitchFamily="18" charset="0"/>
                                        </a:rPr>
                                        <m:t>ax</m:t>
                                      </m:r>
                                      <m:d>
                                        <m:dPr>
                                          <m:ctrlPr>
                                            <a:rPr lang="en-US" sz="1200" b="0" i="1">
                                              <a:latin typeface="Cambria Math" panose="02040503050406030204" pitchFamily="18" charset="0"/>
                                              <a:ea typeface="Cambria Math" panose="02040503050406030204" pitchFamily="18" charset="0"/>
                                            </a:rPr>
                                          </m:ctrlPr>
                                        </m:dPr>
                                        <m:e>
                                          <m:r>
                                            <m:rPr>
                                              <m:sty m:val="p"/>
                                              <m:brk m:alnAt="7"/>
                                            </m:rPr>
                                            <a:rPr lang="el-GR" sz="1200" b="0">
                                              <a:latin typeface="Cambria Math" panose="02040503050406030204" pitchFamily="18" charset="0"/>
                                              <a:ea typeface="Cambria Math" panose="02040503050406030204" pitchFamily="18" charset="0"/>
                                            </a:rPr>
                                            <m:t>ε</m:t>
                                          </m:r>
                                          <m:r>
                                            <a:rPr lang="en-US" sz="1200" b="0" i="0" smtClean="0">
                                              <a:latin typeface="Cambria Math" panose="02040503050406030204" pitchFamily="18" charset="0"/>
                                              <a:ea typeface="Cambria Math" panose="02040503050406030204" pitchFamily="18" charset="0"/>
                                            </a:rPr>
                                            <m:t> </m:t>
                                          </m:r>
                                          <m:r>
                                            <m:rPr>
                                              <m:nor/>
                                            </m:rPr>
                                            <a:rPr lang="en-US" sz="1200" b="0" dirty="0"/>
                                            <m:t>– </m:t>
                                          </m:r>
                                          <m:r>
                                            <m:rPr>
                                              <m:nor/>
                                            </m:rPr>
                                            <a:rPr lang="en-US" sz="1200" b="0" dirty="0"/>
                                            <m:t>DRU</m:t>
                                          </m:r>
                                          <m:r>
                                            <m:rPr>
                                              <m:nor/>
                                            </m:rPr>
                                            <a:rPr lang="en-US" sz="1200" b="0" dirty="0"/>
                                            <m:t> </m:t>
                                          </m:r>
                                          <m:r>
                                            <m:rPr>
                                              <m:nor/>
                                            </m:rPr>
                                            <a:rPr lang="en-US" sz="1200" b="0" dirty="0"/>
                                            <m:t>spreading</m:t>
                                          </m:r>
                                          <m:r>
                                            <m:rPr>
                                              <m:nor/>
                                            </m:rPr>
                                            <a:rPr lang="en-US" sz="1200" b="0" dirty="0"/>
                                            <m:t> </m:t>
                                          </m:r>
                                          <m:r>
                                            <m:rPr>
                                              <m:nor/>
                                            </m:rPr>
                                            <a:rPr lang="en-US" sz="1200" b="0" dirty="0"/>
                                            <m:t>gain</m:t>
                                          </m:r>
                                          <m:r>
                                            <a:rPr lang="en-US" sz="1200" b="0">
                                              <a:latin typeface="Cambria Math" panose="02040503050406030204" pitchFamily="18" charset="0"/>
                                              <a:ea typeface="Cambria Math" panose="02040503050406030204" pitchFamily="18" charset="0"/>
                                            </a:rPr>
                                            <m:t>, −38</m:t>
                                          </m:r>
                                          <m:r>
                                            <m:rPr>
                                              <m:sty m:val="p"/>
                                            </m:rPr>
                                            <a:rPr lang="en-US" sz="1200" b="0">
                                              <a:latin typeface="Cambria Math" panose="02040503050406030204" pitchFamily="18" charset="0"/>
                                              <a:ea typeface="Cambria Math" panose="02040503050406030204" pitchFamily="18" charset="0"/>
                                            </a:rPr>
                                            <m:t>dB</m:t>
                                          </m:r>
                                        </m:e>
                                      </m:d>
                                      <m:r>
                                        <a:rPr lang="en-US" sz="1200" b="0" i="1">
                                          <a:latin typeface="Cambria Math" panose="02040503050406030204" pitchFamily="18" charset="0"/>
                                          <a:ea typeface="Cambria Math" panose="02040503050406030204" pitchFamily="18" charset="0"/>
                                        </a:rPr>
                                        <m:t>,</m:t>
                                      </m:r>
                                    </m:e>
                                  </m:mr>
                                  <m:mr>
                                    <m:e>
                                      <m:r>
                                        <m:rPr>
                                          <m:sty m:val="p"/>
                                        </m:rPr>
                                        <a:rPr lang="en-US" sz="1200" b="0">
                                          <a:latin typeface="Cambria Math" panose="02040503050406030204" pitchFamily="18" charset="0"/>
                                          <a:ea typeface="Cambria Math" panose="02040503050406030204" pitchFamily="18" charset="0"/>
                                        </a:rPr>
                                        <m:t>max</m:t>
                                      </m:r>
                                      <m:d>
                                        <m:dPr>
                                          <m:ctrlPr>
                                            <a:rPr lang="en-US" sz="1200" b="0" i="1">
                                              <a:latin typeface="Cambria Math" panose="02040503050406030204" pitchFamily="18" charset="0"/>
                                              <a:ea typeface="Cambria Math" panose="02040503050406030204" pitchFamily="18" charset="0"/>
                                            </a:rPr>
                                          </m:ctrlPr>
                                        </m:dPr>
                                        <m:e>
                                          <m:r>
                                            <m:rPr>
                                              <m:sty m:val="p"/>
                                              <m:brk m:alnAt="7"/>
                                            </m:rPr>
                                            <a:rPr lang="el-GR" sz="1200" b="0">
                                              <a:latin typeface="Cambria Math" panose="02040503050406030204" pitchFamily="18" charset="0"/>
                                              <a:ea typeface="Cambria Math" panose="02040503050406030204" pitchFamily="18" charset="0"/>
                                            </a:rPr>
                                            <m:t>ε</m:t>
                                          </m:r>
                                          <m:r>
                                            <a:rPr lang="en-US" sz="1200" b="0">
                                              <a:latin typeface="Cambria Math" panose="02040503050406030204" pitchFamily="18" charset="0"/>
                                              <a:ea typeface="Cambria Math" panose="02040503050406030204" pitchFamily="18" charset="0"/>
                                            </a:rPr>
                                            <m:t>−1</m:t>
                                          </m:r>
                                          <m:r>
                                            <a:rPr lang="en-US" sz="1200" b="0" i="0" smtClean="0">
                                              <a:latin typeface="Cambria Math" panose="02040503050406030204" pitchFamily="18" charset="0"/>
                                              <a:ea typeface="Cambria Math" panose="02040503050406030204" pitchFamily="18" charset="0"/>
                                            </a:rPr>
                                            <m:t>0</m:t>
                                          </m:r>
                                          <m:r>
                                            <m:rPr>
                                              <m:nor/>
                                            </m:rPr>
                                            <a:rPr lang="en-US" sz="1200" b="0" dirty="0"/>
                                            <m:t>– </m:t>
                                          </m:r>
                                          <m:r>
                                            <m:rPr>
                                              <m:nor/>
                                            </m:rPr>
                                            <a:rPr lang="en-US" sz="1200" b="0" dirty="0"/>
                                            <m:t>DRU</m:t>
                                          </m:r>
                                          <m:r>
                                            <m:rPr>
                                              <m:nor/>
                                            </m:rPr>
                                            <a:rPr lang="en-US" sz="1200" b="0" dirty="0"/>
                                            <m:t> </m:t>
                                          </m:r>
                                          <m:r>
                                            <m:rPr>
                                              <m:nor/>
                                            </m:rPr>
                                            <a:rPr lang="en-US" sz="1200" b="0" dirty="0"/>
                                            <m:t>spreading</m:t>
                                          </m:r>
                                          <m:r>
                                            <m:rPr>
                                              <m:nor/>
                                            </m:rPr>
                                            <a:rPr lang="en-US" sz="1200" b="0" dirty="0"/>
                                            <m:t> </m:t>
                                          </m:r>
                                          <m:r>
                                            <m:rPr>
                                              <m:nor/>
                                            </m:rPr>
                                            <a:rPr lang="en-US" sz="1200" b="0" dirty="0"/>
                                            <m:t>gain</m:t>
                                          </m:r>
                                          <m:r>
                                            <a:rPr lang="en-US" sz="1200" b="0">
                                              <a:latin typeface="Cambria Math" panose="02040503050406030204" pitchFamily="18" charset="0"/>
                                              <a:ea typeface="Cambria Math" panose="02040503050406030204" pitchFamily="18" charset="0"/>
                                            </a:rPr>
                                            <m:t>, −38</m:t>
                                          </m:r>
                                          <m:r>
                                            <m:rPr>
                                              <m:sty m:val="p"/>
                                            </m:rPr>
                                            <a:rPr lang="en-US" sz="1200" b="0">
                                              <a:latin typeface="Cambria Math" panose="02040503050406030204" pitchFamily="18" charset="0"/>
                                              <a:ea typeface="Cambria Math" panose="02040503050406030204" pitchFamily="18" charset="0"/>
                                            </a:rPr>
                                            <m:t>dB</m:t>
                                          </m:r>
                                        </m:e>
                                      </m:d>
                                      <m:r>
                                        <a:rPr lang="en-US" sz="1200" b="0" i="1">
                                          <a:latin typeface="Cambria Math" panose="02040503050406030204" pitchFamily="18" charset="0"/>
                                          <a:ea typeface="Cambria Math" panose="02040503050406030204" pitchFamily="18" charset="0"/>
                                        </a:rPr>
                                        <m:t>,</m:t>
                                      </m:r>
                                    </m:e>
                                  </m:mr>
                                </m:m>
                              </m:e>
                              <m:e>
                                <m:m>
                                  <m:mPr>
                                    <m:mcs>
                                      <m:mc>
                                        <m:mcPr>
                                          <m:count m:val="1"/>
                                          <m:mcJc m:val="center"/>
                                        </m:mcPr>
                                      </m:mc>
                                    </m:mcs>
                                    <m:ctrlPr>
                                      <a:rPr lang="en-US" sz="1200" b="0" i="1">
                                        <a:latin typeface="Cambria Math" panose="02040503050406030204" pitchFamily="18" charset="0"/>
                                        <a:ea typeface="Cambria Math" panose="02040503050406030204" pitchFamily="18" charset="0"/>
                                      </a:rPr>
                                    </m:ctrlPr>
                                  </m:mPr>
                                  <m:mr>
                                    <m:e>
                                      <m:r>
                                        <m:rPr>
                                          <m:sty m:val="p"/>
                                          <m:brk m:alnAt="7"/>
                                        </m:rPr>
                                        <a:rPr lang="en-US" sz="1200" b="0">
                                          <a:latin typeface="Cambria Math" panose="02040503050406030204" pitchFamily="18" charset="0"/>
                                          <a:ea typeface="Cambria Math" panose="02040503050406030204" pitchFamily="18" charset="0"/>
                                        </a:rPr>
                                        <m:t>i</m:t>
                                      </m:r>
                                      <m:r>
                                        <m:rPr>
                                          <m:sty m:val="p"/>
                                        </m:rPr>
                                        <a:rPr lang="en-US" sz="1200" b="0">
                                          <a:latin typeface="Cambria Math" panose="02040503050406030204" pitchFamily="18" charset="0"/>
                                          <a:ea typeface="Cambria Math" panose="02040503050406030204" pitchFamily="18" charset="0"/>
                                        </a:rPr>
                                        <m:t>f</m:t>
                                      </m:r>
                                      <m:r>
                                        <a:rPr lang="en-US" sz="1200" b="0">
                                          <a:latin typeface="Cambria Math" panose="02040503050406030204" pitchFamily="18" charset="0"/>
                                          <a:ea typeface="Cambria Math" panose="02040503050406030204" pitchFamily="18" charset="0"/>
                                        </a:rPr>
                                        <m:t> −</m:t>
                                      </m:r>
                                      <m:r>
                                        <m:rPr>
                                          <m:sty m:val="p"/>
                                        </m:rPr>
                                        <a:rPr lang="en-US" sz="1200" b="0" i="0" smtClean="0">
                                          <a:latin typeface="Cambria Math" panose="02040503050406030204" pitchFamily="18" charset="0"/>
                                          <a:ea typeface="Cambria Math" panose="02040503050406030204" pitchFamily="18" charset="0"/>
                                        </a:rPr>
                                        <m:t>r</m:t>
                                      </m:r>
                                      <m:r>
                                        <m:rPr>
                                          <m:brk m:alnAt="7"/>
                                        </m:rPr>
                                        <a:rPr lang="en-US" sz="1200" b="0">
                                          <a:latin typeface="Cambria Math" panose="02040503050406030204" pitchFamily="18" charset="0"/>
                                          <a:ea typeface="Cambria Math" panose="02040503050406030204" pitchFamily="18" charset="0"/>
                                        </a:rPr>
                                        <m:t>≤</m:t>
                                      </m:r>
                                      <m:r>
                                        <a:rPr lang="en-US" sz="1200" b="0" i="1" smtClean="0">
                                          <a:latin typeface="Cambria Math" panose="02040503050406030204" pitchFamily="18" charset="0"/>
                                          <a:ea typeface="Cambria Math" panose="02040503050406030204" pitchFamily="18" charset="0"/>
                                        </a:rPr>
                                        <m:t>𝑚</m:t>
                                      </m:r>
                                      <m:r>
                                        <a:rPr lang="en-US" sz="1200" b="0">
                                          <a:latin typeface="Cambria Math" panose="02040503050406030204" pitchFamily="18" charset="0"/>
                                          <a:ea typeface="Cambria Math" panose="02040503050406030204" pitchFamily="18" charset="0"/>
                                        </a:rPr>
                                        <m:t>≤</m:t>
                                      </m:r>
                                      <m:r>
                                        <a:rPr lang="en-US" sz="1200" b="0" i="1" smtClean="0">
                                          <a:latin typeface="Cambria Math" panose="02040503050406030204" pitchFamily="18" charset="0"/>
                                          <a:ea typeface="Cambria Math" panose="02040503050406030204" pitchFamily="18" charset="0"/>
                                        </a:rPr>
                                        <m:t>−1</m:t>
                                      </m:r>
                                    </m:e>
                                  </m:mr>
                                  <m:mr>
                                    <m:e>
                                      <m:r>
                                        <m:rPr>
                                          <m:sty m:val="p"/>
                                        </m:rPr>
                                        <a:rPr lang="en-US" sz="1200" b="0">
                                          <a:latin typeface="Cambria Math" panose="02040503050406030204" pitchFamily="18" charset="0"/>
                                          <a:ea typeface="Cambria Math" panose="02040503050406030204" pitchFamily="18" charset="0"/>
                                        </a:rPr>
                                        <m:t>if</m:t>
                                      </m:r>
                                      <m:r>
                                        <a:rPr lang="en-US" sz="1200" b="0">
                                          <a:latin typeface="Cambria Math" panose="02040503050406030204" pitchFamily="18" charset="0"/>
                                          <a:ea typeface="Cambria Math" panose="02040503050406030204" pitchFamily="18" charset="0"/>
                                        </a:rPr>
                                        <m:t> −2</m:t>
                                      </m:r>
                                      <m:r>
                                        <m:rPr>
                                          <m:sty m:val="p"/>
                                        </m:rPr>
                                        <a:rPr lang="en-US" sz="1200" b="0" i="0" smtClean="0">
                                          <a:latin typeface="Cambria Math" panose="02040503050406030204" pitchFamily="18" charset="0"/>
                                          <a:ea typeface="Cambria Math" panose="02040503050406030204" pitchFamily="18" charset="0"/>
                                        </a:rPr>
                                        <m:t>r</m:t>
                                      </m:r>
                                      <m:r>
                                        <a:rPr lang="en-US" sz="1200" b="0">
                                          <a:latin typeface="Cambria Math" panose="02040503050406030204" pitchFamily="18" charset="0"/>
                                          <a:ea typeface="Cambria Math" panose="02040503050406030204" pitchFamily="18" charset="0"/>
                                        </a:rPr>
                                        <m:t>≤</m:t>
                                      </m:r>
                                      <m:r>
                                        <a:rPr lang="en-US" sz="1200" b="0" i="1" smtClean="0">
                                          <a:latin typeface="Cambria Math" panose="02040503050406030204" pitchFamily="18" charset="0"/>
                                          <a:ea typeface="Cambria Math" panose="02040503050406030204" pitchFamily="18" charset="0"/>
                                        </a:rPr>
                                        <m:t>𝑚</m:t>
                                      </m:r>
                                      <m:r>
                                        <a:rPr lang="en-US" sz="1200" b="0">
                                          <a:latin typeface="Cambria Math" panose="02040503050406030204" pitchFamily="18" charset="0"/>
                                          <a:ea typeface="Cambria Math" panose="02040503050406030204" pitchFamily="18" charset="0"/>
                                        </a:rPr>
                                        <m:t>≤</m:t>
                                      </m:r>
                                      <m:r>
                                        <a:rPr lang="en-US" sz="1200" b="0" i="1" smtClean="0">
                                          <a:latin typeface="Cambria Math" panose="02040503050406030204" pitchFamily="18" charset="0"/>
                                          <a:ea typeface="Cambria Math" panose="02040503050406030204" pitchFamily="18" charset="0"/>
                                        </a:rPr>
                                        <m:t>−</m:t>
                                      </m:r>
                                      <m:r>
                                        <a:rPr lang="en-US" sz="1200" b="0" i="1" smtClean="0">
                                          <a:latin typeface="Cambria Math" panose="02040503050406030204" pitchFamily="18" charset="0"/>
                                          <a:ea typeface="Cambria Math" panose="02040503050406030204" pitchFamily="18" charset="0"/>
                                        </a:rPr>
                                        <m:t>𝑟</m:t>
                                      </m:r>
                                      <m:r>
                                        <a:rPr lang="en-US" sz="1200" b="0" i="1" smtClean="0">
                                          <a:latin typeface="Cambria Math" panose="02040503050406030204" pitchFamily="18" charset="0"/>
                                          <a:ea typeface="Cambria Math" panose="02040503050406030204" pitchFamily="18" charset="0"/>
                                        </a:rPr>
                                        <m:t>−1</m:t>
                                      </m:r>
                                    </m:e>
                                  </m:mr>
                                </m:m>
                              </m:e>
                            </m:mr>
                            <m:mr>
                              <m:e>
                                <m:m>
                                  <m:mPr>
                                    <m:mcs>
                                      <m:mc>
                                        <m:mcPr>
                                          <m:count m:val="1"/>
                                          <m:mcJc m:val="center"/>
                                        </m:mcPr>
                                      </m:mc>
                                    </m:mcs>
                                    <m:ctrlPr>
                                      <a:rPr lang="en-US" sz="1200" b="0" i="1">
                                        <a:latin typeface="Cambria Math" panose="02040503050406030204" pitchFamily="18" charset="0"/>
                                        <a:ea typeface="Cambria Math" panose="02040503050406030204" pitchFamily="18" charset="0"/>
                                      </a:rPr>
                                    </m:ctrlPr>
                                  </m:mPr>
                                  <m:mr>
                                    <m:e>
                                      <m:r>
                                        <m:rPr>
                                          <m:sty m:val="p"/>
                                          <m:brk m:alnAt="7"/>
                                        </m:rPr>
                                        <a:rPr lang="en-US" sz="1200" b="0">
                                          <a:latin typeface="Cambria Math" panose="02040503050406030204" pitchFamily="18" charset="0"/>
                                          <a:ea typeface="Cambria Math" panose="02040503050406030204" pitchFamily="18" charset="0"/>
                                        </a:rPr>
                                        <m:t>m</m:t>
                                      </m:r>
                                      <m:r>
                                        <m:rPr>
                                          <m:sty m:val="p"/>
                                        </m:rPr>
                                        <a:rPr lang="en-US" sz="1200" b="0">
                                          <a:latin typeface="Cambria Math" panose="02040503050406030204" pitchFamily="18" charset="0"/>
                                          <a:ea typeface="Cambria Math" panose="02040503050406030204" pitchFamily="18" charset="0"/>
                                        </a:rPr>
                                        <m:t>ax</m:t>
                                      </m:r>
                                      <m:d>
                                        <m:dPr>
                                          <m:ctrlPr>
                                            <a:rPr lang="en-US" sz="1200" b="0" i="1">
                                              <a:latin typeface="Cambria Math" panose="02040503050406030204" pitchFamily="18" charset="0"/>
                                              <a:ea typeface="Cambria Math" panose="02040503050406030204" pitchFamily="18" charset="0"/>
                                            </a:rPr>
                                          </m:ctrlPr>
                                        </m:dPr>
                                        <m:e>
                                          <m:r>
                                            <m:rPr>
                                              <m:sty m:val="p"/>
                                              <m:brk m:alnAt="7"/>
                                            </m:rPr>
                                            <a:rPr lang="el-GR" sz="1200" b="0">
                                              <a:latin typeface="Cambria Math" panose="02040503050406030204" pitchFamily="18" charset="0"/>
                                              <a:ea typeface="Cambria Math" panose="02040503050406030204" pitchFamily="18" charset="0"/>
                                            </a:rPr>
                                            <m:t>ε</m:t>
                                          </m:r>
                                          <m:r>
                                            <a:rPr lang="en-US" sz="1200" b="0">
                                              <a:latin typeface="Cambria Math" panose="02040503050406030204" pitchFamily="18" charset="0"/>
                                              <a:ea typeface="Cambria Math" panose="02040503050406030204" pitchFamily="18" charset="0"/>
                                            </a:rPr>
                                            <m:t>−2</m:t>
                                          </m:r>
                                          <m:r>
                                            <a:rPr lang="en-US" sz="1200" b="0" i="0" smtClean="0">
                                              <a:latin typeface="Cambria Math" panose="02040503050406030204" pitchFamily="18" charset="0"/>
                                              <a:ea typeface="Cambria Math" panose="02040503050406030204" pitchFamily="18" charset="0"/>
                                            </a:rPr>
                                            <m:t>0</m:t>
                                          </m:r>
                                          <m:r>
                                            <m:rPr>
                                              <m:nor/>
                                            </m:rPr>
                                            <a:rPr lang="en-US" sz="1200" b="0" dirty="0"/>
                                            <m:t>– </m:t>
                                          </m:r>
                                          <m:r>
                                            <m:rPr>
                                              <m:nor/>
                                            </m:rPr>
                                            <a:rPr lang="en-US" sz="1200" b="0" dirty="0"/>
                                            <m:t>DRU</m:t>
                                          </m:r>
                                          <m:r>
                                            <m:rPr>
                                              <m:nor/>
                                            </m:rPr>
                                            <a:rPr lang="en-US" sz="1200" b="0" dirty="0"/>
                                            <m:t> </m:t>
                                          </m:r>
                                          <m:r>
                                            <m:rPr>
                                              <m:nor/>
                                            </m:rPr>
                                            <a:rPr lang="en-US" sz="1200" b="0" dirty="0"/>
                                            <m:t>spreading</m:t>
                                          </m:r>
                                          <m:r>
                                            <m:rPr>
                                              <m:nor/>
                                            </m:rPr>
                                            <a:rPr lang="en-US" sz="1200" b="0" dirty="0"/>
                                            <m:t> </m:t>
                                          </m:r>
                                          <m:r>
                                            <m:rPr>
                                              <m:nor/>
                                            </m:rPr>
                                            <a:rPr lang="en-US" sz="1200" b="0" dirty="0"/>
                                            <m:t>gain</m:t>
                                          </m:r>
                                          <m:r>
                                            <a:rPr lang="en-US" sz="1200" b="0">
                                              <a:latin typeface="Cambria Math" panose="02040503050406030204" pitchFamily="18" charset="0"/>
                                              <a:ea typeface="Cambria Math" panose="02040503050406030204" pitchFamily="18" charset="0"/>
                                            </a:rPr>
                                            <m:t>, −38</m:t>
                                          </m:r>
                                          <m:r>
                                            <m:rPr>
                                              <m:sty m:val="p"/>
                                            </m:rPr>
                                            <a:rPr lang="en-US" sz="1200" b="0">
                                              <a:latin typeface="Cambria Math" panose="02040503050406030204" pitchFamily="18" charset="0"/>
                                              <a:ea typeface="Cambria Math" panose="02040503050406030204" pitchFamily="18" charset="0"/>
                                            </a:rPr>
                                            <m:t>dB</m:t>
                                          </m:r>
                                        </m:e>
                                      </m:d>
                                      <m:r>
                                        <a:rPr lang="en-US" sz="1200" b="0" i="1">
                                          <a:latin typeface="Cambria Math" panose="02040503050406030204" pitchFamily="18" charset="0"/>
                                          <a:ea typeface="Cambria Math" panose="02040503050406030204" pitchFamily="18" charset="0"/>
                                        </a:rPr>
                                        <m:t>,</m:t>
                                      </m:r>
                                    </m:e>
                                  </m:mr>
                                  <m:mr>
                                    <m:e>
                                      <m:r>
                                        <a:rPr lang="en-US" sz="1200" b="0">
                                          <a:latin typeface="Cambria Math" panose="02040503050406030204" pitchFamily="18" charset="0"/>
                                          <a:ea typeface="Cambria Math" panose="02040503050406030204" pitchFamily="18" charset="0"/>
                                        </a:rPr>
                                        <m:t>−38</m:t>
                                      </m:r>
                                      <m:r>
                                        <m:rPr>
                                          <m:sty m:val="p"/>
                                        </m:rPr>
                                        <a:rPr lang="en-US" sz="1200" b="0">
                                          <a:latin typeface="Cambria Math" panose="02040503050406030204" pitchFamily="18" charset="0"/>
                                          <a:ea typeface="Cambria Math" panose="02040503050406030204" pitchFamily="18" charset="0"/>
                                        </a:rPr>
                                        <m:t>dB</m:t>
                                      </m:r>
                                      <m:r>
                                        <a:rPr lang="en-US" sz="1200" b="0" i="1">
                                          <a:latin typeface="Cambria Math" panose="02040503050406030204" pitchFamily="18" charset="0"/>
                                          <a:ea typeface="Cambria Math" panose="02040503050406030204" pitchFamily="18" charset="0"/>
                                        </a:rPr>
                                        <m:t>,</m:t>
                                      </m:r>
                                    </m:e>
                                  </m:mr>
                                </m:m>
                              </m:e>
                              <m:e>
                                <m:m>
                                  <m:mPr>
                                    <m:mcs>
                                      <m:mc>
                                        <m:mcPr>
                                          <m:count m:val="1"/>
                                          <m:mcJc m:val="center"/>
                                        </m:mcPr>
                                      </m:mc>
                                    </m:mcs>
                                    <m:ctrlPr>
                                      <a:rPr lang="en-US" sz="1200" b="0" i="1">
                                        <a:latin typeface="Cambria Math" panose="02040503050406030204" pitchFamily="18" charset="0"/>
                                        <a:ea typeface="Cambria Math" panose="02040503050406030204" pitchFamily="18" charset="0"/>
                                      </a:rPr>
                                    </m:ctrlPr>
                                  </m:mPr>
                                  <m:mr>
                                    <m:e>
                                      <m:r>
                                        <m:rPr>
                                          <m:sty m:val="p"/>
                                        </m:rPr>
                                        <a:rPr lang="en-US" sz="1200" b="0">
                                          <a:latin typeface="Cambria Math" panose="02040503050406030204" pitchFamily="18" charset="0"/>
                                          <a:ea typeface="Cambria Math" panose="02040503050406030204" pitchFamily="18" charset="0"/>
                                        </a:rPr>
                                        <m:t>if</m:t>
                                      </m:r>
                                      <m:r>
                                        <a:rPr lang="en-US" sz="1200" b="0">
                                          <a:latin typeface="Cambria Math" panose="02040503050406030204" pitchFamily="18" charset="0"/>
                                          <a:ea typeface="Cambria Math" panose="02040503050406030204" pitchFamily="18" charset="0"/>
                                        </a:rPr>
                                        <m:t> −3</m:t>
                                      </m:r>
                                      <m:r>
                                        <m:rPr>
                                          <m:sty m:val="p"/>
                                        </m:rPr>
                                        <a:rPr lang="en-US" sz="1200" b="0" i="0" smtClean="0">
                                          <a:latin typeface="Cambria Math" panose="02040503050406030204" pitchFamily="18" charset="0"/>
                                          <a:ea typeface="Cambria Math" panose="02040503050406030204" pitchFamily="18" charset="0"/>
                                        </a:rPr>
                                        <m:t>r</m:t>
                                      </m:r>
                                      <m:r>
                                        <a:rPr lang="en-US" sz="1200" b="0">
                                          <a:latin typeface="Cambria Math" panose="02040503050406030204" pitchFamily="18" charset="0"/>
                                          <a:ea typeface="Cambria Math" panose="02040503050406030204" pitchFamily="18" charset="0"/>
                                        </a:rPr>
                                        <m:t>≤</m:t>
                                      </m:r>
                                      <m:r>
                                        <a:rPr lang="en-US" sz="1200" b="0" i="1" smtClean="0">
                                          <a:latin typeface="Cambria Math" panose="02040503050406030204" pitchFamily="18" charset="0"/>
                                          <a:ea typeface="Cambria Math" panose="02040503050406030204" pitchFamily="18" charset="0"/>
                                        </a:rPr>
                                        <m:t>𝑚</m:t>
                                      </m:r>
                                      <m:r>
                                        <a:rPr lang="en-US" sz="1200" b="0">
                                          <a:latin typeface="Cambria Math" panose="02040503050406030204" pitchFamily="18" charset="0"/>
                                          <a:ea typeface="Cambria Math" panose="02040503050406030204" pitchFamily="18" charset="0"/>
                                        </a:rPr>
                                        <m:t>≤</m:t>
                                      </m:r>
                                      <m:r>
                                        <a:rPr lang="en-US" sz="1200" b="0" i="1" smtClean="0">
                                          <a:latin typeface="Cambria Math" panose="02040503050406030204" pitchFamily="18" charset="0"/>
                                          <a:ea typeface="Cambria Math" panose="02040503050406030204" pitchFamily="18" charset="0"/>
                                        </a:rPr>
                                        <m:t>−2</m:t>
                                      </m:r>
                                      <m:r>
                                        <a:rPr lang="en-US" sz="1200" b="0" i="1" smtClean="0">
                                          <a:latin typeface="Cambria Math" panose="02040503050406030204" pitchFamily="18" charset="0"/>
                                          <a:ea typeface="Cambria Math" panose="02040503050406030204" pitchFamily="18" charset="0"/>
                                        </a:rPr>
                                        <m:t>𝑟</m:t>
                                      </m:r>
                                      <m:r>
                                        <a:rPr lang="en-US" sz="1200" b="0" i="1" smtClean="0">
                                          <a:latin typeface="Cambria Math" panose="02040503050406030204" pitchFamily="18" charset="0"/>
                                          <a:ea typeface="Cambria Math" panose="02040503050406030204" pitchFamily="18" charset="0"/>
                                        </a:rPr>
                                        <m:t>−1</m:t>
                                      </m:r>
                                    </m:e>
                                  </m:mr>
                                  <m:mr>
                                    <m:e>
                                      <m:r>
                                        <m:rPr>
                                          <m:sty m:val="p"/>
                                        </m:rPr>
                                        <a:rPr lang="en-US" sz="1200" b="0">
                                          <a:latin typeface="Cambria Math" panose="02040503050406030204" pitchFamily="18" charset="0"/>
                                          <a:ea typeface="Cambria Math" panose="02040503050406030204" pitchFamily="18" charset="0"/>
                                        </a:rPr>
                                        <m:t>otherwis</m:t>
                                      </m:r>
                                      <m:r>
                                        <a:rPr lang="en-US" sz="1200" b="0" i="1">
                                          <a:latin typeface="Cambria Math" panose="02040503050406030204" pitchFamily="18" charset="0"/>
                                          <a:ea typeface="Cambria Math" panose="02040503050406030204" pitchFamily="18" charset="0"/>
                                        </a:rPr>
                                        <m:t>𝑒</m:t>
                                      </m:r>
                                    </m:e>
                                  </m:mr>
                                </m:m>
                              </m:e>
                            </m:mr>
                          </m:m>
                        </m:e>
                      </m:d>
                    </m:oMath>
                  </m:oMathPara>
                </a14:m>
                <a:endParaRPr lang="en-US" sz="1200" dirty="0"/>
              </a:p>
              <a:p>
                <a:pPr marL="457200" lvl="1" indent="0">
                  <a:buNone/>
                </a:pPr>
                <a14:m>
                  <m:oMathPara xmlns:m="http://schemas.openxmlformats.org/officeDocument/2006/math">
                    <m:oMathParaPr>
                      <m:jc m:val="centerGroup"/>
                    </m:oMathParaPr>
                    <m:oMath xmlns:m="http://schemas.openxmlformats.org/officeDocument/2006/math">
                      <m:r>
                        <a:rPr lang="en-US" sz="1200" b="0" i="1" smtClean="0">
                          <a:latin typeface="Cambria Math" panose="02040503050406030204" pitchFamily="18" charset="0"/>
                        </a:rPr>
                        <m:t>𝑈𝑛𝑢𝑠𝑒𝑑𝑇𝑜𝑛𝑒𝐸𝑟𝑟𝑜𝑟</m:t>
                      </m:r>
                      <m:d>
                        <m:dPr>
                          <m:ctrlPr>
                            <a:rPr lang="en-US" sz="1200" b="0" i="1">
                              <a:latin typeface="Cambria Math" panose="02040503050406030204" pitchFamily="18" charset="0"/>
                            </a:rPr>
                          </m:ctrlPr>
                        </m:dPr>
                        <m:e>
                          <m:sSub>
                            <m:sSubPr>
                              <m:ctrlPr>
                                <a:rPr lang="en-US" sz="1200" b="0" i="1">
                                  <a:latin typeface="Cambria Math" panose="02040503050406030204" pitchFamily="18" charset="0"/>
                                </a:rPr>
                              </m:ctrlPr>
                            </m:sSubPr>
                            <m:e>
                              <m:r>
                                <a:rPr lang="en-US" sz="1200" b="0" i="1">
                                  <a:latin typeface="Cambria Math" panose="02040503050406030204" pitchFamily="18" charset="0"/>
                                </a:rPr>
                                <m:t>𝑖</m:t>
                              </m:r>
                            </m:e>
                            <m:sub>
                              <m:r>
                                <a:rPr lang="en-US" sz="1200" b="0" i="1">
                                  <a:latin typeface="Cambria Math" panose="02040503050406030204" pitchFamily="18" charset="0"/>
                                </a:rPr>
                                <m:t>𝑅𝑅𝑈</m:t>
                              </m:r>
                              <m:r>
                                <a:rPr lang="en-US" sz="1200" b="0" i="1">
                                  <a:latin typeface="Cambria Math" panose="02040503050406030204" pitchFamily="18" charset="0"/>
                                </a:rPr>
                                <m:t>242,  </m:t>
                              </m:r>
                              <m:r>
                                <a:rPr lang="en-US" sz="1200" b="0" i="1" smtClean="0">
                                  <a:latin typeface="Cambria Math" panose="02040503050406030204" pitchFamily="18" charset="0"/>
                                </a:rPr>
                                <m:t>𝑒𝑛𝑑</m:t>
                              </m:r>
                            </m:sub>
                          </m:sSub>
                          <m:r>
                            <a:rPr lang="en-US" sz="1200" b="0" i="1">
                              <a:latin typeface="Cambria Math" panose="02040503050406030204" pitchFamily="18" charset="0"/>
                            </a:rPr>
                            <m:t>+</m:t>
                          </m:r>
                          <m:r>
                            <a:rPr lang="en-US" sz="1200" b="0" i="1">
                              <a:latin typeface="Cambria Math" panose="02040503050406030204" pitchFamily="18" charset="0"/>
                            </a:rPr>
                            <m:t>𝑚</m:t>
                          </m:r>
                        </m:e>
                      </m:d>
                      <m:r>
                        <a:rPr lang="en-US" sz="1200" b="0" i="1">
                          <a:latin typeface="Cambria Math" panose="02040503050406030204" pitchFamily="18" charset="0"/>
                          <a:ea typeface="Cambria Math" panose="02040503050406030204" pitchFamily="18" charset="0"/>
                        </a:rPr>
                        <m:t>≤</m:t>
                      </m:r>
                      <m:d>
                        <m:dPr>
                          <m:begChr m:val="{"/>
                          <m:endChr m:val=""/>
                          <m:ctrlPr>
                            <a:rPr lang="en-US" sz="1200" i="1">
                              <a:latin typeface="Cambria Math" panose="02040503050406030204" pitchFamily="18" charset="0"/>
                              <a:ea typeface="Cambria Math" panose="02040503050406030204" pitchFamily="18" charset="0"/>
                            </a:rPr>
                          </m:ctrlPr>
                        </m:dPr>
                        <m:e>
                          <m:m>
                            <m:mPr>
                              <m:mcs>
                                <m:mc>
                                  <m:mcPr>
                                    <m:count m:val="2"/>
                                    <m:mcJc m:val="center"/>
                                  </m:mcPr>
                                </m:mc>
                              </m:mcs>
                              <m:ctrlPr>
                                <a:rPr lang="en-US" sz="1200" b="0" i="1">
                                  <a:latin typeface="Cambria Math" panose="02040503050406030204" pitchFamily="18" charset="0"/>
                                  <a:ea typeface="Cambria Math" panose="02040503050406030204" pitchFamily="18" charset="0"/>
                                </a:rPr>
                              </m:ctrlPr>
                            </m:mPr>
                            <m:mr>
                              <m:e>
                                <m:m>
                                  <m:mPr>
                                    <m:mcs>
                                      <m:mc>
                                        <m:mcPr>
                                          <m:count m:val="1"/>
                                          <m:mcJc m:val="center"/>
                                        </m:mcPr>
                                      </m:mc>
                                    </m:mcs>
                                    <m:ctrlPr>
                                      <a:rPr lang="en-US" sz="1200" b="0" i="1">
                                        <a:latin typeface="Cambria Math" panose="02040503050406030204" pitchFamily="18" charset="0"/>
                                        <a:ea typeface="Cambria Math" panose="02040503050406030204" pitchFamily="18" charset="0"/>
                                      </a:rPr>
                                    </m:ctrlPr>
                                  </m:mPr>
                                  <m:mr>
                                    <m:e>
                                      <m:r>
                                        <m:rPr>
                                          <m:sty m:val="p"/>
                                          <m:brk m:alnAt="7"/>
                                        </m:rPr>
                                        <a:rPr lang="en-US" sz="1200" b="0">
                                          <a:latin typeface="Cambria Math" panose="02040503050406030204" pitchFamily="18" charset="0"/>
                                          <a:ea typeface="Cambria Math" panose="02040503050406030204" pitchFamily="18" charset="0"/>
                                        </a:rPr>
                                        <m:t>m</m:t>
                                      </m:r>
                                      <m:r>
                                        <m:rPr>
                                          <m:sty m:val="p"/>
                                        </m:rPr>
                                        <a:rPr lang="en-US" sz="1200" b="0">
                                          <a:latin typeface="Cambria Math" panose="02040503050406030204" pitchFamily="18" charset="0"/>
                                          <a:ea typeface="Cambria Math" panose="02040503050406030204" pitchFamily="18" charset="0"/>
                                        </a:rPr>
                                        <m:t>ax</m:t>
                                      </m:r>
                                      <m:d>
                                        <m:dPr>
                                          <m:ctrlPr>
                                            <a:rPr lang="en-US" sz="1200" b="0" i="1">
                                              <a:latin typeface="Cambria Math" panose="02040503050406030204" pitchFamily="18" charset="0"/>
                                              <a:ea typeface="Cambria Math" panose="02040503050406030204" pitchFamily="18" charset="0"/>
                                            </a:rPr>
                                          </m:ctrlPr>
                                        </m:dPr>
                                        <m:e>
                                          <m:r>
                                            <m:rPr>
                                              <m:sty m:val="p"/>
                                              <m:brk m:alnAt="7"/>
                                            </m:rPr>
                                            <a:rPr lang="el-GR" sz="1200" b="0">
                                              <a:latin typeface="Cambria Math" panose="02040503050406030204" pitchFamily="18" charset="0"/>
                                              <a:ea typeface="Cambria Math" panose="02040503050406030204" pitchFamily="18" charset="0"/>
                                            </a:rPr>
                                            <m:t>ε</m:t>
                                          </m:r>
                                          <m:r>
                                            <m:rPr>
                                              <m:nor/>
                                            </m:rPr>
                                            <a:rPr lang="en-US" sz="1200" b="0">
                                              <a:latin typeface="Cambria Math" panose="02040503050406030204" pitchFamily="18" charset="0"/>
                                              <a:ea typeface="Cambria Math" panose="02040503050406030204" pitchFamily="18" charset="0"/>
                                            </a:rPr>
                                            <m:t> </m:t>
                                          </m:r>
                                          <m:r>
                                            <m:rPr>
                                              <m:nor/>
                                            </m:rPr>
                                            <a:rPr lang="en-US" sz="1200" b="0" dirty="0"/>
                                            <m:t>– </m:t>
                                          </m:r>
                                          <m:r>
                                            <m:rPr>
                                              <m:nor/>
                                            </m:rPr>
                                            <a:rPr lang="en-US" sz="1200" b="0" dirty="0"/>
                                            <m:t>DRU</m:t>
                                          </m:r>
                                          <m:r>
                                            <m:rPr>
                                              <m:nor/>
                                            </m:rPr>
                                            <a:rPr lang="en-US" sz="1200" b="0" dirty="0"/>
                                            <m:t> </m:t>
                                          </m:r>
                                          <m:r>
                                            <m:rPr>
                                              <m:nor/>
                                            </m:rPr>
                                            <a:rPr lang="en-US" sz="1200" b="0" dirty="0"/>
                                            <m:t>spreading</m:t>
                                          </m:r>
                                          <m:r>
                                            <m:rPr>
                                              <m:nor/>
                                            </m:rPr>
                                            <a:rPr lang="en-US" sz="1200" b="0" dirty="0"/>
                                            <m:t> </m:t>
                                          </m:r>
                                          <m:r>
                                            <m:rPr>
                                              <m:nor/>
                                            </m:rPr>
                                            <a:rPr lang="en-US" sz="1200" b="0" dirty="0"/>
                                            <m:t>gain</m:t>
                                          </m:r>
                                          <m:r>
                                            <a:rPr lang="en-US" sz="1200" b="0">
                                              <a:latin typeface="Cambria Math" panose="02040503050406030204" pitchFamily="18" charset="0"/>
                                              <a:ea typeface="Cambria Math" panose="02040503050406030204" pitchFamily="18" charset="0"/>
                                            </a:rPr>
                                            <m:t>, −38</m:t>
                                          </m:r>
                                          <m:r>
                                            <m:rPr>
                                              <m:sty m:val="p"/>
                                            </m:rPr>
                                            <a:rPr lang="en-US" sz="1200" b="0">
                                              <a:latin typeface="Cambria Math" panose="02040503050406030204" pitchFamily="18" charset="0"/>
                                              <a:ea typeface="Cambria Math" panose="02040503050406030204" pitchFamily="18" charset="0"/>
                                            </a:rPr>
                                            <m:t>dB</m:t>
                                          </m:r>
                                        </m:e>
                                      </m:d>
                                      <m:r>
                                        <a:rPr lang="en-US" sz="1200" b="0" i="1">
                                          <a:latin typeface="Cambria Math" panose="02040503050406030204" pitchFamily="18" charset="0"/>
                                          <a:ea typeface="Cambria Math" panose="02040503050406030204" pitchFamily="18" charset="0"/>
                                        </a:rPr>
                                        <m:t>,</m:t>
                                      </m:r>
                                    </m:e>
                                  </m:mr>
                                  <m:mr>
                                    <m:e>
                                      <m:r>
                                        <m:rPr>
                                          <m:sty m:val="p"/>
                                        </m:rPr>
                                        <a:rPr lang="en-US" sz="1200" b="0">
                                          <a:latin typeface="Cambria Math" panose="02040503050406030204" pitchFamily="18" charset="0"/>
                                          <a:ea typeface="Cambria Math" panose="02040503050406030204" pitchFamily="18" charset="0"/>
                                        </a:rPr>
                                        <m:t>max</m:t>
                                      </m:r>
                                      <m:d>
                                        <m:dPr>
                                          <m:ctrlPr>
                                            <a:rPr lang="en-US" sz="1200" b="0" i="1">
                                              <a:latin typeface="Cambria Math" panose="02040503050406030204" pitchFamily="18" charset="0"/>
                                              <a:ea typeface="Cambria Math" panose="02040503050406030204" pitchFamily="18" charset="0"/>
                                            </a:rPr>
                                          </m:ctrlPr>
                                        </m:dPr>
                                        <m:e>
                                          <m:r>
                                            <m:rPr>
                                              <m:sty m:val="p"/>
                                              <m:brk m:alnAt="7"/>
                                            </m:rPr>
                                            <a:rPr lang="el-GR" sz="1200" b="0">
                                              <a:latin typeface="Cambria Math" panose="02040503050406030204" pitchFamily="18" charset="0"/>
                                              <a:ea typeface="Cambria Math" panose="02040503050406030204" pitchFamily="18" charset="0"/>
                                            </a:rPr>
                                            <m:t>ε</m:t>
                                          </m:r>
                                          <m:r>
                                            <a:rPr lang="en-US" sz="1200" b="0">
                                              <a:latin typeface="Cambria Math" panose="02040503050406030204" pitchFamily="18" charset="0"/>
                                              <a:ea typeface="Cambria Math" panose="02040503050406030204" pitchFamily="18" charset="0"/>
                                            </a:rPr>
                                            <m:t>−1</m:t>
                                          </m:r>
                                          <m:r>
                                            <a:rPr lang="en-US" sz="1200" b="0" i="0" smtClean="0">
                                              <a:latin typeface="Cambria Math" panose="02040503050406030204" pitchFamily="18" charset="0"/>
                                              <a:ea typeface="Cambria Math" panose="02040503050406030204" pitchFamily="18" charset="0"/>
                                            </a:rPr>
                                            <m:t>0</m:t>
                                          </m:r>
                                          <m:r>
                                            <m:rPr>
                                              <m:nor/>
                                            </m:rPr>
                                            <a:rPr lang="en-US" sz="1200" b="0" dirty="0"/>
                                            <m:t>– </m:t>
                                          </m:r>
                                          <m:r>
                                            <m:rPr>
                                              <m:nor/>
                                            </m:rPr>
                                            <a:rPr lang="en-US" sz="1200" b="0" dirty="0"/>
                                            <m:t>DRU</m:t>
                                          </m:r>
                                          <m:r>
                                            <m:rPr>
                                              <m:nor/>
                                            </m:rPr>
                                            <a:rPr lang="en-US" sz="1200" b="0" dirty="0"/>
                                            <m:t> </m:t>
                                          </m:r>
                                          <m:r>
                                            <m:rPr>
                                              <m:nor/>
                                            </m:rPr>
                                            <a:rPr lang="en-US" sz="1200" b="0" dirty="0"/>
                                            <m:t>spreading</m:t>
                                          </m:r>
                                          <m:r>
                                            <m:rPr>
                                              <m:nor/>
                                            </m:rPr>
                                            <a:rPr lang="en-US" sz="1200" b="0" dirty="0"/>
                                            <m:t> </m:t>
                                          </m:r>
                                          <m:r>
                                            <m:rPr>
                                              <m:nor/>
                                            </m:rPr>
                                            <a:rPr lang="en-US" sz="1200" b="0" dirty="0"/>
                                            <m:t>gain</m:t>
                                          </m:r>
                                          <m:r>
                                            <a:rPr lang="en-US" sz="1200" b="0">
                                              <a:latin typeface="Cambria Math" panose="02040503050406030204" pitchFamily="18" charset="0"/>
                                              <a:ea typeface="Cambria Math" panose="02040503050406030204" pitchFamily="18" charset="0"/>
                                            </a:rPr>
                                            <m:t>, −38</m:t>
                                          </m:r>
                                          <m:r>
                                            <m:rPr>
                                              <m:sty m:val="p"/>
                                            </m:rPr>
                                            <a:rPr lang="en-US" sz="1200" b="0">
                                              <a:latin typeface="Cambria Math" panose="02040503050406030204" pitchFamily="18" charset="0"/>
                                              <a:ea typeface="Cambria Math" panose="02040503050406030204" pitchFamily="18" charset="0"/>
                                            </a:rPr>
                                            <m:t>dB</m:t>
                                          </m:r>
                                        </m:e>
                                      </m:d>
                                      <m:r>
                                        <a:rPr lang="en-US" sz="1200" b="0" i="1">
                                          <a:latin typeface="Cambria Math" panose="02040503050406030204" pitchFamily="18" charset="0"/>
                                          <a:ea typeface="Cambria Math" panose="02040503050406030204" pitchFamily="18" charset="0"/>
                                        </a:rPr>
                                        <m:t>,</m:t>
                                      </m:r>
                                    </m:e>
                                  </m:mr>
                                </m:m>
                              </m:e>
                              <m:e>
                                <m:m>
                                  <m:mPr>
                                    <m:mcs>
                                      <m:mc>
                                        <m:mcPr>
                                          <m:count m:val="1"/>
                                          <m:mcJc m:val="center"/>
                                        </m:mcPr>
                                      </m:mc>
                                    </m:mcs>
                                    <m:ctrlPr>
                                      <a:rPr lang="en-US" sz="1200" b="0" i="1">
                                        <a:latin typeface="Cambria Math" panose="02040503050406030204" pitchFamily="18" charset="0"/>
                                        <a:ea typeface="Cambria Math" panose="02040503050406030204" pitchFamily="18" charset="0"/>
                                      </a:rPr>
                                    </m:ctrlPr>
                                  </m:mPr>
                                  <m:mr>
                                    <m:e>
                                      <m:r>
                                        <m:rPr>
                                          <m:sty m:val="p"/>
                                          <m:brk m:alnAt="7"/>
                                        </m:rPr>
                                        <a:rPr lang="en-US" sz="1200" b="0">
                                          <a:latin typeface="Cambria Math" panose="02040503050406030204" pitchFamily="18" charset="0"/>
                                          <a:ea typeface="Cambria Math" panose="02040503050406030204" pitchFamily="18" charset="0"/>
                                        </a:rPr>
                                        <m:t>i</m:t>
                                      </m:r>
                                      <m:r>
                                        <m:rPr>
                                          <m:sty m:val="p"/>
                                        </m:rPr>
                                        <a:rPr lang="en-US" sz="1200" b="0">
                                          <a:latin typeface="Cambria Math" panose="02040503050406030204" pitchFamily="18" charset="0"/>
                                          <a:ea typeface="Cambria Math" panose="02040503050406030204" pitchFamily="18" charset="0"/>
                                        </a:rPr>
                                        <m:t>f</m:t>
                                      </m:r>
                                      <m:r>
                                        <a:rPr lang="en-US" sz="1200" b="0">
                                          <a:latin typeface="Cambria Math" panose="02040503050406030204" pitchFamily="18" charset="0"/>
                                          <a:ea typeface="Cambria Math" panose="02040503050406030204" pitchFamily="18" charset="0"/>
                                        </a:rPr>
                                        <m:t> 1</m:t>
                                      </m:r>
                                      <m:r>
                                        <m:rPr>
                                          <m:brk m:alnAt="7"/>
                                        </m:rPr>
                                        <a:rPr lang="en-US" sz="1200" b="0">
                                          <a:latin typeface="Cambria Math" panose="02040503050406030204" pitchFamily="18" charset="0"/>
                                          <a:ea typeface="Cambria Math" panose="02040503050406030204" pitchFamily="18" charset="0"/>
                                        </a:rPr>
                                        <m:t>≤</m:t>
                                      </m:r>
                                      <m:r>
                                        <m:rPr>
                                          <m:sty m:val="p"/>
                                        </m:rPr>
                                        <a:rPr lang="en-US" sz="1200" b="0" i="0" smtClean="0">
                                          <a:latin typeface="Cambria Math" panose="02040503050406030204" pitchFamily="18" charset="0"/>
                                          <a:ea typeface="Cambria Math" panose="02040503050406030204" pitchFamily="18" charset="0"/>
                                        </a:rPr>
                                        <m:t>m</m:t>
                                      </m:r>
                                      <m:r>
                                        <a:rPr lang="en-US" sz="1200" b="0">
                                          <a:latin typeface="Cambria Math" panose="02040503050406030204" pitchFamily="18" charset="0"/>
                                          <a:ea typeface="Cambria Math" panose="02040503050406030204" pitchFamily="18" charset="0"/>
                                        </a:rPr>
                                        <m:t>≤</m:t>
                                      </m:r>
                                      <m:r>
                                        <a:rPr lang="en-US" sz="1200" b="0" i="1">
                                          <a:latin typeface="Cambria Math" panose="02040503050406030204" pitchFamily="18" charset="0"/>
                                          <a:ea typeface="Cambria Math" panose="02040503050406030204" pitchFamily="18" charset="0"/>
                                        </a:rPr>
                                        <m:t>𝑟</m:t>
                                      </m:r>
                                    </m:e>
                                  </m:mr>
                                  <m:mr>
                                    <m:e>
                                      <m:r>
                                        <m:rPr>
                                          <m:sty m:val="p"/>
                                        </m:rPr>
                                        <a:rPr lang="en-US" sz="1200" b="0">
                                          <a:latin typeface="Cambria Math" panose="02040503050406030204" pitchFamily="18" charset="0"/>
                                          <a:ea typeface="Cambria Math" panose="02040503050406030204" pitchFamily="18" charset="0"/>
                                        </a:rPr>
                                        <m:t>if</m:t>
                                      </m:r>
                                      <m:r>
                                        <a:rPr lang="en-US" sz="1200" b="0">
                                          <a:latin typeface="Cambria Math" panose="02040503050406030204" pitchFamily="18" charset="0"/>
                                          <a:ea typeface="Cambria Math" panose="02040503050406030204" pitchFamily="18" charset="0"/>
                                        </a:rPr>
                                        <m:t> </m:t>
                                      </m:r>
                                      <m:r>
                                        <m:rPr>
                                          <m:sty m:val="p"/>
                                        </m:rPr>
                                        <a:rPr lang="en-US" sz="1200" b="0">
                                          <a:latin typeface="Cambria Math" panose="02040503050406030204" pitchFamily="18" charset="0"/>
                                          <a:ea typeface="Cambria Math" panose="02040503050406030204" pitchFamily="18" charset="0"/>
                                        </a:rPr>
                                        <m:t>r</m:t>
                                      </m:r>
                                      <m:r>
                                        <a:rPr lang="en-US" sz="1200" b="0">
                                          <a:latin typeface="Cambria Math" panose="02040503050406030204" pitchFamily="18" charset="0"/>
                                          <a:ea typeface="Cambria Math" panose="02040503050406030204" pitchFamily="18" charset="0"/>
                                        </a:rPr>
                                        <m:t>+1≤</m:t>
                                      </m:r>
                                      <m:r>
                                        <m:rPr>
                                          <m:sty m:val="p"/>
                                        </m:rPr>
                                        <a:rPr lang="en-US" sz="1200" b="0" i="0" smtClean="0">
                                          <a:latin typeface="Cambria Math" panose="02040503050406030204" pitchFamily="18" charset="0"/>
                                          <a:ea typeface="Cambria Math" panose="02040503050406030204" pitchFamily="18" charset="0"/>
                                        </a:rPr>
                                        <m:t>m</m:t>
                                      </m:r>
                                      <m:r>
                                        <a:rPr lang="en-US" sz="1200" b="0">
                                          <a:latin typeface="Cambria Math" panose="02040503050406030204" pitchFamily="18" charset="0"/>
                                          <a:ea typeface="Cambria Math" panose="02040503050406030204" pitchFamily="18" charset="0"/>
                                        </a:rPr>
                                        <m:t>≤2</m:t>
                                      </m:r>
                                      <m:r>
                                        <m:rPr>
                                          <m:sty m:val="p"/>
                                        </m:rPr>
                                        <a:rPr lang="en-US" sz="1200" b="0">
                                          <a:latin typeface="Cambria Math" panose="02040503050406030204" pitchFamily="18" charset="0"/>
                                          <a:ea typeface="Cambria Math" panose="02040503050406030204" pitchFamily="18" charset="0"/>
                                        </a:rPr>
                                        <m:t>r</m:t>
                                      </m:r>
                                    </m:e>
                                  </m:mr>
                                </m:m>
                              </m:e>
                            </m:mr>
                            <m:mr>
                              <m:e>
                                <m:m>
                                  <m:mPr>
                                    <m:mcs>
                                      <m:mc>
                                        <m:mcPr>
                                          <m:count m:val="1"/>
                                          <m:mcJc m:val="center"/>
                                        </m:mcPr>
                                      </m:mc>
                                    </m:mcs>
                                    <m:ctrlPr>
                                      <a:rPr lang="en-US" sz="1200" b="0" i="1">
                                        <a:latin typeface="Cambria Math" panose="02040503050406030204" pitchFamily="18" charset="0"/>
                                        <a:ea typeface="Cambria Math" panose="02040503050406030204" pitchFamily="18" charset="0"/>
                                      </a:rPr>
                                    </m:ctrlPr>
                                  </m:mPr>
                                  <m:mr>
                                    <m:e>
                                      <m:r>
                                        <m:rPr>
                                          <m:sty m:val="p"/>
                                          <m:brk m:alnAt="7"/>
                                        </m:rPr>
                                        <a:rPr lang="en-US" sz="1200" b="0">
                                          <a:latin typeface="Cambria Math" panose="02040503050406030204" pitchFamily="18" charset="0"/>
                                          <a:ea typeface="Cambria Math" panose="02040503050406030204" pitchFamily="18" charset="0"/>
                                        </a:rPr>
                                        <m:t>m</m:t>
                                      </m:r>
                                      <m:r>
                                        <m:rPr>
                                          <m:sty m:val="p"/>
                                        </m:rPr>
                                        <a:rPr lang="en-US" sz="1200" b="0">
                                          <a:latin typeface="Cambria Math" panose="02040503050406030204" pitchFamily="18" charset="0"/>
                                          <a:ea typeface="Cambria Math" panose="02040503050406030204" pitchFamily="18" charset="0"/>
                                        </a:rPr>
                                        <m:t>ax</m:t>
                                      </m:r>
                                      <m:d>
                                        <m:dPr>
                                          <m:ctrlPr>
                                            <a:rPr lang="en-US" sz="1200" b="0" i="1">
                                              <a:latin typeface="Cambria Math" panose="02040503050406030204" pitchFamily="18" charset="0"/>
                                              <a:ea typeface="Cambria Math" panose="02040503050406030204" pitchFamily="18" charset="0"/>
                                            </a:rPr>
                                          </m:ctrlPr>
                                        </m:dPr>
                                        <m:e>
                                          <m:r>
                                            <m:rPr>
                                              <m:sty m:val="p"/>
                                              <m:brk m:alnAt="7"/>
                                            </m:rPr>
                                            <a:rPr lang="el-GR" sz="1200" b="0">
                                              <a:latin typeface="Cambria Math" panose="02040503050406030204" pitchFamily="18" charset="0"/>
                                              <a:ea typeface="Cambria Math" panose="02040503050406030204" pitchFamily="18" charset="0"/>
                                            </a:rPr>
                                            <m:t>ε</m:t>
                                          </m:r>
                                          <m:r>
                                            <a:rPr lang="en-US" sz="1200" b="0">
                                              <a:latin typeface="Cambria Math" panose="02040503050406030204" pitchFamily="18" charset="0"/>
                                              <a:ea typeface="Cambria Math" panose="02040503050406030204" pitchFamily="18" charset="0"/>
                                            </a:rPr>
                                            <m:t>−2</m:t>
                                          </m:r>
                                          <m:r>
                                            <a:rPr lang="en-US" sz="1200" b="0" i="0" smtClean="0">
                                              <a:latin typeface="Cambria Math" panose="02040503050406030204" pitchFamily="18" charset="0"/>
                                              <a:ea typeface="Cambria Math" panose="02040503050406030204" pitchFamily="18" charset="0"/>
                                            </a:rPr>
                                            <m:t>0</m:t>
                                          </m:r>
                                          <m:r>
                                            <m:rPr>
                                              <m:nor/>
                                            </m:rPr>
                                            <a:rPr lang="en-US" sz="1200" b="0" dirty="0"/>
                                            <m:t>– </m:t>
                                          </m:r>
                                          <m:r>
                                            <m:rPr>
                                              <m:nor/>
                                            </m:rPr>
                                            <a:rPr lang="en-US" sz="1200" b="0" dirty="0"/>
                                            <m:t>DRU</m:t>
                                          </m:r>
                                          <m:r>
                                            <m:rPr>
                                              <m:nor/>
                                            </m:rPr>
                                            <a:rPr lang="en-US" sz="1200" b="0" dirty="0"/>
                                            <m:t> </m:t>
                                          </m:r>
                                          <m:r>
                                            <m:rPr>
                                              <m:nor/>
                                            </m:rPr>
                                            <a:rPr lang="en-US" sz="1200" b="0" dirty="0"/>
                                            <m:t>spreading</m:t>
                                          </m:r>
                                          <m:r>
                                            <m:rPr>
                                              <m:nor/>
                                            </m:rPr>
                                            <a:rPr lang="en-US" sz="1200" b="0" dirty="0"/>
                                            <m:t> </m:t>
                                          </m:r>
                                          <m:r>
                                            <m:rPr>
                                              <m:nor/>
                                            </m:rPr>
                                            <a:rPr lang="en-US" sz="1200" b="0" dirty="0"/>
                                            <m:t>gain</m:t>
                                          </m:r>
                                          <m:r>
                                            <a:rPr lang="en-US" sz="1200" b="0">
                                              <a:latin typeface="Cambria Math" panose="02040503050406030204" pitchFamily="18" charset="0"/>
                                              <a:ea typeface="Cambria Math" panose="02040503050406030204" pitchFamily="18" charset="0"/>
                                            </a:rPr>
                                            <m:t>, −38</m:t>
                                          </m:r>
                                          <m:r>
                                            <m:rPr>
                                              <m:sty m:val="p"/>
                                            </m:rPr>
                                            <a:rPr lang="en-US" sz="1200" b="0">
                                              <a:latin typeface="Cambria Math" panose="02040503050406030204" pitchFamily="18" charset="0"/>
                                              <a:ea typeface="Cambria Math" panose="02040503050406030204" pitchFamily="18" charset="0"/>
                                            </a:rPr>
                                            <m:t>dB</m:t>
                                          </m:r>
                                        </m:e>
                                      </m:d>
                                      <m:r>
                                        <a:rPr lang="en-US" sz="1200" b="0" i="1">
                                          <a:latin typeface="Cambria Math" panose="02040503050406030204" pitchFamily="18" charset="0"/>
                                          <a:ea typeface="Cambria Math" panose="02040503050406030204" pitchFamily="18" charset="0"/>
                                        </a:rPr>
                                        <m:t>,</m:t>
                                      </m:r>
                                    </m:e>
                                  </m:mr>
                                  <m:mr>
                                    <m:e>
                                      <m:r>
                                        <a:rPr lang="en-US" sz="1200" b="0">
                                          <a:latin typeface="Cambria Math" panose="02040503050406030204" pitchFamily="18" charset="0"/>
                                          <a:ea typeface="Cambria Math" panose="02040503050406030204" pitchFamily="18" charset="0"/>
                                        </a:rPr>
                                        <m:t>−38</m:t>
                                      </m:r>
                                      <m:r>
                                        <m:rPr>
                                          <m:sty m:val="p"/>
                                        </m:rPr>
                                        <a:rPr lang="en-US" sz="1200" b="0">
                                          <a:latin typeface="Cambria Math" panose="02040503050406030204" pitchFamily="18" charset="0"/>
                                          <a:ea typeface="Cambria Math" panose="02040503050406030204" pitchFamily="18" charset="0"/>
                                        </a:rPr>
                                        <m:t>dB</m:t>
                                      </m:r>
                                      <m:r>
                                        <a:rPr lang="en-US" sz="1200" b="0" i="1">
                                          <a:latin typeface="Cambria Math" panose="02040503050406030204" pitchFamily="18" charset="0"/>
                                          <a:ea typeface="Cambria Math" panose="02040503050406030204" pitchFamily="18" charset="0"/>
                                        </a:rPr>
                                        <m:t>,</m:t>
                                      </m:r>
                                    </m:e>
                                  </m:mr>
                                </m:m>
                              </m:e>
                              <m:e>
                                <m:m>
                                  <m:mPr>
                                    <m:mcs>
                                      <m:mc>
                                        <m:mcPr>
                                          <m:count m:val="1"/>
                                          <m:mcJc m:val="center"/>
                                        </m:mcPr>
                                      </m:mc>
                                    </m:mcs>
                                    <m:ctrlPr>
                                      <a:rPr lang="en-US" sz="1200" b="0" i="1">
                                        <a:latin typeface="Cambria Math" panose="02040503050406030204" pitchFamily="18" charset="0"/>
                                        <a:ea typeface="Cambria Math" panose="02040503050406030204" pitchFamily="18" charset="0"/>
                                      </a:rPr>
                                    </m:ctrlPr>
                                  </m:mPr>
                                  <m:mr>
                                    <m:e>
                                      <m:r>
                                        <m:rPr>
                                          <m:sty m:val="p"/>
                                        </m:rPr>
                                        <a:rPr lang="en-US" sz="1200" b="0">
                                          <a:latin typeface="Cambria Math" panose="02040503050406030204" pitchFamily="18" charset="0"/>
                                          <a:ea typeface="Cambria Math" panose="02040503050406030204" pitchFamily="18" charset="0"/>
                                        </a:rPr>
                                        <m:t>if</m:t>
                                      </m:r>
                                      <m:r>
                                        <a:rPr lang="en-US" sz="1200" b="0">
                                          <a:latin typeface="Cambria Math" panose="02040503050406030204" pitchFamily="18" charset="0"/>
                                          <a:ea typeface="Cambria Math" panose="02040503050406030204" pitchFamily="18" charset="0"/>
                                        </a:rPr>
                                        <m:t> 2</m:t>
                                      </m:r>
                                      <m:r>
                                        <m:rPr>
                                          <m:sty m:val="p"/>
                                        </m:rPr>
                                        <a:rPr lang="en-US" sz="1200" b="0">
                                          <a:latin typeface="Cambria Math" panose="02040503050406030204" pitchFamily="18" charset="0"/>
                                          <a:ea typeface="Cambria Math" panose="02040503050406030204" pitchFamily="18" charset="0"/>
                                        </a:rPr>
                                        <m:t>r</m:t>
                                      </m:r>
                                      <m:r>
                                        <a:rPr lang="en-US" sz="1200" b="0">
                                          <a:latin typeface="Cambria Math" panose="02040503050406030204" pitchFamily="18" charset="0"/>
                                          <a:ea typeface="Cambria Math" panose="02040503050406030204" pitchFamily="18" charset="0"/>
                                        </a:rPr>
                                        <m:t>+1≤</m:t>
                                      </m:r>
                                      <m:r>
                                        <m:rPr>
                                          <m:sty m:val="p"/>
                                        </m:rPr>
                                        <a:rPr lang="en-US" sz="1200" b="0" i="0" smtClean="0">
                                          <a:latin typeface="Cambria Math" panose="02040503050406030204" pitchFamily="18" charset="0"/>
                                          <a:ea typeface="Cambria Math" panose="02040503050406030204" pitchFamily="18" charset="0"/>
                                        </a:rPr>
                                        <m:t>m</m:t>
                                      </m:r>
                                      <m:r>
                                        <a:rPr lang="en-US" sz="1200" b="0">
                                          <a:latin typeface="Cambria Math" panose="02040503050406030204" pitchFamily="18" charset="0"/>
                                          <a:ea typeface="Cambria Math" panose="02040503050406030204" pitchFamily="18" charset="0"/>
                                        </a:rPr>
                                        <m:t>≤3</m:t>
                                      </m:r>
                                      <m:r>
                                        <m:rPr>
                                          <m:sty m:val="p"/>
                                        </m:rPr>
                                        <a:rPr lang="en-US" sz="1200" b="0">
                                          <a:latin typeface="Cambria Math" panose="02040503050406030204" pitchFamily="18" charset="0"/>
                                          <a:ea typeface="Cambria Math" panose="02040503050406030204" pitchFamily="18" charset="0"/>
                                        </a:rPr>
                                        <m:t>r</m:t>
                                      </m:r>
                                    </m:e>
                                  </m:mr>
                                  <m:mr>
                                    <m:e>
                                      <m:r>
                                        <m:rPr>
                                          <m:sty m:val="p"/>
                                        </m:rPr>
                                        <a:rPr lang="en-US" sz="1200" b="0">
                                          <a:latin typeface="Cambria Math" panose="02040503050406030204" pitchFamily="18" charset="0"/>
                                          <a:ea typeface="Cambria Math" panose="02040503050406030204" pitchFamily="18" charset="0"/>
                                        </a:rPr>
                                        <m:t>otherwis</m:t>
                                      </m:r>
                                      <m:r>
                                        <a:rPr lang="en-US" sz="1200" b="0" i="1">
                                          <a:latin typeface="Cambria Math" panose="02040503050406030204" pitchFamily="18" charset="0"/>
                                          <a:ea typeface="Cambria Math" panose="02040503050406030204" pitchFamily="18" charset="0"/>
                                        </a:rPr>
                                        <m:t>𝑒</m:t>
                                      </m:r>
                                    </m:e>
                                  </m:mr>
                                </m:m>
                              </m:e>
                            </m:mr>
                          </m:m>
                        </m:e>
                      </m:d>
                    </m:oMath>
                  </m:oMathPara>
                </a14:m>
                <a:endParaRPr lang="en-US" sz="1200" dirty="0"/>
              </a:p>
              <a:p>
                <a:pPr lvl="1"/>
                <a:endParaRPr lang="en-US" sz="800" dirty="0"/>
              </a:p>
              <a:p>
                <a:pPr lvl="1"/>
                <a:r>
                  <a:rPr lang="en-US" sz="1400" dirty="0"/>
                  <a:t>Where </a:t>
                </a:r>
                <a14:m>
                  <m:oMath xmlns:m="http://schemas.openxmlformats.org/officeDocument/2006/math">
                    <m:r>
                      <m:rPr>
                        <m:sty m:val="p"/>
                        <m:brk m:alnAt="7"/>
                      </m:rPr>
                      <a:rPr lang="el-GR" sz="1400" smtClean="0">
                        <a:latin typeface="Cambria Math" panose="02040503050406030204" pitchFamily="18" charset="0"/>
                        <a:ea typeface="Cambria Math" panose="02040503050406030204" pitchFamily="18" charset="0"/>
                      </a:rPr>
                      <m:t>ε</m:t>
                    </m:r>
                  </m:oMath>
                </a14:m>
                <a:r>
                  <a:rPr lang="en-US" sz="1400" dirty="0"/>
                  <a:t> is used tone EVM, r is number of DBW20 in the transmitting DBW, r=1 for DBW20, r=2 for DBW40, and r=4 for DBW80 and DBW60</a:t>
                </a:r>
              </a:p>
              <a:p>
                <a:pPr lvl="1"/>
                <a:r>
                  <a:rPr lang="en-US" sz="1400" dirty="0"/>
                  <a:t>EVM measurement over unused tones outside of DBW but within PPDU</a:t>
                </a:r>
              </a:p>
              <a:p>
                <a:pPr lvl="1"/>
                <a:r>
                  <a:rPr lang="en-US" sz="1400" dirty="0"/>
                  <a:t>DRU spreading gain is given by</a:t>
                </a:r>
              </a:p>
              <a:p>
                <a:pPr lvl="1"/>
                <a:endParaRPr lang="en-US" sz="1400" dirty="0"/>
              </a:p>
              <a:p>
                <a:pPr marL="457200" lvl="1" indent="0">
                  <a:buNone/>
                </a:pPr>
                <a:endParaRPr lang="en-US" dirty="0"/>
              </a:p>
              <a:p>
                <a:pPr lvl="1"/>
                <a:endParaRPr lang="en-US" dirty="0"/>
              </a:p>
              <a:p>
                <a:pPr marL="0" indent="0">
                  <a:buNone/>
                </a:pPr>
                <a:endParaRPr lang="en-US" sz="1800" dirty="0"/>
              </a:p>
              <a:p>
                <a:pPr>
                  <a:buFont typeface="Arial" panose="020B0604020202020204" pitchFamily="34" charset="0"/>
                  <a:buChar char="•"/>
                </a:pPr>
                <a:endParaRPr lang="en-US" sz="1800" dirty="0"/>
              </a:p>
              <a:p>
                <a:pPr>
                  <a:buFont typeface="Arial" panose="020B0604020202020204" pitchFamily="34" charset="0"/>
                  <a:buChar char="•"/>
                </a:pPr>
                <a:endParaRPr lang="en-US" sz="1800" dirty="0"/>
              </a:p>
              <a:p>
                <a:pPr>
                  <a:buFont typeface="Arial" panose="020B0604020202020204" pitchFamily="34" charset="0"/>
                  <a:buChar char="•"/>
                </a:pPr>
                <a:endParaRPr lang="en-US" sz="1800" dirty="0"/>
              </a:p>
              <a:p>
                <a:pPr>
                  <a:buFont typeface="Arial" panose="020B0604020202020204" pitchFamily="34" charset="0"/>
                  <a:buChar char="•"/>
                </a:pPr>
                <a:endParaRPr lang="en-US" sz="1600" dirty="0"/>
              </a:p>
            </p:txBody>
          </p:sp>
        </mc:Choice>
        <mc:Fallback xmlns="">
          <p:sp>
            <p:nvSpPr>
              <p:cNvPr id="3" name="Content Placeholder 2">
                <a:extLst>
                  <a:ext uri="{FF2B5EF4-FFF2-40B4-BE49-F238E27FC236}">
                    <a16:creationId xmlns:a16="http://schemas.microsoft.com/office/drawing/2014/main" id="{2BC1F331-63DC-E69B-3AB6-C0CEB52F0228}"/>
                  </a:ext>
                </a:extLst>
              </p:cNvPr>
              <p:cNvSpPr>
                <a:spLocks noGrp="1" noRot="1" noChangeAspect="1" noMove="1" noResize="1" noEditPoints="1" noAdjustHandles="1" noChangeArrowheads="1" noChangeShapeType="1" noTextEdit="1"/>
              </p:cNvSpPr>
              <p:nvPr>
                <p:ph idx="1"/>
              </p:nvPr>
            </p:nvSpPr>
            <p:spPr>
              <a:xfrm>
                <a:off x="439420" y="1340769"/>
                <a:ext cx="8475980" cy="3672407"/>
              </a:xfrm>
              <a:blipFill>
                <a:blip r:embed="rId2"/>
                <a:stretch>
                  <a:fillRect l="-575" t="-997" b="-4153"/>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59332E7D-83CC-A7E0-BA34-DE6DCB8396BD}"/>
              </a:ext>
            </a:extLst>
          </p:cNvPr>
          <p:cNvSpPr>
            <a:spLocks noGrp="1"/>
          </p:cNvSpPr>
          <p:nvPr>
            <p:ph type="sldNum" idx="12"/>
          </p:nvPr>
        </p:nvSpPr>
        <p:spPr/>
        <p:txBody>
          <a:bodyPr/>
          <a:lstStyle/>
          <a:p>
            <a:r>
              <a:rPr lang="en-GB"/>
              <a:t>Slide </a:t>
            </a:r>
            <a:fld id="{440F5867-744E-4AA6-B0ED-4C44D2DFBB7B}" type="slidenum">
              <a:rPr lang="en-GB" smtClean="0"/>
              <a:pPr/>
              <a:t>23</a:t>
            </a:fld>
            <a:endParaRPr lang="en-GB" dirty="0"/>
          </a:p>
        </p:txBody>
      </p:sp>
      <p:sp>
        <p:nvSpPr>
          <p:cNvPr id="8" name="Date Placeholder 3">
            <a:extLst>
              <a:ext uri="{FF2B5EF4-FFF2-40B4-BE49-F238E27FC236}">
                <a16:creationId xmlns:a16="http://schemas.microsoft.com/office/drawing/2014/main" id="{6F657335-F5B7-DAD5-2FA2-63CA237CA01E}"/>
              </a:ext>
            </a:extLst>
          </p:cNvPr>
          <p:cNvSpPr>
            <a:spLocks noGrp="1"/>
          </p:cNvSpPr>
          <p:nvPr>
            <p:ph type="dt" sz="half" idx="10"/>
          </p:nvPr>
        </p:nvSpPr>
        <p:spPr>
          <a:xfrm>
            <a:off x="685800" y="316123"/>
            <a:ext cx="1182055" cy="276999"/>
          </a:xfrm>
        </p:spPr>
        <p:txBody>
          <a:bodyPr/>
          <a:lstStyle/>
          <a:p>
            <a:pPr>
              <a:defRPr/>
            </a:pPr>
            <a:r>
              <a:rPr lang="en-US"/>
              <a:t>July 2025</a:t>
            </a:r>
            <a:endParaRPr lang="en-US" dirty="0"/>
          </a:p>
        </p:txBody>
      </p:sp>
      <p:sp>
        <p:nvSpPr>
          <p:cNvPr id="9" name="Footer Placeholder 4">
            <a:extLst>
              <a:ext uri="{FF2B5EF4-FFF2-40B4-BE49-F238E27FC236}">
                <a16:creationId xmlns:a16="http://schemas.microsoft.com/office/drawing/2014/main" id="{44963D6C-F0BC-58B3-6AE9-E56F0AE65533}"/>
              </a:ext>
            </a:extLst>
          </p:cNvPr>
          <p:cNvSpPr>
            <a:spLocks noGrp="1"/>
          </p:cNvSpPr>
          <p:nvPr>
            <p:ph type="ftr" sz="quarter" idx="11"/>
          </p:nvPr>
        </p:nvSpPr>
        <p:spPr>
          <a:xfrm>
            <a:off x="7242735" y="6475413"/>
            <a:ext cx="1301190" cy="184666"/>
          </a:xfrm>
        </p:spPr>
        <p:txBody>
          <a:bodyPr/>
          <a:lstStyle/>
          <a:p>
            <a:pPr>
              <a:defRPr/>
            </a:pPr>
            <a:r>
              <a:rPr lang="nb-NO" dirty="0"/>
              <a:t>Lin Yang (Qualcomm)</a:t>
            </a:r>
            <a:endParaRPr lang="en-US" dirty="0"/>
          </a:p>
        </p:txBody>
      </p:sp>
      <p:sp>
        <p:nvSpPr>
          <p:cNvPr id="7" name="标题 3">
            <a:extLst>
              <a:ext uri="{FF2B5EF4-FFF2-40B4-BE49-F238E27FC236}">
                <a16:creationId xmlns:a16="http://schemas.microsoft.com/office/drawing/2014/main" id="{B5E0C590-FA5B-11E3-107B-43D130A6A2F7}"/>
              </a:ext>
            </a:extLst>
          </p:cNvPr>
          <p:cNvSpPr txBox="1">
            <a:spLocks/>
          </p:cNvSpPr>
          <p:nvPr/>
        </p:nvSpPr>
        <p:spPr bwMode="auto">
          <a:xfrm>
            <a:off x="685800" y="798577"/>
            <a:ext cx="7772400" cy="450669"/>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charset="0"/>
              </a:defRPr>
            </a:lvl2pPr>
            <a:lvl3pPr algn="ctr" rtl="0" eaLnBrk="0" fontAlgn="base" hangingPunct="0">
              <a:spcBef>
                <a:spcPct val="0"/>
              </a:spcBef>
              <a:spcAft>
                <a:spcPct val="0"/>
              </a:spcAft>
              <a:defRPr sz="3200" b="1">
                <a:solidFill>
                  <a:schemeClr val="tx2"/>
                </a:solidFill>
                <a:latin typeface="Times New Roman" charset="0"/>
              </a:defRPr>
            </a:lvl3pPr>
            <a:lvl4pPr algn="ctr" rtl="0" eaLnBrk="0" fontAlgn="base" hangingPunct="0">
              <a:spcBef>
                <a:spcPct val="0"/>
              </a:spcBef>
              <a:spcAft>
                <a:spcPct val="0"/>
              </a:spcAft>
              <a:defRPr sz="3200" b="1">
                <a:solidFill>
                  <a:schemeClr val="tx2"/>
                </a:solidFill>
                <a:latin typeface="Times New Roman" charset="0"/>
              </a:defRPr>
            </a:lvl4pPr>
            <a:lvl5pPr algn="ctr" rtl="0" eaLnBrk="0" fontAlgn="base" hangingPunct="0">
              <a:spcBef>
                <a:spcPct val="0"/>
              </a:spcBef>
              <a:spcAft>
                <a:spcPct val="0"/>
              </a:spcAft>
              <a:defRPr sz="3200" b="1">
                <a:solidFill>
                  <a:schemeClr val="tx2"/>
                </a:solidFill>
                <a:latin typeface="Times New Roman" charset="0"/>
              </a:defRPr>
            </a:lvl5pPr>
            <a:lvl6pPr marL="457200" algn="ctr" rtl="0" eaLnBrk="0" fontAlgn="base" hangingPunct="0">
              <a:spcBef>
                <a:spcPct val="0"/>
              </a:spcBef>
              <a:spcAft>
                <a:spcPct val="0"/>
              </a:spcAft>
              <a:defRPr sz="3200" b="1">
                <a:solidFill>
                  <a:schemeClr val="tx2"/>
                </a:solidFill>
                <a:latin typeface="Times New Roman" charset="0"/>
              </a:defRPr>
            </a:lvl6pPr>
            <a:lvl7pPr marL="914400" algn="ctr" rtl="0" eaLnBrk="0" fontAlgn="base" hangingPunct="0">
              <a:spcBef>
                <a:spcPct val="0"/>
              </a:spcBef>
              <a:spcAft>
                <a:spcPct val="0"/>
              </a:spcAft>
              <a:defRPr sz="3200" b="1">
                <a:solidFill>
                  <a:schemeClr val="tx2"/>
                </a:solidFill>
                <a:latin typeface="Times New Roman" charset="0"/>
              </a:defRPr>
            </a:lvl7pPr>
            <a:lvl8pPr marL="1371600" algn="ctr" rtl="0" eaLnBrk="0" fontAlgn="base" hangingPunct="0">
              <a:spcBef>
                <a:spcPct val="0"/>
              </a:spcBef>
              <a:spcAft>
                <a:spcPct val="0"/>
              </a:spcAft>
              <a:defRPr sz="3200" b="1">
                <a:solidFill>
                  <a:schemeClr val="tx2"/>
                </a:solidFill>
                <a:latin typeface="Times New Roman" charset="0"/>
              </a:defRPr>
            </a:lvl8pPr>
            <a:lvl9pPr marL="1828800" algn="ctr" rtl="0" eaLnBrk="0" fontAlgn="base" hangingPunct="0">
              <a:spcBef>
                <a:spcPct val="0"/>
              </a:spcBef>
              <a:spcAft>
                <a:spcPct val="0"/>
              </a:spcAft>
              <a:defRPr sz="3200" b="1">
                <a:solidFill>
                  <a:schemeClr val="tx2"/>
                </a:solidFill>
                <a:latin typeface="Times New Roman" charset="0"/>
              </a:defRPr>
            </a:lvl9pPr>
          </a:lstStyle>
          <a:p>
            <a:r>
              <a:rPr lang="en-IE" altLang="zh-CN" kern="0" dirty="0">
                <a:latin typeface="+mn-ea"/>
                <a:ea typeface="+mn-ea"/>
              </a:rPr>
              <a:t>SP 4’ (cleaner version)</a:t>
            </a:r>
            <a:endParaRPr lang="zh-CN" altLang="en-US" kern="0" dirty="0">
              <a:latin typeface="+mn-ea"/>
              <a:ea typeface="+mn-ea"/>
            </a:endParaRPr>
          </a:p>
        </p:txBody>
      </p:sp>
      <p:graphicFrame>
        <p:nvGraphicFramePr>
          <p:cNvPr id="2" name="Table 1">
            <a:extLst>
              <a:ext uri="{FF2B5EF4-FFF2-40B4-BE49-F238E27FC236}">
                <a16:creationId xmlns:a16="http://schemas.microsoft.com/office/drawing/2014/main" id="{87574CF8-C5F8-2FC6-F69F-D18FA867EBE5}"/>
              </a:ext>
            </a:extLst>
          </p:cNvPr>
          <p:cNvGraphicFramePr>
            <a:graphicFrameLocks noGrp="1"/>
          </p:cNvGraphicFramePr>
          <p:nvPr>
            <p:extLst>
              <p:ext uri="{D42A27DB-BD31-4B8C-83A1-F6EECF244321}">
                <p14:modId xmlns:p14="http://schemas.microsoft.com/office/powerpoint/2010/main" val="3995300353"/>
              </p:ext>
            </p:extLst>
          </p:nvPr>
        </p:nvGraphicFramePr>
        <p:xfrm>
          <a:off x="2627784" y="5085184"/>
          <a:ext cx="4632180" cy="1371600"/>
        </p:xfrm>
        <a:graphic>
          <a:graphicData uri="http://schemas.openxmlformats.org/drawingml/2006/table">
            <a:tbl>
              <a:tblPr firstRow="1" bandRow="1">
                <a:tableStyleId>{5C22544A-7EE6-4342-B048-85BDC9FD1C3A}</a:tableStyleId>
              </a:tblPr>
              <a:tblGrid>
                <a:gridCol w="772030">
                  <a:extLst>
                    <a:ext uri="{9D8B030D-6E8A-4147-A177-3AD203B41FA5}">
                      <a16:colId xmlns:a16="http://schemas.microsoft.com/office/drawing/2014/main" val="420850054"/>
                    </a:ext>
                  </a:extLst>
                </a:gridCol>
                <a:gridCol w="772030">
                  <a:extLst>
                    <a:ext uri="{9D8B030D-6E8A-4147-A177-3AD203B41FA5}">
                      <a16:colId xmlns:a16="http://schemas.microsoft.com/office/drawing/2014/main" val="1125856994"/>
                    </a:ext>
                  </a:extLst>
                </a:gridCol>
                <a:gridCol w="772030">
                  <a:extLst>
                    <a:ext uri="{9D8B030D-6E8A-4147-A177-3AD203B41FA5}">
                      <a16:colId xmlns:a16="http://schemas.microsoft.com/office/drawing/2014/main" val="1507305742"/>
                    </a:ext>
                  </a:extLst>
                </a:gridCol>
                <a:gridCol w="772030">
                  <a:extLst>
                    <a:ext uri="{9D8B030D-6E8A-4147-A177-3AD203B41FA5}">
                      <a16:colId xmlns:a16="http://schemas.microsoft.com/office/drawing/2014/main" val="708354782"/>
                    </a:ext>
                  </a:extLst>
                </a:gridCol>
                <a:gridCol w="772030">
                  <a:extLst>
                    <a:ext uri="{9D8B030D-6E8A-4147-A177-3AD203B41FA5}">
                      <a16:colId xmlns:a16="http://schemas.microsoft.com/office/drawing/2014/main" val="1565376376"/>
                    </a:ext>
                  </a:extLst>
                </a:gridCol>
                <a:gridCol w="772030">
                  <a:extLst>
                    <a:ext uri="{9D8B030D-6E8A-4147-A177-3AD203B41FA5}">
                      <a16:colId xmlns:a16="http://schemas.microsoft.com/office/drawing/2014/main" val="2820703590"/>
                    </a:ext>
                  </a:extLst>
                </a:gridCol>
              </a:tblGrid>
              <a:tr h="164597">
                <a:tc>
                  <a:txBody>
                    <a:bodyPr/>
                    <a:lstStyle/>
                    <a:p>
                      <a:endParaRPr lang="en-US" sz="900" dirty="0"/>
                    </a:p>
                  </a:txBody>
                  <a:tcPr/>
                </a:tc>
                <a:tc gridSpan="5">
                  <a:txBody>
                    <a:bodyPr/>
                    <a:lstStyle/>
                    <a:p>
                      <a:r>
                        <a:rPr lang="en-US" sz="900" dirty="0"/>
                        <a:t>DRU Spreading Gain in dB</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560671161"/>
                  </a:ext>
                </a:extLst>
              </a:tr>
              <a:tr h="164597">
                <a:tc>
                  <a:txBody>
                    <a:bodyPr/>
                    <a:lstStyle/>
                    <a:p>
                      <a:endParaRPr lang="en-US" sz="900"/>
                    </a:p>
                  </a:txBody>
                  <a:tcPr/>
                </a:tc>
                <a:tc>
                  <a:txBody>
                    <a:bodyPr/>
                    <a:lstStyle/>
                    <a:p>
                      <a:r>
                        <a:rPr lang="en-US" sz="900" dirty="0"/>
                        <a:t>DRU26</a:t>
                      </a:r>
                    </a:p>
                  </a:txBody>
                  <a:tcPr/>
                </a:tc>
                <a:tc>
                  <a:txBody>
                    <a:bodyPr/>
                    <a:lstStyle/>
                    <a:p>
                      <a:r>
                        <a:rPr lang="en-US" sz="900" dirty="0"/>
                        <a:t>DRU52</a:t>
                      </a:r>
                    </a:p>
                  </a:txBody>
                  <a:tcPr/>
                </a:tc>
                <a:tc>
                  <a:txBody>
                    <a:bodyPr/>
                    <a:lstStyle/>
                    <a:p>
                      <a:r>
                        <a:rPr lang="en-US" sz="900" dirty="0"/>
                        <a:t>DRU106</a:t>
                      </a:r>
                    </a:p>
                  </a:txBody>
                  <a:tcPr/>
                </a:tc>
                <a:tc>
                  <a:txBody>
                    <a:bodyPr/>
                    <a:lstStyle/>
                    <a:p>
                      <a:r>
                        <a:rPr lang="en-US" sz="900" dirty="0"/>
                        <a:t>DRU242</a:t>
                      </a:r>
                    </a:p>
                  </a:txBody>
                  <a:tcPr/>
                </a:tc>
                <a:tc>
                  <a:txBody>
                    <a:bodyPr/>
                    <a:lstStyle/>
                    <a:p>
                      <a:r>
                        <a:rPr lang="en-US" sz="900" dirty="0"/>
                        <a:t>DRU484</a:t>
                      </a:r>
                    </a:p>
                  </a:txBody>
                  <a:tcPr/>
                </a:tc>
                <a:extLst>
                  <a:ext uri="{0D108BD9-81ED-4DB2-BD59-A6C34878D82A}">
                    <a16:rowId xmlns:a16="http://schemas.microsoft.com/office/drawing/2014/main" val="3908160111"/>
                  </a:ext>
                </a:extLst>
              </a:tr>
              <a:tr h="164597">
                <a:tc>
                  <a:txBody>
                    <a:bodyPr/>
                    <a:lstStyle/>
                    <a:p>
                      <a:r>
                        <a:rPr lang="en-US" sz="900" dirty="0"/>
                        <a:t>DBW20</a:t>
                      </a:r>
                    </a:p>
                  </a:txBody>
                  <a:tcPr/>
                </a:tc>
                <a:tc>
                  <a:txBody>
                    <a:bodyPr/>
                    <a:lstStyle/>
                    <a:p>
                      <a:r>
                        <a:rPr lang="en-US" sz="900" dirty="0"/>
                        <a:t>9</a:t>
                      </a:r>
                    </a:p>
                  </a:txBody>
                  <a:tcPr/>
                </a:tc>
                <a:tc>
                  <a:txBody>
                    <a:bodyPr/>
                    <a:lstStyle/>
                    <a:p>
                      <a:r>
                        <a:rPr lang="en-US" sz="900" dirty="0"/>
                        <a:t>6</a:t>
                      </a:r>
                    </a:p>
                  </a:txBody>
                  <a:tcPr/>
                </a:tc>
                <a:tc>
                  <a:txBody>
                    <a:bodyPr/>
                    <a:lstStyle/>
                    <a:p>
                      <a:r>
                        <a:rPr lang="en-US" sz="900" dirty="0"/>
                        <a:t>3</a:t>
                      </a:r>
                    </a:p>
                  </a:txBody>
                  <a:tcPr/>
                </a:tc>
                <a:tc>
                  <a:txBody>
                    <a:bodyPr/>
                    <a:lstStyle/>
                    <a:p>
                      <a:r>
                        <a:rPr lang="en-US" sz="900" dirty="0"/>
                        <a:t>N/A</a:t>
                      </a:r>
                    </a:p>
                  </a:txBody>
                  <a:tcPr/>
                </a:tc>
                <a:tc>
                  <a:txBody>
                    <a:bodyPr/>
                    <a:lstStyle/>
                    <a:p>
                      <a:r>
                        <a:rPr lang="en-US" sz="900" dirty="0"/>
                        <a:t>N/A</a:t>
                      </a:r>
                    </a:p>
                  </a:txBody>
                  <a:tcPr/>
                </a:tc>
                <a:extLst>
                  <a:ext uri="{0D108BD9-81ED-4DB2-BD59-A6C34878D82A}">
                    <a16:rowId xmlns:a16="http://schemas.microsoft.com/office/drawing/2014/main" val="4235637516"/>
                  </a:ext>
                </a:extLst>
              </a:tr>
              <a:tr h="16459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900" dirty="0"/>
                        <a:t>DBW40</a:t>
                      </a:r>
                    </a:p>
                  </a:txBody>
                  <a:tcPr/>
                </a:tc>
                <a:tc>
                  <a:txBody>
                    <a:bodyPr/>
                    <a:lstStyle/>
                    <a:p>
                      <a:r>
                        <a:rPr lang="en-US" sz="900" dirty="0"/>
                        <a:t>12</a:t>
                      </a:r>
                    </a:p>
                  </a:txBody>
                  <a:tcPr/>
                </a:tc>
                <a:tc>
                  <a:txBody>
                    <a:bodyPr/>
                    <a:lstStyle/>
                    <a:p>
                      <a:r>
                        <a:rPr lang="en-US" sz="900" dirty="0"/>
                        <a:t>9</a:t>
                      </a:r>
                    </a:p>
                  </a:txBody>
                  <a:tcPr/>
                </a:tc>
                <a:tc>
                  <a:txBody>
                    <a:bodyPr/>
                    <a:lstStyle/>
                    <a:p>
                      <a:r>
                        <a:rPr lang="en-US" sz="900" dirty="0"/>
                        <a:t>6</a:t>
                      </a:r>
                    </a:p>
                  </a:txBody>
                  <a:tcPr/>
                </a:tc>
                <a:tc>
                  <a:txBody>
                    <a:bodyPr/>
                    <a:lstStyle/>
                    <a:p>
                      <a:r>
                        <a:rPr lang="en-US" sz="900" dirty="0"/>
                        <a:t>3</a:t>
                      </a:r>
                    </a:p>
                  </a:txBody>
                  <a:tcPr/>
                </a:tc>
                <a:tc>
                  <a:txBody>
                    <a:bodyPr/>
                    <a:lstStyle/>
                    <a:p>
                      <a:r>
                        <a:rPr lang="en-US" sz="900" dirty="0"/>
                        <a:t>N/A</a:t>
                      </a:r>
                    </a:p>
                  </a:txBody>
                  <a:tcPr/>
                </a:tc>
                <a:extLst>
                  <a:ext uri="{0D108BD9-81ED-4DB2-BD59-A6C34878D82A}">
                    <a16:rowId xmlns:a16="http://schemas.microsoft.com/office/drawing/2014/main" val="2653700545"/>
                  </a:ext>
                </a:extLst>
              </a:tr>
              <a:tr h="16459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900" dirty="0"/>
                        <a:t>DBW80</a:t>
                      </a:r>
                    </a:p>
                  </a:txBody>
                  <a:tcPr/>
                </a:tc>
                <a:tc>
                  <a:txBody>
                    <a:bodyPr/>
                    <a:lstStyle/>
                    <a:p>
                      <a:r>
                        <a:rPr lang="en-US" sz="900" dirty="0"/>
                        <a:t>N/A</a:t>
                      </a:r>
                    </a:p>
                  </a:txBody>
                  <a:tcPr/>
                </a:tc>
                <a:tc>
                  <a:txBody>
                    <a:bodyPr/>
                    <a:lstStyle/>
                    <a:p>
                      <a:r>
                        <a:rPr lang="en-US" sz="900" dirty="0"/>
                        <a:t>12</a:t>
                      </a:r>
                    </a:p>
                  </a:txBody>
                  <a:tcPr/>
                </a:tc>
                <a:tc>
                  <a:txBody>
                    <a:bodyPr/>
                    <a:lstStyle/>
                    <a:p>
                      <a:r>
                        <a:rPr lang="en-US" sz="900" dirty="0"/>
                        <a:t>9</a:t>
                      </a:r>
                    </a:p>
                  </a:txBody>
                  <a:tcPr/>
                </a:tc>
                <a:tc>
                  <a:txBody>
                    <a:bodyPr/>
                    <a:lstStyle/>
                    <a:p>
                      <a:r>
                        <a:rPr lang="en-US" sz="900" dirty="0"/>
                        <a:t>6</a:t>
                      </a:r>
                    </a:p>
                  </a:txBody>
                  <a:tcPr/>
                </a:tc>
                <a:tc>
                  <a:txBody>
                    <a:bodyPr/>
                    <a:lstStyle/>
                    <a:p>
                      <a:r>
                        <a:rPr lang="en-US" sz="900" dirty="0"/>
                        <a:t>3</a:t>
                      </a:r>
                    </a:p>
                  </a:txBody>
                  <a:tcPr/>
                </a:tc>
                <a:extLst>
                  <a:ext uri="{0D108BD9-81ED-4DB2-BD59-A6C34878D82A}">
                    <a16:rowId xmlns:a16="http://schemas.microsoft.com/office/drawing/2014/main" val="3714217558"/>
                  </a:ext>
                </a:extLst>
              </a:tr>
              <a:tr h="16459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900" dirty="0"/>
                        <a:t>DBW60</a:t>
                      </a:r>
                    </a:p>
                  </a:txBody>
                  <a:tcPr/>
                </a:tc>
                <a:tc>
                  <a:txBody>
                    <a:bodyPr/>
                    <a:lstStyle/>
                    <a:p>
                      <a:r>
                        <a:rPr lang="en-US" sz="900" dirty="0"/>
                        <a:t>N/A</a:t>
                      </a:r>
                    </a:p>
                  </a:txBody>
                  <a:tcPr/>
                </a:tc>
                <a:tc>
                  <a:txBody>
                    <a:bodyPr/>
                    <a:lstStyle/>
                    <a:p>
                      <a:r>
                        <a:rPr lang="en-US" sz="900" dirty="0"/>
                        <a:t>12</a:t>
                      </a:r>
                    </a:p>
                  </a:txBody>
                  <a:tcPr/>
                </a:tc>
                <a:tc>
                  <a:txBody>
                    <a:bodyPr/>
                    <a:lstStyle/>
                    <a:p>
                      <a:r>
                        <a:rPr lang="en-US" sz="900" dirty="0"/>
                        <a:t>9</a:t>
                      </a:r>
                    </a:p>
                  </a:txBody>
                  <a:tcPr/>
                </a:tc>
                <a:tc>
                  <a:txBody>
                    <a:bodyPr/>
                    <a:lstStyle/>
                    <a:p>
                      <a:r>
                        <a:rPr lang="en-US" sz="900" dirty="0"/>
                        <a:t>6</a:t>
                      </a:r>
                    </a:p>
                  </a:txBody>
                  <a:tcPr/>
                </a:tc>
                <a:tc>
                  <a:txBody>
                    <a:bodyPr/>
                    <a:lstStyle/>
                    <a:p>
                      <a:r>
                        <a:rPr lang="en-US" sz="900" dirty="0"/>
                        <a:t>N/A</a:t>
                      </a:r>
                    </a:p>
                  </a:txBody>
                  <a:tcPr/>
                </a:tc>
                <a:extLst>
                  <a:ext uri="{0D108BD9-81ED-4DB2-BD59-A6C34878D82A}">
                    <a16:rowId xmlns:a16="http://schemas.microsoft.com/office/drawing/2014/main" val="3233493213"/>
                  </a:ext>
                </a:extLst>
              </a:tr>
            </a:tbl>
          </a:graphicData>
        </a:graphic>
      </p:graphicFrame>
    </p:spTree>
    <p:extLst>
      <p:ext uri="{BB962C8B-B14F-4D97-AF65-F5344CB8AC3E}">
        <p14:creationId xmlns:p14="http://schemas.microsoft.com/office/powerpoint/2010/main" val="20303799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CE4D03-0BCE-CDB6-B2A7-823F1F88E67D}"/>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SP5</a:t>
            </a:r>
          </a:p>
        </p:txBody>
      </p:sp>
      <p:sp>
        <p:nvSpPr>
          <p:cNvPr id="3" name="Content Placeholder 2">
            <a:extLst>
              <a:ext uri="{FF2B5EF4-FFF2-40B4-BE49-F238E27FC236}">
                <a16:creationId xmlns:a16="http://schemas.microsoft.com/office/drawing/2014/main" id="{C6148A50-190D-B17A-2B6C-26F2C2BD620F}"/>
              </a:ext>
            </a:extLst>
          </p:cNvPr>
          <p:cNvSpPr>
            <a:spLocks noGrp="1"/>
          </p:cNvSpPr>
          <p:nvPr>
            <p:ph idx="1"/>
          </p:nvPr>
        </p:nvSpPr>
        <p:spPr>
          <a:xfrm>
            <a:off x="685800" y="1981200"/>
            <a:ext cx="8229600" cy="4114800"/>
          </a:xfrm>
        </p:spPr>
        <p:txBody>
          <a:bodyPr/>
          <a:lstStyle/>
          <a:p>
            <a:pPr>
              <a:buFont typeface="Arial" panose="020B0604020202020204" pitchFamily="34" charset="0"/>
              <a:buChar char="•"/>
            </a:pPr>
            <a:r>
              <a:rPr lang="en-US" dirty="0"/>
              <a:t>Do you support the following?</a:t>
            </a:r>
          </a:p>
          <a:p>
            <a:pPr lvl="1">
              <a:buFont typeface="Arial" panose="020B0604020202020204" pitchFamily="34" charset="0"/>
              <a:buChar char="•"/>
            </a:pPr>
            <a:r>
              <a:rPr lang="en-US" altLang="zh-CN" dirty="0"/>
              <a:t>The unused tone constellation error in an UHR DRU TB PPDU is define as:</a:t>
            </a:r>
          </a:p>
          <a:p>
            <a:pPr marL="800100" lvl="1" indent="-342900">
              <a:buFont typeface="Arial" panose="020B0604020202020204" pitchFamily="34" charset="0"/>
              <a:buChar char="•"/>
            </a:pPr>
            <a:endParaRPr lang="en-US" dirty="0"/>
          </a:p>
          <a:p>
            <a:pPr lvl="1"/>
            <a:endParaRPr lang="en-US" dirty="0"/>
          </a:p>
        </p:txBody>
      </p:sp>
      <p:sp>
        <p:nvSpPr>
          <p:cNvPr id="4" name="Date Placeholder 3">
            <a:extLst>
              <a:ext uri="{FF2B5EF4-FFF2-40B4-BE49-F238E27FC236}">
                <a16:creationId xmlns:a16="http://schemas.microsoft.com/office/drawing/2014/main" id="{6E22AAE9-4502-8403-58DA-BBBC90FFA2E7}"/>
              </a:ext>
            </a:extLst>
          </p:cNvPr>
          <p:cNvSpPr>
            <a:spLocks noGrp="1"/>
          </p:cNvSpPr>
          <p:nvPr>
            <p:ph type="dt" sz="half" idx="10"/>
          </p:nvPr>
        </p:nvSpPr>
        <p:spPr bwMode="auto">
          <a:xfrm>
            <a:off x="696913" y="332601"/>
            <a:ext cx="1541128" cy="276999"/>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defPPr>
              <a:defRPr lang="en-US"/>
            </a:defPPr>
            <a:lvl1pPr algn="l" rtl="0" eaLnBrk="0" fontAlgn="base" hangingPunct="0">
              <a:spcBef>
                <a:spcPct val="0"/>
              </a:spcBef>
              <a:spcAft>
                <a:spcPct val="0"/>
              </a:spcAft>
              <a:defRPr sz="1800" b="1" kern="1200">
                <a:solidFill>
                  <a:schemeClr val="tx1"/>
                </a:solidFill>
                <a:latin typeface="Times New Roman" pitchFamily="18" charset="0"/>
                <a:ea typeface="+mn-ea"/>
                <a:cs typeface="+mn-cs"/>
              </a:defRPr>
            </a:lvl1pPr>
            <a:lvl2pPr marL="457200" algn="l" rtl="0" fontAlgn="base">
              <a:spcBef>
                <a:spcPct val="0"/>
              </a:spcBef>
              <a:spcAft>
                <a:spcPct val="0"/>
              </a:spcAft>
              <a:defRPr sz="1200" kern="1200">
                <a:solidFill>
                  <a:schemeClr val="tx1"/>
                </a:solidFill>
                <a:latin typeface="Times New Roman" pitchFamily="18" charset="0"/>
                <a:ea typeface="+mn-ea"/>
                <a:cs typeface="Arial"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charset="0"/>
              </a:defRPr>
            </a:lvl5pPr>
            <a:lvl6pPr marL="2286000" algn="l" defTabSz="914400" rtl="0" eaLnBrk="1" latinLnBrk="0" hangingPunct="1">
              <a:defRPr sz="1200" kern="1200">
                <a:solidFill>
                  <a:schemeClr val="tx1"/>
                </a:solidFill>
                <a:latin typeface="Times New Roman" pitchFamily="18" charset="0"/>
                <a:ea typeface="+mn-ea"/>
                <a:cs typeface="Arial" charset="0"/>
              </a:defRPr>
            </a:lvl6pPr>
            <a:lvl7pPr marL="2743200" algn="l" defTabSz="914400" rtl="0" eaLnBrk="1" latinLnBrk="0" hangingPunct="1">
              <a:defRPr sz="1200" kern="1200">
                <a:solidFill>
                  <a:schemeClr val="tx1"/>
                </a:solidFill>
                <a:latin typeface="Times New Roman" pitchFamily="18" charset="0"/>
                <a:ea typeface="+mn-ea"/>
                <a:cs typeface="Arial" charset="0"/>
              </a:defRPr>
            </a:lvl7pPr>
            <a:lvl8pPr marL="3200400" algn="l" defTabSz="914400" rtl="0" eaLnBrk="1" latinLnBrk="0" hangingPunct="1">
              <a:defRPr sz="1200" kern="1200">
                <a:solidFill>
                  <a:schemeClr val="tx1"/>
                </a:solidFill>
                <a:latin typeface="Times New Roman" pitchFamily="18" charset="0"/>
                <a:ea typeface="+mn-ea"/>
                <a:cs typeface="Arial" charset="0"/>
              </a:defRPr>
            </a:lvl8pPr>
            <a:lvl9pPr marL="3657600" algn="l" defTabSz="914400" rtl="0" eaLnBrk="1" latinLnBrk="0" hangingPunct="1">
              <a:defRPr sz="1200" kern="1200">
                <a:solidFill>
                  <a:schemeClr val="tx1"/>
                </a:solidFill>
                <a:latin typeface="Times New Roman" pitchFamily="18" charset="0"/>
                <a:ea typeface="+mn-ea"/>
                <a:cs typeface="Arial" charset="0"/>
              </a:defRPr>
            </a:lvl9pPr>
          </a:lstStyle>
          <a:p>
            <a:pPr>
              <a:defRPr/>
            </a:pPr>
            <a:r>
              <a:rPr lang="en-US"/>
              <a:t>July 2025</a:t>
            </a:r>
            <a:endParaRPr lang="en-US" dirty="0"/>
          </a:p>
        </p:txBody>
      </p:sp>
      <p:sp>
        <p:nvSpPr>
          <p:cNvPr id="6" name="Slide Number Placeholder 5">
            <a:extLst>
              <a:ext uri="{FF2B5EF4-FFF2-40B4-BE49-F238E27FC236}">
                <a16:creationId xmlns:a16="http://schemas.microsoft.com/office/drawing/2014/main" id="{E7156E64-15E2-ACD5-4C99-6E824ADD9E90}"/>
              </a:ext>
            </a:extLst>
          </p:cNvPr>
          <p:cNvSpPr>
            <a:spLocks noGrp="1"/>
          </p:cNvSpPr>
          <p:nvPr>
            <p:ph type="sldNum" sz="quarter" idx="12"/>
          </p:nvPr>
        </p:nvSpPr>
        <p:spPr/>
        <p:txBody>
          <a:bodyPr/>
          <a:lstStyle/>
          <a:p>
            <a:pPr>
              <a:defRPr/>
            </a:pPr>
            <a:r>
              <a:rPr lang="en-US"/>
              <a:t>Slide </a:t>
            </a:r>
            <a:fld id="{C1789BC7-C074-42CC-ADF8-5107DF6BD1C1}" type="slidenum">
              <a:rPr lang="en-US" smtClean="0"/>
              <a:pPr>
                <a:defRPr/>
              </a:pPr>
              <a:t>24</a:t>
            </a:fld>
            <a:endParaRPr lang="en-US"/>
          </a:p>
        </p:txBody>
      </p: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A4DF89A0-9332-D911-21C3-C1AF5B6C3BE8}"/>
                  </a:ext>
                </a:extLst>
              </p:cNvPr>
              <p:cNvSpPr txBox="1"/>
              <p:nvPr/>
            </p:nvSpPr>
            <p:spPr>
              <a:xfrm>
                <a:off x="1134730" y="2924944"/>
                <a:ext cx="7901766" cy="2797497"/>
              </a:xfrm>
              <a:prstGeom prst="rect">
                <a:avLst/>
              </a:prstGeom>
              <a:noFill/>
            </p:spPr>
            <p:txBody>
              <a:bodyPr wrap="square">
                <a:spAutoFit/>
              </a:bodyPr>
              <a:lstStyle/>
              <a:p>
                <a:pPr marL="0" indent="0">
                  <a:buNone/>
                </a:pPr>
                <a14:m>
                  <m:oMathPara xmlns:m="http://schemas.openxmlformats.org/officeDocument/2006/math">
                    <m:oMathParaPr>
                      <m:jc m:val="centerGroup"/>
                    </m:oMathParaPr>
                    <m:oMath xmlns:m="http://schemas.openxmlformats.org/officeDocument/2006/math">
                      <m:sSub>
                        <m:sSubPr>
                          <m:ctrlPr>
                            <a:rPr lang="en-US" sz="1600" b="0" i="1" smtClean="0">
                              <a:solidFill>
                                <a:schemeClr val="tx1"/>
                              </a:solidFill>
                              <a:latin typeface="Cambria Math" panose="02040503050406030204" pitchFamily="18" charset="0"/>
                            </a:rPr>
                          </m:ctrlPr>
                        </m:sSubPr>
                        <m:e>
                          <m:r>
                            <a:rPr lang="en-US" sz="1600" i="1">
                              <a:solidFill>
                                <a:schemeClr val="tx1"/>
                              </a:solidFill>
                              <a:latin typeface="Cambria Math" panose="02040503050406030204" pitchFamily="18" charset="0"/>
                            </a:rPr>
                            <m:t>𝑈𝑛𝑢𝑠𝑒𝑑𝑇𝑜𝑛𝑒𝐸𝑟𝑟𝑜𝑟</m:t>
                          </m:r>
                        </m:e>
                        <m:sub>
                          <m:r>
                            <a:rPr lang="en-US" sz="1600" b="0" i="1" smtClean="0">
                              <a:solidFill>
                                <a:schemeClr val="tx1"/>
                              </a:solidFill>
                              <a:latin typeface="Cambria Math" panose="02040503050406030204" pitchFamily="18" charset="0"/>
                            </a:rPr>
                            <m:t>𝑅𝑀𝑆</m:t>
                          </m:r>
                        </m:sub>
                      </m:sSub>
                      <m:d>
                        <m:dPr>
                          <m:ctrlPr>
                            <a:rPr lang="en-US" sz="1600" b="0" i="1" smtClean="0">
                              <a:solidFill>
                                <a:schemeClr val="tx1"/>
                              </a:solidFill>
                              <a:latin typeface="Cambria Math" panose="02040503050406030204" pitchFamily="18" charset="0"/>
                            </a:rPr>
                          </m:ctrlPr>
                        </m:dPr>
                        <m:e>
                          <m:r>
                            <a:rPr lang="en-US" sz="1600" b="0" i="1" smtClean="0">
                              <a:solidFill>
                                <a:schemeClr val="tx1"/>
                              </a:solidFill>
                              <a:latin typeface="Cambria Math" panose="02040503050406030204" pitchFamily="18" charset="0"/>
                            </a:rPr>
                            <m:t>𝑘</m:t>
                          </m:r>
                        </m:e>
                      </m:d>
                      <m:r>
                        <a:rPr lang="en-US" sz="1600" b="0" i="1" smtClean="0">
                          <a:solidFill>
                            <a:schemeClr val="tx1"/>
                          </a:solidFill>
                          <a:latin typeface="Cambria Math" panose="02040503050406030204" pitchFamily="18" charset="0"/>
                        </a:rPr>
                        <m:t>= </m:t>
                      </m:r>
                      <m:f>
                        <m:fPr>
                          <m:ctrlPr>
                            <a:rPr lang="en-US" sz="1600" b="0" i="1" smtClean="0">
                              <a:solidFill>
                                <a:schemeClr val="tx1"/>
                              </a:solidFill>
                              <a:latin typeface="Cambria Math" panose="02040503050406030204" pitchFamily="18" charset="0"/>
                            </a:rPr>
                          </m:ctrlPr>
                        </m:fPr>
                        <m:num>
                          <m:r>
                            <a:rPr lang="en-US" sz="1600" b="0" i="1" smtClean="0">
                              <a:solidFill>
                                <a:schemeClr val="tx1"/>
                              </a:solidFill>
                              <a:latin typeface="Cambria Math" panose="02040503050406030204" pitchFamily="18" charset="0"/>
                            </a:rPr>
                            <m:t>1</m:t>
                          </m:r>
                        </m:num>
                        <m:den>
                          <m:sSub>
                            <m:sSubPr>
                              <m:ctrlPr>
                                <a:rPr lang="en-US" sz="1600" b="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𝑁</m:t>
                              </m:r>
                            </m:e>
                            <m:sub>
                              <m:r>
                                <a:rPr lang="en-US" sz="1600" b="0" i="1" smtClean="0">
                                  <a:solidFill>
                                    <a:schemeClr val="tx1"/>
                                  </a:solidFill>
                                  <a:latin typeface="Cambria Math" panose="02040503050406030204" pitchFamily="18" charset="0"/>
                                </a:rPr>
                                <m:t>𝑓</m:t>
                              </m:r>
                            </m:sub>
                          </m:sSub>
                        </m:den>
                      </m:f>
                      <m:nary>
                        <m:naryPr>
                          <m:chr m:val="∑"/>
                          <m:ctrlPr>
                            <a:rPr lang="en-US" sz="1600" b="0" i="1" smtClean="0">
                              <a:solidFill>
                                <a:schemeClr val="tx1"/>
                              </a:solidFill>
                              <a:latin typeface="Cambria Math" panose="02040503050406030204" pitchFamily="18" charset="0"/>
                            </a:rPr>
                          </m:ctrlPr>
                        </m:naryPr>
                        <m:sub>
                          <m:sSub>
                            <m:sSubPr>
                              <m:ctrlPr>
                                <a:rPr lang="en-US" sz="1600" b="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𝑖</m:t>
                              </m:r>
                            </m:e>
                            <m:sub>
                              <m:r>
                                <a:rPr lang="en-US" sz="1600" b="0" i="1" smtClean="0">
                                  <a:solidFill>
                                    <a:schemeClr val="tx1"/>
                                  </a:solidFill>
                                  <a:latin typeface="Cambria Math" panose="02040503050406030204" pitchFamily="18" charset="0"/>
                                </a:rPr>
                                <m:t>𝑓</m:t>
                              </m:r>
                            </m:sub>
                          </m:sSub>
                          <m:r>
                            <m:rPr>
                              <m:brk m:alnAt="23"/>
                            </m:rPr>
                            <a:rPr lang="en-US" sz="1600" b="0" i="1" smtClean="0">
                              <a:solidFill>
                                <a:schemeClr val="tx1"/>
                              </a:solidFill>
                              <a:latin typeface="Cambria Math" panose="02040503050406030204" pitchFamily="18" charset="0"/>
                            </a:rPr>
                            <m:t>=</m:t>
                          </m:r>
                          <m:r>
                            <a:rPr lang="en-US" sz="1600" b="0" i="1" smtClean="0">
                              <a:solidFill>
                                <a:schemeClr val="tx1"/>
                              </a:solidFill>
                              <a:latin typeface="Cambria Math" panose="02040503050406030204" pitchFamily="18" charset="0"/>
                            </a:rPr>
                            <m:t>1</m:t>
                          </m:r>
                        </m:sub>
                        <m:sup>
                          <m:sSub>
                            <m:sSubPr>
                              <m:ctrlPr>
                                <a:rPr lang="en-US" sz="1600" b="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𝑁</m:t>
                              </m:r>
                            </m:e>
                            <m:sub>
                              <m:r>
                                <a:rPr lang="en-US" sz="1600" b="0" i="1" smtClean="0">
                                  <a:solidFill>
                                    <a:schemeClr val="tx1"/>
                                  </a:solidFill>
                                  <a:latin typeface="Cambria Math" panose="02040503050406030204" pitchFamily="18" charset="0"/>
                                </a:rPr>
                                <m:t>𝑓</m:t>
                              </m:r>
                            </m:sub>
                          </m:sSub>
                        </m:sup>
                        <m:e>
                          <m:rad>
                            <m:radPr>
                              <m:degHide m:val="on"/>
                              <m:ctrlPr>
                                <a:rPr lang="en-US" sz="1600" i="1">
                                  <a:solidFill>
                                    <a:schemeClr val="tx1"/>
                                  </a:solidFill>
                                  <a:latin typeface="Cambria Math" panose="02040503050406030204" pitchFamily="18" charset="0"/>
                                </a:rPr>
                              </m:ctrlPr>
                            </m:radPr>
                            <m:deg/>
                            <m:e>
                              <m:f>
                                <m:fPr>
                                  <m:ctrlPr>
                                    <a:rPr lang="en-US" sz="1600" i="1">
                                      <a:solidFill>
                                        <a:schemeClr val="tx1"/>
                                      </a:solidFill>
                                      <a:latin typeface="Cambria Math" panose="02040503050406030204" pitchFamily="18" charset="0"/>
                                    </a:rPr>
                                  </m:ctrlPr>
                                </m:fPr>
                                <m:num>
                                  <m:nary>
                                    <m:naryPr>
                                      <m:chr m:val="∑"/>
                                      <m:ctrlPr>
                                        <a:rPr lang="en-US" sz="1600" i="1">
                                          <a:solidFill>
                                            <a:schemeClr val="tx1"/>
                                          </a:solidFill>
                                          <a:latin typeface="Cambria Math" panose="02040503050406030204" pitchFamily="18" charset="0"/>
                                        </a:rPr>
                                      </m:ctrlPr>
                                    </m:naryPr>
                                    <m:sub>
                                      <m:sSub>
                                        <m:sSubPr>
                                          <m:ctrlPr>
                                            <a:rPr lang="en-US" sz="160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𝑖</m:t>
                                          </m:r>
                                        </m:e>
                                        <m:sub>
                                          <m:r>
                                            <a:rPr lang="en-US" sz="1600" b="0" i="1" smtClean="0">
                                              <a:solidFill>
                                                <a:schemeClr val="tx1"/>
                                              </a:solidFill>
                                              <a:latin typeface="Cambria Math" panose="02040503050406030204" pitchFamily="18" charset="0"/>
                                            </a:rPr>
                                            <m:t>𝑠</m:t>
                                          </m:r>
                                        </m:sub>
                                      </m:sSub>
                                      <m:r>
                                        <m:rPr>
                                          <m:brk m:alnAt="23"/>
                                        </m:rPr>
                                        <a:rPr lang="en-US" sz="1600" b="0" i="1" smtClean="0">
                                          <a:solidFill>
                                            <a:schemeClr val="tx1"/>
                                          </a:solidFill>
                                          <a:latin typeface="Cambria Math" panose="02040503050406030204" pitchFamily="18" charset="0"/>
                                        </a:rPr>
                                        <m:t>=</m:t>
                                      </m:r>
                                      <m:r>
                                        <a:rPr lang="en-US" sz="1600" b="0" i="1" smtClean="0">
                                          <a:solidFill>
                                            <a:schemeClr val="tx1"/>
                                          </a:solidFill>
                                          <a:latin typeface="Cambria Math" panose="02040503050406030204" pitchFamily="18" charset="0"/>
                                        </a:rPr>
                                        <m:t>1</m:t>
                                      </m:r>
                                    </m:sub>
                                    <m:sup>
                                      <m:sSub>
                                        <m:sSubPr>
                                          <m:ctrlPr>
                                            <a:rPr lang="en-US" sz="160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𝑁</m:t>
                                          </m:r>
                                        </m:e>
                                        <m:sub>
                                          <m:r>
                                            <a:rPr lang="en-US" sz="1600" b="0" i="1" smtClean="0">
                                              <a:solidFill>
                                                <a:schemeClr val="tx1"/>
                                              </a:solidFill>
                                              <a:latin typeface="Cambria Math" panose="02040503050406030204" pitchFamily="18" charset="0"/>
                                            </a:rPr>
                                            <m:t>𝑆𝑌𝑀</m:t>
                                          </m:r>
                                        </m:sub>
                                      </m:sSub>
                                    </m:sup>
                                    <m:e>
                                      <m:nary>
                                        <m:naryPr>
                                          <m:chr m:val="∑"/>
                                          <m:supHide m:val="on"/>
                                          <m:ctrlPr>
                                            <a:rPr lang="en-US" sz="1600" i="1">
                                              <a:solidFill>
                                                <a:schemeClr val="tx1"/>
                                              </a:solidFill>
                                              <a:latin typeface="Cambria Math" panose="02040503050406030204" pitchFamily="18" charset="0"/>
                                            </a:rPr>
                                          </m:ctrlPr>
                                        </m:naryPr>
                                        <m:sub>
                                          <m:sSub>
                                            <m:sSubPr>
                                              <m:ctrlPr>
                                                <a:rPr lang="en-US" sz="160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𝑖</m:t>
                                              </m:r>
                                            </m:e>
                                            <m:sub>
                                              <m:r>
                                                <a:rPr lang="en-US" sz="1600" b="0" i="1" smtClean="0">
                                                  <a:solidFill>
                                                    <a:schemeClr val="tx1"/>
                                                  </a:solidFill>
                                                  <a:latin typeface="Cambria Math" panose="02040503050406030204" pitchFamily="18" charset="0"/>
                                                </a:rPr>
                                                <m:t>𝑠𝑐</m:t>
                                              </m:r>
                                            </m:sub>
                                          </m:sSub>
                                          <m:r>
                                            <m:rPr>
                                              <m:brk m:alnAt="7"/>
                                            </m:rPr>
                                            <a:rPr lang="en-US" sz="1600" i="1" smtClean="0">
                                              <a:solidFill>
                                                <a:schemeClr val="tx1"/>
                                              </a:solidFill>
                                              <a:latin typeface="Cambria Math" panose="02040503050406030204" pitchFamily="18" charset="0"/>
                                              <a:ea typeface="Cambria Math" panose="02040503050406030204" pitchFamily="18" charset="0"/>
                                            </a:rPr>
                                            <m:t>∈</m:t>
                                          </m:r>
                                          <m:sSub>
                                            <m:sSubPr>
                                              <m:ctrlPr>
                                                <a:rPr lang="en-US" sz="1600" i="1" smtClean="0">
                                                  <a:solidFill>
                                                    <a:schemeClr val="tx1"/>
                                                  </a:solidFill>
                                                  <a:latin typeface="Cambria Math" panose="02040503050406030204" pitchFamily="18" charset="0"/>
                                                  <a:ea typeface="Cambria Math" panose="02040503050406030204" pitchFamily="18" charset="0"/>
                                                </a:rPr>
                                              </m:ctrlPr>
                                            </m:sSubPr>
                                            <m:e>
                                              <m:r>
                                                <m:rPr>
                                                  <m:sty m:val="p"/>
                                                </m:rPr>
                                                <a:rPr lang="en-US" sz="1600" i="1">
                                                  <a:solidFill>
                                                    <a:schemeClr val="tx1"/>
                                                  </a:solidFill>
                                                  <a:latin typeface="Cambria Math" panose="02040503050406030204" pitchFamily="18" charset="0"/>
                                                  <a:ea typeface="Cambria Math" panose="02040503050406030204" pitchFamily="18" charset="0"/>
                                                </a:rPr>
                                                <m:t>Ω</m:t>
                                              </m:r>
                                            </m:e>
                                            <m:sub>
                                              <m:r>
                                                <a:rPr lang="en-US" sz="1600" b="0" i="1" smtClean="0">
                                                  <a:solidFill>
                                                    <a:schemeClr val="tx1"/>
                                                  </a:solidFill>
                                                  <a:latin typeface="Cambria Math" panose="02040503050406030204" pitchFamily="18" charset="0"/>
                                                  <a:ea typeface="Cambria Math" panose="02040503050406030204" pitchFamily="18" charset="0"/>
                                                </a:rPr>
                                                <m:t>𝑘</m:t>
                                              </m:r>
                                            </m:sub>
                                          </m:sSub>
                                        </m:sub>
                                        <m:sup/>
                                        <m:e>
                                          <m:sSup>
                                            <m:sSupPr>
                                              <m:ctrlPr>
                                                <a:rPr lang="en-US" sz="1600" i="1" smtClean="0">
                                                  <a:solidFill>
                                                    <a:schemeClr val="tx1"/>
                                                  </a:solidFill>
                                                  <a:latin typeface="Cambria Math" panose="02040503050406030204" pitchFamily="18" charset="0"/>
                                                </a:rPr>
                                              </m:ctrlPr>
                                            </m:sSupPr>
                                            <m:e>
                                              <m:r>
                                                <a:rPr lang="en-US" sz="1600" b="0" i="1" smtClean="0">
                                                  <a:solidFill>
                                                    <a:schemeClr val="tx1"/>
                                                  </a:solidFill>
                                                  <a:latin typeface="Cambria Math" panose="02040503050406030204" pitchFamily="18" charset="0"/>
                                                </a:rPr>
                                                <m:t>(</m:t>
                                              </m:r>
                                              <m:sSub>
                                                <m:sSubPr>
                                                  <m:ctrlPr>
                                                    <a:rPr lang="en-US" sz="1600" b="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𝐼</m:t>
                                                  </m:r>
                                                </m:e>
                                                <m:sub>
                                                  <m:r>
                                                    <a:rPr lang="en-US" sz="1600" b="0" i="1" smtClean="0">
                                                      <a:solidFill>
                                                        <a:schemeClr val="tx1"/>
                                                      </a:solidFill>
                                                      <a:latin typeface="Cambria Math" panose="02040503050406030204" pitchFamily="18" charset="0"/>
                                                    </a:rPr>
                                                    <m:t>𝑢</m:t>
                                                  </m:r>
                                                </m:sub>
                                              </m:sSub>
                                              <m:r>
                                                <a:rPr lang="en-US" sz="1600" b="0" i="1" smtClean="0">
                                                  <a:solidFill>
                                                    <a:schemeClr val="tx1"/>
                                                  </a:solidFill>
                                                  <a:latin typeface="Cambria Math" panose="02040503050406030204" pitchFamily="18" charset="0"/>
                                                </a:rPr>
                                                <m:t>(</m:t>
                                              </m:r>
                                              <m:sSub>
                                                <m:sSubPr>
                                                  <m:ctrlPr>
                                                    <a:rPr lang="en-US" sz="1600" b="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𝑖</m:t>
                                                  </m:r>
                                                </m:e>
                                                <m:sub>
                                                  <m:r>
                                                    <a:rPr lang="en-US" sz="1600" b="0" i="1" smtClean="0">
                                                      <a:solidFill>
                                                        <a:schemeClr val="tx1"/>
                                                      </a:solidFill>
                                                      <a:latin typeface="Cambria Math" panose="02040503050406030204" pitchFamily="18" charset="0"/>
                                                    </a:rPr>
                                                    <m:t>𝑓</m:t>
                                                  </m:r>
                                                </m:sub>
                                              </m:sSub>
                                              <m:r>
                                                <a:rPr lang="en-US" sz="1600" b="0" i="1" smtClean="0">
                                                  <a:solidFill>
                                                    <a:schemeClr val="tx1"/>
                                                  </a:solidFill>
                                                  <a:latin typeface="Cambria Math" panose="02040503050406030204" pitchFamily="18" charset="0"/>
                                                </a:rPr>
                                                <m:t>,</m:t>
                                              </m:r>
                                              <m:sSub>
                                                <m:sSubPr>
                                                  <m:ctrlPr>
                                                    <a:rPr lang="en-US" sz="1600" b="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𝑖</m:t>
                                                  </m:r>
                                                </m:e>
                                                <m:sub>
                                                  <m:r>
                                                    <a:rPr lang="en-US" sz="1600" b="0" i="1" smtClean="0">
                                                      <a:solidFill>
                                                        <a:schemeClr val="tx1"/>
                                                      </a:solidFill>
                                                      <a:latin typeface="Cambria Math" panose="02040503050406030204" pitchFamily="18" charset="0"/>
                                                    </a:rPr>
                                                    <m:t>𝑠</m:t>
                                                  </m:r>
                                                </m:sub>
                                              </m:sSub>
                                              <m:r>
                                                <a:rPr lang="en-US" sz="1600" b="0" i="1" smtClean="0">
                                                  <a:solidFill>
                                                    <a:schemeClr val="tx1"/>
                                                  </a:solidFill>
                                                  <a:latin typeface="Cambria Math" panose="02040503050406030204" pitchFamily="18" charset="0"/>
                                                </a:rPr>
                                                <m:t>,</m:t>
                                              </m:r>
                                              <m:sSub>
                                                <m:sSubPr>
                                                  <m:ctrlPr>
                                                    <a:rPr lang="en-US" sz="1600" b="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𝑖</m:t>
                                                  </m:r>
                                                </m:e>
                                                <m:sub>
                                                  <m:r>
                                                    <a:rPr lang="en-US" sz="1600" b="0" i="1" smtClean="0">
                                                      <a:solidFill>
                                                        <a:schemeClr val="tx1"/>
                                                      </a:solidFill>
                                                      <a:latin typeface="Cambria Math" panose="02040503050406030204" pitchFamily="18" charset="0"/>
                                                    </a:rPr>
                                                    <m:t>𝑠𝑐</m:t>
                                                  </m:r>
                                                </m:sub>
                                              </m:sSub>
                                              <m:r>
                                                <a:rPr lang="en-US" sz="1600" b="0" i="1" smtClean="0">
                                                  <a:solidFill>
                                                    <a:schemeClr val="tx1"/>
                                                  </a:solidFill>
                                                  <a:latin typeface="Cambria Math" panose="02040503050406030204" pitchFamily="18" charset="0"/>
                                                </a:rPr>
                                                <m:t>))</m:t>
                                              </m:r>
                                            </m:e>
                                            <m:sup>
                                              <m:r>
                                                <a:rPr lang="en-US" sz="1600" b="0" i="1" smtClean="0">
                                                  <a:solidFill>
                                                    <a:schemeClr val="tx1"/>
                                                  </a:solidFill>
                                                  <a:latin typeface="Cambria Math" panose="02040503050406030204" pitchFamily="18" charset="0"/>
                                                </a:rPr>
                                                <m:t>2</m:t>
                                              </m:r>
                                            </m:sup>
                                          </m:sSup>
                                          <m:r>
                                            <a:rPr lang="en-US" sz="1600" b="0" i="1" smtClean="0">
                                              <a:solidFill>
                                                <a:schemeClr val="tx1"/>
                                              </a:solidFill>
                                              <a:latin typeface="Cambria Math" panose="02040503050406030204" pitchFamily="18" charset="0"/>
                                            </a:rPr>
                                            <m:t>+</m:t>
                                          </m:r>
                                          <m:sSup>
                                            <m:sSupPr>
                                              <m:ctrlPr>
                                                <a:rPr lang="en-US" sz="1600" b="0" i="1" smtClean="0">
                                                  <a:solidFill>
                                                    <a:schemeClr val="tx1"/>
                                                  </a:solidFill>
                                                  <a:latin typeface="Cambria Math" panose="02040503050406030204" pitchFamily="18" charset="0"/>
                                                </a:rPr>
                                              </m:ctrlPr>
                                            </m:sSupPr>
                                            <m:e>
                                              <m:r>
                                                <a:rPr lang="en-US" sz="1600" b="0" i="1" smtClean="0">
                                                  <a:solidFill>
                                                    <a:schemeClr val="tx1"/>
                                                  </a:solidFill>
                                                  <a:latin typeface="Cambria Math" panose="02040503050406030204" pitchFamily="18" charset="0"/>
                                                </a:rPr>
                                                <m:t>(</m:t>
                                              </m:r>
                                              <m:sSub>
                                                <m:sSubPr>
                                                  <m:ctrlPr>
                                                    <a:rPr lang="en-US" sz="1600" i="1">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𝑄</m:t>
                                                  </m:r>
                                                </m:e>
                                                <m:sub>
                                                  <m:r>
                                                    <a:rPr lang="en-US" sz="1600" i="1">
                                                      <a:solidFill>
                                                        <a:schemeClr val="tx1"/>
                                                      </a:solidFill>
                                                      <a:latin typeface="Cambria Math" panose="02040503050406030204" pitchFamily="18" charset="0"/>
                                                    </a:rPr>
                                                    <m:t>𝑢</m:t>
                                                  </m:r>
                                                </m:sub>
                                              </m:sSub>
                                              <m:r>
                                                <a:rPr lang="en-US" sz="1600" i="1">
                                                  <a:solidFill>
                                                    <a:schemeClr val="tx1"/>
                                                  </a:solidFill>
                                                  <a:latin typeface="Cambria Math" panose="02040503050406030204" pitchFamily="18" charset="0"/>
                                                </a:rPr>
                                                <m:t>(</m:t>
                                              </m:r>
                                              <m:sSub>
                                                <m:sSubPr>
                                                  <m:ctrlPr>
                                                    <a:rPr lang="en-US" sz="1600" i="1">
                                                      <a:solidFill>
                                                        <a:schemeClr val="tx1"/>
                                                      </a:solidFill>
                                                      <a:latin typeface="Cambria Math" panose="02040503050406030204" pitchFamily="18" charset="0"/>
                                                    </a:rPr>
                                                  </m:ctrlPr>
                                                </m:sSubPr>
                                                <m:e>
                                                  <m:r>
                                                    <a:rPr lang="en-US" sz="1600" i="1">
                                                      <a:solidFill>
                                                        <a:schemeClr val="tx1"/>
                                                      </a:solidFill>
                                                      <a:latin typeface="Cambria Math" panose="02040503050406030204" pitchFamily="18" charset="0"/>
                                                    </a:rPr>
                                                    <m:t>𝑖</m:t>
                                                  </m:r>
                                                </m:e>
                                                <m:sub>
                                                  <m:r>
                                                    <a:rPr lang="en-US" sz="1600" i="1">
                                                      <a:solidFill>
                                                        <a:schemeClr val="tx1"/>
                                                      </a:solidFill>
                                                      <a:latin typeface="Cambria Math" panose="02040503050406030204" pitchFamily="18" charset="0"/>
                                                    </a:rPr>
                                                    <m:t>𝑓</m:t>
                                                  </m:r>
                                                </m:sub>
                                              </m:sSub>
                                              <m:r>
                                                <a:rPr lang="en-US" sz="1600" i="1">
                                                  <a:solidFill>
                                                    <a:schemeClr val="tx1"/>
                                                  </a:solidFill>
                                                  <a:latin typeface="Cambria Math" panose="02040503050406030204" pitchFamily="18" charset="0"/>
                                                </a:rPr>
                                                <m:t>,</m:t>
                                              </m:r>
                                              <m:sSub>
                                                <m:sSubPr>
                                                  <m:ctrlPr>
                                                    <a:rPr lang="en-US" sz="1600" i="1">
                                                      <a:solidFill>
                                                        <a:schemeClr val="tx1"/>
                                                      </a:solidFill>
                                                      <a:latin typeface="Cambria Math" panose="02040503050406030204" pitchFamily="18" charset="0"/>
                                                    </a:rPr>
                                                  </m:ctrlPr>
                                                </m:sSubPr>
                                                <m:e>
                                                  <m:r>
                                                    <a:rPr lang="en-US" sz="1600" i="1">
                                                      <a:solidFill>
                                                        <a:schemeClr val="tx1"/>
                                                      </a:solidFill>
                                                      <a:latin typeface="Cambria Math" panose="02040503050406030204" pitchFamily="18" charset="0"/>
                                                    </a:rPr>
                                                    <m:t>𝑖</m:t>
                                                  </m:r>
                                                </m:e>
                                                <m:sub>
                                                  <m:r>
                                                    <a:rPr lang="en-US" sz="1600" i="1">
                                                      <a:solidFill>
                                                        <a:schemeClr val="tx1"/>
                                                      </a:solidFill>
                                                      <a:latin typeface="Cambria Math" panose="02040503050406030204" pitchFamily="18" charset="0"/>
                                                    </a:rPr>
                                                    <m:t>𝑠</m:t>
                                                  </m:r>
                                                </m:sub>
                                              </m:sSub>
                                              <m:r>
                                                <a:rPr lang="en-US" sz="1600" i="1">
                                                  <a:solidFill>
                                                    <a:schemeClr val="tx1"/>
                                                  </a:solidFill>
                                                  <a:latin typeface="Cambria Math" panose="02040503050406030204" pitchFamily="18" charset="0"/>
                                                </a:rPr>
                                                <m:t>,</m:t>
                                              </m:r>
                                              <m:sSub>
                                                <m:sSubPr>
                                                  <m:ctrlPr>
                                                    <a:rPr lang="en-US" sz="1600" i="1">
                                                      <a:solidFill>
                                                        <a:schemeClr val="tx1"/>
                                                      </a:solidFill>
                                                      <a:latin typeface="Cambria Math" panose="02040503050406030204" pitchFamily="18" charset="0"/>
                                                    </a:rPr>
                                                  </m:ctrlPr>
                                                </m:sSubPr>
                                                <m:e>
                                                  <m:r>
                                                    <a:rPr lang="en-US" sz="1600" i="1">
                                                      <a:solidFill>
                                                        <a:schemeClr val="tx1"/>
                                                      </a:solidFill>
                                                      <a:latin typeface="Cambria Math" panose="02040503050406030204" pitchFamily="18" charset="0"/>
                                                    </a:rPr>
                                                    <m:t>𝑖</m:t>
                                                  </m:r>
                                                </m:e>
                                                <m:sub>
                                                  <m:r>
                                                    <a:rPr lang="en-US" sz="1600" i="1">
                                                      <a:solidFill>
                                                        <a:schemeClr val="tx1"/>
                                                      </a:solidFill>
                                                      <a:latin typeface="Cambria Math" panose="02040503050406030204" pitchFamily="18" charset="0"/>
                                                    </a:rPr>
                                                    <m:t>𝑠𝑐</m:t>
                                                  </m:r>
                                                </m:sub>
                                              </m:sSub>
                                              <m:r>
                                                <a:rPr lang="en-US" sz="1600" b="0" i="1" smtClean="0">
                                                  <a:solidFill>
                                                    <a:schemeClr val="tx1"/>
                                                  </a:solidFill>
                                                  <a:latin typeface="Cambria Math" panose="02040503050406030204" pitchFamily="18" charset="0"/>
                                                </a:rPr>
                                                <m:t>))</m:t>
                                              </m:r>
                                            </m:e>
                                            <m:sup>
                                              <m:r>
                                                <a:rPr lang="en-US" sz="1600" b="0" i="1" smtClean="0">
                                                  <a:solidFill>
                                                    <a:schemeClr val="tx1"/>
                                                  </a:solidFill>
                                                  <a:latin typeface="Cambria Math" panose="02040503050406030204" pitchFamily="18" charset="0"/>
                                                </a:rPr>
                                                <m:t>2</m:t>
                                              </m:r>
                                            </m:sup>
                                          </m:sSup>
                                        </m:e>
                                      </m:nary>
                                    </m:e>
                                  </m:nary>
                                </m:num>
                                <m:den>
                                  <m:sSub>
                                    <m:sSubPr>
                                      <m:ctrlPr>
                                        <a:rPr lang="en-US" sz="1600" i="1">
                                          <a:solidFill>
                                            <a:schemeClr val="tx1"/>
                                          </a:solidFill>
                                          <a:latin typeface="Cambria Math" panose="02040503050406030204" pitchFamily="18" charset="0"/>
                                        </a:rPr>
                                      </m:ctrlPr>
                                    </m:sSubPr>
                                    <m:e>
                                      <m:r>
                                        <a:rPr lang="en-US" sz="1600" i="1">
                                          <a:solidFill>
                                            <a:schemeClr val="tx1"/>
                                          </a:solidFill>
                                          <a:latin typeface="Cambria Math" panose="02040503050406030204" pitchFamily="18" charset="0"/>
                                        </a:rPr>
                                        <m:t>𝑁</m:t>
                                      </m:r>
                                    </m:e>
                                    <m:sub>
                                      <m:r>
                                        <a:rPr lang="en-US" sz="1600" i="1">
                                          <a:solidFill>
                                            <a:schemeClr val="tx1"/>
                                          </a:solidFill>
                                          <a:latin typeface="Cambria Math" panose="02040503050406030204" pitchFamily="18" charset="0"/>
                                        </a:rPr>
                                        <m:t>𝑆𝑌𝑀</m:t>
                                      </m:r>
                                    </m:sub>
                                  </m:sSub>
                                  <m:r>
                                    <a:rPr lang="en-US" sz="1600" i="1">
                                      <a:solidFill>
                                        <a:schemeClr val="tx1"/>
                                      </a:solidFill>
                                      <a:latin typeface="Cambria Math" panose="02040503050406030204" pitchFamily="18" charset="0"/>
                                      <a:ea typeface="Cambria Math" panose="02040503050406030204" pitchFamily="18" charset="0"/>
                                    </a:rPr>
                                    <m:t>∙</m:t>
                                  </m:r>
                                  <m:r>
                                    <a:rPr lang="en-US" sz="1600" b="0" i="1" smtClean="0">
                                      <a:solidFill>
                                        <a:schemeClr val="tx1"/>
                                      </a:solidFill>
                                      <a:latin typeface="Cambria Math" panose="02040503050406030204" pitchFamily="18" charset="0"/>
                                      <a:ea typeface="Cambria Math" panose="02040503050406030204" pitchFamily="18" charset="0"/>
                                    </a:rPr>
                                    <m:t>|</m:t>
                                  </m:r>
                                  <m:sSub>
                                    <m:sSubPr>
                                      <m:ctrlPr>
                                        <a:rPr lang="en-US" sz="1600" i="1">
                                          <a:solidFill>
                                            <a:schemeClr val="tx1"/>
                                          </a:solidFill>
                                          <a:latin typeface="Cambria Math" panose="02040503050406030204" pitchFamily="18" charset="0"/>
                                          <a:ea typeface="Cambria Math" panose="02040503050406030204" pitchFamily="18" charset="0"/>
                                        </a:rPr>
                                      </m:ctrlPr>
                                    </m:sSubPr>
                                    <m:e>
                                      <m:r>
                                        <m:rPr>
                                          <m:sty m:val="p"/>
                                        </m:rPr>
                                        <a:rPr lang="en-US" sz="1600" i="1">
                                          <a:solidFill>
                                            <a:schemeClr val="tx1"/>
                                          </a:solidFill>
                                          <a:latin typeface="Cambria Math" panose="02040503050406030204" pitchFamily="18" charset="0"/>
                                          <a:ea typeface="Cambria Math" panose="02040503050406030204" pitchFamily="18" charset="0"/>
                                        </a:rPr>
                                        <m:t>Ω</m:t>
                                      </m:r>
                                    </m:e>
                                    <m:sub>
                                      <m:r>
                                        <a:rPr lang="en-US" sz="1600" i="1">
                                          <a:solidFill>
                                            <a:schemeClr val="tx1"/>
                                          </a:solidFill>
                                          <a:latin typeface="Cambria Math" panose="02040503050406030204" pitchFamily="18" charset="0"/>
                                          <a:ea typeface="Cambria Math" panose="02040503050406030204" pitchFamily="18" charset="0"/>
                                        </a:rPr>
                                        <m:t>𝑘</m:t>
                                      </m:r>
                                    </m:sub>
                                  </m:sSub>
                                  <m:r>
                                    <a:rPr lang="en-US" sz="1600" b="0" i="1" smtClean="0">
                                      <a:solidFill>
                                        <a:schemeClr val="tx1"/>
                                      </a:solidFill>
                                      <a:latin typeface="Cambria Math" panose="02040503050406030204" pitchFamily="18" charset="0"/>
                                      <a:ea typeface="Cambria Math" panose="02040503050406030204" pitchFamily="18" charset="0"/>
                                    </a:rPr>
                                    <m:t>|</m:t>
                                  </m:r>
                                  <m:r>
                                    <a:rPr lang="en-US" sz="1600" i="1">
                                      <a:solidFill>
                                        <a:schemeClr val="tx1"/>
                                      </a:solidFill>
                                      <a:latin typeface="Cambria Math" panose="02040503050406030204" pitchFamily="18" charset="0"/>
                                      <a:ea typeface="Cambria Math" panose="02040503050406030204" pitchFamily="18" charset="0"/>
                                    </a:rPr>
                                    <m:t>∙</m:t>
                                  </m:r>
                                  <m:sSub>
                                    <m:sSubPr>
                                      <m:ctrlPr>
                                        <a:rPr lang="en-US" sz="1600" i="1">
                                          <a:solidFill>
                                            <a:schemeClr val="tx1"/>
                                          </a:solidFill>
                                          <a:latin typeface="Cambria Math" panose="02040503050406030204" pitchFamily="18" charset="0"/>
                                          <a:ea typeface="Cambria Math" panose="02040503050406030204" pitchFamily="18" charset="0"/>
                                        </a:rPr>
                                      </m:ctrlPr>
                                    </m:sSubPr>
                                    <m:e>
                                      <m:r>
                                        <a:rPr lang="en-US" sz="1600" i="1">
                                          <a:solidFill>
                                            <a:schemeClr val="tx1"/>
                                          </a:solidFill>
                                          <a:latin typeface="Cambria Math" panose="02040503050406030204" pitchFamily="18" charset="0"/>
                                          <a:ea typeface="Cambria Math" panose="02040503050406030204" pitchFamily="18" charset="0"/>
                                        </a:rPr>
                                        <m:t>𝑃</m:t>
                                      </m:r>
                                    </m:e>
                                    <m:sub>
                                      <m:r>
                                        <a:rPr lang="en-US" sz="1600" i="1">
                                          <a:solidFill>
                                            <a:schemeClr val="tx1"/>
                                          </a:solidFill>
                                          <a:latin typeface="Cambria Math" panose="02040503050406030204" pitchFamily="18" charset="0"/>
                                          <a:ea typeface="Cambria Math" panose="02040503050406030204" pitchFamily="18" charset="0"/>
                                        </a:rPr>
                                        <m:t>𝑆</m:t>
                                      </m:r>
                                    </m:sub>
                                  </m:sSub>
                                </m:den>
                              </m:f>
                            </m:e>
                          </m:rad>
                        </m:e>
                      </m:nary>
                    </m:oMath>
                  </m:oMathPara>
                </a14:m>
                <a:endParaRPr lang="en-US" sz="1600" b="0" i="1" dirty="0">
                  <a:solidFill>
                    <a:schemeClr val="tx1"/>
                  </a:solidFill>
                  <a:latin typeface="Cambria Math" panose="02040503050406030204" pitchFamily="18" charset="0"/>
                </a:endParaRPr>
              </a:p>
              <a:p>
                <a:pPr marL="0" indent="0">
                  <a:buNone/>
                </a:pPr>
                <a:endParaRPr lang="en-US" sz="1600" b="0" i="1" dirty="0">
                  <a:solidFill>
                    <a:schemeClr val="tx1"/>
                  </a:solidFill>
                  <a:latin typeface="Cambria Math" panose="02040503050406030204" pitchFamily="18" charset="0"/>
                </a:endParaRPr>
              </a:p>
              <a:p>
                <a:pPr marL="0" indent="0">
                  <a:buNone/>
                </a:pPr>
                <a:r>
                  <a:rPr lang="en-US" sz="1600" b="0" i="1" dirty="0">
                    <a:solidFill>
                      <a:schemeClr val="tx1"/>
                    </a:solidFill>
                    <a:latin typeface="Cambria Math" panose="02040503050406030204" pitchFamily="18" charset="0"/>
                  </a:rPr>
                  <a:t>	</a:t>
                </a:r>
              </a:p>
              <a:p>
                <a:pPr marL="0" indent="0">
                  <a:buNone/>
                </a:pPr>
                <a:r>
                  <a:rPr lang="en-US" sz="1600" b="0" dirty="0">
                    <a:solidFill>
                      <a:schemeClr val="tx1"/>
                    </a:solidFill>
                    <a:latin typeface="Cambria Math" panose="02040503050406030204" pitchFamily="18" charset="0"/>
                  </a:rPr>
                  <a:t>where </a:t>
                </a:r>
                <a14:m>
                  <m:oMath xmlns:m="http://schemas.openxmlformats.org/officeDocument/2006/math">
                    <m:sSub>
                      <m:sSubPr>
                        <m:ctrlPr>
                          <a:rPr lang="en-US" sz="1800" i="1" smtClean="0">
                            <a:solidFill>
                              <a:schemeClr val="tx1"/>
                            </a:solidFill>
                            <a:latin typeface="Cambria Math" panose="02040503050406030204" pitchFamily="18" charset="0"/>
                            <a:ea typeface="Cambria Math" panose="02040503050406030204" pitchFamily="18" charset="0"/>
                          </a:rPr>
                        </m:ctrlPr>
                      </m:sSubPr>
                      <m:e>
                        <m:r>
                          <m:rPr>
                            <m:sty m:val="p"/>
                          </m:rPr>
                          <a:rPr lang="en-US" sz="1800" i="1">
                            <a:solidFill>
                              <a:schemeClr val="tx1"/>
                            </a:solidFill>
                            <a:latin typeface="Cambria Math" panose="02040503050406030204" pitchFamily="18" charset="0"/>
                            <a:ea typeface="Cambria Math" panose="02040503050406030204" pitchFamily="18" charset="0"/>
                          </a:rPr>
                          <m:t>Ω</m:t>
                        </m:r>
                      </m:e>
                      <m:sub>
                        <m:r>
                          <a:rPr lang="en-US" sz="1800" b="0" i="1" smtClean="0">
                            <a:solidFill>
                              <a:schemeClr val="tx1"/>
                            </a:solidFill>
                            <a:latin typeface="Cambria Math" panose="02040503050406030204" pitchFamily="18" charset="0"/>
                            <a:ea typeface="Cambria Math" panose="02040503050406030204" pitchFamily="18" charset="0"/>
                          </a:rPr>
                          <m:t>𝑘</m:t>
                        </m:r>
                      </m:sub>
                    </m:sSub>
                    <m:r>
                      <a:rPr lang="en-US" sz="1800" b="0" i="1" smtClean="0">
                        <a:solidFill>
                          <a:schemeClr val="tx1"/>
                        </a:solidFill>
                        <a:latin typeface="Cambria Math" panose="02040503050406030204" pitchFamily="18" charset="0"/>
                        <a:ea typeface="Cambria Math" panose="02040503050406030204" pitchFamily="18" charset="0"/>
                      </a:rPr>
                      <m:t> </m:t>
                    </m:r>
                  </m:oMath>
                </a14:m>
                <a:r>
                  <a:rPr lang="en-US" sz="1800" b="0" i="0" u="none" strike="noStrike" baseline="0" dirty="0">
                    <a:solidFill>
                      <a:schemeClr val="tx1"/>
                    </a:solidFill>
                    <a:latin typeface="Times New Roman" panose="02020603050405020304" pitchFamily="18" charset="0"/>
                  </a:rPr>
                  <a:t>is a set of subcarriers for </a:t>
                </a:r>
                <a:r>
                  <a:rPr lang="en-US" sz="1800" b="0" i="1" u="none" strike="noStrike" baseline="0" dirty="0">
                    <a:solidFill>
                      <a:schemeClr val="tx1"/>
                    </a:solidFill>
                    <a:latin typeface="Times New Roman" panose="02020603050405020304" pitchFamily="18" charset="0"/>
                  </a:rPr>
                  <a:t>k</a:t>
                </a:r>
                <a:r>
                  <a:rPr lang="en-US" sz="1800" b="0" i="0" u="none" strike="noStrike" baseline="0" dirty="0">
                    <a:solidFill>
                      <a:schemeClr val="tx1"/>
                    </a:solidFill>
                    <a:latin typeface="Times New Roman" panose="02020603050405020304" pitchFamily="18" charset="0"/>
                  </a:rPr>
                  <a:t>-</a:t>
                </a:r>
                <a:r>
                  <a:rPr lang="en-US" sz="1800" b="0" i="0" u="none" strike="noStrike" baseline="0" dirty="0" err="1">
                    <a:solidFill>
                      <a:schemeClr val="tx1"/>
                    </a:solidFill>
                    <a:latin typeface="Times New Roman" panose="02020603050405020304" pitchFamily="18" charset="0"/>
                  </a:rPr>
                  <a:t>th</a:t>
                </a:r>
                <a:r>
                  <a:rPr lang="en-US" sz="1800" b="0" i="0" u="none" strike="noStrike" baseline="0" dirty="0">
                    <a:solidFill>
                      <a:schemeClr val="tx1"/>
                    </a:solidFill>
                    <a:latin typeface="Times New Roman" panose="02020603050405020304" pitchFamily="18" charset="0"/>
                  </a:rPr>
                  <a:t> </a:t>
                </a:r>
              </a:p>
              <a:p>
                <a:pPr marL="0" indent="0">
                  <a:buNone/>
                </a:pPr>
                <a:r>
                  <a:rPr lang="en-US" sz="1800" dirty="0">
                    <a:solidFill>
                      <a:schemeClr val="tx1"/>
                    </a:solidFill>
                  </a:rPr>
                  <a:t>-    </a:t>
                </a:r>
                <a:r>
                  <a:rPr lang="en-US" sz="1800" dirty="0">
                    <a:solidFill>
                      <a:schemeClr val="tx1"/>
                    </a:solidFill>
                    <a:latin typeface="+mn-lt"/>
                  </a:rPr>
                  <a:t>26-tone DRU (within 20MHz/40MHz </a:t>
                </a:r>
                <a:r>
                  <a:rPr lang="en-US" sz="1800" b="0" i="0" u="none" strike="noStrike" baseline="0" dirty="0">
                    <a:solidFill>
                      <a:schemeClr val="tx1"/>
                    </a:solidFill>
                    <a:latin typeface="+mn-lt"/>
                  </a:rPr>
                  <a:t>DBW) </a:t>
                </a:r>
              </a:p>
              <a:p>
                <a:pPr marL="285750" indent="-285750">
                  <a:buFontTx/>
                  <a:buChar char="-"/>
                </a:pPr>
                <a:r>
                  <a:rPr lang="en-US" sz="1800" b="0" i="0" u="none" strike="noStrike" baseline="0" dirty="0">
                    <a:solidFill>
                      <a:schemeClr val="tx1"/>
                    </a:solidFill>
                    <a:latin typeface="+mn-lt"/>
                  </a:rPr>
                  <a:t>52-tone DRU (within 60MHz/8</a:t>
                </a:r>
                <a:r>
                  <a:rPr lang="en-US" sz="1800" dirty="0">
                    <a:solidFill>
                      <a:schemeClr val="tx1"/>
                    </a:solidFill>
                    <a:latin typeface="+mn-lt"/>
                  </a:rPr>
                  <a:t>0MHz</a:t>
                </a:r>
                <a:r>
                  <a:rPr lang="en-US" sz="1800" b="0" i="0" u="none" strike="noStrike" baseline="0" dirty="0">
                    <a:solidFill>
                      <a:schemeClr val="tx1"/>
                    </a:solidFill>
                    <a:latin typeface="+mn-lt"/>
                  </a:rPr>
                  <a:t> DBW)</a:t>
                </a:r>
              </a:p>
              <a:p>
                <a:pPr marL="285750" indent="-285750">
                  <a:buFontTx/>
                  <a:buChar char="-"/>
                </a:pPr>
                <a:r>
                  <a:rPr lang="en-US" sz="1800" b="0" dirty="0">
                    <a:latin typeface="+mn-lt"/>
                  </a:rPr>
                  <a:t>242-tone RRU (</a:t>
                </a:r>
                <a:r>
                  <a:rPr lang="en-US" sz="1800" dirty="0">
                    <a:latin typeface="+mn-lt"/>
                  </a:rPr>
                  <a:t>outside of DBW</a:t>
                </a:r>
                <a:r>
                  <a:rPr lang="en-US" sz="1800" b="0" dirty="0">
                    <a:latin typeface="+mn-lt"/>
                  </a:rPr>
                  <a:t>)</a:t>
                </a:r>
              </a:p>
              <a:p>
                <a:endParaRPr lang="en-US" sz="1800" dirty="0">
                  <a:solidFill>
                    <a:srgbClr val="C00000"/>
                  </a:solidFill>
                  <a:latin typeface="+mn-lt"/>
                </a:endParaRPr>
              </a:p>
            </p:txBody>
          </p:sp>
        </mc:Choice>
        <mc:Fallback xmlns="">
          <p:sp>
            <p:nvSpPr>
              <p:cNvPr id="9" name="TextBox 8">
                <a:extLst>
                  <a:ext uri="{FF2B5EF4-FFF2-40B4-BE49-F238E27FC236}">
                    <a16:creationId xmlns:a16="http://schemas.microsoft.com/office/drawing/2014/main" id="{A4DF89A0-9332-D911-21C3-C1AF5B6C3BE8}"/>
                  </a:ext>
                </a:extLst>
              </p:cNvPr>
              <p:cNvSpPr txBox="1">
                <a:spLocks noRot="1" noChangeAspect="1" noMove="1" noResize="1" noEditPoints="1" noAdjustHandles="1" noChangeArrowheads="1" noChangeShapeType="1" noTextEdit="1"/>
              </p:cNvSpPr>
              <p:nvPr/>
            </p:nvSpPr>
            <p:spPr>
              <a:xfrm>
                <a:off x="1134730" y="2924944"/>
                <a:ext cx="7901766" cy="2797497"/>
              </a:xfrm>
              <a:prstGeom prst="rect">
                <a:avLst/>
              </a:prstGeom>
              <a:blipFill>
                <a:blip r:embed="rId2"/>
                <a:stretch>
                  <a:fillRect l="-617"/>
                </a:stretch>
              </a:blipFill>
            </p:spPr>
            <p:txBody>
              <a:bodyPr/>
              <a:lstStyle/>
              <a:p>
                <a:r>
                  <a:rPr lang="en-US">
                    <a:noFill/>
                  </a:rPr>
                  <a:t> </a:t>
                </a:r>
              </a:p>
            </p:txBody>
          </p:sp>
        </mc:Fallback>
      </mc:AlternateContent>
      <p:sp>
        <p:nvSpPr>
          <p:cNvPr id="10" name="Footer Placeholder 4">
            <a:extLst>
              <a:ext uri="{FF2B5EF4-FFF2-40B4-BE49-F238E27FC236}">
                <a16:creationId xmlns:a16="http://schemas.microsoft.com/office/drawing/2014/main" id="{F49B0839-5379-17F3-4BEB-7753750765EB}"/>
              </a:ext>
            </a:extLst>
          </p:cNvPr>
          <p:cNvSpPr>
            <a:spLocks noGrp="1"/>
          </p:cNvSpPr>
          <p:nvPr>
            <p:ph type="ftr" sz="quarter" idx="11"/>
          </p:nvPr>
        </p:nvSpPr>
        <p:spPr>
          <a:xfrm>
            <a:off x="7242735" y="6475413"/>
            <a:ext cx="1301190" cy="184666"/>
          </a:xfrm>
        </p:spPr>
        <p:txBody>
          <a:bodyPr/>
          <a:lstStyle/>
          <a:p>
            <a:pPr>
              <a:defRPr/>
            </a:pPr>
            <a:r>
              <a:rPr lang="nb-NO" dirty="0"/>
              <a:t>Lin Yang (Qualcomm)</a:t>
            </a:r>
            <a:endParaRPr lang="en-US" dirty="0"/>
          </a:p>
        </p:txBody>
      </p:sp>
    </p:spTree>
    <p:extLst>
      <p:ext uri="{BB962C8B-B14F-4D97-AF65-F5344CB8AC3E}">
        <p14:creationId xmlns:p14="http://schemas.microsoft.com/office/powerpoint/2010/main" val="26831106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280B5-C97D-D041-341B-8576BF9BB48E}"/>
              </a:ext>
            </a:extLst>
          </p:cNvPr>
          <p:cNvSpPr>
            <a:spLocks noGrp="1"/>
          </p:cNvSpPr>
          <p:nvPr>
            <p:ph type="title"/>
          </p:nvPr>
        </p:nvSpPr>
        <p:spPr/>
        <p:txBody>
          <a:bodyPr/>
          <a:lstStyle/>
          <a:p>
            <a:r>
              <a:rPr lang="en-US" dirty="0"/>
              <a:t>Reference</a:t>
            </a:r>
          </a:p>
        </p:txBody>
      </p:sp>
      <p:sp>
        <p:nvSpPr>
          <p:cNvPr id="3" name="Content Placeholder 2">
            <a:extLst>
              <a:ext uri="{FF2B5EF4-FFF2-40B4-BE49-F238E27FC236}">
                <a16:creationId xmlns:a16="http://schemas.microsoft.com/office/drawing/2014/main" id="{6ECF1223-0BC4-D859-8D73-3E91277A1C09}"/>
              </a:ext>
            </a:extLst>
          </p:cNvPr>
          <p:cNvSpPr>
            <a:spLocks noGrp="1"/>
          </p:cNvSpPr>
          <p:nvPr>
            <p:ph idx="1"/>
          </p:nvPr>
        </p:nvSpPr>
        <p:spPr/>
        <p:txBody>
          <a:bodyPr/>
          <a:lstStyle/>
          <a:p>
            <a:pPr marL="0" indent="0">
              <a:buNone/>
            </a:pPr>
            <a:r>
              <a:rPr lang="en-US" dirty="0"/>
              <a:t>[1] 11-25/1195  EVM Definition for UHR DRU TB PPDU </a:t>
            </a:r>
            <a:r>
              <a:rPr lang="en-US" dirty="0" err="1"/>
              <a:t>followup</a:t>
            </a:r>
            <a:endParaRPr lang="en-US" dirty="0"/>
          </a:p>
          <a:p>
            <a:pPr marL="0" indent="0">
              <a:buNone/>
            </a:pPr>
            <a:r>
              <a:rPr lang="en-US" dirty="0"/>
              <a:t>[2] 11-25/1180 DRU Transmit Modulation Accuracy (EVM) Requirement</a:t>
            </a:r>
          </a:p>
        </p:txBody>
      </p:sp>
      <p:sp>
        <p:nvSpPr>
          <p:cNvPr id="4" name="Date Placeholder 3">
            <a:extLst>
              <a:ext uri="{FF2B5EF4-FFF2-40B4-BE49-F238E27FC236}">
                <a16:creationId xmlns:a16="http://schemas.microsoft.com/office/drawing/2014/main" id="{ABEB03AF-7BEF-A578-64A9-1575CD63CD46}"/>
              </a:ext>
            </a:extLst>
          </p:cNvPr>
          <p:cNvSpPr>
            <a:spLocks noGrp="1"/>
          </p:cNvSpPr>
          <p:nvPr>
            <p:ph type="dt" sz="half" idx="10"/>
          </p:nvPr>
        </p:nvSpPr>
        <p:spPr/>
        <p:txBody>
          <a:bodyPr/>
          <a:lstStyle/>
          <a:p>
            <a:pPr>
              <a:defRPr/>
            </a:pPr>
            <a:r>
              <a:rPr lang="en-US" altLang="en-US"/>
              <a:t>July 2025</a:t>
            </a:r>
            <a:endParaRPr lang="en-GB" altLang="en-US" dirty="0"/>
          </a:p>
        </p:txBody>
      </p:sp>
      <p:sp>
        <p:nvSpPr>
          <p:cNvPr id="5" name="Footer Placeholder 4">
            <a:extLst>
              <a:ext uri="{FF2B5EF4-FFF2-40B4-BE49-F238E27FC236}">
                <a16:creationId xmlns:a16="http://schemas.microsoft.com/office/drawing/2014/main" id="{4DE472E7-0B20-CE00-B0B6-C9753733A7D6}"/>
              </a:ext>
            </a:extLst>
          </p:cNvPr>
          <p:cNvSpPr>
            <a:spLocks noGrp="1"/>
          </p:cNvSpPr>
          <p:nvPr>
            <p:ph type="ftr" sz="quarter" idx="11"/>
          </p:nvPr>
        </p:nvSpPr>
        <p:spPr/>
        <p:txBody>
          <a:bodyPr/>
          <a:lstStyle/>
          <a:p>
            <a:pPr>
              <a:defRPr/>
            </a:pPr>
            <a:r>
              <a:rPr lang="en-GB"/>
              <a:t>Lin Yang (Qualcomm)</a:t>
            </a:r>
          </a:p>
        </p:txBody>
      </p:sp>
      <p:sp>
        <p:nvSpPr>
          <p:cNvPr id="6" name="Slide Number Placeholder 5">
            <a:extLst>
              <a:ext uri="{FF2B5EF4-FFF2-40B4-BE49-F238E27FC236}">
                <a16:creationId xmlns:a16="http://schemas.microsoft.com/office/drawing/2014/main" id="{E170F144-CAC1-1185-0523-618F9E3CFC4C}"/>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25</a:t>
            </a:fld>
            <a:endParaRPr lang="en-GB" altLang="en-US"/>
          </a:p>
        </p:txBody>
      </p:sp>
    </p:spTree>
    <p:extLst>
      <p:ext uri="{BB962C8B-B14F-4D97-AF65-F5344CB8AC3E}">
        <p14:creationId xmlns:p14="http://schemas.microsoft.com/office/powerpoint/2010/main" val="12815640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C04F76A-06BA-45B2-96DE-CFE467332CB2}"/>
              </a:ext>
            </a:extLst>
          </p:cNvPr>
          <p:cNvSpPr>
            <a:spLocks noGrp="1"/>
          </p:cNvSpPr>
          <p:nvPr>
            <p:ph idx="1"/>
          </p:nvPr>
        </p:nvSpPr>
        <p:spPr>
          <a:xfrm>
            <a:off x="684213" y="2708920"/>
            <a:ext cx="7772400" cy="3395018"/>
          </a:xfrm>
        </p:spPr>
        <p:txBody>
          <a:bodyPr/>
          <a:lstStyle/>
          <a:p>
            <a:pPr marL="0" indent="0" algn="ctr">
              <a:buNone/>
            </a:pPr>
            <a:r>
              <a:rPr lang="en-US" dirty="0"/>
              <a:t>Appendix</a:t>
            </a:r>
          </a:p>
        </p:txBody>
      </p:sp>
      <p:sp>
        <p:nvSpPr>
          <p:cNvPr id="4" name="Date Placeholder 3">
            <a:extLst>
              <a:ext uri="{FF2B5EF4-FFF2-40B4-BE49-F238E27FC236}">
                <a16:creationId xmlns:a16="http://schemas.microsoft.com/office/drawing/2014/main" id="{97582580-DB54-44F1-9D5D-74E3E8716613}"/>
              </a:ext>
            </a:extLst>
          </p:cNvPr>
          <p:cNvSpPr>
            <a:spLocks noGrp="1"/>
          </p:cNvSpPr>
          <p:nvPr>
            <p:ph type="dt" sz="half" idx="10"/>
          </p:nvPr>
        </p:nvSpPr>
        <p:spPr/>
        <p:txBody>
          <a:bodyPr/>
          <a:lstStyle/>
          <a:p>
            <a:pPr>
              <a:defRPr/>
            </a:pPr>
            <a:r>
              <a:rPr lang="en-US" altLang="en-US"/>
              <a:t>July 2025</a:t>
            </a:r>
            <a:endParaRPr lang="en-GB" altLang="en-US" dirty="0"/>
          </a:p>
        </p:txBody>
      </p:sp>
      <p:sp>
        <p:nvSpPr>
          <p:cNvPr id="5" name="Footer Placeholder 4">
            <a:extLst>
              <a:ext uri="{FF2B5EF4-FFF2-40B4-BE49-F238E27FC236}">
                <a16:creationId xmlns:a16="http://schemas.microsoft.com/office/drawing/2014/main" id="{1A792EA7-CFD6-458D-B311-1D74AE643DC0}"/>
              </a:ext>
            </a:extLst>
          </p:cNvPr>
          <p:cNvSpPr>
            <a:spLocks noGrp="1"/>
          </p:cNvSpPr>
          <p:nvPr>
            <p:ph type="ftr" sz="quarter" idx="11"/>
          </p:nvPr>
        </p:nvSpPr>
        <p:spPr/>
        <p:txBody>
          <a:bodyPr/>
          <a:lstStyle/>
          <a:p>
            <a:pPr>
              <a:defRPr/>
            </a:pPr>
            <a:r>
              <a:rPr lang="en-GB"/>
              <a:t>Lin Yang (Qualcomm)</a:t>
            </a:r>
          </a:p>
        </p:txBody>
      </p:sp>
      <p:sp>
        <p:nvSpPr>
          <p:cNvPr id="6" name="Slide Number Placeholder 5">
            <a:extLst>
              <a:ext uri="{FF2B5EF4-FFF2-40B4-BE49-F238E27FC236}">
                <a16:creationId xmlns:a16="http://schemas.microsoft.com/office/drawing/2014/main" id="{5A233283-66A3-4344-A066-53AE179CFF8B}"/>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26</a:t>
            </a:fld>
            <a:endParaRPr lang="en-GB" altLang="en-US"/>
          </a:p>
        </p:txBody>
      </p:sp>
    </p:spTree>
    <p:extLst>
      <p:ext uri="{BB962C8B-B14F-4D97-AF65-F5344CB8AC3E}">
        <p14:creationId xmlns:p14="http://schemas.microsoft.com/office/powerpoint/2010/main" val="9498667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F2973-7F03-068F-0486-54CBDA53990D}"/>
              </a:ext>
            </a:extLst>
          </p:cNvPr>
          <p:cNvSpPr>
            <a:spLocks noGrp="1"/>
          </p:cNvSpPr>
          <p:nvPr>
            <p:ph type="title"/>
          </p:nvPr>
        </p:nvSpPr>
        <p:spPr/>
        <p:txBody>
          <a:bodyPr/>
          <a:lstStyle/>
          <a:p>
            <a:r>
              <a:rPr lang="en-US" dirty="0"/>
              <a:t>Used Tone EVM for DRU</a:t>
            </a:r>
          </a:p>
        </p:txBody>
      </p:sp>
      <p:sp>
        <p:nvSpPr>
          <p:cNvPr id="3" name="Content Placeholder 2">
            <a:extLst>
              <a:ext uri="{FF2B5EF4-FFF2-40B4-BE49-F238E27FC236}">
                <a16:creationId xmlns:a16="http://schemas.microsoft.com/office/drawing/2014/main" id="{EC3CE977-14E6-E705-BBA0-1F544A8787CF}"/>
              </a:ext>
            </a:extLst>
          </p:cNvPr>
          <p:cNvSpPr>
            <a:spLocks noGrp="1"/>
          </p:cNvSpPr>
          <p:nvPr>
            <p:ph idx="1"/>
          </p:nvPr>
        </p:nvSpPr>
        <p:spPr>
          <a:xfrm>
            <a:off x="684213" y="1700808"/>
            <a:ext cx="7772400" cy="4403130"/>
          </a:xfrm>
        </p:spPr>
        <p:txBody>
          <a:bodyPr/>
          <a:lstStyle/>
          <a:p>
            <a:r>
              <a:rPr lang="en-US" sz="2000" dirty="0"/>
              <a:t>Propose for DRU to use same used tone </a:t>
            </a:r>
            <a:r>
              <a:rPr lang="en-US" sz="2000" dirty="0" err="1"/>
              <a:t>TxEVM</a:t>
            </a:r>
            <a:r>
              <a:rPr lang="en-US" sz="2000" dirty="0"/>
              <a:t> requirement as RRU in TB PPDU</a:t>
            </a:r>
          </a:p>
          <a:p>
            <a:pPr lvl="1"/>
            <a:r>
              <a:rPr lang="en-US" sz="1800" dirty="0"/>
              <a:t>Note that unused tone EVM is tied to used tone EVM. Prefer not to relax EVM requirement to control the interference to other OFDMA user </a:t>
            </a:r>
          </a:p>
          <a:p>
            <a:endParaRPr lang="en-US" sz="2000" dirty="0"/>
          </a:p>
          <a:p>
            <a:r>
              <a:rPr lang="en-US" sz="2000" dirty="0"/>
              <a:t>LO leakage impact is more complicated in DRU, since more DRUs may be affected. Propose to follow the existing practice of handling LO leakage in EVM computation for DRU</a:t>
            </a:r>
            <a:endParaRPr lang="en-US" sz="1800" dirty="0"/>
          </a:p>
          <a:p>
            <a:pPr lvl="1"/>
            <a:r>
              <a:rPr lang="en-US" sz="1800" dirty="0"/>
              <a:t>Local oscillator leakage and its within ±3 neighboring subcarriers shall be excluded from the computation of the transmitter modulation accuracy test</a:t>
            </a:r>
          </a:p>
        </p:txBody>
      </p:sp>
      <p:sp>
        <p:nvSpPr>
          <p:cNvPr id="4" name="Date Placeholder 3">
            <a:extLst>
              <a:ext uri="{FF2B5EF4-FFF2-40B4-BE49-F238E27FC236}">
                <a16:creationId xmlns:a16="http://schemas.microsoft.com/office/drawing/2014/main" id="{C7A2BFDF-1EDB-7937-B380-D1B90D83BBFB}"/>
              </a:ext>
            </a:extLst>
          </p:cNvPr>
          <p:cNvSpPr>
            <a:spLocks noGrp="1"/>
          </p:cNvSpPr>
          <p:nvPr>
            <p:ph type="dt" sz="half" idx="10"/>
          </p:nvPr>
        </p:nvSpPr>
        <p:spPr/>
        <p:txBody>
          <a:bodyPr/>
          <a:lstStyle/>
          <a:p>
            <a:pPr>
              <a:defRPr/>
            </a:pPr>
            <a:r>
              <a:rPr lang="en-US" altLang="en-US"/>
              <a:t>July 2025</a:t>
            </a:r>
            <a:endParaRPr lang="en-GB" altLang="en-US" dirty="0"/>
          </a:p>
        </p:txBody>
      </p:sp>
      <p:sp>
        <p:nvSpPr>
          <p:cNvPr id="5" name="Footer Placeholder 4">
            <a:extLst>
              <a:ext uri="{FF2B5EF4-FFF2-40B4-BE49-F238E27FC236}">
                <a16:creationId xmlns:a16="http://schemas.microsoft.com/office/drawing/2014/main" id="{42E9D0A7-BE5F-BD29-0EF5-8B1EA39AF398}"/>
              </a:ext>
            </a:extLst>
          </p:cNvPr>
          <p:cNvSpPr>
            <a:spLocks noGrp="1"/>
          </p:cNvSpPr>
          <p:nvPr>
            <p:ph type="ftr" sz="quarter" idx="11"/>
          </p:nvPr>
        </p:nvSpPr>
        <p:spPr/>
        <p:txBody>
          <a:bodyPr/>
          <a:lstStyle/>
          <a:p>
            <a:pPr>
              <a:defRPr/>
            </a:pPr>
            <a:r>
              <a:rPr lang="en-GB"/>
              <a:t>Lin Yang (Qualcomm)</a:t>
            </a:r>
          </a:p>
        </p:txBody>
      </p:sp>
      <p:sp>
        <p:nvSpPr>
          <p:cNvPr id="6" name="Slide Number Placeholder 5">
            <a:extLst>
              <a:ext uri="{FF2B5EF4-FFF2-40B4-BE49-F238E27FC236}">
                <a16:creationId xmlns:a16="http://schemas.microsoft.com/office/drawing/2014/main" id="{464B9D01-1928-6797-D27D-59FF4C18BEA8}"/>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3</a:t>
            </a:fld>
            <a:endParaRPr lang="en-GB" altLang="en-US"/>
          </a:p>
        </p:txBody>
      </p:sp>
    </p:spTree>
    <p:extLst>
      <p:ext uri="{BB962C8B-B14F-4D97-AF65-F5344CB8AC3E}">
        <p14:creationId xmlns:p14="http://schemas.microsoft.com/office/powerpoint/2010/main" val="30966081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BEB4E-B117-C661-36B6-B017CE99C3A3}"/>
              </a:ext>
            </a:extLst>
          </p:cNvPr>
          <p:cNvSpPr>
            <a:spLocks noGrp="1"/>
          </p:cNvSpPr>
          <p:nvPr>
            <p:ph type="title"/>
          </p:nvPr>
        </p:nvSpPr>
        <p:spPr>
          <a:xfrm>
            <a:off x="171847" y="321695"/>
            <a:ext cx="8800306" cy="1065213"/>
          </a:xfrm>
        </p:spPr>
        <p:txBody>
          <a:bodyPr/>
          <a:lstStyle/>
          <a:p>
            <a:r>
              <a:rPr lang="en-US" sz="1800" b="1" dirty="0">
                <a:effectLst/>
                <a:latin typeface="Times New Roman" panose="02020603050405020304" pitchFamily="18" charset="0"/>
                <a:ea typeface="Times New Roman" panose="02020603050405020304" pitchFamily="18" charset="0"/>
              </a:rPr>
              <a:t>Proposed</a:t>
            </a:r>
            <a:r>
              <a:rPr lang="en-US" sz="1800" dirty="0">
                <a:effectLst/>
                <a:latin typeface="Times New Roman" panose="02020603050405020304" pitchFamily="18" charset="0"/>
                <a:ea typeface="Times New Roman" panose="02020603050405020304" pitchFamily="18" charset="0"/>
              </a:rPr>
              <a:t> a</a:t>
            </a:r>
            <a:r>
              <a:rPr lang="en-US" sz="1800" b="1" dirty="0">
                <a:effectLst/>
                <a:latin typeface="Times New Roman" panose="02020603050405020304" pitchFamily="18" charset="0"/>
                <a:ea typeface="Times New Roman" panose="02020603050405020304" pitchFamily="18" charset="0"/>
              </a:rPr>
              <a:t>llowed relative constellation error versus constellation size and coding rate</a:t>
            </a:r>
            <a:endParaRPr lang="en-US" dirty="0"/>
          </a:p>
        </p:txBody>
      </p:sp>
      <p:sp>
        <p:nvSpPr>
          <p:cNvPr id="4" name="Slide Number Placeholder 3">
            <a:extLst>
              <a:ext uri="{FF2B5EF4-FFF2-40B4-BE49-F238E27FC236}">
                <a16:creationId xmlns:a16="http://schemas.microsoft.com/office/drawing/2014/main" id="{A143F9E5-0A7F-5B2C-77FC-C1EA2C0CA2E0}"/>
              </a:ext>
            </a:extLst>
          </p:cNvPr>
          <p:cNvSpPr>
            <a:spLocks noGrp="1"/>
          </p:cNvSpPr>
          <p:nvPr>
            <p:ph type="sldNum" idx="12"/>
          </p:nvPr>
        </p:nvSpPr>
        <p:spPr/>
        <p:txBody>
          <a:bodyPr/>
          <a:lstStyle/>
          <a:p>
            <a:r>
              <a:rPr lang="en-GB"/>
              <a:t>Slide </a:t>
            </a:r>
            <a:fld id="{440F5867-744E-4AA6-B0ED-4C44D2DFBB7B}" type="slidenum">
              <a:rPr lang="en-GB" smtClean="0"/>
              <a:pPr/>
              <a:t>4</a:t>
            </a:fld>
            <a:endParaRPr lang="en-GB" dirty="0"/>
          </a:p>
        </p:txBody>
      </p:sp>
      <p:graphicFrame>
        <p:nvGraphicFramePr>
          <p:cNvPr id="5" name="Table 4">
            <a:extLst>
              <a:ext uri="{FF2B5EF4-FFF2-40B4-BE49-F238E27FC236}">
                <a16:creationId xmlns:a16="http://schemas.microsoft.com/office/drawing/2014/main" id="{9BB374C8-F5D6-1309-53CF-5B9744D411C3}"/>
              </a:ext>
            </a:extLst>
          </p:cNvPr>
          <p:cNvGraphicFramePr>
            <a:graphicFrameLocks noGrp="1"/>
          </p:cNvGraphicFramePr>
          <p:nvPr>
            <p:extLst>
              <p:ext uri="{D42A27DB-BD31-4B8C-83A1-F6EECF244321}">
                <p14:modId xmlns:p14="http://schemas.microsoft.com/office/powerpoint/2010/main" val="3344428217"/>
              </p:ext>
            </p:extLst>
          </p:nvPr>
        </p:nvGraphicFramePr>
        <p:xfrm>
          <a:off x="323850" y="1165056"/>
          <a:ext cx="8280597" cy="5288280"/>
        </p:xfrm>
        <a:graphic>
          <a:graphicData uri="http://schemas.openxmlformats.org/drawingml/2006/table">
            <a:tbl>
              <a:tblPr firstRow="1" bandRow="1">
                <a:tableStyleId>{2D5ABB26-0587-4C30-8999-92F81FD0307C}</a:tableStyleId>
              </a:tblPr>
              <a:tblGrid>
                <a:gridCol w="1165335">
                  <a:extLst>
                    <a:ext uri="{9D8B030D-6E8A-4147-A177-3AD203B41FA5}">
                      <a16:colId xmlns:a16="http://schemas.microsoft.com/office/drawing/2014/main" val="131599981"/>
                    </a:ext>
                  </a:extLst>
                </a:gridCol>
                <a:gridCol w="1350299">
                  <a:extLst>
                    <a:ext uri="{9D8B030D-6E8A-4147-A177-3AD203B41FA5}">
                      <a16:colId xmlns:a16="http://schemas.microsoft.com/office/drawing/2014/main" val="1198762978"/>
                    </a:ext>
                  </a:extLst>
                </a:gridCol>
                <a:gridCol w="2834001">
                  <a:extLst>
                    <a:ext uri="{9D8B030D-6E8A-4147-A177-3AD203B41FA5}">
                      <a16:colId xmlns:a16="http://schemas.microsoft.com/office/drawing/2014/main" val="2713972012"/>
                    </a:ext>
                  </a:extLst>
                </a:gridCol>
                <a:gridCol w="2930962">
                  <a:extLst>
                    <a:ext uri="{9D8B030D-6E8A-4147-A177-3AD203B41FA5}">
                      <a16:colId xmlns:a16="http://schemas.microsoft.com/office/drawing/2014/main" val="3713470559"/>
                    </a:ext>
                  </a:extLst>
                </a:gridCol>
              </a:tblGrid>
              <a:tr h="748582">
                <a:tc>
                  <a:txBody>
                    <a:bodyPr/>
                    <a:lstStyle>
                      <a:lvl1pPr marL="0" algn="l" defTabSz="914400" rtl="0" eaLnBrk="1" latinLnBrk="0" hangingPunct="1">
                        <a:defRPr sz="1800" b="1" kern="1200">
                          <a:solidFill>
                            <a:schemeClr val="lt1"/>
                          </a:solidFill>
                          <a:latin typeface="Times New Roman"/>
                        </a:defRPr>
                      </a:lvl1pPr>
                      <a:lvl2pPr marL="457200" algn="l" defTabSz="914400" rtl="0" eaLnBrk="1" latinLnBrk="0" hangingPunct="1">
                        <a:defRPr sz="1800" b="1" kern="1200">
                          <a:solidFill>
                            <a:schemeClr val="lt1"/>
                          </a:solidFill>
                          <a:latin typeface="Times New Roman"/>
                        </a:defRPr>
                      </a:lvl2pPr>
                      <a:lvl3pPr marL="914400" algn="l" defTabSz="914400" rtl="0" eaLnBrk="1" latinLnBrk="0" hangingPunct="1">
                        <a:defRPr sz="1800" b="1" kern="1200">
                          <a:solidFill>
                            <a:schemeClr val="lt1"/>
                          </a:solidFill>
                          <a:latin typeface="Times New Roman"/>
                        </a:defRPr>
                      </a:lvl3pPr>
                      <a:lvl4pPr marL="1371600" algn="l" defTabSz="914400" rtl="0" eaLnBrk="1" latinLnBrk="0" hangingPunct="1">
                        <a:defRPr sz="1800" b="1" kern="1200">
                          <a:solidFill>
                            <a:schemeClr val="lt1"/>
                          </a:solidFill>
                          <a:latin typeface="Times New Roman"/>
                        </a:defRPr>
                      </a:lvl4pPr>
                      <a:lvl5pPr marL="1828800" algn="l" defTabSz="914400" rtl="0" eaLnBrk="1" latinLnBrk="0" hangingPunct="1">
                        <a:defRPr sz="1800" b="1" kern="1200">
                          <a:solidFill>
                            <a:schemeClr val="lt1"/>
                          </a:solidFill>
                          <a:latin typeface="Times New Roman"/>
                        </a:defRPr>
                      </a:lvl5pPr>
                      <a:lvl6pPr marL="2286000" algn="l" defTabSz="914400" rtl="0" eaLnBrk="1" latinLnBrk="0" hangingPunct="1">
                        <a:defRPr sz="1800" b="1" kern="1200">
                          <a:solidFill>
                            <a:schemeClr val="lt1"/>
                          </a:solidFill>
                          <a:latin typeface="Times New Roman"/>
                        </a:defRPr>
                      </a:lvl6pPr>
                      <a:lvl7pPr marL="2743200" algn="l" defTabSz="914400" rtl="0" eaLnBrk="1" latinLnBrk="0" hangingPunct="1">
                        <a:defRPr sz="1800" b="1" kern="1200">
                          <a:solidFill>
                            <a:schemeClr val="lt1"/>
                          </a:solidFill>
                          <a:latin typeface="Times New Roman"/>
                        </a:defRPr>
                      </a:lvl7pPr>
                      <a:lvl8pPr marL="3200400" algn="l" defTabSz="914400" rtl="0" eaLnBrk="1" latinLnBrk="0" hangingPunct="1">
                        <a:defRPr sz="1800" b="1" kern="1200">
                          <a:solidFill>
                            <a:schemeClr val="lt1"/>
                          </a:solidFill>
                          <a:latin typeface="Times New Roman"/>
                        </a:defRPr>
                      </a:lvl8pPr>
                      <a:lvl9pPr marL="3657600" algn="l" defTabSz="914400" rtl="0" eaLnBrk="1" latinLnBrk="0" hangingPunct="1">
                        <a:defRPr sz="1800" b="1" kern="1200">
                          <a:solidFill>
                            <a:schemeClr val="lt1"/>
                          </a:solidFill>
                          <a:latin typeface="Times New Roman"/>
                        </a:defRPr>
                      </a:lvl9pPr>
                    </a:lstStyle>
                    <a:p>
                      <a:pPr algn="ctr"/>
                      <a:r>
                        <a:rPr lang="en-US" sz="1100" dirty="0">
                          <a:solidFill>
                            <a:schemeClr val="tx1"/>
                          </a:solidFill>
                        </a:rPr>
                        <a:t>MCS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Times New Roman"/>
                        </a:defRPr>
                      </a:lvl1pPr>
                      <a:lvl2pPr marL="457200" algn="l" defTabSz="914400" rtl="0" eaLnBrk="1" latinLnBrk="0" hangingPunct="1">
                        <a:defRPr sz="1800" b="1" kern="1200">
                          <a:solidFill>
                            <a:schemeClr val="lt1"/>
                          </a:solidFill>
                          <a:latin typeface="Times New Roman"/>
                        </a:defRPr>
                      </a:lvl2pPr>
                      <a:lvl3pPr marL="914400" algn="l" defTabSz="914400" rtl="0" eaLnBrk="1" latinLnBrk="0" hangingPunct="1">
                        <a:defRPr sz="1800" b="1" kern="1200">
                          <a:solidFill>
                            <a:schemeClr val="lt1"/>
                          </a:solidFill>
                          <a:latin typeface="Times New Roman"/>
                        </a:defRPr>
                      </a:lvl3pPr>
                      <a:lvl4pPr marL="1371600" algn="l" defTabSz="914400" rtl="0" eaLnBrk="1" latinLnBrk="0" hangingPunct="1">
                        <a:defRPr sz="1800" b="1" kern="1200">
                          <a:solidFill>
                            <a:schemeClr val="lt1"/>
                          </a:solidFill>
                          <a:latin typeface="Times New Roman"/>
                        </a:defRPr>
                      </a:lvl4pPr>
                      <a:lvl5pPr marL="1828800" algn="l" defTabSz="914400" rtl="0" eaLnBrk="1" latinLnBrk="0" hangingPunct="1">
                        <a:defRPr sz="1800" b="1" kern="1200">
                          <a:solidFill>
                            <a:schemeClr val="lt1"/>
                          </a:solidFill>
                          <a:latin typeface="Times New Roman"/>
                        </a:defRPr>
                      </a:lvl5pPr>
                      <a:lvl6pPr marL="2286000" algn="l" defTabSz="914400" rtl="0" eaLnBrk="1" latinLnBrk="0" hangingPunct="1">
                        <a:defRPr sz="1800" b="1" kern="1200">
                          <a:solidFill>
                            <a:schemeClr val="lt1"/>
                          </a:solidFill>
                          <a:latin typeface="Times New Roman"/>
                        </a:defRPr>
                      </a:lvl6pPr>
                      <a:lvl7pPr marL="2743200" algn="l" defTabSz="914400" rtl="0" eaLnBrk="1" latinLnBrk="0" hangingPunct="1">
                        <a:defRPr sz="1800" b="1" kern="1200">
                          <a:solidFill>
                            <a:schemeClr val="lt1"/>
                          </a:solidFill>
                          <a:latin typeface="Times New Roman"/>
                        </a:defRPr>
                      </a:lvl7pPr>
                      <a:lvl8pPr marL="3200400" algn="l" defTabSz="914400" rtl="0" eaLnBrk="1" latinLnBrk="0" hangingPunct="1">
                        <a:defRPr sz="1800" b="1" kern="1200">
                          <a:solidFill>
                            <a:schemeClr val="lt1"/>
                          </a:solidFill>
                          <a:latin typeface="Times New Roman"/>
                        </a:defRPr>
                      </a:lvl8pPr>
                      <a:lvl9pPr marL="3657600" algn="l" defTabSz="914400" rtl="0" eaLnBrk="1" latinLnBrk="0" hangingPunct="1">
                        <a:defRPr sz="1800" b="1" kern="1200">
                          <a:solidFill>
                            <a:schemeClr val="lt1"/>
                          </a:solidFill>
                          <a:latin typeface="Times New Roman"/>
                        </a:defRPr>
                      </a:lvl9pPr>
                    </a:lstStyle>
                    <a:p>
                      <a:pPr algn="ctr"/>
                      <a:r>
                        <a:rPr lang="en-US" sz="1100" dirty="0">
                          <a:solidFill>
                            <a:schemeClr val="tx1"/>
                          </a:solidFill>
                        </a:rPr>
                        <a:t>Transmit Constellation Error in an UHR MU (dB)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100" b="1" kern="1200" dirty="0">
                          <a:solidFill>
                            <a:schemeClr val="tx1"/>
                          </a:solidFill>
                        </a:rPr>
                        <a:t>Relative constellation error in an UHR </a:t>
                      </a:r>
                      <a:r>
                        <a:rPr lang="en-US" sz="1100" b="1" strike="sngStrike" kern="1200" dirty="0">
                          <a:solidFill>
                            <a:srgbClr val="FF0000"/>
                          </a:solidFill>
                        </a:rPr>
                        <a:t>RRU</a:t>
                      </a:r>
                      <a:r>
                        <a:rPr lang="en-US" sz="1100" b="1" kern="1200" dirty="0">
                          <a:solidFill>
                            <a:schemeClr val="tx1"/>
                          </a:solidFill>
                        </a:rPr>
                        <a:t> TB PPDU when transmit power is larger than the maximum power of UHR-MCS 7 (dB)</a:t>
                      </a:r>
                      <a:endParaRPr lang="en-US" sz="1100" b="1"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kern="1200" dirty="0">
                          <a:solidFill>
                            <a:schemeClr val="tx1"/>
                          </a:solidFill>
                        </a:rPr>
                        <a:t>Relative constellation error in an UHR </a:t>
                      </a:r>
                      <a:r>
                        <a:rPr lang="en-US" sz="1100" b="1" strike="sngStrike" kern="1200" dirty="0">
                          <a:solidFill>
                            <a:srgbClr val="FF0000"/>
                          </a:solidFill>
                        </a:rPr>
                        <a:t>RRU</a:t>
                      </a:r>
                      <a:r>
                        <a:rPr lang="en-US" sz="1100" b="1" kern="1200" dirty="0">
                          <a:solidFill>
                            <a:schemeClr val="tx1"/>
                          </a:solidFill>
                        </a:rPr>
                        <a:t> TB PPDU when transmit power is less than or equal to the maximum power of UHR-MCS 7 (dB)</a:t>
                      </a:r>
                      <a:endParaRPr lang="en-US" sz="1100" b="1"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42940705"/>
                  </a:ext>
                </a:extLst>
              </a:tr>
              <a:tr h="234000">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BPSK 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-13</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-27</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18243589"/>
                  </a:ext>
                </a:extLst>
              </a:tr>
              <a:tr h="234000">
                <a:tc>
                  <a:txBody>
                    <a:bodyPr/>
                    <a:lstStyle/>
                    <a:p>
                      <a:pPr algn="ctr"/>
                      <a:r>
                        <a:rPr lang="en-US" sz="1050" b="0" dirty="0"/>
                        <a:t>QPSK 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050" b="0" dirty="0"/>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-13</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-27</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54809040"/>
                  </a:ext>
                </a:extLst>
              </a:tr>
              <a:tr h="234000">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QPSK 2/3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solidFill>
                            <a:schemeClr val="tx1"/>
                          </a:solidFill>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-13</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-27</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95785837"/>
                  </a:ext>
                </a:extLst>
              </a:tr>
              <a:tr h="234000">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QPSK 3/4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solidFill>
                            <a:schemeClr val="tx1"/>
                          </a:solidFill>
                        </a:rPr>
                        <a:t>-13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-13</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-27</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18312557"/>
                  </a:ext>
                </a:extLst>
              </a:tr>
              <a:tr h="234000">
                <a:tc>
                  <a:txBody>
                    <a:bodyPr/>
                    <a:lstStyle/>
                    <a:p>
                      <a:pPr algn="ctr"/>
                      <a:r>
                        <a:rPr lang="en-US" sz="1050" b="0" dirty="0"/>
                        <a:t>16QAM 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050" b="0" dirty="0">
                          <a:solidFill>
                            <a:schemeClr val="tx1"/>
                          </a:solidFill>
                        </a:rPr>
                        <a:t>-16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-16</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-27</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93154114"/>
                  </a:ext>
                </a:extLst>
              </a:tr>
              <a:tr h="234000">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16QAM 2/3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solidFill>
                            <a:schemeClr val="tx1"/>
                          </a:solidFill>
                        </a:rPr>
                        <a:t>-18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-18</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-27</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89896460"/>
                  </a:ext>
                </a:extLst>
              </a:tr>
              <a:tr h="234000">
                <a:tc>
                  <a:txBody>
                    <a:bodyPr/>
                    <a:lstStyle/>
                    <a:p>
                      <a:pPr algn="ctr"/>
                      <a:r>
                        <a:rPr lang="en-US" sz="1050" b="0" dirty="0"/>
                        <a:t>16QAM 3/4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050" b="0" dirty="0">
                          <a:solidFill>
                            <a:schemeClr val="tx1"/>
                          </a:solidFill>
                        </a:rPr>
                        <a:t>-19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-19</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-27</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49697850"/>
                  </a:ext>
                </a:extLst>
              </a:tr>
              <a:tr h="234000">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16QAM 5/6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solidFill>
                            <a:schemeClr val="tx1"/>
                          </a:solidFill>
                        </a:rPr>
                        <a:t>-20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-20</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-27</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03115881"/>
                  </a:ext>
                </a:extLst>
              </a:tr>
              <a:tr h="234000">
                <a:tc>
                  <a:txBody>
                    <a:bodyPr/>
                    <a:lstStyle/>
                    <a:p>
                      <a:pPr algn="ctr"/>
                      <a:r>
                        <a:rPr lang="en-US" sz="1050" b="0" dirty="0"/>
                        <a:t>64QAM 2/3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050" b="0" dirty="0">
                          <a:solidFill>
                            <a:schemeClr val="tx1"/>
                          </a:solidFill>
                        </a:rPr>
                        <a:t>-22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-22</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-27</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88990481"/>
                  </a:ext>
                </a:extLst>
              </a:tr>
              <a:tr h="234000">
                <a:tc>
                  <a:txBody>
                    <a:bodyPr/>
                    <a:lstStyle/>
                    <a:p>
                      <a:pPr algn="ctr"/>
                      <a:r>
                        <a:rPr lang="en-US" sz="1050" b="0" dirty="0"/>
                        <a:t>64QAM 3/4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050" b="0" dirty="0">
                          <a:solidFill>
                            <a:schemeClr val="tx1"/>
                          </a:solidFill>
                        </a:rPr>
                        <a:t>-25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-25</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-27</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46077852"/>
                  </a:ext>
                </a:extLst>
              </a:tr>
              <a:tr h="234000">
                <a:tc>
                  <a:txBody>
                    <a:bodyPr/>
                    <a:lstStyle/>
                    <a:p>
                      <a:pPr algn="ctr"/>
                      <a:r>
                        <a:rPr lang="en-US" sz="1050" b="0" dirty="0"/>
                        <a:t>64QAM 5/6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050" b="0" dirty="0">
                          <a:solidFill>
                            <a:schemeClr val="tx1"/>
                          </a:solidFill>
                        </a:rPr>
                        <a:t>-27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-27</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-27</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36767330"/>
                  </a:ext>
                </a:extLst>
              </a:tr>
              <a:tr h="234000">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256QAM 2/3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solidFill>
                            <a:schemeClr val="tx1"/>
                          </a:solidFill>
                        </a:rPr>
                        <a:t>-29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-29</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-29</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59811613"/>
                  </a:ext>
                </a:extLst>
              </a:tr>
              <a:tr h="234000">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256QAM 3/4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solidFill>
                            <a:schemeClr val="tx1"/>
                          </a:solidFill>
                        </a:rPr>
                        <a:t>-30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-30</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-30</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18336115"/>
                  </a:ext>
                </a:extLst>
              </a:tr>
              <a:tr h="216000">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256QAM 5/6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-32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-32</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-32</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09905059"/>
                  </a:ext>
                </a:extLst>
              </a:tr>
              <a:tr h="216000">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1024QAM 3/4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-35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-35</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-35</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72817184"/>
                  </a:ext>
                </a:extLst>
              </a:tr>
              <a:tr h="216000">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1024QAM 5/6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-35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-35</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-35</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57042123"/>
                  </a:ext>
                </a:extLst>
              </a:tr>
              <a:tr h="216000">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4096QAM 3/4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-38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-38</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-38</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72011688"/>
                  </a:ext>
                </a:extLst>
              </a:tr>
              <a:tr h="216000">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4096QAM 5/6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-38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-38</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-38</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07327377"/>
                  </a:ext>
                </a:extLst>
              </a:tr>
            </a:tbl>
          </a:graphicData>
        </a:graphic>
      </p:graphicFrame>
      <p:sp>
        <p:nvSpPr>
          <p:cNvPr id="8" name="Date Placeholder 3">
            <a:extLst>
              <a:ext uri="{FF2B5EF4-FFF2-40B4-BE49-F238E27FC236}">
                <a16:creationId xmlns:a16="http://schemas.microsoft.com/office/drawing/2014/main" id="{720F5AAD-3B63-582B-3430-B63477408460}"/>
              </a:ext>
            </a:extLst>
          </p:cNvPr>
          <p:cNvSpPr>
            <a:spLocks noGrp="1"/>
          </p:cNvSpPr>
          <p:nvPr>
            <p:ph type="dt" sz="half" idx="10"/>
          </p:nvPr>
        </p:nvSpPr>
        <p:spPr>
          <a:xfrm>
            <a:off x="685800" y="316123"/>
            <a:ext cx="1182055" cy="276999"/>
          </a:xfrm>
        </p:spPr>
        <p:txBody>
          <a:bodyPr/>
          <a:lstStyle/>
          <a:p>
            <a:pPr>
              <a:defRPr/>
            </a:pPr>
            <a:r>
              <a:rPr lang="en-US"/>
              <a:t>July 2025</a:t>
            </a:r>
            <a:endParaRPr lang="en-US" dirty="0"/>
          </a:p>
        </p:txBody>
      </p:sp>
      <p:sp>
        <p:nvSpPr>
          <p:cNvPr id="9" name="Footer Placeholder 4">
            <a:extLst>
              <a:ext uri="{FF2B5EF4-FFF2-40B4-BE49-F238E27FC236}">
                <a16:creationId xmlns:a16="http://schemas.microsoft.com/office/drawing/2014/main" id="{9B24D6A5-339B-6730-34EF-B68B476BCC5A}"/>
              </a:ext>
            </a:extLst>
          </p:cNvPr>
          <p:cNvSpPr>
            <a:spLocks noGrp="1"/>
          </p:cNvSpPr>
          <p:nvPr>
            <p:ph type="ftr" sz="quarter" idx="11"/>
          </p:nvPr>
        </p:nvSpPr>
        <p:spPr>
          <a:xfrm>
            <a:off x="7242735" y="6475413"/>
            <a:ext cx="1301190" cy="184666"/>
          </a:xfrm>
        </p:spPr>
        <p:txBody>
          <a:bodyPr/>
          <a:lstStyle/>
          <a:p>
            <a:pPr>
              <a:defRPr/>
            </a:pPr>
            <a:r>
              <a:rPr lang="nb-NO"/>
              <a:t>Lin Yang (Qualcomm)</a:t>
            </a:r>
            <a:endParaRPr lang="en-US" dirty="0"/>
          </a:p>
        </p:txBody>
      </p:sp>
    </p:spTree>
    <p:extLst>
      <p:ext uri="{BB962C8B-B14F-4D97-AF65-F5344CB8AC3E}">
        <p14:creationId xmlns:p14="http://schemas.microsoft.com/office/powerpoint/2010/main" val="5505715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BFB5D9-14E4-35AC-4502-B4991B46CFAE}"/>
              </a:ext>
            </a:extLst>
          </p:cNvPr>
          <p:cNvSpPr>
            <a:spLocks noGrp="1"/>
          </p:cNvSpPr>
          <p:nvPr>
            <p:ph type="title"/>
          </p:nvPr>
        </p:nvSpPr>
        <p:spPr>
          <a:xfrm>
            <a:off x="325760" y="685800"/>
            <a:ext cx="8566720" cy="510952"/>
          </a:xfrm>
        </p:spPr>
        <p:txBody>
          <a:bodyPr/>
          <a:lstStyle/>
          <a:p>
            <a:r>
              <a:rPr lang="en-US" dirty="0"/>
              <a:t>Unused Tone Scenarios for DRU Transmission </a:t>
            </a:r>
          </a:p>
        </p:txBody>
      </p:sp>
      <p:sp>
        <p:nvSpPr>
          <p:cNvPr id="3" name="Content Placeholder 2">
            <a:extLst>
              <a:ext uri="{FF2B5EF4-FFF2-40B4-BE49-F238E27FC236}">
                <a16:creationId xmlns:a16="http://schemas.microsoft.com/office/drawing/2014/main" id="{40C50C55-DB48-558D-D6FC-8368B39B3376}"/>
              </a:ext>
            </a:extLst>
          </p:cNvPr>
          <p:cNvSpPr>
            <a:spLocks noGrp="1"/>
          </p:cNvSpPr>
          <p:nvPr>
            <p:ph idx="1"/>
          </p:nvPr>
        </p:nvSpPr>
        <p:spPr>
          <a:xfrm>
            <a:off x="684213" y="1340768"/>
            <a:ext cx="7772400" cy="4968552"/>
          </a:xfrm>
        </p:spPr>
        <p:txBody>
          <a:bodyPr/>
          <a:lstStyle/>
          <a:p>
            <a:r>
              <a:rPr lang="en-US" sz="2000" dirty="0"/>
              <a:t>Different from RRU transmission, a DRU transmission has impact on unused tones both within and outside its DBW (distribution BW)</a:t>
            </a:r>
          </a:p>
          <a:p>
            <a:pPr lvl="1"/>
            <a:r>
              <a:rPr lang="en-US" sz="1800" dirty="0"/>
              <a:t>Unused tones within DBW</a:t>
            </a:r>
          </a:p>
          <a:p>
            <a:pPr lvl="2"/>
            <a:r>
              <a:rPr lang="en-US" sz="1600" dirty="0"/>
              <a:t>A DRU transmission only takes on some distributed tones in its DBW, it has impact to other DRUs using tones in between its DRU tones</a:t>
            </a:r>
          </a:p>
          <a:p>
            <a:pPr lvl="1"/>
            <a:endParaRPr lang="en-US" sz="1800" dirty="0"/>
          </a:p>
          <a:p>
            <a:pPr lvl="1"/>
            <a:r>
              <a:rPr lang="en-US" sz="1800" dirty="0"/>
              <a:t>Unused tones outside of DBW but within PPDU BW </a:t>
            </a:r>
          </a:p>
          <a:p>
            <a:pPr lvl="2"/>
            <a:r>
              <a:rPr lang="en-US" sz="1600" dirty="0"/>
              <a:t>Case 1: when PPDU BW=80MHz, more than one DBW allowed; DRU transmission in one DBW will impact DRU tones in other DBWs</a:t>
            </a:r>
          </a:p>
          <a:p>
            <a:pPr lvl="3"/>
            <a:endParaRPr lang="en-US" sz="1400" dirty="0"/>
          </a:p>
          <a:p>
            <a:pPr lvl="2"/>
            <a:r>
              <a:rPr lang="en-US" sz="1600" dirty="0"/>
              <a:t>Case 2: when PPDU BW&gt;80MHz, hybrid DRU+RRU transmission is allowed, where each 80MHz subblock can be either DRU mode or RRU mode, a DRU transmission may impact other DRU or RRU transmission in the neighboring 80MHz subblocks </a:t>
            </a:r>
            <a:endParaRPr lang="en-US" sz="700" dirty="0"/>
          </a:p>
          <a:p>
            <a:endParaRPr lang="en-US" sz="2000" dirty="0"/>
          </a:p>
        </p:txBody>
      </p:sp>
      <p:sp>
        <p:nvSpPr>
          <p:cNvPr id="4" name="Date Placeholder 3">
            <a:extLst>
              <a:ext uri="{FF2B5EF4-FFF2-40B4-BE49-F238E27FC236}">
                <a16:creationId xmlns:a16="http://schemas.microsoft.com/office/drawing/2014/main" id="{D9BDDE20-90BE-F871-DF96-E240E3DAF1C1}"/>
              </a:ext>
            </a:extLst>
          </p:cNvPr>
          <p:cNvSpPr>
            <a:spLocks noGrp="1"/>
          </p:cNvSpPr>
          <p:nvPr>
            <p:ph type="dt" sz="half" idx="10"/>
          </p:nvPr>
        </p:nvSpPr>
        <p:spPr/>
        <p:txBody>
          <a:bodyPr/>
          <a:lstStyle/>
          <a:p>
            <a:pPr>
              <a:defRPr/>
            </a:pPr>
            <a:r>
              <a:rPr lang="en-US" altLang="en-US"/>
              <a:t>July 2025</a:t>
            </a:r>
            <a:endParaRPr lang="en-GB" altLang="en-US" dirty="0"/>
          </a:p>
        </p:txBody>
      </p:sp>
      <p:sp>
        <p:nvSpPr>
          <p:cNvPr id="5" name="Footer Placeholder 4">
            <a:extLst>
              <a:ext uri="{FF2B5EF4-FFF2-40B4-BE49-F238E27FC236}">
                <a16:creationId xmlns:a16="http://schemas.microsoft.com/office/drawing/2014/main" id="{822D46B3-B584-FD8A-F020-8AA42454DD32}"/>
              </a:ext>
            </a:extLst>
          </p:cNvPr>
          <p:cNvSpPr>
            <a:spLocks noGrp="1"/>
          </p:cNvSpPr>
          <p:nvPr>
            <p:ph type="ftr" sz="quarter" idx="11"/>
          </p:nvPr>
        </p:nvSpPr>
        <p:spPr/>
        <p:txBody>
          <a:bodyPr/>
          <a:lstStyle/>
          <a:p>
            <a:pPr>
              <a:defRPr/>
            </a:pPr>
            <a:r>
              <a:rPr lang="en-GB"/>
              <a:t>Lin Yang (Qualcomm)</a:t>
            </a:r>
          </a:p>
        </p:txBody>
      </p:sp>
      <p:sp>
        <p:nvSpPr>
          <p:cNvPr id="6" name="Slide Number Placeholder 5">
            <a:extLst>
              <a:ext uri="{FF2B5EF4-FFF2-40B4-BE49-F238E27FC236}">
                <a16:creationId xmlns:a16="http://schemas.microsoft.com/office/drawing/2014/main" id="{D2DE57B6-5464-1518-067A-5737D725D022}"/>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5</a:t>
            </a:fld>
            <a:endParaRPr lang="en-GB" altLang="en-US"/>
          </a:p>
        </p:txBody>
      </p:sp>
    </p:spTree>
    <p:extLst>
      <p:ext uri="{BB962C8B-B14F-4D97-AF65-F5344CB8AC3E}">
        <p14:creationId xmlns:p14="http://schemas.microsoft.com/office/powerpoint/2010/main" val="27918360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39D3466-4C52-DA5A-3086-46BBE86ECD6F}"/>
              </a:ext>
            </a:extLst>
          </p:cNvPr>
          <p:cNvSpPr>
            <a:spLocks noGrp="1"/>
          </p:cNvSpPr>
          <p:nvPr>
            <p:ph idx="1"/>
          </p:nvPr>
        </p:nvSpPr>
        <p:spPr>
          <a:xfrm>
            <a:off x="684213" y="1988840"/>
            <a:ext cx="7772400" cy="4115098"/>
          </a:xfrm>
        </p:spPr>
        <p:txBody>
          <a:bodyPr/>
          <a:lstStyle/>
          <a:p>
            <a:pPr marL="0" indent="0" algn="ctr">
              <a:buNone/>
            </a:pPr>
            <a:r>
              <a:rPr lang="en-US" sz="3200" dirty="0"/>
              <a:t>Unused Tones Within of DBW</a:t>
            </a:r>
          </a:p>
          <a:p>
            <a:pPr marL="0" indent="0" algn="ctr">
              <a:buNone/>
            </a:pPr>
            <a:endParaRPr lang="en-US" sz="3200" dirty="0"/>
          </a:p>
        </p:txBody>
      </p:sp>
      <p:sp>
        <p:nvSpPr>
          <p:cNvPr id="4" name="Date Placeholder 3">
            <a:extLst>
              <a:ext uri="{FF2B5EF4-FFF2-40B4-BE49-F238E27FC236}">
                <a16:creationId xmlns:a16="http://schemas.microsoft.com/office/drawing/2014/main" id="{ABF3D447-7F38-3204-6EF9-B1E451F5C5AB}"/>
              </a:ext>
            </a:extLst>
          </p:cNvPr>
          <p:cNvSpPr>
            <a:spLocks noGrp="1"/>
          </p:cNvSpPr>
          <p:nvPr>
            <p:ph type="dt" sz="half" idx="10"/>
          </p:nvPr>
        </p:nvSpPr>
        <p:spPr/>
        <p:txBody>
          <a:bodyPr/>
          <a:lstStyle/>
          <a:p>
            <a:pPr>
              <a:defRPr/>
            </a:pPr>
            <a:r>
              <a:rPr lang="en-US" altLang="en-US"/>
              <a:t>July 2025</a:t>
            </a:r>
            <a:endParaRPr lang="en-GB" altLang="en-US" dirty="0"/>
          </a:p>
        </p:txBody>
      </p:sp>
      <p:sp>
        <p:nvSpPr>
          <p:cNvPr id="5" name="Footer Placeholder 4">
            <a:extLst>
              <a:ext uri="{FF2B5EF4-FFF2-40B4-BE49-F238E27FC236}">
                <a16:creationId xmlns:a16="http://schemas.microsoft.com/office/drawing/2014/main" id="{1EAA43FA-6CF9-2F15-00FA-FE29741A5583}"/>
              </a:ext>
            </a:extLst>
          </p:cNvPr>
          <p:cNvSpPr>
            <a:spLocks noGrp="1"/>
          </p:cNvSpPr>
          <p:nvPr>
            <p:ph type="ftr" sz="quarter" idx="11"/>
          </p:nvPr>
        </p:nvSpPr>
        <p:spPr/>
        <p:txBody>
          <a:bodyPr/>
          <a:lstStyle/>
          <a:p>
            <a:pPr>
              <a:defRPr/>
            </a:pPr>
            <a:r>
              <a:rPr lang="en-GB"/>
              <a:t>Lin Yang (Qualcomm)</a:t>
            </a:r>
          </a:p>
        </p:txBody>
      </p:sp>
      <p:sp>
        <p:nvSpPr>
          <p:cNvPr id="6" name="Slide Number Placeholder 5">
            <a:extLst>
              <a:ext uri="{FF2B5EF4-FFF2-40B4-BE49-F238E27FC236}">
                <a16:creationId xmlns:a16="http://schemas.microsoft.com/office/drawing/2014/main" id="{D7CB446E-64A4-EE2C-B036-9D9670774025}"/>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6</a:t>
            </a:fld>
            <a:endParaRPr lang="en-GB" altLang="en-US"/>
          </a:p>
        </p:txBody>
      </p:sp>
    </p:spTree>
    <p:extLst>
      <p:ext uri="{BB962C8B-B14F-4D97-AF65-F5344CB8AC3E}">
        <p14:creationId xmlns:p14="http://schemas.microsoft.com/office/powerpoint/2010/main" val="41229884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6A1737-3295-35A2-8CE2-669DF2003309}"/>
              </a:ext>
            </a:extLst>
          </p:cNvPr>
          <p:cNvSpPr>
            <a:spLocks noGrp="1"/>
          </p:cNvSpPr>
          <p:nvPr>
            <p:ph type="title"/>
          </p:nvPr>
        </p:nvSpPr>
        <p:spPr>
          <a:xfrm>
            <a:off x="0" y="685800"/>
            <a:ext cx="9144000" cy="654968"/>
          </a:xfrm>
        </p:spPr>
        <p:txBody>
          <a:bodyPr/>
          <a:lstStyle/>
          <a:p>
            <a:pPr marL="0" indent="0" algn="ctr">
              <a:buNone/>
            </a:pPr>
            <a:r>
              <a:rPr lang="en-US" sz="2800" dirty="0"/>
              <a:t>Unused Tone Within DBW</a:t>
            </a:r>
          </a:p>
        </p:txBody>
      </p:sp>
      <p:sp>
        <p:nvSpPr>
          <p:cNvPr id="3" name="Content Placeholder 2">
            <a:extLst>
              <a:ext uri="{FF2B5EF4-FFF2-40B4-BE49-F238E27FC236}">
                <a16:creationId xmlns:a16="http://schemas.microsoft.com/office/drawing/2014/main" id="{FF2545D4-DD6E-9F9F-7264-F61C7B3B57DE}"/>
              </a:ext>
            </a:extLst>
          </p:cNvPr>
          <p:cNvSpPr>
            <a:spLocks noGrp="1"/>
          </p:cNvSpPr>
          <p:nvPr>
            <p:ph idx="1"/>
          </p:nvPr>
        </p:nvSpPr>
        <p:spPr>
          <a:xfrm>
            <a:off x="684213" y="1340768"/>
            <a:ext cx="7772400" cy="5134645"/>
          </a:xfrm>
        </p:spPr>
        <p:txBody>
          <a:bodyPr/>
          <a:lstStyle/>
          <a:p>
            <a:r>
              <a:rPr lang="en-US" sz="1800" dirty="0"/>
              <a:t>Simulation setup</a:t>
            </a:r>
          </a:p>
          <a:p>
            <a:pPr lvl="1"/>
            <a:r>
              <a:rPr lang="en-US" sz="1600" dirty="0" err="1"/>
              <a:t>Ntx</a:t>
            </a:r>
            <a:r>
              <a:rPr lang="en-US" sz="1600" dirty="0"/>
              <a:t>=</a:t>
            </a:r>
            <a:r>
              <a:rPr lang="en-US" sz="1600" dirty="0" err="1"/>
              <a:t>Nrx</a:t>
            </a:r>
            <a:r>
              <a:rPr lang="en-US" sz="1600" dirty="0"/>
              <a:t>=1, MCS=0</a:t>
            </a:r>
          </a:p>
          <a:p>
            <a:pPr lvl="1"/>
            <a:r>
              <a:rPr lang="en-US" sz="1600" dirty="0"/>
              <a:t>Rapp PA model with P=3 </a:t>
            </a:r>
          </a:p>
          <a:p>
            <a:pPr lvl="2"/>
            <a:r>
              <a:rPr lang="en-US" sz="1400" dirty="0"/>
              <a:t>IBO: PA input backoff w.r.t saturation power</a:t>
            </a:r>
          </a:p>
          <a:p>
            <a:pPr lvl="1"/>
            <a:r>
              <a:rPr lang="en-US" sz="1600" dirty="0"/>
              <a:t>IQ imbalance</a:t>
            </a:r>
          </a:p>
          <a:p>
            <a:pPr lvl="1"/>
            <a:r>
              <a:rPr lang="en-US" sz="1600" dirty="0"/>
              <a:t>Phase noise</a:t>
            </a:r>
          </a:p>
          <a:p>
            <a:pPr lvl="1"/>
            <a:r>
              <a:rPr lang="en-US" sz="1600"/>
              <a:t>CFO = </a:t>
            </a:r>
            <a:r>
              <a:rPr lang="en-US" sz="1600" dirty="0"/>
              <a:t>350Hz</a:t>
            </a:r>
          </a:p>
          <a:p>
            <a:pPr lvl="1"/>
            <a:r>
              <a:rPr lang="en-US" sz="1600" dirty="0"/>
              <a:t>Tx LO leakage</a:t>
            </a:r>
            <a:endParaRPr lang="en-US" sz="1600" strike="sngStrike" dirty="0"/>
          </a:p>
          <a:p>
            <a:endParaRPr lang="en-US" sz="800" dirty="0"/>
          </a:p>
          <a:p>
            <a:r>
              <a:rPr lang="en-US" sz="1800" dirty="0"/>
              <a:t>Observations</a:t>
            </a:r>
          </a:p>
          <a:p>
            <a:pPr lvl="1"/>
            <a:r>
              <a:rPr lang="en-US" sz="1600" dirty="0"/>
              <a:t>Within DBW, unused tone EVM offsets (</a:t>
            </a:r>
            <a:r>
              <a:rPr lang="en-US" sz="1600" dirty="0" err="1"/>
              <a:t>w.r.t.</a:t>
            </a:r>
            <a:r>
              <a:rPr lang="en-US" sz="1600" dirty="0"/>
              <a:t> used tone EVM) depend on DRU size and tone spacing, but not RU index</a:t>
            </a:r>
          </a:p>
          <a:p>
            <a:pPr lvl="1"/>
            <a:r>
              <a:rPr lang="en-US" sz="1600" dirty="0"/>
              <a:t>Similar trend as in [1] that unused tone EVM performance depends on the following two cases</a:t>
            </a:r>
          </a:p>
          <a:p>
            <a:pPr lvl="2"/>
            <a:r>
              <a:rPr lang="en-US" sz="1400" dirty="0"/>
              <a:t>Case A (uniform tone spacing): unused tone EVM values are close to EVM floor (depending on impairments), do not change with used tone EVM</a:t>
            </a:r>
          </a:p>
          <a:p>
            <a:pPr lvl="2"/>
            <a:r>
              <a:rPr lang="en-US" sz="1400" dirty="0"/>
              <a:t>Case B (non-uniform tone spacing): worst case unused tone EVM values have -5dB to -2dB offset from used tone EVM</a:t>
            </a:r>
          </a:p>
          <a:p>
            <a:pPr lvl="1"/>
            <a:endParaRPr lang="en-US" sz="1600" dirty="0"/>
          </a:p>
          <a:p>
            <a:pPr lvl="1"/>
            <a:endParaRPr lang="en-US" sz="1600" dirty="0"/>
          </a:p>
          <a:p>
            <a:pPr lvl="1"/>
            <a:endParaRPr lang="en-US" sz="1600" dirty="0"/>
          </a:p>
          <a:p>
            <a:endParaRPr lang="en-US" sz="1800" dirty="0"/>
          </a:p>
        </p:txBody>
      </p:sp>
      <p:sp>
        <p:nvSpPr>
          <p:cNvPr id="4" name="Date Placeholder 3">
            <a:extLst>
              <a:ext uri="{FF2B5EF4-FFF2-40B4-BE49-F238E27FC236}">
                <a16:creationId xmlns:a16="http://schemas.microsoft.com/office/drawing/2014/main" id="{A22BDF00-0916-3B27-6327-D3A6D3123A06}"/>
              </a:ext>
            </a:extLst>
          </p:cNvPr>
          <p:cNvSpPr>
            <a:spLocks noGrp="1"/>
          </p:cNvSpPr>
          <p:nvPr>
            <p:ph type="dt" sz="half" idx="10"/>
          </p:nvPr>
        </p:nvSpPr>
        <p:spPr/>
        <p:txBody>
          <a:bodyPr/>
          <a:lstStyle/>
          <a:p>
            <a:pPr>
              <a:defRPr/>
            </a:pPr>
            <a:r>
              <a:rPr lang="en-US" altLang="en-US"/>
              <a:t>July 2025</a:t>
            </a:r>
            <a:endParaRPr lang="en-GB" altLang="en-US" dirty="0"/>
          </a:p>
        </p:txBody>
      </p:sp>
      <p:sp>
        <p:nvSpPr>
          <p:cNvPr id="5" name="Footer Placeholder 4">
            <a:extLst>
              <a:ext uri="{FF2B5EF4-FFF2-40B4-BE49-F238E27FC236}">
                <a16:creationId xmlns:a16="http://schemas.microsoft.com/office/drawing/2014/main" id="{79D28958-9E50-A2EE-5D06-B7C43C90F2D1}"/>
              </a:ext>
            </a:extLst>
          </p:cNvPr>
          <p:cNvSpPr>
            <a:spLocks noGrp="1"/>
          </p:cNvSpPr>
          <p:nvPr>
            <p:ph type="ftr" sz="quarter" idx="11"/>
          </p:nvPr>
        </p:nvSpPr>
        <p:spPr/>
        <p:txBody>
          <a:bodyPr/>
          <a:lstStyle/>
          <a:p>
            <a:pPr>
              <a:defRPr/>
            </a:pPr>
            <a:r>
              <a:rPr lang="en-GB"/>
              <a:t>Lin Yang (Qualcomm)</a:t>
            </a:r>
          </a:p>
        </p:txBody>
      </p:sp>
      <p:sp>
        <p:nvSpPr>
          <p:cNvPr id="6" name="Slide Number Placeholder 5">
            <a:extLst>
              <a:ext uri="{FF2B5EF4-FFF2-40B4-BE49-F238E27FC236}">
                <a16:creationId xmlns:a16="http://schemas.microsoft.com/office/drawing/2014/main" id="{FF28F9E0-B777-79C1-2B50-F37003C728B2}"/>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7</a:t>
            </a:fld>
            <a:endParaRPr lang="en-GB" altLang="en-US"/>
          </a:p>
        </p:txBody>
      </p:sp>
    </p:spTree>
    <p:extLst>
      <p:ext uri="{BB962C8B-B14F-4D97-AF65-F5344CB8AC3E}">
        <p14:creationId xmlns:p14="http://schemas.microsoft.com/office/powerpoint/2010/main" val="36687524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BEB4E-B117-C661-36B6-B017CE99C3A3}"/>
              </a:ext>
            </a:extLst>
          </p:cNvPr>
          <p:cNvSpPr>
            <a:spLocks noGrp="1"/>
          </p:cNvSpPr>
          <p:nvPr>
            <p:ph type="title"/>
          </p:nvPr>
        </p:nvSpPr>
        <p:spPr>
          <a:xfrm>
            <a:off x="35496" y="953162"/>
            <a:ext cx="9036495" cy="459614"/>
          </a:xfrm>
        </p:spPr>
        <p:txBody>
          <a:bodyPr/>
          <a:lstStyle/>
          <a:p>
            <a:r>
              <a:rPr lang="en-US" sz="2800" dirty="0"/>
              <a:t>Summary of EVM Results for Unused Tones within DBW</a:t>
            </a:r>
          </a:p>
        </p:txBody>
      </p:sp>
      <p:sp>
        <p:nvSpPr>
          <p:cNvPr id="4" name="Slide Number Placeholder 3">
            <a:extLst>
              <a:ext uri="{FF2B5EF4-FFF2-40B4-BE49-F238E27FC236}">
                <a16:creationId xmlns:a16="http://schemas.microsoft.com/office/drawing/2014/main" id="{A143F9E5-0A7F-5B2C-77FC-C1EA2C0CA2E0}"/>
              </a:ext>
            </a:extLst>
          </p:cNvPr>
          <p:cNvSpPr>
            <a:spLocks noGrp="1"/>
          </p:cNvSpPr>
          <p:nvPr>
            <p:ph type="sldNum" idx="12"/>
          </p:nvPr>
        </p:nvSpPr>
        <p:spPr/>
        <p:txBody>
          <a:bodyPr/>
          <a:lstStyle/>
          <a:p>
            <a:r>
              <a:rPr lang="en-GB"/>
              <a:t>Slide </a:t>
            </a:r>
            <a:fld id="{440F5867-744E-4AA6-B0ED-4C44D2DFBB7B}" type="slidenum">
              <a:rPr lang="en-GB" smtClean="0"/>
              <a:pPr/>
              <a:t>8</a:t>
            </a:fld>
            <a:endParaRPr lang="en-GB" dirty="0"/>
          </a:p>
        </p:txBody>
      </p:sp>
      <p:sp>
        <p:nvSpPr>
          <p:cNvPr id="8" name="Date Placeholder 3">
            <a:extLst>
              <a:ext uri="{FF2B5EF4-FFF2-40B4-BE49-F238E27FC236}">
                <a16:creationId xmlns:a16="http://schemas.microsoft.com/office/drawing/2014/main" id="{720F5AAD-3B63-582B-3430-B63477408460}"/>
              </a:ext>
            </a:extLst>
          </p:cNvPr>
          <p:cNvSpPr>
            <a:spLocks noGrp="1"/>
          </p:cNvSpPr>
          <p:nvPr>
            <p:ph type="dt" sz="half" idx="10"/>
          </p:nvPr>
        </p:nvSpPr>
        <p:spPr>
          <a:xfrm>
            <a:off x="685800" y="316123"/>
            <a:ext cx="1182055" cy="276999"/>
          </a:xfrm>
        </p:spPr>
        <p:txBody>
          <a:bodyPr/>
          <a:lstStyle/>
          <a:p>
            <a:pPr>
              <a:defRPr/>
            </a:pPr>
            <a:r>
              <a:rPr lang="en-US"/>
              <a:t>July 2025</a:t>
            </a:r>
            <a:endParaRPr lang="en-US" dirty="0"/>
          </a:p>
        </p:txBody>
      </p:sp>
      <p:sp>
        <p:nvSpPr>
          <p:cNvPr id="9" name="Footer Placeholder 4">
            <a:extLst>
              <a:ext uri="{FF2B5EF4-FFF2-40B4-BE49-F238E27FC236}">
                <a16:creationId xmlns:a16="http://schemas.microsoft.com/office/drawing/2014/main" id="{9B24D6A5-339B-6730-34EF-B68B476BCC5A}"/>
              </a:ext>
            </a:extLst>
          </p:cNvPr>
          <p:cNvSpPr>
            <a:spLocks noGrp="1"/>
          </p:cNvSpPr>
          <p:nvPr>
            <p:ph type="ftr" sz="quarter" idx="11"/>
          </p:nvPr>
        </p:nvSpPr>
        <p:spPr>
          <a:xfrm>
            <a:off x="7242735" y="6475413"/>
            <a:ext cx="1301190" cy="184666"/>
          </a:xfrm>
        </p:spPr>
        <p:txBody>
          <a:bodyPr/>
          <a:lstStyle/>
          <a:p>
            <a:pPr>
              <a:defRPr/>
            </a:pPr>
            <a:r>
              <a:rPr lang="nb-NO"/>
              <a:t>Lin Yang (Qualcomm)</a:t>
            </a:r>
            <a:endParaRPr lang="en-US" dirty="0"/>
          </a:p>
        </p:txBody>
      </p:sp>
      <p:graphicFrame>
        <p:nvGraphicFramePr>
          <p:cNvPr id="5" name="Table 4">
            <a:extLst>
              <a:ext uri="{FF2B5EF4-FFF2-40B4-BE49-F238E27FC236}">
                <a16:creationId xmlns:a16="http://schemas.microsoft.com/office/drawing/2014/main" id="{6EEC544E-0FEE-39B1-D3E2-DB6F2EC98A44}"/>
              </a:ext>
            </a:extLst>
          </p:cNvPr>
          <p:cNvGraphicFramePr>
            <a:graphicFrameLocks noGrp="1"/>
          </p:cNvGraphicFramePr>
          <p:nvPr>
            <p:extLst>
              <p:ext uri="{D42A27DB-BD31-4B8C-83A1-F6EECF244321}">
                <p14:modId xmlns:p14="http://schemas.microsoft.com/office/powerpoint/2010/main" val="1032325197"/>
              </p:ext>
            </p:extLst>
          </p:nvPr>
        </p:nvGraphicFramePr>
        <p:xfrm>
          <a:off x="395536" y="1916832"/>
          <a:ext cx="8309044" cy="4023360"/>
        </p:xfrm>
        <a:graphic>
          <a:graphicData uri="http://schemas.openxmlformats.org/drawingml/2006/table">
            <a:tbl>
              <a:tblPr firstRow="1" bandRow="1">
                <a:tableStyleId>{5940675A-B579-460E-94D1-54222C63F5DA}</a:tableStyleId>
              </a:tblPr>
              <a:tblGrid>
                <a:gridCol w="1008112">
                  <a:extLst>
                    <a:ext uri="{9D8B030D-6E8A-4147-A177-3AD203B41FA5}">
                      <a16:colId xmlns:a16="http://schemas.microsoft.com/office/drawing/2014/main" val="3093044627"/>
                    </a:ext>
                  </a:extLst>
                </a:gridCol>
                <a:gridCol w="1512168">
                  <a:extLst>
                    <a:ext uri="{9D8B030D-6E8A-4147-A177-3AD203B41FA5}">
                      <a16:colId xmlns:a16="http://schemas.microsoft.com/office/drawing/2014/main" val="2197053423"/>
                    </a:ext>
                  </a:extLst>
                </a:gridCol>
                <a:gridCol w="1152128">
                  <a:extLst>
                    <a:ext uri="{9D8B030D-6E8A-4147-A177-3AD203B41FA5}">
                      <a16:colId xmlns:a16="http://schemas.microsoft.com/office/drawing/2014/main" val="3393410901"/>
                    </a:ext>
                  </a:extLst>
                </a:gridCol>
                <a:gridCol w="1080120">
                  <a:extLst>
                    <a:ext uri="{9D8B030D-6E8A-4147-A177-3AD203B41FA5}">
                      <a16:colId xmlns:a16="http://schemas.microsoft.com/office/drawing/2014/main" val="853491363"/>
                    </a:ext>
                  </a:extLst>
                </a:gridCol>
                <a:gridCol w="3556516">
                  <a:extLst>
                    <a:ext uri="{9D8B030D-6E8A-4147-A177-3AD203B41FA5}">
                      <a16:colId xmlns:a16="http://schemas.microsoft.com/office/drawing/2014/main" val="3724914948"/>
                    </a:ext>
                  </a:extLst>
                </a:gridCol>
              </a:tblGrid>
              <a:tr h="209954">
                <a:tc>
                  <a:txBody>
                    <a:bodyPr/>
                    <a:lstStyle/>
                    <a:p>
                      <a:pPr algn="ctr"/>
                      <a:r>
                        <a:rPr lang="en-US" sz="900" dirty="0"/>
                        <a:t>BW</a:t>
                      </a:r>
                    </a:p>
                  </a:txBody>
                  <a:tcPr/>
                </a:tc>
                <a:tc>
                  <a:txBody>
                    <a:bodyPr/>
                    <a:lstStyle/>
                    <a:p>
                      <a:pPr algn="ctr"/>
                      <a:r>
                        <a:rPr lang="en-US" sz="900" dirty="0"/>
                        <a:t>Transmitted DRU size</a:t>
                      </a:r>
                    </a:p>
                  </a:txBody>
                  <a:tcPr/>
                </a:tc>
                <a:tc>
                  <a:txBody>
                    <a:bodyPr/>
                    <a:lstStyle/>
                    <a:p>
                      <a:pPr algn="ctr"/>
                      <a:r>
                        <a:rPr lang="en-US" sz="900" dirty="0"/>
                        <a:t>Tone spacing</a:t>
                      </a:r>
                    </a:p>
                  </a:txBody>
                  <a:tcPr/>
                </a:tc>
                <a:tc>
                  <a:txBody>
                    <a:bodyPr/>
                    <a:lstStyle/>
                    <a:p>
                      <a:pPr algn="ctr"/>
                      <a:r>
                        <a:rPr lang="en-US" sz="900" dirty="0"/>
                        <a:t>Case</a:t>
                      </a:r>
                    </a:p>
                  </a:txBody>
                  <a:tcPr/>
                </a:tc>
                <a:tc>
                  <a:txBody>
                    <a:bodyPr/>
                    <a:lstStyle/>
                    <a:p>
                      <a:pPr algn="ctr"/>
                      <a:r>
                        <a:rPr lang="en-US" sz="900" dirty="0"/>
                        <a:t>Unused tone EVM</a:t>
                      </a:r>
                      <a:r>
                        <a:rPr lang="en-US" sz="900" dirty="0">
                          <a:solidFill>
                            <a:srgbClr val="FF0000"/>
                          </a:solidFill>
                        </a:rPr>
                        <a:t> </a:t>
                      </a:r>
                      <a:r>
                        <a:rPr lang="en-US" sz="900" dirty="0">
                          <a:solidFill>
                            <a:schemeClr val="tx1"/>
                          </a:solidFill>
                        </a:rPr>
                        <a:t>offset (</a:t>
                      </a:r>
                      <a:r>
                        <a:rPr lang="en-US" sz="900" dirty="0"/>
                        <a:t>Measured DRU location: all the DRU26/52s except the transmitted DRU, unless otherwise indicated) </a:t>
                      </a:r>
                      <a:endParaRPr lang="en-US" sz="900" dirty="0">
                        <a:solidFill>
                          <a:schemeClr val="tx1"/>
                        </a:solidFill>
                      </a:endParaRPr>
                    </a:p>
                  </a:txBody>
                  <a:tcPr/>
                </a:tc>
                <a:extLst>
                  <a:ext uri="{0D108BD9-81ED-4DB2-BD59-A6C34878D82A}">
                    <a16:rowId xmlns:a16="http://schemas.microsoft.com/office/drawing/2014/main" val="2673811971"/>
                  </a:ext>
                </a:extLst>
              </a:tr>
              <a:tr h="209954">
                <a:tc rowSpan="3">
                  <a:txBody>
                    <a:bodyPr/>
                    <a:lstStyle/>
                    <a:p>
                      <a:pPr algn="ctr"/>
                      <a:r>
                        <a:rPr lang="en-US" sz="900" dirty="0"/>
                        <a:t>20MHz</a:t>
                      </a:r>
                    </a:p>
                  </a:txBody>
                  <a:tcPr anchor="ctr"/>
                </a:tc>
                <a:tc>
                  <a:txBody>
                    <a:bodyPr/>
                    <a:lstStyle/>
                    <a:p>
                      <a:pPr algn="ctr"/>
                      <a:r>
                        <a:rPr lang="en-US" sz="900" dirty="0"/>
                        <a:t>DRU26</a:t>
                      </a:r>
                    </a:p>
                  </a:txBody>
                  <a:tcPr/>
                </a:tc>
                <a:tc>
                  <a:txBody>
                    <a:bodyPr/>
                    <a:lstStyle/>
                    <a:p>
                      <a:pPr algn="ctr"/>
                      <a:r>
                        <a:rPr lang="en-US" sz="900" dirty="0"/>
                        <a:t>9</a:t>
                      </a:r>
                    </a:p>
                  </a:txBody>
                  <a:tcPr/>
                </a:tc>
                <a:tc>
                  <a:txBody>
                    <a:bodyPr/>
                    <a:lstStyle/>
                    <a:p>
                      <a:pPr algn="ctr"/>
                      <a:r>
                        <a:rPr lang="en-US" sz="900" dirty="0"/>
                        <a:t>A</a:t>
                      </a:r>
                    </a:p>
                  </a:txBody>
                  <a:tcPr/>
                </a:tc>
                <a:tc>
                  <a:txBody>
                    <a:bodyPr/>
                    <a:lstStyle/>
                    <a:p>
                      <a:pPr algn="ctr"/>
                      <a:r>
                        <a:rPr lang="en-US" sz="900" dirty="0"/>
                        <a:t>abs below -58dB (-38dB)</a:t>
                      </a:r>
                    </a:p>
                  </a:txBody>
                  <a:tcPr/>
                </a:tc>
                <a:extLst>
                  <a:ext uri="{0D108BD9-81ED-4DB2-BD59-A6C34878D82A}">
                    <a16:rowId xmlns:a16="http://schemas.microsoft.com/office/drawing/2014/main" val="1705338355"/>
                  </a:ext>
                </a:extLst>
              </a:tr>
              <a:tr h="209954">
                <a:tc vMerge="1">
                  <a:txBody>
                    <a:bodyPr/>
                    <a:lstStyle/>
                    <a:p>
                      <a:pPr algn="ctr"/>
                      <a:endParaRPr lang="en-US" sz="1400" dirty="0"/>
                    </a:p>
                  </a:txBody>
                  <a:tcPr/>
                </a:tc>
                <a:tc>
                  <a:txBody>
                    <a:bodyPr/>
                    <a:lstStyle/>
                    <a:p>
                      <a:pPr algn="ctr"/>
                      <a:r>
                        <a:rPr lang="en-US" sz="900" dirty="0"/>
                        <a:t>DRU52</a:t>
                      </a:r>
                    </a:p>
                  </a:txBody>
                  <a:tcPr/>
                </a:tc>
                <a:tc>
                  <a:txBody>
                    <a:bodyPr/>
                    <a:lstStyle/>
                    <a:p>
                      <a:pPr algn="ctr"/>
                      <a:r>
                        <a:rPr lang="en-US" sz="900" dirty="0"/>
                        <a:t>4, 5</a:t>
                      </a:r>
                    </a:p>
                  </a:txBody>
                  <a:tcPr/>
                </a:tc>
                <a:tc>
                  <a:txBody>
                    <a:bodyPr/>
                    <a:lstStyle/>
                    <a:p>
                      <a:pPr algn="ctr"/>
                      <a:r>
                        <a:rPr lang="en-US" sz="900" dirty="0"/>
                        <a:t>B</a:t>
                      </a:r>
                    </a:p>
                  </a:txBody>
                  <a:tcPr/>
                </a:tc>
                <a:tc>
                  <a:txBody>
                    <a:bodyPr/>
                    <a:lstStyle/>
                    <a:p>
                      <a:pPr algn="ctr"/>
                      <a:r>
                        <a:rPr lang="en-US" sz="900" dirty="0">
                          <a:solidFill>
                            <a:schemeClr val="tx1"/>
                          </a:solidFill>
                        </a:rPr>
                        <a:t>Up to -5dB</a:t>
                      </a:r>
                    </a:p>
                  </a:txBody>
                  <a:tcPr/>
                </a:tc>
                <a:extLst>
                  <a:ext uri="{0D108BD9-81ED-4DB2-BD59-A6C34878D82A}">
                    <a16:rowId xmlns:a16="http://schemas.microsoft.com/office/drawing/2014/main" val="32487177"/>
                  </a:ext>
                </a:extLst>
              </a:tr>
              <a:tr h="209954">
                <a:tc vMerge="1">
                  <a:txBody>
                    <a:bodyPr/>
                    <a:lstStyle/>
                    <a:p>
                      <a:pPr algn="ctr"/>
                      <a:endParaRPr lang="en-US" sz="1400" dirty="0"/>
                    </a:p>
                  </a:txBody>
                  <a:tcPr/>
                </a:tc>
                <a:tc>
                  <a:txBody>
                    <a:bodyPr/>
                    <a:lstStyle/>
                    <a:p>
                      <a:pPr algn="ctr"/>
                      <a:r>
                        <a:rPr lang="en-US" sz="900" dirty="0"/>
                        <a:t>DRU106</a:t>
                      </a:r>
                    </a:p>
                  </a:txBody>
                  <a:tcPr/>
                </a:tc>
                <a:tc>
                  <a:txBody>
                    <a:bodyPr/>
                    <a:lstStyle/>
                    <a:p>
                      <a:pPr algn="ctr"/>
                      <a:r>
                        <a:rPr lang="en-US" sz="900" dirty="0"/>
                        <a:t>2, 3</a:t>
                      </a:r>
                    </a:p>
                  </a:txBody>
                  <a:tcPr/>
                </a:tc>
                <a:tc>
                  <a:txBody>
                    <a:bodyPr/>
                    <a:lstStyle/>
                    <a:p>
                      <a:pPr algn="ctr"/>
                      <a:r>
                        <a:rPr lang="en-US" sz="900" dirty="0"/>
                        <a:t>B</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rPr>
                        <a:t>Up to -3dB</a:t>
                      </a:r>
                    </a:p>
                  </a:txBody>
                  <a:tcPr/>
                </a:tc>
                <a:extLst>
                  <a:ext uri="{0D108BD9-81ED-4DB2-BD59-A6C34878D82A}">
                    <a16:rowId xmlns:a16="http://schemas.microsoft.com/office/drawing/2014/main" val="3751109983"/>
                  </a:ext>
                </a:extLst>
              </a:tr>
              <a:tr h="209954">
                <a:tc rowSpan="4">
                  <a:txBody>
                    <a:bodyPr/>
                    <a:lstStyle/>
                    <a:p>
                      <a:pPr algn="ctr"/>
                      <a:r>
                        <a:rPr lang="en-US" sz="900" dirty="0"/>
                        <a:t>40MHz</a:t>
                      </a:r>
                    </a:p>
                  </a:txBody>
                  <a:tcPr anchor="ctr"/>
                </a:tc>
                <a:tc>
                  <a:txBody>
                    <a:bodyPr/>
                    <a:lstStyle/>
                    <a:p>
                      <a:pPr algn="ctr"/>
                      <a:r>
                        <a:rPr lang="en-US" sz="900" dirty="0"/>
                        <a:t>DRU26</a:t>
                      </a:r>
                    </a:p>
                  </a:txBody>
                  <a:tcPr/>
                </a:tc>
                <a:tc>
                  <a:txBody>
                    <a:bodyPr/>
                    <a:lstStyle/>
                    <a:p>
                      <a:pPr algn="ctr"/>
                      <a:r>
                        <a:rPr lang="en-US" sz="900" dirty="0"/>
                        <a:t>18</a:t>
                      </a:r>
                    </a:p>
                  </a:txBody>
                  <a:tcPr/>
                </a:tc>
                <a:tc>
                  <a:txBody>
                    <a:bodyPr/>
                    <a:lstStyle/>
                    <a:p>
                      <a:pPr algn="ctr"/>
                      <a:r>
                        <a:rPr lang="en-US" sz="900" dirty="0"/>
                        <a:t>A</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t>abs below -58dB (-41dB)</a:t>
                      </a:r>
                    </a:p>
                  </a:txBody>
                  <a:tcPr/>
                </a:tc>
                <a:extLst>
                  <a:ext uri="{0D108BD9-81ED-4DB2-BD59-A6C34878D82A}">
                    <a16:rowId xmlns:a16="http://schemas.microsoft.com/office/drawing/2014/main" val="3063782279"/>
                  </a:ext>
                </a:extLst>
              </a:tr>
              <a:tr h="209954">
                <a:tc vMerge="1">
                  <a:txBody>
                    <a:bodyPr/>
                    <a:lstStyle/>
                    <a:p>
                      <a:pPr algn="ctr"/>
                      <a:endParaRPr lang="en-US" dirty="0"/>
                    </a:p>
                  </a:txBody>
                  <a:tcPr/>
                </a:tc>
                <a:tc>
                  <a:txBody>
                    <a:bodyPr/>
                    <a:lstStyle/>
                    <a:p>
                      <a:pPr algn="ctr"/>
                      <a:r>
                        <a:rPr lang="en-US" sz="900" dirty="0"/>
                        <a:t>DRU52</a:t>
                      </a:r>
                    </a:p>
                  </a:txBody>
                  <a:tcPr/>
                </a:tc>
                <a:tc>
                  <a:txBody>
                    <a:bodyPr/>
                    <a:lstStyle/>
                    <a:p>
                      <a:pPr algn="ctr"/>
                      <a:r>
                        <a:rPr lang="en-US" sz="900" dirty="0"/>
                        <a:t>9</a:t>
                      </a:r>
                    </a:p>
                  </a:txBody>
                  <a:tcPr/>
                </a:tc>
                <a:tc>
                  <a:txBody>
                    <a:bodyPr/>
                    <a:lstStyle/>
                    <a:p>
                      <a:pPr algn="ctr"/>
                      <a:r>
                        <a:rPr lang="en-US" sz="900" dirty="0"/>
                        <a:t>A</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t>abs below -58dB (-40dB)</a:t>
                      </a:r>
                    </a:p>
                  </a:txBody>
                  <a:tcPr/>
                </a:tc>
                <a:extLst>
                  <a:ext uri="{0D108BD9-81ED-4DB2-BD59-A6C34878D82A}">
                    <a16:rowId xmlns:a16="http://schemas.microsoft.com/office/drawing/2014/main" val="4148493850"/>
                  </a:ext>
                </a:extLst>
              </a:tr>
              <a:tr h="209954">
                <a:tc vMerge="1">
                  <a:txBody>
                    <a:bodyPr/>
                    <a:lstStyle/>
                    <a:p>
                      <a:pPr algn="ctr"/>
                      <a:endParaRPr lang="en-US" sz="1400" dirty="0"/>
                    </a:p>
                  </a:txBody>
                  <a:tcPr anchor="ctr"/>
                </a:tc>
                <a:tc>
                  <a:txBody>
                    <a:bodyPr/>
                    <a:lstStyle/>
                    <a:p>
                      <a:pPr algn="ctr"/>
                      <a:r>
                        <a:rPr lang="en-US" sz="900" dirty="0"/>
                        <a:t>DRU106</a:t>
                      </a:r>
                    </a:p>
                  </a:txBody>
                  <a:tcPr/>
                </a:tc>
                <a:tc>
                  <a:txBody>
                    <a:bodyPr/>
                    <a:lstStyle/>
                    <a:p>
                      <a:pPr algn="ctr"/>
                      <a:r>
                        <a:rPr lang="en-US" sz="900" dirty="0"/>
                        <a:t>4, 5</a:t>
                      </a:r>
                    </a:p>
                  </a:txBody>
                  <a:tcPr/>
                </a:tc>
                <a:tc>
                  <a:txBody>
                    <a:bodyPr/>
                    <a:lstStyle/>
                    <a:p>
                      <a:pPr algn="ctr"/>
                      <a:r>
                        <a:rPr lang="en-US" sz="900" dirty="0"/>
                        <a:t>B</a:t>
                      </a:r>
                    </a:p>
                  </a:txBody>
                  <a:tcPr/>
                </a:tc>
                <a:tc>
                  <a:txBody>
                    <a:bodyPr/>
                    <a:lstStyle/>
                    <a:p>
                      <a:pPr algn="ctr"/>
                      <a:r>
                        <a:rPr lang="en-US" sz="900" dirty="0">
                          <a:solidFill>
                            <a:schemeClr val="tx1"/>
                          </a:solidFill>
                        </a:rPr>
                        <a:t>Up to -5dB</a:t>
                      </a:r>
                    </a:p>
                  </a:txBody>
                  <a:tcPr/>
                </a:tc>
                <a:extLst>
                  <a:ext uri="{0D108BD9-81ED-4DB2-BD59-A6C34878D82A}">
                    <a16:rowId xmlns:a16="http://schemas.microsoft.com/office/drawing/2014/main" val="3242824490"/>
                  </a:ext>
                </a:extLst>
              </a:tr>
              <a:tr h="209954">
                <a:tc vMerge="1">
                  <a:txBody>
                    <a:bodyPr/>
                    <a:lstStyle/>
                    <a:p>
                      <a:pPr algn="ctr"/>
                      <a:endParaRPr lang="en-US" sz="1400" dirty="0"/>
                    </a:p>
                  </a:txBody>
                  <a:tcPr anchor="ctr"/>
                </a:tc>
                <a:tc>
                  <a:txBody>
                    <a:bodyPr/>
                    <a:lstStyle/>
                    <a:p>
                      <a:pPr algn="ctr"/>
                      <a:r>
                        <a:rPr lang="en-US" sz="900" dirty="0"/>
                        <a:t>DRU242</a:t>
                      </a:r>
                    </a:p>
                  </a:txBody>
                  <a:tcPr/>
                </a:tc>
                <a:tc>
                  <a:txBody>
                    <a:bodyPr/>
                    <a:lstStyle/>
                    <a:p>
                      <a:pPr algn="ctr"/>
                      <a:r>
                        <a:rPr lang="en-US" sz="900" dirty="0"/>
                        <a:t>2, 3</a:t>
                      </a:r>
                    </a:p>
                  </a:txBody>
                  <a:tcPr/>
                </a:tc>
                <a:tc>
                  <a:txBody>
                    <a:bodyPr/>
                    <a:lstStyle/>
                    <a:p>
                      <a:pPr algn="ctr"/>
                      <a:r>
                        <a:rPr lang="en-US" sz="900" dirty="0"/>
                        <a:t>B</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rPr>
                        <a:t>Up to -2dB</a:t>
                      </a:r>
                    </a:p>
                  </a:txBody>
                  <a:tcPr/>
                </a:tc>
                <a:extLst>
                  <a:ext uri="{0D108BD9-81ED-4DB2-BD59-A6C34878D82A}">
                    <a16:rowId xmlns:a16="http://schemas.microsoft.com/office/drawing/2014/main" val="1216392286"/>
                  </a:ext>
                </a:extLst>
              </a:tr>
              <a:tr h="209954">
                <a:tc rowSpan="3">
                  <a:txBody>
                    <a:bodyPr/>
                    <a:lstStyle/>
                    <a:p>
                      <a:pPr algn="ctr"/>
                      <a:r>
                        <a:rPr lang="en-US" sz="900" dirty="0"/>
                        <a:t>60MHz</a:t>
                      </a:r>
                    </a:p>
                  </a:txBody>
                  <a:tcPr anchor="ctr"/>
                </a:tc>
                <a:tc>
                  <a:txBody>
                    <a:bodyPr/>
                    <a:lstStyle/>
                    <a:p>
                      <a:pPr algn="ctr"/>
                      <a:r>
                        <a:rPr lang="en-US" sz="900" dirty="0"/>
                        <a:t>DRU52</a:t>
                      </a:r>
                    </a:p>
                  </a:txBody>
                  <a:tcPr/>
                </a:tc>
                <a:tc>
                  <a:txBody>
                    <a:bodyPr/>
                    <a:lstStyle/>
                    <a:p>
                      <a:pPr algn="ctr"/>
                      <a:r>
                        <a:rPr lang="en-US" sz="900" dirty="0"/>
                        <a:t>14</a:t>
                      </a:r>
                    </a:p>
                  </a:txBody>
                  <a:tcPr/>
                </a:tc>
                <a:tc>
                  <a:txBody>
                    <a:bodyPr/>
                    <a:lstStyle/>
                    <a:p>
                      <a:pPr algn="ctr"/>
                      <a:r>
                        <a:rPr lang="en-US" sz="900" dirty="0"/>
                        <a:t>A</a:t>
                      </a:r>
                    </a:p>
                  </a:txBody>
                  <a:tcPr/>
                </a:tc>
                <a:tc>
                  <a:txBody>
                    <a:bodyPr/>
                    <a:lstStyle/>
                    <a:p>
                      <a:pPr algn="ctr"/>
                      <a:r>
                        <a:rPr lang="en-US" sz="900" dirty="0"/>
                        <a:t>*</a:t>
                      </a:r>
                    </a:p>
                  </a:txBody>
                  <a:tcPr/>
                </a:tc>
                <a:extLst>
                  <a:ext uri="{0D108BD9-81ED-4DB2-BD59-A6C34878D82A}">
                    <a16:rowId xmlns:a16="http://schemas.microsoft.com/office/drawing/2014/main" val="1694412377"/>
                  </a:ext>
                </a:extLst>
              </a:tr>
              <a:tr h="209954">
                <a:tc vMerge="1">
                  <a:txBody>
                    <a:bodyPr/>
                    <a:lstStyle/>
                    <a:p>
                      <a:pPr algn="ctr"/>
                      <a:endParaRPr lang="en-US" sz="1400" dirty="0"/>
                    </a:p>
                  </a:txBody>
                  <a:tcPr anchor="ctr"/>
                </a:tc>
                <a:tc>
                  <a:txBody>
                    <a:bodyPr/>
                    <a:lstStyle/>
                    <a:p>
                      <a:pPr algn="ctr"/>
                      <a:r>
                        <a:rPr lang="en-US" sz="900" dirty="0"/>
                        <a:t>DRU106</a:t>
                      </a:r>
                    </a:p>
                  </a:txBody>
                  <a:tcPr/>
                </a:tc>
                <a:tc>
                  <a:txBody>
                    <a:bodyPr/>
                    <a:lstStyle/>
                    <a:p>
                      <a:pPr algn="ctr"/>
                      <a:r>
                        <a:rPr lang="en-US" sz="900" dirty="0"/>
                        <a:t>7</a:t>
                      </a:r>
                    </a:p>
                  </a:txBody>
                  <a:tcPr/>
                </a:tc>
                <a:tc>
                  <a:txBody>
                    <a:bodyPr/>
                    <a:lstStyle/>
                    <a:p>
                      <a:pPr algn="ctr"/>
                      <a:r>
                        <a:rPr lang="en-US" sz="900" dirty="0"/>
                        <a:t>A</a:t>
                      </a:r>
                    </a:p>
                  </a:txBody>
                  <a:tcPr/>
                </a:tc>
                <a:tc>
                  <a:txBody>
                    <a:bodyPr/>
                    <a:lstStyle/>
                    <a:p>
                      <a:pPr algn="ctr"/>
                      <a:r>
                        <a:rPr lang="en-US" sz="900" dirty="0"/>
                        <a:t>*</a:t>
                      </a:r>
                    </a:p>
                  </a:txBody>
                  <a:tcPr/>
                </a:tc>
                <a:extLst>
                  <a:ext uri="{0D108BD9-81ED-4DB2-BD59-A6C34878D82A}">
                    <a16:rowId xmlns:a16="http://schemas.microsoft.com/office/drawing/2014/main" val="841041973"/>
                  </a:ext>
                </a:extLst>
              </a:tr>
              <a:tr h="209954">
                <a:tc vMerge="1">
                  <a:txBody>
                    <a:bodyPr/>
                    <a:lstStyle/>
                    <a:p>
                      <a:pPr algn="ctr"/>
                      <a:endParaRPr lang="en-US" sz="1400" dirty="0"/>
                    </a:p>
                  </a:txBody>
                  <a:tcPr anchor="ctr"/>
                </a:tc>
                <a:tc>
                  <a:txBody>
                    <a:bodyPr/>
                    <a:lstStyle/>
                    <a:p>
                      <a:pPr algn="ctr"/>
                      <a:r>
                        <a:rPr lang="en-US" sz="900" dirty="0"/>
                        <a:t>DRU242</a:t>
                      </a:r>
                    </a:p>
                  </a:txBody>
                  <a:tcPr/>
                </a:tc>
                <a:tc>
                  <a:txBody>
                    <a:bodyPr/>
                    <a:lstStyle/>
                    <a:p>
                      <a:pPr algn="ctr"/>
                      <a:r>
                        <a:rPr lang="en-US" sz="900" dirty="0"/>
                        <a:t>3, 4</a:t>
                      </a:r>
                    </a:p>
                  </a:txBody>
                  <a:tcPr/>
                </a:tc>
                <a:tc>
                  <a:txBody>
                    <a:bodyPr/>
                    <a:lstStyle/>
                    <a:p>
                      <a:pPr algn="ctr"/>
                      <a:r>
                        <a:rPr lang="en-US" sz="900" dirty="0"/>
                        <a:t>B</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t>*</a:t>
                      </a:r>
                    </a:p>
                  </a:txBody>
                  <a:tcPr/>
                </a:tc>
                <a:extLst>
                  <a:ext uri="{0D108BD9-81ED-4DB2-BD59-A6C34878D82A}">
                    <a16:rowId xmlns:a16="http://schemas.microsoft.com/office/drawing/2014/main" val="3356341847"/>
                  </a:ext>
                </a:extLst>
              </a:tr>
              <a:tr h="209954">
                <a:tc rowSpan="6">
                  <a:txBody>
                    <a:bodyPr/>
                    <a:lstStyle/>
                    <a:p>
                      <a:pPr algn="ctr"/>
                      <a:r>
                        <a:rPr lang="en-US" sz="900" dirty="0"/>
                        <a:t>80MHz</a:t>
                      </a:r>
                    </a:p>
                  </a:txBody>
                  <a:tcPr anchor="ctr"/>
                </a:tc>
                <a:tc rowSpan="2">
                  <a:txBody>
                    <a:bodyPr/>
                    <a:lstStyle/>
                    <a:p>
                      <a:pPr algn="ctr"/>
                      <a:r>
                        <a:rPr lang="en-US" sz="900" dirty="0"/>
                        <a:t>DRU52</a:t>
                      </a:r>
                    </a:p>
                  </a:txBody>
                  <a:tcPr anchor="ctr"/>
                </a:tc>
                <a:tc>
                  <a:txBody>
                    <a:bodyPr/>
                    <a:lstStyle/>
                    <a:p>
                      <a:pPr algn="ctr"/>
                      <a:r>
                        <a:rPr lang="en-US" sz="900" dirty="0"/>
                        <a:t>16, 20</a:t>
                      </a:r>
                    </a:p>
                  </a:txBody>
                  <a:tcPr/>
                </a:tc>
                <a:tc>
                  <a:txBody>
                    <a:bodyPr/>
                    <a:lstStyle/>
                    <a:p>
                      <a:pPr algn="ctr"/>
                      <a:r>
                        <a:rPr lang="en-US" sz="900" dirty="0"/>
                        <a:t>B</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rPr>
                        <a:t>Up to -4dB (DRU52s </a:t>
                      </a:r>
                      <a:r>
                        <a:rPr lang="en-US" sz="900" dirty="0"/>
                        <a:t>within the same DRU242)</a:t>
                      </a:r>
                    </a:p>
                  </a:txBody>
                  <a:tcPr/>
                </a:tc>
                <a:extLst>
                  <a:ext uri="{0D108BD9-81ED-4DB2-BD59-A6C34878D82A}">
                    <a16:rowId xmlns:a16="http://schemas.microsoft.com/office/drawing/2014/main" val="2612567839"/>
                  </a:ext>
                </a:extLst>
              </a:tr>
              <a:tr h="209954">
                <a:tc vMerge="1">
                  <a:txBody>
                    <a:bodyPr/>
                    <a:lstStyle/>
                    <a:p>
                      <a:endParaRPr lang="en-US"/>
                    </a:p>
                  </a:txBody>
                  <a:tcPr/>
                </a:tc>
                <a:tc vMerge="1">
                  <a:txBody>
                    <a:bodyPr/>
                    <a:lstStyle/>
                    <a:p>
                      <a:endParaRPr lang="en-US"/>
                    </a:p>
                  </a:txBody>
                  <a:tcPr/>
                </a:tc>
                <a:tc>
                  <a:txBody>
                    <a:bodyPr/>
                    <a:lstStyle/>
                    <a:p>
                      <a:pPr algn="ctr"/>
                      <a:r>
                        <a:rPr lang="en-US" sz="900" dirty="0"/>
                        <a:t>4</a:t>
                      </a:r>
                    </a:p>
                  </a:txBody>
                  <a:tcPr/>
                </a:tc>
                <a:tc>
                  <a:txBody>
                    <a:bodyPr/>
                    <a:lstStyle/>
                    <a:p>
                      <a:pPr algn="ctr"/>
                      <a:r>
                        <a:rPr lang="en-US" sz="900" dirty="0"/>
                        <a:t>A</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t>abs below -61dB (-43dB), (for </a:t>
                      </a:r>
                      <a:r>
                        <a:rPr lang="en-US" sz="900" dirty="0">
                          <a:solidFill>
                            <a:schemeClr val="tx1"/>
                          </a:solidFill>
                        </a:rPr>
                        <a:t>DRU52s </a:t>
                      </a:r>
                      <a:r>
                        <a:rPr lang="en-US" sz="900" dirty="0"/>
                        <a:t>within other DRU242)</a:t>
                      </a:r>
                    </a:p>
                  </a:txBody>
                  <a:tcPr/>
                </a:tc>
                <a:extLst>
                  <a:ext uri="{0D108BD9-81ED-4DB2-BD59-A6C34878D82A}">
                    <a16:rowId xmlns:a16="http://schemas.microsoft.com/office/drawing/2014/main" val="618622633"/>
                  </a:ext>
                </a:extLst>
              </a:tr>
              <a:tr h="209954">
                <a:tc vMerge="1">
                  <a:txBody>
                    <a:bodyPr/>
                    <a:lstStyle/>
                    <a:p>
                      <a:pPr algn="ctr"/>
                      <a:endParaRPr lang="en-US" sz="1400" dirty="0"/>
                    </a:p>
                  </a:txBody>
                  <a:tcPr anchor="ctr"/>
                </a:tc>
                <a:tc rowSpan="2">
                  <a:txBody>
                    <a:bodyPr/>
                    <a:lstStyle/>
                    <a:p>
                      <a:pPr algn="ctr"/>
                      <a:r>
                        <a:rPr lang="en-US" sz="900" dirty="0"/>
                        <a:t>DRU106</a:t>
                      </a:r>
                    </a:p>
                  </a:txBody>
                  <a:tcPr anchor="ctr"/>
                </a:tc>
                <a:tc>
                  <a:txBody>
                    <a:bodyPr/>
                    <a:lstStyle/>
                    <a:p>
                      <a:pPr algn="ctr"/>
                      <a:r>
                        <a:rPr lang="en-US" sz="900" dirty="0"/>
                        <a:t>8, 12</a:t>
                      </a:r>
                    </a:p>
                  </a:txBody>
                  <a:tcPr/>
                </a:tc>
                <a:tc>
                  <a:txBody>
                    <a:bodyPr/>
                    <a:lstStyle/>
                    <a:p>
                      <a:pPr algn="ctr"/>
                      <a:r>
                        <a:rPr lang="en-US" sz="900"/>
                        <a:t>B</a:t>
                      </a:r>
                      <a:endParaRPr lang="en-US" sz="9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rPr>
                        <a:t>Up to -3dB (DRU52s </a:t>
                      </a:r>
                      <a:r>
                        <a:rPr lang="en-US" sz="900" dirty="0"/>
                        <a:t>within the same DRU242)</a:t>
                      </a:r>
                    </a:p>
                  </a:txBody>
                  <a:tcPr/>
                </a:tc>
                <a:extLst>
                  <a:ext uri="{0D108BD9-81ED-4DB2-BD59-A6C34878D82A}">
                    <a16:rowId xmlns:a16="http://schemas.microsoft.com/office/drawing/2014/main" val="2017151134"/>
                  </a:ext>
                </a:extLst>
              </a:tr>
              <a:tr h="209954">
                <a:tc vMerge="1">
                  <a:txBody>
                    <a:bodyPr/>
                    <a:lstStyle/>
                    <a:p>
                      <a:endParaRPr lang="en-US"/>
                    </a:p>
                  </a:txBody>
                  <a:tcPr/>
                </a:tc>
                <a:tc vMerge="1">
                  <a:txBody>
                    <a:bodyPr/>
                    <a:lstStyle/>
                    <a:p>
                      <a:endParaRPr lang="en-US"/>
                    </a:p>
                  </a:txBody>
                  <a:tcPr/>
                </a:tc>
                <a:tc>
                  <a:txBody>
                    <a:bodyPr/>
                    <a:lstStyle/>
                    <a:p>
                      <a:pPr algn="ctr"/>
                      <a:r>
                        <a:rPr lang="en-US" sz="900" dirty="0"/>
                        <a:t>4</a:t>
                      </a:r>
                    </a:p>
                  </a:txBody>
                  <a:tcPr/>
                </a:tc>
                <a:tc>
                  <a:txBody>
                    <a:bodyPr/>
                    <a:lstStyle/>
                    <a:p>
                      <a:pPr algn="ctr"/>
                      <a:r>
                        <a:rPr lang="en-US" sz="900" dirty="0"/>
                        <a:t>A</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t>abs below -59dB (-41dB), (for </a:t>
                      </a:r>
                      <a:r>
                        <a:rPr lang="en-US" sz="900" dirty="0">
                          <a:solidFill>
                            <a:schemeClr val="tx1"/>
                          </a:solidFill>
                        </a:rPr>
                        <a:t>DRU52s </a:t>
                      </a:r>
                      <a:r>
                        <a:rPr lang="en-US" sz="900" dirty="0"/>
                        <a:t>within other DRU242)</a:t>
                      </a:r>
                    </a:p>
                  </a:txBody>
                  <a:tcPr/>
                </a:tc>
                <a:extLst>
                  <a:ext uri="{0D108BD9-81ED-4DB2-BD59-A6C34878D82A}">
                    <a16:rowId xmlns:a16="http://schemas.microsoft.com/office/drawing/2014/main" val="1262748427"/>
                  </a:ext>
                </a:extLst>
              </a:tr>
              <a:tr h="209954">
                <a:tc vMerge="1">
                  <a:txBody>
                    <a:bodyPr/>
                    <a:lstStyle/>
                    <a:p>
                      <a:pPr algn="ctr"/>
                      <a:endParaRPr lang="en-US" sz="1400" dirty="0"/>
                    </a:p>
                  </a:txBody>
                  <a:tcPr anchor="ctr"/>
                </a:tc>
                <a:tc>
                  <a:txBody>
                    <a:bodyPr/>
                    <a:lstStyle/>
                    <a:p>
                      <a:pPr algn="ctr"/>
                      <a:r>
                        <a:rPr lang="en-US" sz="900" dirty="0"/>
                        <a:t>DRU242</a:t>
                      </a:r>
                    </a:p>
                  </a:txBody>
                  <a:tcPr/>
                </a:tc>
                <a:tc>
                  <a:txBody>
                    <a:bodyPr/>
                    <a:lstStyle/>
                    <a:p>
                      <a:pPr algn="ctr"/>
                      <a:r>
                        <a:rPr lang="en-US" sz="900" dirty="0"/>
                        <a:t>4</a:t>
                      </a:r>
                    </a:p>
                  </a:txBody>
                  <a:tcPr/>
                </a:tc>
                <a:tc>
                  <a:txBody>
                    <a:bodyPr/>
                    <a:lstStyle/>
                    <a:p>
                      <a:pPr algn="ctr"/>
                      <a:r>
                        <a:rPr lang="en-US" sz="900" dirty="0"/>
                        <a:t>A</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t>abs below -56dB (-38dB) </a:t>
                      </a:r>
                    </a:p>
                  </a:txBody>
                  <a:tcPr/>
                </a:tc>
                <a:extLst>
                  <a:ext uri="{0D108BD9-81ED-4DB2-BD59-A6C34878D82A}">
                    <a16:rowId xmlns:a16="http://schemas.microsoft.com/office/drawing/2014/main" val="4237717027"/>
                  </a:ext>
                </a:extLst>
              </a:tr>
              <a:tr h="209954">
                <a:tc vMerge="1">
                  <a:txBody>
                    <a:bodyPr/>
                    <a:lstStyle/>
                    <a:p>
                      <a:pPr algn="ctr"/>
                      <a:endParaRPr lang="en-US" sz="1400" dirty="0"/>
                    </a:p>
                  </a:txBody>
                  <a:tcPr anchor="ctr"/>
                </a:tc>
                <a:tc>
                  <a:txBody>
                    <a:bodyPr/>
                    <a:lstStyle/>
                    <a:p>
                      <a:pPr algn="ctr"/>
                      <a:r>
                        <a:rPr lang="en-US" sz="900" dirty="0"/>
                        <a:t>DRU484</a:t>
                      </a:r>
                    </a:p>
                  </a:txBody>
                  <a:tcPr/>
                </a:tc>
                <a:tc>
                  <a:txBody>
                    <a:bodyPr/>
                    <a:lstStyle/>
                    <a:p>
                      <a:pPr algn="ctr"/>
                      <a:r>
                        <a:rPr lang="en-US" sz="900" dirty="0"/>
                        <a:t>2</a:t>
                      </a:r>
                    </a:p>
                  </a:txBody>
                  <a:tcPr/>
                </a:tc>
                <a:tc>
                  <a:txBody>
                    <a:bodyPr/>
                    <a:lstStyle/>
                    <a:p>
                      <a:pPr algn="ctr"/>
                      <a:r>
                        <a:rPr lang="en-US" sz="900" dirty="0"/>
                        <a:t>A</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t>abs below -53dB (-36dB) </a:t>
                      </a:r>
                    </a:p>
                  </a:txBody>
                  <a:tcPr/>
                </a:tc>
                <a:extLst>
                  <a:ext uri="{0D108BD9-81ED-4DB2-BD59-A6C34878D82A}">
                    <a16:rowId xmlns:a16="http://schemas.microsoft.com/office/drawing/2014/main" val="734817132"/>
                  </a:ext>
                </a:extLst>
              </a:tr>
            </a:tbl>
          </a:graphicData>
        </a:graphic>
      </p:graphicFrame>
    </p:spTree>
    <p:extLst>
      <p:ext uri="{BB962C8B-B14F-4D97-AF65-F5344CB8AC3E}">
        <p14:creationId xmlns:p14="http://schemas.microsoft.com/office/powerpoint/2010/main" val="4489282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BEB4E-B117-C661-36B6-B017CE99C3A3}"/>
              </a:ext>
            </a:extLst>
          </p:cNvPr>
          <p:cNvSpPr>
            <a:spLocks noGrp="1"/>
          </p:cNvSpPr>
          <p:nvPr>
            <p:ph type="title"/>
          </p:nvPr>
        </p:nvSpPr>
        <p:spPr>
          <a:xfrm>
            <a:off x="228600" y="764704"/>
            <a:ext cx="8735888" cy="531622"/>
          </a:xfrm>
        </p:spPr>
        <p:txBody>
          <a:bodyPr/>
          <a:lstStyle/>
          <a:p>
            <a:r>
              <a:rPr lang="en-US" sz="2800" dirty="0"/>
              <a:t>Within DBW Unused Tone EVM Requirement for DRU</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D49E6C19-1D24-C994-D6A2-B82926342D1A}"/>
                  </a:ext>
                </a:extLst>
              </p:cNvPr>
              <p:cNvSpPr>
                <a:spLocks noGrp="1"/>
              </p:cNvSpPr>
              <p:nvPr>
                <p:ph idx="1"/>
              </p:nvPr>
            </p:nvSpPr>
            <p:spPr>
              <a:xfrm>
                <a:off x="755576" y="1556792"/>
                <a:ext cx="7920880" cy="4918620"/>
              </a:xfrm>
            </p:spPr>
            <p:txBody>
              <a:bodyPr/>
              <a:lstStyle/>
              <a:p>
                <a:r>
                  <a:rPr lang="en-US" sz="2000" dirty="0"/>
                  <a:t>While unused tone EVM performance are different from case A and case B, they all satisfy the following simplified requirement</a:t>
                </a:r>
              </a:p>
              <a:p>
                <a:pPr marL="0" indent="0" algn="ctr">
                  <a:buNone/>
                </a:pPr>
                <a:endParaRPr lang="en-US" sz="1800" b="0" i="1" dirty="0">
                  <a:latin typeface="Cambria Math" panose="02040503050406030204" pitchFamily="18" charset="0"/>
                </a:endParaRPr>
              </a:p>
              <a:p>
                <a:pPr marL="0" indent="0" algn="ctr">
                  <a:buNone/>
                </a:pPr>
                <a14:m>
                  <m:oMathPara xmlns:m="http://schemas.openxmlformats.org/officeDocument/2006/math">
                    <m:oMathParaPr>
                      <m:jc m:val="center"/>
                    </m:oMathParaPr>
                    <m:oMath xmlns:m="http://schemas.openxmlformats.org/officeDocument/2006/math">
                      <m:r>
                        <a:rPr lang="en-US" sz="1800" b="0" i="1">
                          <a:latin typeface="Cambria Math" panose="02040503050406030204" pitchFamily="18" charset="0"/>
                        </a:rPr>
                        <m:t>𝑈𝑛𝑢𝑠𝑒𝑑𝑇𝑜𝑛𝑒𝐸𝑟𝑟𝑜𝑟</m:t>
                      </m:r>
                      <m:d>
                        <m:dPr>
                          <m:ctrlPr>
                            <a:rPr lang="en-US" sz="1800" b="0" i="1">
                              <a:latin typeface="Cambria Math" panose="02040503050406030204" pitchFamily="18" charset="0"/>
                            </a:rPr>
                          </m:ctrlPr>
                        </m:dPr>
                        <m:e>
                          <m:sSub>
                            <m:sSubPr>
                              <m:ctrlPr>
                                <a:rPr lang="en-US" sz="1800" b="0" i="1">
                                  <a:latin typeface="Cambria Math" panose="02040503050406030204" pitchFamily="18" charset="0"/>
                                </a:rPr>
                              </m:ctrlPr>
                            </m:sSubPr>
                            <m:e>
                              <m:r>
                                <a:rPr lang="en-US" sz="1800" b="0" i="1">
                                  <a:latin typeface="Cambria Math" panose="02040503050406030204" pitchFamily="18" charset="0"/>
                                </a:rPr>
                                <m:t>𝑖</m:t>
                              </m:r>
                            </m:e>
                            <m:sub>
                              <m:r>
                                <a:rPr lang="en-US" sz="1800" b="0" i="1">
                                  <a:latin typeface="Cambria Math" panose="02040503050406030204" pitchFamily="18" charset="0"/>
                                </a:rPr>
                                <m:t>𝐷𝑅𝑈</m:t>
                              </m:r>
                              <m:r>
                                <a:rPr lang="en-US" sz="1800" b="0" i="1">
                                  <a:latin typeface="Cambria Math" panose="02040503050406030204" pitchFamily="18" charset="0"/>
                                </a:rPr>
                                <m:t>26/52</m:t>
                              </m:r>
                            </m:sub>
                          </m:sSub>
                        </m:e>
                      </m:d>
                      <m:r>
                        <a:rPr lang="en-US" sz="1800" b="0" i="1">
                          <a:latin typeface="Cambria Math" panose="02040503050406030204" pitchFamily="18" charset="0"/>
                          <a:ea typeface="Cambria Math" panose="02040503050406030204" pitchFamily="18" charset="0"/>
                        </a:rPr>
                        <m:t>≤</m:t>
                      </m:r>
                      <m:r>
                        <m:rPr>
                          <m:sty m:val="p"/>
                        </m:rPr>
                        <a:rPr lang="en-US" sz="1800">
                          <a:latin typeface="Cambria Math" panose="02040503050406030204" pitchFamily="18" charset="0"/>
                          <a:ea typeface="Cambria Math" panose="02040503050406030204" pitchFamily="18" charset="0"/>
                        </a:rPr>
                        <m:t>max</m:t>
                      </m:r>
                      <m:r>
                        <a:rPr lang="en-US" sz="1800" b="1" i="0" smtClean="0">
                          <a:latin typeface="Cambria Math" panose="02040503050406030204" pitchFamily="18" charset="0"/>
                          <a:ea typeface="Cambria Math" panose="02040503050406030204" pitchFamily="18" charset="0"/>
                        </a:rPr>
                        <m:t>(</m:t>
                      </m:r>
                      <m:r>
                        <m:rPr>
                          <m:sty m:val="p"/>
                          <m:brk m:alnAt="7"/>
                        </m:rPr>
                        <a:rPr lang="el-GR" sz="1800">
                          <a:latin typeface="Cambria Math" panose="02040503050406030204" pitchFamily="18" charset="0"/>
                          <a:ea typeface="Cambria Math" panose="02040503050406030204" pitchFamily="18" charset="0"/>
                        </a:rPr>
                        <m:t>ε</m:t>
                      </m:r>
                      <m:r>
                        <a:rPr lang="en-US" sz="1800" b="1" i="0" smtClean="0">
                          <a:latin typeface="Cambria Math" panose="02040503050406030204" pitchFamily="18" charset="0"/>
                          <a:ea typeface="Cambria Math" panose="02040503050406030204" pitchFamily="18" charset="0"/>
                        </a:rPr>
                        <m:t>−</m:t>
                      </m:r>
                      <m:r>
                        <a:rPr lang="en-US" sz="1800" b="0" i="0" smtClean="0">
                          <a:latin typeface="Cambria Math" panose="02040503050406030204" pitchFamily="18" charset="0"/>
                          <a:ea typeface="Cambria Math" panose="02040503050406030204" pitchFamily="18" charset="0"/>
                        </a:rPr>
                        <m:t>1,−38</m:t>
                      </m:r>
                      <m:r>
                        <m:rPr>
                          <m:sty m:val="p"/>
                        </m:rPr>
                        <a:rPr lang="en-US" sz="1800" b="0" i="0" smtClean="0">
                          <a:latin typeface="Cambria Math" panose="02040503050406030204" pitchFamily="18" charset="0"/>
                          <a:ea typeface="Cambria Math" panose="02040503050406030204" pitchFamily="18" charset="0"/>
                        </a:rPr>
                        <m:t>dB</m:t>
                      </m:r>
                      <m:r>
                        <a:rPr lang="en-US" sz="1800" b="1" i="0" smtClean="0">
                          <a:latin typeface="Cambria Math" panose="02040503050406030204" pitchFamily="18" charset="0"/>
                          <a:ea typeface="Cambria Math" panose="02040503050406030204" pitchFamily="18" charset="0"/>
                        </a:rPr>
                        <m:t>)</m:t>
                      </m:r>
                    </m:oMath>
                  </m:oMathPara>
                </a14:m>
                <a:endParaRPr lang="en-US" sz="1800" dirty="0"/>
              </a:p>
              <a:p>
                <a:pPr marL="0" indent="0">
                  <a:buNone/>
                </a:pPr>
                <a:endParaRPr lang="en-US" sz="1800" dirty="0"/>
              </a:p>
              <a:p>
                <a:pPr lvl="1">
                  <a:buFont typeface="Times New Roman" panose="02020603050405020304" pitchFamily="18" charset="0"/>
                  <a:buChar char="₋"/>
                </a:pPr>
                <a:r>
                  <a:rPr lang="en-US" sz="1600" dirty="0"/>
                  <a:t>Where </a:t>
                </a:r>
                <a14:m>
                  <m:oMath xmlns:m="http://schemas.openxmlformats.org/officeDocument/2006/math">
                    <m:r>
                      <m:rPr>
                        <m:sty m:val="p"/>
                        <m:brk m:alnAt="7"/>
                      </m:rPr>
                      <a:rPr lang="el-GR" sz="1600">
                        <a:latin typeface="Cambria Math" panose="02040503050406030204" pitchFamily="18" charset="0"/>
                        <a:ea typeface="Cambria Math" panose="02040503050406030204" pitchFamily="18" charset="0"/>
                      </a:rPr>
                      <m:t>ε</m:t>
                    </m:r>
                  </m:oMath>
                </a14:m>
                <a:r>
                  <a:rPr lang="en-US" sz="1600" dirty="0"/>
                  <a:t> is used tone EVM, </a:t>
                </a:r>
                <a14:m>
                  <m:oMath xmlns:m="http://schemas.openxmlformats.org/officeDocument/2006/math">
                    <m:sSub>
                      <m:sSubPr>
                        <m:ctrlPr>
                          <a:rPr lang="en-US" sz="1600" i="1">
                            <a:latin typeface="Cambria Math" panose="02040503050406030204" pitchFamily="18" charset="0"/>
                          </a:rPr>
                        </m:ctrlPr>
                      </m:sSubPr>
                      <m:e>
                        <m:r>
                          <a:rPr lang="en-US" sz="1600" i="1">
                            <a:latin typeface="Cambria Math" panose="02040503050406030204" pitchFamily="18" charset="0"/>
                          </a:rPr>
                          <m:t>𝑖</m:t>
                        </m:r>
                      </m:e>
                      <m:sub>
                        <m:r>
                          <a:rPr lang="en-US" sz="1600" i="1">
                            <a:latin typeface="Cambria Math" panose="02040503050406030204" pitchFamily="18" charset="0"/>
                          </a:rPr>
                          <m:t>𝐷𝑅𝑈</m:t>
                        </m:r>
                        <m:r>
                          <a:rPr lang="en-US" sz="1600" i="1">
                            <a:latin typeface="Cambria Math" panose="02040503050406030204" pitchFamily="18" charset="0"/>
                          </a:rPr>
                          <m:t>26/52</m:t>
                        </m:r>
                      </m:sub>
                    </m:sSub>
                    <m:r>
                      <a:rPr lang="en-US" sz="1600" i="1">
                        <a:latin typeface="Cambria Math" panose="02040503050406030204" pitchFamily="18" charset="0"/>
                      </a:rPr>
                      <m:t> </m:t>
                    </m:r>
                  </m:oMath>
                </a14:m>
                <a:r>
                  <a:rPr lang="en-US" sz="1600" dirty="0"/>
                  <a:t>is index of other DRU26/52 than the transmitted in the same DBW</a:t>
                </a:r>
              </a:p>
              <a:p>
                <a:pPr lvl="1">
                  <a:buFont typeface="Times New Roman" panose="02020603050405020304" pitchFamily="18" charset="0"/>
                  <a:buChar char="₋"/>
                </a:pPr>
                <a:r>
                  <a:rPr lang="en-US" sz="1600" dirty="0"/>
                  <a:t>EVM measurement over unused tones within DBW</a:t>
                </a:r>
              </a:p>
              <a:p>
                <a:pPr lvl="1">
                  <a:buFont typeface="Times New Roman" panose="02020603050405020304" pitchFamily="18" charset="0"/>
                  <a:buChar char="₋"/>
                </a:pPr>
                <a:r>
                  <a:rPr lang="en-US" sz="1600" dirty="0"/>
                  <a:t>EVM measurement over DRU26s for DBW20 and DBW40</a:t>
                </a:r>
              </a:p>
              <a:p>
                <a:pPr lvl="1">
                  <a:buFont typeface="Times New Roman" panose="02020603050405020304" pitchFamily="18" charset="0"/>
                  <a:buChar char="₋"/>
                </a:pPr>
                <a:r>
                  <a:rPr lang="en-US" sz="1600" dirty="0"/>
                  <a:t>EVM measurement over DRU52s for DBW60 and DBW80  </a:t>
                </a:r>
              </a:p>
              <a:p>
                <a:pPr lvl="1">
                  <a:buFont typeface="Arial" panose="020B0604020202020204" pitchFamily="34" charset="0"/>
                  <a:buChar char="•"/>
                </a:pPr>
                <a:endParaRPr lang="en-US" dirty="0"/>
              </a:p>
              <a:p>
                <a:pPr>
                  <a:buFont typeface="Arial" panose="020B0604020202020204" pitchFamily="34" charset="0"/>
                  <a:buChar char="•"/>
                </a:pPr>
                <a:endParaRPr lang="en-US" sz="2000" dirty="0"/>
              </a:p>
              <a:p>
                <a:pPr>
                  <a:buFont typeface="Arial" panose="020B0604020202020204" pitchFamily="34" charset="0"/>
                  <a:buChar char="•"/>
                </a:pPr>
                <a:endParaRPr lang="en-US" sz="2000" dirty="0"/>
              </a:p>
              <a:p>
                <a:pPr>
                  <a:buFont typeface="Arial" panose="020B0604020202020204" pitchFamily="34" charset="0"/>
                  <a:buChar char="•"/>
                </a:pPr>
                <a:endParaRPr lang="en-US" sz="2000" dirty="0"/>
              </a:p>
              <a:p>
                <a:pPr>
                  <a:buFont typeface="Arial" panose="020B0604020202020204" pitchFamily="34" charset="0"/>
                  <a:buChar char="•"/>
                </a:pPr>
                <a:endParaRPr lang="en-US" sz="1800" dirty="0"/>
              </a:p>
            </p:txBody>
          </p:sp>
        </mc:Choice>
        <mc:Fallback xmlns="">
          <p:sp>
            <p:nvSpPr>
              <p:cNvPr id="3" name="Content Placeholder 2">
                <a:extLst>
                  <a:ext uri="{FF2B5EF4-FFF2-40B4-BE49-F238E27FC236}">
                    <a16:creationId xmlns:a16="http://schemas.microsoft.com/office/drawing/2014/main" id="{D49E6C19-1D24-C994-D6A2-B82926342D1A}"/>
                  </a:ext>
                </a:extLst>
              </p:cNvPr>
              <p:cNvSpPr>
                <a:spLocks noGrp="1" noRot="1" noChangeAspect="1" noMove="1" noResize="1" noEditPoints="1" noAdjustHandles="1" noChangeArrowheads="1" noChangeShapeType="1" noTextEdit="1"/>
              </p:cNvSpPr>
              <p:nvPr>
                <p:ph idx="1"/>
              </p:nvPr>
            </p:nvSpPr>
            <p:spPr>
              <a:xfrm>
                <a:off x="755576" y="1556792"/>
                <a:ext cx="7920880" cy="4918620"/>
              </a:xfrm>
              <a:blipFill>
                <a:blip r:embed="rId2"/>
                <a:stretch>
                  <a:fillRect l="-616" t="-620" r="-1540"/>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A143F9E5-0A7F-5B2C-77FC-C1EA2C0CA2E0}"/>
              </a:ext>
            </a:extLst>
          </p:cNvPr>
          <p:cNvSpPr>
            <a:spLocks noGrp="1"/>
          </p:cNvSpPr>
          <p:nvPr>
            <p:ph type="sldNum" idx="12"/>
          </p:nvPr>
        </p:nvSpPr>
        <p:spPr/>
        <p:txBody>
          <a:bodyPr/>
          <a:lstStyle/>
          <a:p>
            <a:r>
              <a:rPr lang="en-GB"/>
              <a:t>Slide </a:t>
            </a:r>
            <a:fld id="{440F5867-744E-4AA6-B0ED-4C44D2DFBB7B}" type="slidenum">
              <a:rPr lang="en-GB" smtClean="0"/>
              <a:pPr/>
              <a:t>9</a:t>
            </a:fld>
            <a:endParaRPr lang="en-GB" dirty="0"/>
          </a:p>
        </p:txBody>
      </p:sp>
      <p:sp>
        <p:nvSpPr>
          <p:cNvPr id="8" name="Date Placeholder 3">
            <a:extLst>
              <a:ext uri="{FF2B5EF4-FFF2-40B4-BE49-F238E27FC236}">
                <a16:creationId xmlns:a16="http://schemas.microsoft.com/office/drawing/2014/main" id="{720F5AAD-3B63-582B-3430-B63477408460}"/>
              </a:ext>
            </a:extLst>
          </p:cNvPr>
          <p:cNvSpPr>
            <a:spLocks noGrp="1"/>
          </p:cNvSpPr>
          <p:nvPr>
            <p:ph type="dt" sz="half" idx="10"/>
          </p:nvPr>
        </p:nvSpPr>
        <p:spPr>
          <a:xfrm>
            <a:off x="685800" y="316123"/>
            <a:ext cx="1182055" cy="276999"/>
          </a:xfrm>
        </p:spPr>
        <p:txBody>
          <a:bodyPr/>
          <a:lstStyle/>
          <a:p>
            <a:pPr>
              <a:defRPr/>
            </a:pPr>
            <a:r>
              <a:rPr lang="en-US"/>
              <a:t>July 2025</a:t>
            </a:r>
            <a:endParaRPr lang="en-US" dirty="0"/>
          </a:p>
        </p:txBody>
      </p:sp>
      <p:sp>
        <p:nvSpPr>
          <p:cNvPr id="9" name="Footer Placeholder 4">
            <a:extLst>
              <a:ext uri="{FF2B5EF4-FFF2-40B4-BE49-F238E27FC236}">
                <a16:creationId xmlns:a16="http://schemas.microsoft.com/office/drawing/2014/main" id="{9B24D6A5-339B-6730-34EF-B68B476BCC5A}"/>
              </a:ext>
            </a:extLst>
          </p:cNvPr>
          <p:cNvSpPr>
            <a:spLocks noGrp="1"/>
          </p:cNvSpPr>
          <p:nvPr>
            <p:ph type="ftr" sz="quarter" idx="11"/>
          </p:nvPr>
        </p:nvSpPr>
        <p:spPr>
          <a:xfrm>
            <a:off x="7242735" y="6475413"/>
            <a:ext cx="1301190" cy="184666"/>
          </a:xfrm>
        </p:spPr>
        <p:txBody>
          <a:bodyPr/>
          <a:lstStyle/>
          <a:p>
            <a:pPr>
              <a:defRPr/>
            </a:pPr>
            <a:r>
              <a:rPr lang="nb-NO"/>
              <a:t>Lin Yang (Qualcomm)</a:t>
            </a:r>
            <a:endParaRPr lang="en-US" dirty="0"/>
          </a:p>
        </p:txBody>
      </p:sp>
    </p:spTree>
    <p:extLst>
      <p:ext uri="{BB962C8B-B14F-4D97-AF65-F5344CB8AC3E}">
        <p14:creationId xmlns:p14="http://schemas.microsoft.com/office/powerpoint/2010/main" val="803499781"/>
      </p:ext>
    </p:extLst>
  </p:cSld>
  <p:clrMapOvr>
    <a:masterClrMapping/>
  </p:clrMapOvr>
</p:sld>
</file>

<file path=ppt/theme/theme1.xml><?xml version="1.0" encoding="utf-8"?>
<a:theme xmlns:a="http://schemas.openxmlformats.org/drawingml/2006/main"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Qualcomm">
  <a:themeElements>
    <a:clrScheme name="Qualcomm">
      <a:dk1>
        <a:srgbClr val="000000"/>
      </a:dk1>
      <a:lt1>
        <a:srgbClr val="FFFFFF"/>
      </a:lt1>
      <a:dk2>
        <a:srgbClr val="664C81"/>
      </a:dk2>
      <a:lt2>
        <a:srgbClr val="E04F4F"/>
      </a:lt2>
      <a:accent1>
        <a:srgbClr val="3253DC"/>
      </a:accent1>
      <a:accent2>
        <a:srgbClr val="7BA0FF"/>
      </a:accent2>
      <a:accent3>
        <a:srgbClr val="6AB19B"/>
      </a:accent3>
      <a:accent4>
        <a:srgbClr val="90D0CE"/>
      </a:accent4>
      <a:accent5>
        <a:srgbClr val="4A5A75"/>
      </a:accent5>
      <a:accent6>
        <a:srgbClr val="A4A8B9"/>
      </a:accent6>
      <a:hlink>
        <a:srgbClr val="3253DC"/>
      </a:hlink>
      <a:folHlink>
        <a:srgbClr val="7BA0FF"/>
      </a:folHlink>
    </a:clrScheme>
    <a:fontScheme name="Qualcomm">
      <a:majorFont>
        <a:latin typeface="Microsoft Sans Serif"/>
        <a:ea typeface=""/>
        <a:cs typeface=""/>
      </a:majorFont>
      <a:minorFont>
        <a:latin typeface="Microsoft Sans Serif"/>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cap="rnd">
          <a:solidFill>
            <a:schemeClr val="accent6">
              <a:lumMod val="60000"/>
              <a:lumOff val="40000"/>
            </a:schemeClr>
          </a:solidFill>
          <a:round/>
          <a:headEnd w="lg" len="lg"/>
          <a:tailEnd type="none"/>
        </a:ln>
      </a:spPr>
      <a:bodyPr/>
      <a:lstStyle/>
      <a:style>
        <a:lnRef idx="1">
          <a:schemeClr val="accent1"/>
        </a:lnRef>
        <a:fillRef idx="0">
          <a:schemeClr val="accent1"/>
        </a:fillRef>
        <a:effectRef idx="0">
          <a:schemeClr val="accent1"/>
        </a:effectRef>
        <a:fontRef idx="minor">
          <a:schemeClr val="tx1"/>
        </a:fontRef>
      </a:style>
    </a:lnDef>
    <a:txDef>
      <a:spPr>
        <a:noFill/>
        <a:ln>
          <a:noFill/>
        </a:ln>
      </a:spPr>
      <a:bodyPr wrap="square" lIns="137160" tIns="91440" rIns="0" bIns="91440" rtlCol="0">
        <a:spAutoFit/>
      </a:bodyPr>
      <a:lstStyle>
        <a:defPPr algn="l">
          <a:lnSpc>
            <a:spcPct val="95000"/>
          </a:lnSpc>
          <a:spcBef>
            <a:spcPts val="1200"/>
          </a:spcBef>
          <a:defRPr sz="1600" dirty="0" smtClean="0">
            <a:solidFill>
              <a:schemeClr val="tx1"/>
            </a:solidFill>
          </a:defRPr>
        </a:defPPr>
      </a:lstStyle>
    </a:txDef>
  </a:objectDefaults>
  <a:extraClrSchemeLst/>
  <a:extLst>
    <a:ext uri="{05A4C25C-085E-4340-85A3-A5531E510DB2}">
      <thm15:themeFamily xmlns:thm15="http://schemas.microsoft.com/office/thememl/2012/main" name="2017_Qualcomm_16x9_Corporate-Simplified_Template_12.13.2017_D.pptx" id="{D9D5CD66-12BC-41F2-AF5E-3627B779BE0D}" vid="{750ACC4F-9020-4209-8DF3-EB4A2022D382}"/>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B28163D68FE8E4D9361964FDD814FC4" ma:contentTypeVersion="10" ma:contentTypeDescription="Create a new document." ma:contentTypeScope="" ma:versionID="71dc698b48675b0a151432ed1de35fc5">
  <xsd:schema xmlns:xsd="http://www.w3.org/2001/XMLSchema" xmlns:xs="http://www.w3.org/2001/XMLSchema" xmlns:p="http://schemas.microsoft.com/office/2006/metadata/properties" xmlns:ns3="cc9c437c-ae0c-4066-8d90-a0f7de786127" targetNamespace="http://schemas.microsoft.com/office/2006/metadata/properties" ma:root="true" ma:fieldsID="adf60fb58001da84b015160a85c22507" ns3:_="">
    <xsd:import namespace="cc9c437c-ae0c-4066-8d90-a0f7de786127"/>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AutoKeyPoints" minOccurs="0"/>
                <xsd:element ref="ns3:MediaServiceKeyPoints"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c9c437c-ae0c-4066-8d90-a0f7de78612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69931ED-F01D-4178-8068-7A73BD8BB3F4}">
  <ds:schemaRefs>
    <ds:schemaRef ds:uri="cc9c437c-ae0c-4066-8d90-a0f7de786127"/>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D1C8CC92-EEA4-431F-995C-697A0BD3D5A1}">
  <ds:schemaRefs>
    <ds:schemaRef ds:uri="cc9c437c-ae0c-4066-8d90-a0f7de78612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B8C3D0F6-227E-4886-83EA-263E2CFB811B}">
  <ds:schemaRefs>
    <ds:schemaRef ds:uri="http://schemas.microsoft.com/sharepoint/v3/contenttype/forms"/>
  </ds:schemaRefs>
</ds:datastoreItem>
</file>

<file path=docMetadata/LabelInfo.xml><?xml version="1.0" encoding="utf-8"?>
<clbl:labelList xmlns:clbl="http://schemas.microsoft.com/office/2020/mipLabelMetadata">
  <clbl:label id="{08f6f869-1ed0-46b3-a227-1d3e52347e28}" enabled="1" method="Standard" siteId="{98e9ba89-e1a1-4e38-9007-8bdabc25de1d}" removed="0"/>
</clbl:labelList>
</file>

<file path=docProps/app.xml><?xml version="1.0" encoding="utf-8"?>
<Properties xmlns="http://schemas.openxmlformats.org/officeDocument/2006/extended-properties" xmlns:vt="http://schemas.openxmlformats.org/officeDocument/2006/docPropsVTypes">
  <Template/>
  <TotalTime>313502</TotalTime>
  <Words>2571</Words>
  <Application>Microsoft Office PowerPoint</Application>
  <PresentationFormat>On-screen Show (4:3)</PresentationFormat>
  <Paragraphs>522</Paragraphs>
  <Slides>26</Slides>
  <Notes>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26</vt:i4>
      </vt:variant>
    </vt:vector>
  </HeadingPairs>
  <TitlesOfParts>
    <vt:vector size="32" baseType="lpstr">
      <vt:lpstr>Arial</vt:lpstr>
      <vt:lpstr>Cambria Math</vt:lpstr>
      <vt:lpstr>Microsoft Sans Serif</vt:lpstr>
      <vt:lpstr>Times New Roman</vt:lpstr>
      <vt:lpstr>802-11-Submission</vt:lpstr>
      <vt:lpstr>Qualcomm</vt:lpstr>
      <vt:lpstr>Used and Unused Tone EVM for DRU</vt:lpstr>
      <vt:lpstr>Introduction</vt:lpstr>
      <vt:lpstr>Used Tone EVM for DRU</vt:lpstr>
      <vt:lpstr>Proposed allowed relative constellation error versus constellation size and coding rate</vt:lpstr>
      <vt:lpstr>Unused Tone Scenarios for DRU Transmission </vt:lpstr>
      <vt:lpstr>PowerPoint Presentation</vt:lpstr>
      <vt:lpstr>Unused Tone Within DBW</vt:lpstr>
      <vt:lpstr>Summary of EVM Results for Unused Tones within DBW</vt:lpstr>
      <vt:lpstr>Within DBW Unused Tone EVM Requirement for DRU</vt:lpstr>
      <vt:lpstr>PowerPoint Presentation</vt:lpstr>
      <vt:lpstr>Review on Unused tone EVM Requirement for RRU Transmission </vt:lpstr>
      <vt:lpstr>Unused tone EVM Step Size for DRU</vt:lpstr>
      <vt:lpstr>Unused tone EVM Measurement Resolution for DRU</vt:lpstr>
      <vt:lpstr>EVM Offset Required for Each Step in DRU</vt:lpstr>
      <vt:lpstr>DRU Spreading Gain</vt:lpstr>
      <vt:lpstr>Outside of DBW Unused Tone EVM Requirement for DRU</vt:lpstr>
      <vt:lpstr>Unused Tone Error Definition for DRU</vt:lpstr>
      <vt:lpstr>Summary</vt:lpstr>
      <vt:lpstr>PowerPoint Presentation</vt:lpstr>
      <vt:lpstr>PowerPoint Presentation</vt:lpstr>
      <vt:lpstr>PowerPoint Presentation</vt:lpstr>
      <vt:lpstr>PowerPoint Presentation</vt:lpstr>
      <vt:lpstr>PowerPoint Presentation</vt:lpstr>
      <vt:lpstr>SP5</vt:lpstr>
      <vt:lpstr>Reference</vt:lpstr>
      <vt:lpstr>PowerPoint Presentation</vt:lpstr>
    </vt:vector>
  </TitlesOfParts>
  <Company>Qualcomm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WNG SC Agenda</dc:title>
  <dc:creator>jlansfor@qti.qualcomm.com</dc:creator>
  <cp:lastModifiedBy>Lin Yang</cp:lastModifiedBy>
  <cp:revision>1698</cp:revision>
  <cp:lastPrinted>1998-02-10T13:28:06Z</cp:lastPrinted>
  <dcterms:created xsi:type="dcterms:W3CDTF">2004-12-02T14:01:45Z</dcterms:created>
  <dcterms:modified xsi:type="dcterms:W3CDTF">2025-09-16T21:09:01Z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ContentTypeId">
    <vt:lpwstr>0x010100EB28163D68FE8E4D9361964FDD814FC4</vt:lpwstr>
  </property>
  <property fmtid="{D5CDD505-2E9C-101B-9397-08002B2CF9AE}" pid="4" name="_AdHocReviewCycleID">
    <vt:i4>-988756178</vt:i4>
  </property>
  <property fmtid="{D5CDD505-2E9C-101B-9397-08002B2CF9AE}" pid="5" name="_EmailSubject">
    <vt:lpwstr>Quick brainstorming on the psd limited transmission</vt:lpwstr>
  </property>
  <property fmtid="{D5CDD505-2E9C-101B-9397-08002B2CF9AE}" pid="6" name="_AuthorEmail">
    <vt:lpwstr>linyang@qti.qualcomm.com</vt:lpwstr>
  </property>
  <property fmtid="{D5CDD505-2E9C-101B-9397-08002B2CF9AE}" pid="7" name="_AuthorEmailDisplayName">
    <vt:lpwstr>Lin Yang</vt:lpwstr>
  </property>
  <property fmtid="{D5CDD505-2E9C-101B-9397-08002B2CF9AE}" pid="8" name="_PreviousAdHocReviewCycleID">
    <vt:i4>2043815606</vt:i4>
  </property>
</Properties>
</file>