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vsdx" ContentType="application/vnd.ms-visio.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5772" r:id="rId4"/>
    <p:sldMasterId id="2147485773" r:id="rId5"/>
  </p:sldMasterIdLst>
  <p:notesMasterIdLst>
    <p:notesMasterId r:id="rId19"/>
  </p:notesMasterIdLst>
  <p:handoutMasterIdLst>
    <p:handoutMasterId r:id="rId20"/>
  </p:handoutMasterIdLst>
  <p:sldIdLst>
    <p:sldId id="896" r:id="rId6"/>
    <p:sldId id="17924" r:id="rId7"/>
    <p:sldId id="17936" r:id="rId8"/>
    <p:sldId id="17945" r:id="rId9"/>
    <p:sldId id="17948" r:id="rId10"/>
    <p:sldId id="17940" r:id="rId11"/>
    <p:sldId id="17942" r:id="rId12"/>
    <p:sldId id="17949" r:id="rId13"/>
    <p:sldId id="17952" r:id="rId14"/>
    <p:sldId id="17953" r:id="rId15"/>
    <p:sldId id="17954" r:id="rId16"/>
    <p:sldId id="17955" r:id="rId17"/>
    <p:sldId id="17946" r:id="rId18"/>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n Yang" initials="LY" lastIdx="2" clrIdx="0">
    <p:extLst>
      <p:ext uri="{19B8F6BF-5375-455C-9EA6-DF929625EA0E}">
        <p15:presenceInfo xmlns:p15="http://schemas.microsoft.com/office/powerpoint/2012/main" userId="S::linyang@qti.qualcomm.com::22c9f923-3b96-4280-92a1-bec5296842d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0B94"/>
    <a:srgbClr val="FF3300"/>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23" autoAdjust="0"/>
    <p:restoredTop sz="92965" autoAdjust="0"/>
  </p:normalViewPr>
  <p:slideViewPr>
    <p:cSldViewPr>
      <p:cViewPr varScale="1">
        <p:scale>
          <a:sx n="96" d="100"/>
          <a:sy n="96" d="100"/>
        </p:scale>
        <p:origin x="1628" y="56"/>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 Yang" userId="22c9f923-3b96-4280-92a1-bec5296842d7" providerId="ADAL" clId="{FA061673-0637-4892-BEBA-028C2F384AB5}"/>
    <pc:docChg chg="delSld">
      <pc:chgData name="Lin Yang" userId="22c9f923-3b96-4280-92a1-bec5296842d7" providerId="ADAL" clId="{FA061673-0637-4892-BEBA-028C2F384AB5}" dt="2025-07-18T21:49:55.572" v="2" actId="47"/>
      <pc:docMkLst>
        <pc:docMk/>
      </pc:docMkLst>
      <pc:sldChg chg="del">
        <pc:chgData name="Lin Yang" userId="22c9f923-3b96-4280-92a1-bec5296842d7" providerId="ADAL" clId="{FA061673-0637-4892-BEBA-028C2F384AB5}" dt="2025-07-18T21:49:55.572" v="2" actId="47"/>
        <pc:sldMkLst>
          <pc:docMk/>
          <pc:sldMk cId="1808141923" sldId="17939"/>
        </pc:sldMkLst>
      </pc:sldChg>
      <pc:sldChg chg="del">
        <pc:chgData name="Lin Yang" userId="22c9f923-3b96-4280-92a1-bec5296842d7" providerId="ADAL" clId="{FA061673-0637-4892-BEBA-028C2F384AB5}" dt="2025-07-18T21:49:52.825" v="1" actId="47"/>
        <pc:sldMkLst>
          <pc:docMk/>
          <pc:sldMk cId="4071883053" sldId="17950"/>
        </pc:sldMkLst>
      </pc:sldChg>
      <pc:sldChg chg="del">
        <pc:chgData name="Lin Yang" userId="22c9f923-3b96-4280-92a1-bec5296842d7" providerId="ADAL" clId="{FA061673-0637-4892-BEBA-028C2F384AB5}" dt="2025-07-18T21:49:51.374" v="0" actId="47"/>
        <pc:sldMkLst>
          <pc:docMk/>
          <pc:sldMk cId="3214424118" sldId="17951"/>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1045158" cy="276999"/>
          </a:xfrm>
        </p:spPr>
        <p:txBody>
          <a:bodyPr/>
          <a:lstStyle>
            <a:lvl1pPr>
              <a:defRPr/>
            </a:lvl1pPr>
          </a:lstStyle>
          <a:p>
            <a:pPr>
              <a:defRPr/>
            </a:pPr>
            <a:r>
              <a:rPr lang="en-US" altLang="en-US"/>
              <a:t>July 2025</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July 2025</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July 2025</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7/17/2025</a:t>
            </a:fld>
            <a:endParaRPr lang="en-US" sz="1000" kern="120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lumMod val="85000"/>
                    <a:lumOff val="15000"/>
                  </a:schemeClr>
                </a:solidFill>
              </a:defRPr>
            </a:lvl1pPr>
          </a:lstStyle>
          <a:p>
            <a:r>
              <a:rPr lang="en-US" dirty="0"/>
              <a:t>Click to edit Master title style</a:t>
            </a:r>
          </a:p>
        </p:txBody>
      </p:sp>
      <p:sp>
        <p:nvSpPr>
          <p:cNvPr id="7" name="TextBox 6">
            <a:extLst>
              <a:ext uri="{FF2B5EF4-FFF2-40B4-BE49-F238E27FC236}">
                <a16:creationId xmlns:a16="http://schemas.microsoft.com/office/drawing/2014/main" id="{3AFB8B18-A7FE-4847-B639-267614D6FCEE}"/>
              </a:ext>
            </a:extLst>
          </p:cNvPr>
          <p:cNvSpPr txBox="1"/>
          <p:nvPr userDrawn="1"/>
        </p:nvSpPr>
        <p:spPr>
          <a:xfrm>
            <a:off x="5395258" y="6581475"/>
            <a:ext cx="3141485" cy="87716"/>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sz="600" dirty="0"/>
              <a:t>Confidential and Proprietary — Qualcomm Technologies, Inc. and/or its affiliated companies</a:t>
            </a:r>
          </a:p>
        </p:txBody>
      </p:sp>
      <p:pic>
        <p:nvPicPr>
          <p:cNvPr id="8" name="Picture 7">
            <a:extLst>
              <a:ext uri="{FF2B5EF4-FFF2-40B4-BE49-F238E27FC236}">
                <a16:creationId xmlns:a16="http://schemas.microsoft.com/office/drawing/2014/main" id="{3DDAD709-D18A-445D-AED3-FE672501B53E}"/>
              </a:ext>
            </a:extLst>
          </p:cNvPr>
          <p:cNvPicPr>
            <a:picLocks noChangeAspect="1"/>
          </p:cNvPicPr>
          <p:nvPr userDrawn="1"/>
        </p:nvPicPr>
        <p:blipFill rotWithShape="1">
          <a:blip r:embed="rId2"/>
          <a:srcRect l="-1340" t="-3343" r="-1348" b="-2916"/>
          <a:stretch/>
        </p:blipFill>
        <p:spPr>
          <a:xfrm>
            <a:off x="8084439" y="0"/>
            <a:ext cx="1062990" cy="749808"/>
          </a:xfrm>
          <a:prstGeom prst="rect">
            <a:avLst/>
          </a:prstGeom>
          <a:solidFill>
            <a:srgbClr val="4B5A75"/>
          </a:solidFill>
        </p:spPr>
      </p:pic>
    </p:spTree>
    <p:extLst>
      <p:ext uri="{BB962C8B-B14F-4D97-AF65-F5344CB8AC3E}">
        <p14:creationId xmlns:p14="http://schemas.microsoft.com/office/powerpoint/2010/main" val="1463011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045158" cy="276999"/>
          </a:xfrm>
        </p:spPr>
        <p:txBody>
          <a:bodyPr/>
          <a:lstStyle>
            <a:lvl1pPr>
              <a:defRPr/>
            </a:lvl1pPr>
          </a:lstStyle>
          <a:p>
            <a:pPr>
              <a:defRPr/>
            </a:pPr>
            <a:r>
              <a:rPr lang="en-US" altLang="en-US"/>
              <a:t>July 2025</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6478588" y="6475413"/>
            <a:ext cx="2065337" cy="184150"/>
          </a:xfrm>
        </p:spPr>
        <p:txBody>
          <a:bodyPr/>
          <a:lstStyle>
            <a:lvl1pPr>
              <a:defRPr/>
            </a:lvl1pPr>
          </a:lstStyle>
          <a:p>
            <a:pPr>
              <a:defRPr/>
            </a:pPr>
            <a:r>
              <a:rPr lang="en-GB"/>
              <a:t>Lin Yang (Qualcomm)</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1045158" cy="276999"/>
          </a:xfrm>
        </p:spPr>
        <p:txBody>
          <a:bodyPr/>
          <a:lstStyle>
            <a:lvl1pPr>
              <a:defRPr/>
            </a:lvl1pPr>
          </a:lstStyle>
          <a:p>
            <a:pPr>
              <a:defRPr/>
            </a:pPr>
            <a:r>
              <a:rPr lang="en-US" altLang="en-US"/>
              <a:t>July 2025</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E5BF1C0E-E980-4198-AD72-D434C60772EB}"/>
              </a:ext>
            </a:extLst>
          </p:cNvPr>
          <p:cNvSpPr>
            <a:spLocks noGrp="1"/>
          </p:cNvSpPr>
          <p:nvPr>
            <p:ph type="dt" sz="half" idx="10"/>
          </p:nvPr>
        </p:nvSpPr>
        <p:spPr>
          <a:xfrm>
            <a:off x="696913" y="332601"/>
            <a:ext cx="1045158" cy="276999"/>
          </a:xfrm>
        </p:spPr>
        <p:txBody>
          <a:bodyPr/>
          <a:lstStyle/>
          <a:p>
            <a:pPr>
              <a:defRPr/>
            </a:pPr>
            <a:r>
              <a:rPr lang="en-US" altLang="en-US"/>
              <a:t>July 2025</a:t>
            </a:r>
            <a:endParaRPr lang="en-GB" altLang="en-US" dirty="0"/>
          </a:p>
        </p:txBody>
      </p:sp>
      <p:sp>
        <p:nvSpPr>
          <p:cNvPr id="9" name="Footer Placeholder 8">
            <a:extLst>
              <a:ext uri="{FF2B5EF4-FFF2-40B4-BE49-F238E27FC236}">
                <a16:creationId xmlns:a16="http://schemas.microsoft.com/office/drawing/2014/main" id="{382429B4-AC28-490A-8504-D52C2DB3DC65}"/>
              </a:ext>
            </a:extLst>
          </p:cNvPr>
          <p:cNvSpPr>
            <a:spLocks noGrp="1"/>
          </p:cNvSpPr>
          <p:nvPr>
            <p:ph type="ftr" sz="quarter" idx="11"/>
          </p:nvPr>
        </p:nvSpPr>
        <p:spPr/>
        <p:txBody>
          <a:bodyPr/>
          <a:lstStyle/>
          <a:p>
            <a:pPr>
              <a:defRPr/>
            </a:pPr>
            <a:r>
              <a:rPr lang="en-GB"/>
              <a:t>Lin Yang (Qualcomm)</a:t>
            </a:r>
            <a:endParaRPr lang="en-GB" dirty="0"/>
          </a:p>
        </p:txBody>
      </p:sp>
      <p:sp>
        <p:nvSpPr>
          <p:cNvPr id="10" name="Slide Number Placeholder 9">
            <a:extLst>
              <a:ext uri="{FF2B5EF4-FFF2-40B4-BE49-F238E27FC236}">
                <a16:creationId xmlns:a16="http://schemas.microsoft.com/office/drawing/2014/main" id="{2A2A53C1-0CF3-4CFC-8BE8-D84B06D4C227}"/>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a:t>
            </a:fld>
            <a:endParaRPr lang="en-GB" altLang="en-US"/>
          </a:p>
        </p:txBody>
      </p:sp>
      <p:sp>
        <p:nvSpPr>
          <p:cNvPr id="11" name="Title 10">
            <a:extLst>
              <a:ext uri="{FF2B5EF4-FFF2-40B4-BE49-F238E27FC236}">
                <a16:creationId xmlns:a16="http://schemas.microsoft.com/office/drawing/2014/main" id="{F2C0D638-719E-495B-8175-80DE7EAEDD42}"/>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a:xfrm>
            <a:off x="696913" y="332601"/>
            <a:ext cx="525785" cy="276999"/>
          </a:xfrm>
        </p:spPr>
        <p:txBody>
          <a:bodyPr/>
          <a:lstStyle>
            <a:lvl1pPr>
              <a:defRPr/>
            </a:lvl1pPr>
          </a:lstStyle>
          <a:p>
            <a:pPr>
              <a:defRPr/>
            </a:pPr>
            <a:r>
              <a:rPr lang="en-US" altLang="en-US"/>
              <a:t>July 2025</a:t>
            </a:r>
            <a:endParaRPr lang="en-GB" altLang="en-US" dirty="0"/>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a:xfrm>
            <a:off x="696913" y="332601"/>
            <a:ext cx="1045158" cy="276999"/>
          </a:xfrm>
        </p:spPr>
        <p:txBody>
          <a:bodyPr/>
          <a:lstStyle>
            <a:lvl1pPr>
              <a:defRPr/>
            </a:lvl1pPr>
          </a:lstStyle>
          <a:p>
            <a:pPr>
              <a:defRPr/>
            </a:pPr>
            <a:r>
              <a:rPr lang="en-US" altLang="en-US"/>
              <a:t>July 2025</a:t>
            </a:r>
            <a:endParaRPr lang="en-GB" altLang="en-US" dirty="0"/>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a:xfrm>
            <a:off x="696913" y="332601"/>
            <a:ext cx="1045158" cy="276999"/>
          </a:xfrm>
        </p:spPr>
        <p:txBody>
          <a:bodyPr/>
          <a:lstStyle>
            <a:lvl1pPr>
              <a:defRPr/>
            </a:lvl1pPr>
          </a:lstStyle>
          <a:p>
            <a:pPr>
              <a:defRPr/>
            </a:pPr>
            <a:r>
              <a:rPr lang="en-US" altLang="en-US"/>
              <a:t>July 2025</a:t>
            </a:r>
            <a:endParaRPr lang="en-GB" altLang="en-US" dirty="0"/>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a:xfrm>
            <a:off x="696913" y="332601"/>
            <a:ext cx="1045158" cy="276999"/>
          </a:xfrm>
        </p:spPr>
        <p:txBody>
          <a:bodyPr/>
          <a:lstStyle>
            <a:lvl1pPr>
              <a:defRPr/>
            </a:lvl1pPr>
          </a:lstStyle>
          <a:p>
            <a:pPr>
              <a:defRPr/>
            </a:pPr>
            <a:r>
              <a:rPr lang="en-US" altLang="en-US"/>
              <a:t>July 2025</a:t>
            </a:r>
            <a:endParaRPr lang="en-GB" altLang="en-US" dirty="0"/>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July 2025</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July 2025</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Lin Yang (Qualcomm)</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 name="Rectangle 7">
            <a:extLst>
              <a:ext uri="{FF2B5EF4-FFF2-40B4-BE49-F238E27FC236}">
                <a16:creationId xmlns:a16="http://schemas.microsoft.com/office/drawing/2014/main" id="{2CDDB568-FBFC-486F-9398-E4006BDAD97B}"/>
              </a:ext>
            </a:extLst>
          </p:cNvPr>
          <p:cNvSpPr>
            <a:spLocks noChangeArrowheads="1"/>
          </p:cNvSpPr>
          <p:nvPr userDrawn="1"/>
        </p:nvSpPr>
        <p:spPr bwMode="auto">
          <a:xfrm>
            <a:off x="5175245" y="332601"/>
            <a:ext cx="327025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802.11-25/1175r0</a:t>
            </a:r>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4130" y="575576"/>
            <a:ext cx="8407679" cy="429028"/>
          </a:xfrm>
          <a:prstGeom prst="rect">
            <a:avLst/>
          </a:prstGeom>
        </p:spPr>
        <p:txBody>
          <a:bodyPr vert="horz" wrap="square" lIns="0" tIns="0" rIns="0" bIns="0" rtlCol="0" anchor="b">
            <a:noAutofit/>
          </a:bodyPr>
          <a:lstStyle/>
          <a:p>
            <a:r>
              <a:rPr lang="en-US" dirty="0"/>
              <a:t>Click to edit Master title style</a:t>
            </a:r>
          </a:p>
        </p:txBody>
      </p:sp>
      <p:sp>
        <p:nvSpPr>
          <p:cNvPr id="6" name="TextBox 5"/>
          <p:cNvSpPr txBox="1"/>
          <p:nvPr userDrawn="1"/>
        </p:nvSpPr>
        <p:spPr>
          <a:xfrm>
            <a:off x="8229600" y="6547615"/>
            <a:ext cx="535067" cy="10368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685800" rtl="0" eaLnBrk="1" latinLnBrk="0" hangingPunct="1">
              <a:lnSpc>
                <a:spcPct val="125000"/>
              </a:lnSpc>
            </a:pPr>
            <a:fld id="{B01BFD70-D99E-427C-A01B-19B2BB56A3C8}" type="slidenum">
              <a:rPr lang="en-US" sz="600" kern="1200" smtClean="0">
                <a:solidFill>
                  <a:schemeClr val="tx1">
                    <a:lumMod val="50000"/>
                    <a:lumOff val="50000"/>
                  </a:schemeClr>
                </a:solidFill>
                <a:latin typeface="+mn-lt"/>
                <a:ea typeface="+mn-ea"/>
                <a:cs typeface="+mn-cs"/>
              </a:rPr>
              <a:pPr marL="0" lvl="0" algn="r" defTabSz="685800" rtl="0" eaLnBrk="1" latinLnBrk="0" hangingPunct="1">
                <a:lnSpc>
                  <a:spcPct val="125000"/>
                </a:lnSpc>
              </a:pPr>
              <a:t>‹#›</a:t>
            </a:fld>
            <a:endParaRPr lang="en-US" sz="600" kern="1200" dirty="0">
              <a:solidFill>
                <a:schemeClr val="tx1">
                  <a:lumMod val="50000"/>
                  <a:lumOff val="50000"/>
                </a:schemeClr>
              </a:solidFill>
              <a:latin typeface="+mn-lt"/>
              <a:ea typeface="+mn-ea"/>
              <a:cs typeface="+mn-cs"/>
            </a:endParaRPr>
          </a:p>
        </p:txBody>
      </p:sp>
      <p:sp>
        <p:nvSpPr>
          <p:cNvPr id="12" name="Text Placeholder 11"/>
          <p:cNvSpPr>
            <a:spLocks noGrp="1"/>
          </p:cNvSpPr>
          <p:nvPr>
            <p:ph type="body" idx="1"/>
          </p:nvPr>
        </p:nvSpPr>
        <p:spPr>
          <a:xfrm>
            <a:off x="356616" y="1709928"/>
            <a:ext cx="8407908" cy="4636008"/>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Tree>
    <p:extLst>
      <p:ext uri="{BB962C8B-B14F-4D97-AF65-F5344CB8AC3E}">
        <p14:creationId xmlns:p14="http://schemas.microsoft.com/office/powerpoint/2010/main" val="3690409294"/>
      </p:ext>
    </p:extLst>
  </p:cSld>
  <p:clrMap bg1="lt1" tx1="dk1" bg2="lt2" tx2="dk2" accent1="accent1" accent2="accent2" accent3="accent3" accent4="accent4" accent5="accent5" accent6="accent6" hlink="hlink" folHlink="folHlink"/>
  <p:sldLayoutIdLst>
    <p:sldLayoutId id="2147483654"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82000"/>
        </a:lnSpc>
        <a:spcBef>
          <a:spcPct val="0"/>
        </a:spcBef>
        <a:buNone/>
        <a:defRPr sz="3600" kern="1200" baseline="0">
          <a:solidFill>
            <a:schemeClr val="tx1">
              <a:lumMod val="85000"/>
              <a:lumOff val="15000"/>
            </a:schemeClr>
          </a:solidFill>
          <a:latin typeface="+mj-lt"/>
          <a:ea typeface="+mj-ea"/>
          <a:cs typeface="+mj-cs"/>
        </a:defRPr>
      </a:lvl1pPr>
    </p:titleStyle>
    <p:bodyStyle>
      <a:lvl1pPr marL="173736" indent="-173736" algn="l" defTabSz="914400" rtl="0" eaLnBrk="1" latinLnBrk="0" hangingPunct="1">
        <a:lnSpc>
          <a:spcPct val="107000"/>
        </a:lnSpc>
        <a:spcBef>
          <a:spcPts val="1200"/>
        </a:spcBef>
        <a:buClr>
          <a:srgbClr val="3253DC"/>
        </a:buClr>
        <a:buFont typeface="Arial" panose="020B0604020202020204" pitchFamily="34" charset="0"/>
        <a:buChar char="•"/>
        <a:defRPr sz="2400" kern="1200" baseline="0">
          <a:solidFill>
            <a:schemeClr val="tx1">
              <a:lumMod val="85000"/>
              <a:lumOff val="15000"/>
            </a:schemeClr>
          </a:solidFill>
          <a:latin typeface="+mn-lt"/>
          <a:ea typeface="+mn-ea"/>
          <a:cs typeface="+mn-cs"/>
        </a:defRPr>
      </a:lvl1pPr>
      <a:lvl2pPr marL="338328" indent="-174625" algn="l" defTabSz="914400" rtl="0" eaLnBrk="1" latinLnBrk="0" hangingPunct="1">
        <a:lnSpc>
          <a:spcPct val="107000"/>
        </a:lnSpc>
        <a:spcBef>
          <a:spcPts val="0"/>
        </a:spcBef>
        <a:buClr>
          <a:schemeClr val="tx1">
            <a:lumMod val="85000"/>
            <a:lumOff val="15000"/>
          </a:schemeClr>
        </a:buClr>
        <a:buFont typeface="Microsoft Sans Serif" panose="020B0604020202020204" pitchFamily="34" charset="0"/>
        <a:buChar char="◦"/>
        <a:defRPr sz="2000" kern="1200" baseline="0">
          <a:solidFill>
            <a:schemeClr val="tx1">
              <a:lumMod val="85000"/>
              <a:lumOff val="15000"/>
            </a:schemeClr>
          </a:solidFill>
          <a:latin typeface="+mn-lt"/>
          <a:ea typeface="+mn-ea"/>
          <a:cs typeface="+mn-cs"/>
        </a:defRPr>
      </a:lvl2pPr>
      <a:lvl3pPr marL="509588" indent="-161925" algn="l" defTabSz="914400" rtl="0" eaLnBrk="1" latinLnBrk="0" hangingPunct="1">
        <a:lnSpc>
          <a:spcPct val="100000"/>
        </a:lnSpc>
        <a:spcBef>
          <a:spcPts val="0"/>
        </a:spcBef>
        <a:buClr>
          <a:schemeClr val="tx1">
            <a:lumMod val="85000"/>
            <a:lumOff val="15000"/>
          </a:schemeClr>
        </a:buClr>
        <a:buFont typeface="Microsoft Sans Serif" panose="020B0604020202020204" pitchFamily="34" charset="0"/>
        <a:buChar char="•"/>
        <a:defRPr lang="en-US" sz="1800" kern="1200" dirty="0" smtClean="0">
          <a:solidFill>
            <a:schemeClr val="tx1">
              <a:lumMod val="85000"/>
              <a:lumOff val="15000"/>
            </a:schemeClr>
          </a:solidFill>
          <a:latin typeface="+mn-lt"/>
          <a:ea typeface="+mn-ea"/>
          <a:cs typeface="+mn-cs"/>
        </a:defRPr>
      </a:lvl3pPr>
      <a:lvl4pPr marL="685800" indent="-173736" algn="l" defTabSz="914400" rtl="0" eaLnBrk="1" latinLnBrk="0" hangingPunct="1">
        <a:lnSpc>
          <a:spcPct val="100000"/>
        </a:lnSpc>
        <a:spcBef>
          <a:spcPts val="0"/>
        </a:spcBef>
        <a:buClr>
          <a:schemeClr val="tx1">
            <a:lumMod val="85000"/>
            <a:lumOff val="15000"/>
          </a:schemeClr>
        </a:buClr>
        <a:buFont typeface="Microsoft Sans Serif" panose="020B0604020202020204" pitchFamily="34" charset="0"/>
        <a:buChar char="◦"/>
        <a:defRPr sz="1600" kern="1200">
          <a:solidFill>
            <a:schemeClr val="tx1">
              <a:lumMod val="85000"/>
              <a:lumOff val="15000"/>
            </a:schemeClr>
          </a:solidFill>
          <a:latin typeface="+mn-lt"/>
          <a:ea typeface="+mn-ea"/>
          <a:cs typeface="+mn-cs"/>
        </a:defRPr>
      </a:lvl4pPr>
      <a:lvl5pPr marL="0" indent="0" algn="l" defTabSz="914400" rtl="0" eaLnBrk="1" latinLnBrk="0" hangingPunct="1">
        <a:lnSpc>
          <a:spcPct val="98000"/>
        </a:lnSpc>
        <a:spcBef>
          <a:spcPts val="1800"/>
        </a:spcBef>
        <a:buClr>
          <a:srgbClr val="595959"/>
        </a:buClr>
        <a:buFont typeface="Microsoft Sans Serif" panose="020B0604020202020204" pitchFamily="34" charset="0"/>
        <a:buNone/>
        <a:tabLst/>
        <a:defRPr sz="1600" kern="1200" baseline="0">
          <a:solidFill>
            <a:schemeClr val="tx1">
              <a:lumMod val="85000"/>
              <a:lumOff val="15000"/>
            </a:schemeClr>
          </a:solidFill>
          <a:latin typeface="+mn-lt"/>
          <a:ea typeface="+mn-ea"/>
          <a:cs typeface="+mn-cs"/>
        </a:defRPr>
      </a:lvl5pPr>
      <a:lvl6pPr marL="0" indent="0" algn="l" defTabSz="914400" rtl="0" eaLnBrk="1" latinLnBrk="0" hangingPunct="1">
        <a:lnSpc>
          <a:spcPct val="94000"/>
        </a:lnSpc>
        <a:spcBef>
          <a:spcPts val="0"/>
        </a:spcBef>
        <a:buFont typeface="Microsoft Sans Serif" panose="020B0604020202020204" pitchFamily="34" charset="0"/>
        <a:buNone/>
        <a:defRPr sz="1600" kern="1200">
          <a:solidFill>
            <a:schemeClr val="tx1">
              <a:lumMod val="85000"/>
              <a:lumOff val="15000"/>
            </a:schemeClr>
          </a:solidFill>
          <a:latin typeface="+mn-lt"/>
          <a:ea typeface="+mn-ea"/>
          <a:cs typeface="+mn-cs"/>
        </a:defRPr>
      </a:lvl6pPr>
      <a:lvl7pPr marL="0" indent="0" algn="l" defTabSz="914400" rtl="0" eaLnBrk="1" latinLnBrk="0" hangingPunct="1">
        <a:lnSpc>
          <a:spcPct val="107000"/>
        </a:lnSpc>
        <a:spcBef>
          <a:spcPts val="1200"/>
        </a:spcBef>
        <a:buFont typeface="Microsoft Sans Serif" panose="020B0604020202020204" pitchFamily="34" charset="0"/>
        <a:buNone/>
        <a:defRPr sz="1600" kern="1200" baseline="0">
          <a:solidFill>
            <a:schemeClr val="tx1">
              <a:lumMod val="85000"/>
              <a:lumOff val="15000"/>
            </a:schemeClr>
          </a:solidFill>
          <a:latin typeface="+mn-lt"/>
          <a:ea typeface="+mn-ea"/>
          <a:cs typeface="+mn-cs"/>
        </a:defRPr>
      </a:lvl7pPr>
      <a:lvl8pPr marL="0" indent="0" algn="l" defTabSz="914400" rtl="0" eaLnBrk="1" latinLnBrk="0" hangingPunct="1">
        <a:lnSpc>
          <a:spcPct val="86000"/>
        </a:lnSpc>
        <a:spcBef>
          <a:spcPts val="1800"/>
        </a:spcBef>
        <a:buSzPct val="100000"/>
        <a:buFont typeface="Microsoft Sans Serif" panose="020B0604020202020204" pitchFamily="34" charset="0"/>
        <a:buNone/>
        <a:defRPr lang="en-US" sz="1600" kern="1200" baseline="0" dirty="0" smtClean="0">
          <a:solidFill>
            <a:schemeClr val="tx1">
              <a:lumMod val="85000"/>
              <a:lumOff val="15000"/>
            </a:schemeClr>
          </a:solidFill>
          <a:latin typeface="+mn-lt"/>
          <a:ea typeface="+mn-ea"/>
          <a:cs typeface="+mn-cs"/>
        </a:defRPr>
      </a:lvl8pPr>
      <a:lvl9pPr marL="0" indent="0" algn="l" defTabSz="914400" rtl="0" eaLnBrk="1" latinLnBrk="0" hangingPunct="1">
        <a:lnSpc>
          <a:spcPct val="84000"/>
        </a:lnSpc>
        <a:spcBef>
          <a:spcPts val="1800"/>
        </a:spcBef>
        <a:buFont typeface="Microsoft Sans Serif" panose="020B0604020202020204" pitchFamily="34" charset="0"/>
        <a:buNone/>
        <a:defRPr sz="1600"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003" userDrawn="1">
          <p15:clr>
            <a:srgbClr val="F26B43"/>
          </p15:clr>
        </p15:guide>
        <p15:guide id="2" pos="232" userDrawn="1">
          <p15:clr>
            <a:srgbClr val="F26B43"/>
          </p15:clr>
        </p15:guide>
        <p15:guide id="3" orient="horz" pos="1075" userDrawn="1">
          <p15:clr>
            <a:srgbClr val="F26B43"/>
          </p15:clr>
        </p15:guide>
        <p15:guide id="4" orient="horz" pos="314" userDrawn="1">
          <p15:clr>
            <a:srgbClr val="F26B43"/>
          </p15:clr>
        </p15:guide>
        <p15:guide id="6" pos="5519" userDrawn="1">
          <p15:clr>
            <a:srgbClr val="F26B43"/>
          </p15:clr>
        </p15:guide>
        <p15:guide id="7" orient="horz" pos="4181" userDrawn="1">
          <p15:clr>
            <a:srgbClr val="F26B43"/>
          </p15:clr>
        </p15:guide>
        <p15:guide id="8" orient="horz" pos="571" userDrawn="1">
          <p15:clr>
            <a:srgbClr val="F26B43"/>
          </p15:clr>
        </p15:guide>
        <p15:guide id="9" pos="248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package" Target="../embeddings/Microsoft_Visio_Drawing.vsdx"/><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Scrambling Seed Design for DS-CTS</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idx="1"/>
          </p:nvPr>
        </p:nvSpPr>
        <p:spPr>
          <a:noFill/>
        </p:spPr>
        <p:txBody>
          <a:bodyPr/>
          <a:lstStyle/>
          <a:p>
            <a:pPr algn="ctr">
              <a:buFontTx/>
              <a:buNone/>
            </a:pPr>
            <a:r>
              <a:rPr lang="en-GB" altLang="en-US" sz="1500" dirty="0"/>
              <a:t>Date:</a:t>
            </a:r>
            <a:r>
              <a:rPr lang="en-GB" altLang="en-US" sz="1500" b="0" dirty="0"/>
              <a:t> 2025-07-xx</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971600" y="2744631"/>
            <a:ext cx="1156759" cy="358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1500"/>
              <a:t>Authors:</a:t>
            </a:r>
            <a:endParaRPr lang="en-GB" altLang="en-US" sz="1500" b="0"/>
          </a:p>
        </p:txBody>
      </p:sp>
      <p:sp>
        <p:nvSpPr>
          <p:cNvPr id="3" name="Date Placeholder 2">
            <a:extLst>
              <a:ext uri="{FF2B5EF4-FFF2-40B4-BE49-F238E27FC236}">
                <a16:creationId xmlns:a16="http://schemas.microsoft.com/office/drawing/2014/main" id="{FE89327B-9F36-4F55-8F63-7CB5CFDD698C}"/>
              </a:ext>
            </a:extLst>
          </p:cNvPr>
          <p:cNvSpPr>
            <a:spLocks noGrp="1"/>
          </p:cNvSpPr>
          <p:nvPr>
            <p:ph type="dt" sz="half" idx="10"/>
          </p:nvPr>
        </p:nvSpPr>
        <p:spPr>
          <a:xfrm>
            <a:off x="696913" y="332601"/>
            <a:ext cx="968214" cy="276999"/>
          </a:xfrm>
        </p:spPr>
        <p:txBody>
          <a:bodyPr/>
          <a:lstStyle/>
          <a:p>
            <a:pPr>
              <a:defRPr/>
            </a:pPr>
            <a:r>
              <a:rPr lang="en-US" altLang="en-US"/>
              <a:t>July 2025</a:t>
            </a:r>
            <a:endParaRPr lang="en-GB" altLang="en-US" dirty="0"/>
          </a:p>
        </p:txBody>
      </p:sp>
      <p:sp>
        <p:nvSpPr>
          <p:cNvPr id="4" name="Slide Number Placeholder 3">
            <a:extLst>
              <a:ext uri="{FF2B5EF4-FFF2-40B4-BE49-F238E27FC236}">
                <a16:creationId xmlns:a16="http://schemas.microsoft.com/office/drawing/2014/main" id="{5EF2C425-9545-4147-A639-32826140A3D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a:t>
            </a:fld>
            <a:endParaRPr lang="en-GB" altLang="en-US"/>
          </a:p>
        </p:txBody>
      </p:sp>
      <p:graphicFrame>
        <p:nvGraphicFramePr>
          <p:cNvPr id="10" name="Table 9">
            <a:extLst>
              <a:ext uri="{FF2B5EF4-FFF2-40B4-BE49-F238E27FC236}">
                <a16:creationId xmlns:a16="http://schemas.microsoft.com/office/drawing/2014/main" id="{25F5C18A-0A86-46B8-B635-CCCF8DFDF22F}"/>
              </a:ext>
            </a:extLst>
          </p:cNvPr>
          <p:cNvGraphicFramePr>
            <a:graphicFrameLocks noGrp="1"/>
          </p:cNvGraphicFramePr>
          <p:nvPr>
            <p:extLst>
              <p:ext uri="{D42A27DB-BD31-4B8C-83A1-F6EECF244321}">
                <p14:modId xmlns:p14="http://schemas.microsoft.com/office/powerpoint/2010/main" val="2933913141"/>
              </p:ext>
            </p:extLst>
          </p:nvPr>
        </p:nvGraphicFramePr>
        <p:xfrm>
          <a:off x="914400" y="3132668"/>
          <a:ext cx="7391400" cy="203065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a:t>Lin Yang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endParaRPr lang="en-US" sz="1100"/>
                    </a:p>
                    <a:p>
                      <a:pPr algn="ctr"/>
                      <a:endParaRPr lang="en-US" sz="1100"/>
                    </a:p>
                    <a:p>
                      <a:pPr algn="ctr"/>
                      <a:endParaRPr lang="en-US" sz="1100"/>
                    </a:p>
                    <a:p>
                      <a:pPr algn="ctr"/>
                      <a:r>
                        <a:rPr lang="en-US" sz="1100"/>
                        <a:t>Qualcomm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Bin Tian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Youhan Kim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428302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Alfred Asterjadhi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696976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Giovanni Chisci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16908355"/>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Alice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49120287"/>
                  </a:ext>
                </a:extLst>
              </a:tr>
            </a:tbl>
          </a:graphicData>
        </a:graphic>
      </p:graphicFrame>
      <p:sp>
        <p:nvSpPr>
          <p:cNvPr id="2" name="Footer Placeholder 1">
            <a:extLst>
              <a:ext uri="{FF2B5EF4-FFF2-40B4-BE49-F238E27FC236}">
                <a16:creationId xmlns:a16="http://schemas.microsoft.com/office/drawing/2014/main" id="{3D8DA6D9-E1F3-4093-83A6-4C79EC533570}"/>
              </a:ext>
            </a:extLst>
          </p:cNvPr>
          <p:cNvSpPr>
            <a:spLocks noGrp="1"/>
          </p:cNvSpPr>
          <p:nvPr>
            <p:ph type="ftr" sz="quarter" idx="11"/>
          </p:nvPr>
        </p:nvSpPr>
        <p:spPr/>
        <p:txBody>
          <a:bodyPr/>
          <a:lstStyle/>
          <a:p>
            <a:pPr>
              <a:defRPr/>
            </a:pPr>
            <a:r>
              <a:rPr lang="en-GB"/>
              <a:t>Lin Yang (Qualcomm)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FFD25-2799-C913-5B1C-433C3C83DD48}"/>
              </a:ext>
            </a:extLst>
          </p:cNvPr>
          <p:cNvSpPr>
            <a:spLocks noGrp="1"/>
          </p:cNvSpPr>
          <p:nvPr>
            <p:ph type="title"/>
          </p:nvPr>
        </p:nvSpPr>
        <p:spPr>
          <a:xfrm>
            <a:off x="685800" y="685800"/>
            <a:ext cx="7772400" cy="726976"/>
          </a:xfrm>
        </p:spPr>
        <p:txBody>
          <a:bodyPr/>
          <a:lstStyle/>
          <a:p>
            <a:r>
              <a:rPr lang="en-US" dirty="0"/>
              <a:t>Summarize Results for All BWs </a:t>
            </a:r>
            <a:br>
              <a:rPr lang="en-US" dirty="0"/>
            </a:br>
            <a:r>
              <a:rPr lang="en-US" dirty="0"/>
              <a:t>(</a:t>
            </a:r>
            <a:r>
              <a:rPr lang="en-US" dirty="0">
                <a:solidFill>
                  <a:srgbClr val="FF0000"/>
                </a:solidFill>
              </a:rPr>
              <a:t>updated with HD=29</a:t>
            </a:r>
            <a:r>
              <a:rPr lang="en-US" dirty="0"/>
              <a:t>)</a:t>
            </a:r>
          </a:p>
        </p:txBody>
      </p:sp>
      <p:sp>
        <p:nvSpPr>
          <p:cNvPr id="3" name="Content Placeholder 2">
            <a:extLst>
              <a:ext uri="{FF2B5EF4-FFF2-40B4-BE49-F238E27FC236}">
                <a16:creationId xmlns:a16="http://schemas.microsoft.com/office/drawing/2014/main" id="{BFA873A9-02AA-A800-749E-4593C647FB43}"/>
              </a:ext>
            </a:extLst>
          </p:cNvPr>
          <p:cNvSpPr>
            <a:spLocks noGrp="1"/>
          </p:cNvSpPr>
          <p:nvPr>
            <p:ph idx="1"/>
          </p:nvPr>
        </p:nvSpPr>
        <p:spPr>
          <a:xfrm>
            <a:off x="5333934" y="2348880"/>
            <a:ext cx="3486537" cy="3600400"/>
          </a:xfrm>
        </p:spPr>
        <p:txBody>
          <a:bodyPr/>
          <a:lstStyle/>
          <a:p>
            <a:r>
              <a:rPr lang="en-US" sz="1600" dirty="0"/>
              <a:t>With existing </a:t>
            </a:r>
            <a:r>
              <a:rPr lang="en-US" sz="1600"/>
              <a:t>ANA value (47:43:00), </a:t>
            </a:r>
            <a:r>
              <a:rPr lang="en-US" sz="1600" dirty="0"/>
              <a:t>scrambling seed 84 with HD=29 can achieve even lower PAPR</a:t>
            </a:r>
            <a:endParaRPr lang="en-US" sz="1600" b="0" dirty="0"/>
          </a:p>
          <a:p>
            <a:pPr lvl="1"/>
            <a:r>
              <a:rPr lang="en-US" sz="1400" dirty="0"/>
              <a:t>PAPR dropped below L-SIG</a:t>
            </a:r>
          </a:p>
          <a:p>
            <a:pPr lvl="1"/>
            <a:r>
              <a:rPr lang="en-US" sz="1400" b="0" dirty="0"/>
              <a:t>The last 3 symbols are no longer bottleneck</a:t>
            </a:r>
          </a:p>
          <a:p>
            <a:pPr marL="457200" lvl="1" indent="0">
              <a:buNone/>
            </a:pPr>
            <a:endParaRPr lang="en-US" sz="1200" dirty="0"/>
          </a:p>
          <a:p>
            <a:r>
              <a:rPr lang="en-US" sz="1600" dirty="0"/>
              <a:t>We recommend using scrambling seed of 84 in DS-CTS</a:t>
            </a:r>
          </a:p>
          <a:p>
            <a:endParaRPr lang="en-US" sz="1600" dirty="0"/>
          </a:p>
          <a:p>
            <a:endParaRPr lang="en-US" sz="1600" dirty="0"/>
          </a:p>
          <a:p>
            <a:pPr marL="0" indent="0">
              <a:buNone/>
            </a:pPr>
            <a:endParaRPr lang="en-US" sz="1600" dirty="0"/>
          </a:p>
        </p:txBody>
      </p:sp>
      <p:sp>
        <p:nvSpPr>
          <p:cNvPr id="4" name="Date Placeholder 3">
            <a:extLst>
              <a:ext uri="{FF2B5EF4-FFF2-40B4-BE49-F238E27FC236}">
                <a16:creationId xmlns:a16="http://schemas.microsoft.com/office/drawing/2014/main" id="{BA56BAEC-D595-2A26-6F17-38AF183BB6BD}"/>
              </a:ext>
            </a:extLst>
          </p:cNvPr>
          <p:cNvSpPr>
            <a:spLocks noGrp="1"/>
          </p:cNvSpPr>
          <p:nvPr>
            <p:ph type="dt" sz="half" idx="10"/>
          </p:nvPr>
        </p:nvSpPr>
        <p:spPr/>
        <p:txBody>
          <a:bodyPr/>
          <a:lstStyle/>
          <a:p>
            <a:pPr>
              <a:defRPr/>
            </a:pPr>
            <a:r>
              <a:rPr lang="en-US" altLang="en-US"/>
              <a:t>July 2025</a:t>
            </a:r>
            <a:endParaRPr lang="en-GB" altLang="en-US" dirty="0"/>
          </a:p>
        </p:txBody>
      </p:sp>
      <p:sp>
        <p:nvSpPr>
          <p:cNvPr id="5" name="Footer Placeholder 4">
            <a:extLst>
              <a:ext uri="{FF2B5EF4-FFF2-40B4-BE49-F238E27FC236}">
                <a16:creationId xmlns:a16="http://schemas.microsoft.com/office/drawing/2014/main" id="{7EE8C932-66F7-D9F9-0877-073735EAB139}"/>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D1EA8CE3-4B62-4F06-BEED-8B0CEB45A42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pic>
        <p:nvPicPr>
          <p:cNvPr id="11" name="Picture 10">
            <a:extLst>
              <a:ext uri="{FF2B5EF4-FFF2-40B4-BE49-F238E27FC236}">
                <a16:creationId xmlns:a16="http://schemas.microsoft.com/office/drawing/2014/main" id="{9E8DB0EA-CADE-8DC0-BFAE-54C0D11ED5DD}"/>
              </a:ext>
            </a:extLst>
          </p:cNvPr>
          <p:cNvPicPr>
            <a:picLocks noChangeAspect="1"/>
          </p:cNvPicPr>
          <p:nvPr/>
        </p:nvPicPr>
        <p:blipFill>
          <a:blip r:embed="rId2"/>
          <a:stretch>
            <a:fillRect/>
          </a:stretch>
        </p:blipFill>
        <p:spPr>
          <a:xfrm>
            <a:off x="82216" y="1844824"/>
            <a:ext cx="5251719" cy="4030706"/>
          </a:xfrm>
          <a:prstGeom prst="rect">
            <a:avLst/>
          </a:prstGeom>
        </p:spPr>
      </p:pic>
    </p:spTree>
    <p:extLst>
      <p:ext uri="{BB962C8B-B14F-4D97-AF65-F5344CB8AC3E}">
        <p14:creationId xmlns:p14="http://schemas.microsoft.com/office/powerpoint/2010/main" val="31757813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11AC6-2E64-C406-3B24-AB0281ABF05D}"/>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922D01DB-04F6-9053-2972-9F3514125425}"/>
              </a:ext>
            </a:extLst>
          </p:cNvPr>
          <p:cNvSpPr>
            <a:spLocks noGrp="1"/>
          </p:cNvSpPr>
          <p:nvPr>
            <p:ph idx="1"/>
          </p:nvPr>
        </p:nvSpPr>
        <p:spPr/>
        <p:txBody>
          <a:bodyPr/>
          <a:lstStyle/>
          <a:p>
            <a:r>
              <a:rPr lang="en-US" altLang="zh-CN" sz="2000" dirty="0"/>
              <a:t>Do you agree to include the following into the 11bn SFD</a:t>
            </a:r>
            <a:endParaRPr lang="en-US" sz="2000" dirty="0"/>
          </a:p>
          <a:p>
            <a:pPr marL="0" indent="0">
              <a:buNone/>
            </a:pPr>
            <a:endParaRPr lang="en-US" sz="700" dirty="0"/>
          </a:p>
          <a:p>
            <a:pPr marL="0" indent="0">
              <a:buNone/>
            </a:pPr>
            <a:r>
              <a:rPr lang="en-US" sz="2000" b="0" dirty="0"/>
              <a:t>SCRAMBLER_INITIAL_VALUE used in DS-CTS frame is [0, 0, 1, 0, 1, 0, 1]</a:t>
            </a:r>
          </a:p>
          <a:p>
            <a:pPr lvl="1"/>
            <a:r>
              <a:rPr lang="en-US" sz="1800" dirty="0"/>
              <a:t>Scrambling seed value = 84</a:t>
            </a:r>
          </a:p>
          <a:p>
            <a:pPr lvl="1"/>
            <a:r>
              <a:rPr lang="en-US" sz="1800" dirty="0"/>
              <a:t>Note RA is set to 00:0F:AC:47:43:00 </a:t>
            </a:r>
          </a:p>
        </p:txBody>
      </p:sp>
      <p:sp>
        <p:nvSpPr>
          <p:cNvPr id="4" name="Date Placeholder 3">
            <a:extLst>
              <a:ext uri="{FF2B5EF4-FFF2-40B4-BE49-F238E27FC236}">
                <a16:creationId xmlns:a16="http://schemas.microsoft.com/office/drawing/2014/main" id="{61FD431B-4BED-C16F-E2E0-1D3A7A0A359D}"/>
              </a:ext>
            </a:extLst>
          </p:cNvPr>
          <p:cNvSpPr>
            <a:spLocks noGrp="1"/>
          </p:cNvSpPr>
          <p:nvPr>
            <p:ph type="dt" sz="half" idx="10"/>
          </p:nvPr>
        </p:nvSpPr>
        <p:spPr/>
        <p:txBody>
          <a:bodyPr/>
          <a:lstStyle/>
          <a:p>
            <a:pPr>
              <a:defRPr/>
            </a:pPr>
            <a:r>
              <a:rPr lang="en-US" altLang="en-US"/>
              <a:t>July 2025</a:t>
            </a:r>
            <a:endParaRPr lang="en-GB" altLang="en-US" dirty="0"/>
          </a:p>
        </p:txBody>
      </p:sp>
      <p:sp>
        <p:nvSpPr>
          <p:cNvPr id="5" name="Footer Placeholder 4">
            <a:extLst>
              <a:ext uri="{FF2B5EF4-FFF2-40B4-BE49-F238E27FC236}">
                <a16:creationId xmlns:a16="http://schemas.microsoft.com/office/drawing/2014/main" id="{A3F7B7E1-8184-6462-B7A8-7681220A52B5}"/>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2257164C-1FAD-B26C-6C64-C7C907C0F44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Tree>
    <p:extLst>
      <p:ext uri="{BB962C8B-B14F-4D97-AF65-F5344CB8AC3E}">
        <p14:creationId xmlns:p14="http://schemas.microsoft.com/office/powerpoint/2010/main" val="25742372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9BECA-9E0C-EC48-2734-94EC85894C6F}"/>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8F4B2C86-9E70-FFA7-E060-34D5F737959B}"/>
              </a:ext>
            </a:extLst>
          </p:cNvPr>
          <p:cNvSpPr>
            <a:spLocks noGrp="1"/>
          </p:cNvSpPr>
          <p:nvPr>
            <p:ph idx="1"/>
          </p:nvPr>
        </p:nvSpPr>
        <p:spPr/>
        <p:txBody>
          <a:bodyPr/>
          <a:lstStyle/>
          <a:p>
            <a:pPr marL="0" indent="0">
              <a:buNone/>
            </a:pPr>
            <a:r>
              <a:rPr lang="en-US" dirty="0"/>
              <a:t>[1]11-25/1181  Scrambler seed used in DS-CTS frame</a:t>
            </a:r>
          </a:p>
        </p:txBody>
      </p:sp>
      <p:sp>
        <p:nvSpPr>
          <p:cNvPr id="4" name="Date Placeholder 3">
            <a:extLst>
              <a:ext uri="{FF2B5EF4-FFF2-40B4-BE49-F238E27FC236}">
                <a16:creationId xmlns:a16="http://schemas.microsoft.com/office/drawing/2014/main" id="{BAEFC0C8-BD7C-EA0E-4DF5-BABB4E69BADC}"/>
              </a:ext>
            </a:extLst>
          </p:cNvPr>
          <p:cNvSpPr>
            <a:spLocks noGrp="1"/>
          </p:cNvSpPr>
          <p:nvPr>
            <p:ph type="dt" sz="half" idx="10"/>
          </p:nvPr>
        </p:nvSpPr>
        <p:spPr/>
        <p:txBody>
          <a:bodyPr/>
          <a:lstStyle/>
          <a:p>
            <a:pPr>
              <a:defRPr/>
            </a:pPr>
            <a:r>
              <a:rPr lang="en-US" altLang="en-US"/>
              <a:t>July 2025</a:t>
            </a:r>
            <a:endParaRPr lang="en-GB" altLang="en-US" dirty="0"/>
          </a:p>
        </p:txBody>
      </p:sp>
      <p:sp>
        <p:nvSpPr>
          <p:cNvPr id="5" name="Footer Placeholder 4">
            <a:extLst>
              <a:ext uri="{FF2B5EF4-FFF2-40B4-BE49-F238E27FC236}">
                <a16:creationId xmlns:a16="http://schemas.microsoft.com/office/drawing/2014/main" id="{9E30756F-50EF-0867-43ED-CCFC9905CC96}"/>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7BEA50EE-2519-FD3F-2935-46379B8A435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Tree>
    <p:extLst>
      <p:ext uri="{BB962C8B-B14F-4D97-AF65-F5344CB8AC3E}">
        <p14:creationId xmlns:p14="http://schemas.microsoft.com/office/powerpoint/2010/main" val="1691103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91BA68-0560-0531-0640-7D94ADB9985B}"/>
              </a:ext>
            </a:extLst>
          </p:cNvPr>
          <p:cNvSpPr>
            <a:spLocks noGrp="1"/>
          </p:cNvSpPr>
          <p:nvPr>
            <p:ph idx="1"/>
          </p:nvPr>
        </p:nvSpPr>
        <p:spPr>
          <a:xfrm>
            <a:off x="684213" y="2852936"/>
            <a:ext cx="7772400" cy="3251002"/>
          </a:xfrm>
        </p:spPr>
        <p:txBody>
          <a:bodyPr/>
          <a:lstStyle/>
          <a:p>
            <a:pPr marL="0" indent="0" algn="ctr">
              <a:buNone/>
            </a:pPr>
            <a:r>
              <a:rPr lang="en-US" sz="4400" dirty="0"/>
              <a:t>Appendix</a:t>
            </a:r>
          </a:p>
        </p:txBody>
      </p:sp>
      <p:sp>
        <p:nvSpPr>
          <p:cNvPr id="4" name="Date Placeholder 3">
            <a:extLst>
              <a:ext uri="{FF2B5EF4-FFF2-40B4-BE49-F238E27FC236}">
                <a16:creationId xmlns:a16="http://schemas.microsoft.com/office/drawing/2014/main" id="{EEFD10A6-07C5-8356-3188-5C6B68EE2333}"/>
              </a:ext>
            </a:extLst>
          </p:cNvPr>
          <p:cNvSpPr>
            <a:spLocks noGrp="1"/>
          </p:cNvSpPr>
          <p:nvPr>
            <p:ph type="dt" sz="half" idx="10"/>
          </p:nvPr>
        </p:nvSpPr>
        <p:spPr/>
        <p:txBody>
          <a:bodyPr/>
          <a:lstStyle/>
          <a:p>
            <a:pPr>
              <a:defRPr/>
            </a:pPr>
            <a:r>
              <a:rPr lang="en-US" altLang="en-US"/>
              <a:t>July 2025</a:t>
            </a:r>
            <a:endParaRPr lang="en-GB" altLang="en-US" dirty="0"/>
          </a:p>
        </p:txBody>
      </p:sp>
      <p:sp>
        <p:nvSpPr>
          <p:cNvPr id="5" name="Footer Placeholder 4">
            <a:extLst>
              <a:ext uri="{FF2B5EF4-FFF2-40B4-BE49-F238E27FC236}">
                <a16:creationId xmlns:a16="http://schemas.microsoft.com/office/drawing/2014/main" id="{37940004-17CF-8982-BED4-F9D0EEF9E02E}"/>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EDAEF406-F512-F0ED-9843-FB64AC3568C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Tree>
    <p:extLst>
      <p:ext uri="{BB962C8B-B14F-4D97-AF65-F5344CB8AC3E}">
        <p14:creationId xmlns:p14="http://schemas.microsoft.com/office/powerpoint/2010/main" val="417754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FB5D9-14E4-35AC-4502-B4991B46CFAE}"/>
              </a:ext>
            </a:extLst>
          </p:cNvPr>
          <p:cNvSpPr>
            <a:spLocks noGrp="1"/>
          </p:cNvSpPr>
          <p:nvPr>
            <p:ph type="title"/>
          </p:nvPr>
        </p:nvSpPr>
        <p:spPr>
          <a:xfrm>
            <a:off x="685800" y="685800"/>
            <a:ext cx="7772400" cy="510952"/>
          </a:xfrm>
        </p:spPr>
        <p:txBody>
          <a:bodyPr/>
          <a:lstStyle/>
          <a:p>
            <a:r>
              <a:rPr lang="en-US" dirty="0"/>
              <a:t>Introduction</a:t>
            </a:r>
          </a:p>
        </p:txBody>
      </p:sp>
      <p:sp>
        <p:nvSpPr>
          <p:cNvPr id="3" name="Content Placeholder 2">
            <a:extLst>
              <a:ext uri="{FF2B5EF4-FFF2-40B4-BE49-F238E27FC236}">
                <a16:creationId xmlns:a16="http://schemas.microsoft.com/office/drawing/2014/main" id="{40C50C55-DB48-558D-D6FC-8368B39B3376}"/>
              </a:ext>
            </a:extLst>
          </p:cNvPr>
          <p:cNvSpPr>
            <a:spLocks noGrp="1"/>
          </p:cNvSpPr>
          <p:nvPr>
            <p:ph idx="1"/>
          </p:nvPr>
        </p:nvSpPr>
        <p:spPr>
          <a:xfrm>
            <a:off x="684213" y="1340768"/>
            <a:ext cx="7772400" cy="4968552"/>
          </a:xfrm>
        </p:spPr>
        <p:txBody>
          <a:bodyPr/>
          <a:lstStyle/>
          <a:p>
            <a:pPr>
              <a:buFont typeface="Arial" panose="020B0604020202020204" pitchFamily="34" charset="0"/>
              <a:buChar char="•"/>
            </a:pPr>
            <a:r>
              <a:rPr lang="en-US" sz="2000" dirty="0"/>
              <a:t>11bn adopted DS-CTS as Defer Signal to start protected short contention for the pending LL data, with the following specified in D0.3</a:t>
            </a:r>
          </a:p>
          <a:p>
            <a:pPr lvl="1">
              <a:buFont typeface="Arial" panose="020B0604020202020204" pitchFamily="34" charset="0"/>
              <a:buChar char="•"/>
            </a:pPr>
            <a:r>
              <a:rPr lang="en-US" sz="1600" dirty="0"/>
              <a:t>Shall be transmitted in a non-HT or non-HT duplicate format</a:t>
            </a:r>
          </a:p>
          <a:p>
            <a:pPr lvl="1">
              <a:buFont typeface="Arial" panose="020B0604020202020204" pitchFamily="34" charset="0"/>
              <a:buChar char="•"/>
            </a:pPr>
            <a:r>
              <a:rPr lang="en-US" sz="1600" dirty="0"/>
              <a:t>Using 6 Mbps data rate</a:t>
            </a:r>
          </a:p>
          <a:p>
            <a:pPr lvl="1">
              <a:buFont typeface="Arial" panose="020B0604020202020204" pitchFamily="34" charset="0"/>
              <a:buChar char="•"/>
            </a:pPr>
            <a:r>
              <a:rPr lang="en-US" sz="1600" dirty="0">
                <a:solidFill>
                  <a:srgbClr val="C00000"/>
                </a:solidFill>
              </a:rPr>
              <a:t>SCRAMBLER_INITIAL_VALUE </a:t>
            </a:r>
            <a:r>
              <a:rPr lang="en-US" sz="1600" dirty="0"/>
              <a:t>shall be set to the fixed value defined in the spec</a:t>
            </a:r>
          </a:p>
          <a:p>
            <a:pPr lvl="1">
              <a:buFont typeface="Arial" panose="020B0604020202020204" pitchFamily="34" charset="0"/>
              <a:buChar char="•"/>
            </a:pPr>
            <a:r>
              <a:rPr lang="en-US" sz="1600" dirty="0"/>
              <a:t>Carry the protected duration in the </a:t>
            </a:r>
            <a:r>
              <a:rPr lang="en-US" sz="1600" b="1" dirty="0"/>
              <a:t>Duration field </a:t>
            </a:r>
            <a:r>
              <a:rPr lang="en-US" sz="1600" dirty="0"/>
              <a:t>and set the duration to be the default value that equals to AIFSN[2] + 7 slots (total 97 us)</a:t>
            </a:r>
          </a:p>
          <a:p>
            <a:pPr lvl="1">
              <a:buFont typeface="Arial" panose="020B0604020202020204" pitchFamily="34" charset="0"/>
              <a:buChar char="•"/>
            </a:pPr>
            <a:r>
              <a:rPr lang="en-US" sz="1600" b="1" dirty="0"/>
              <a:t>RA field </a:t>
            </a:r>
            <a:r>
              <a:rPr lang="en-US" sz="1600" dirty="0"/>
              <a:t>of DS-CTS is set to a unique Unicast MAC address with OUI 00:0F:AC and remaining bits set by </a:t>
            </a:r>
            <a:r>
              <a:rPr lang="en-US" sz="1600" dirty="0">
                <a:solidFill>
                  <a:srgbClr val="C00000"/>
                </a:solidFill>
              </a:rPr>
              <a:t>ANA</a:t>
            </a:r>
          </a:p>
          <a:p>
            <a:pPr lvl="1">
              <a:buFont typeface="Arial" panose="020B0604020202020204" pitchFamily="34" charset="0"/>
              <a:buChar char="•"/>
            </a:pPr>
            <a:endParaRPr lang="en-US" sz="1350" dirty="0"/>
          </a:p>
          <a:p>
            <a:pPr>
              <a:buFont typeface="Arial" panose="020B0604020202020204" pitchFamily="34" charset="0"/>
              <a:buChar char="•"/>
            </a:pPr>
            <a:r>
              <a:rPr lang="en-US" sz="1750" dirty="0"/>
              <a:t>To make overlapping DS-CTS frames decodable, we need to further fix “</a:t>
            </a:r>
            <a:r>
              <a:rPr lang="en-US" sz="1800" dirty="0"/>
              <a:t>SCRAMBLER_INITIAL_VALUE” and “ANA” that are highlighted above</a:t>
            </a:r>
          </a:p>
          <a:p>
            <a:pPr lvl="1">
              <a:buFont typeface="Arial" panose="020B0604020202020204" pitchFamily="34" charset="0"/>
              <a:buChar char="•"/>
            </a:pPr>
            <a:r>
              <a:rPr lang="en-US" sz="1350" dirty="0"/>
              <a:t>The following slides discuss how to select an optimal scrambling seed (i.e., scrambler initial value) for DS-CTS</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endParaRPr lang="en-US" sz="800" dirty="0"/>
          </a:p>
          <a:p>
            <a:endParaRPr lang="en-US" dirty="0"/>
          </a:p>
        </p:txBody>
      </p:sp>
      <p:sp>
        <p:nvSpPr>
          <p:cNvPr id="4" name="Date Placeholder 3">
            <a:extLst>
              <a:ext uri="{FF2B5EF4-FFF2-40B4-BE49-F238E27FC236}">
                <a16:creationId xmlns:a16="http://schemas.microsoft.com/office/drawing/2014/main" id="{D9BDDE20-90BE-F871-DF96-E240E3DAF1C1}"/>
              </a:ext>
            </a:extLst>
          </p:cNvPr>
          <p:cNvSpPr>
            <a:spLocks noGrp="1"/>
          </p:cNvSpPr>
          <p:nvPr>
            <p:ph type="dt" sz="half" idx="10"/>
          </p:nvPr>
        </p:nvSpPr>
        <p:spPr/>
        <p:txBody>
          <a:bodyPr/>
          <a:lstStyle/>
          <a:p>
            <a:pPr>
              <a:defRPr/>
            </a:pPr>
            <a:r>
              <a:rPr lang="en-US" altLang="en-US"/>
              <a:t>July 2025</a:t>
            </a:r>
            <a:endParaRPr lang="en-GB" altLang="en-US" dirty="0"/>
          </a:p>
        </p:txBody>
      </p:sp>
      <p:sp>
        <p:nvSpPr>
          <p:cNvPr id="5" name="Footer Placeholder 4">
            <a:extLst>
              <a:ext uri="{FF2B5EF4-FFF2-40B4-BE49-F238E27FC236}">
                <a16:creationId xmlns:a16="http://schemas.microsoft.com/office/drawing/2014/main" id="{822D46B3-B584-FD8A-F020-8AA42454DD32}"/>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D2DE57B6-5464-1518-067A-5737D725D02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2554974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E369E-67D4-B75A-4D47-D5310B031CE0}"/>
              </a:ext>
            </a:extLst>
          </p:cNvPr>
          <p:cNvSpPr>
            <a:spLocks noGrp="1"/>
          </p:cNvSpPr>
          <p:nvPr>
            <p:ph type="title"/>
          </p:nvPr>
        </p:nvSpPr>
        <p:spPr>
          <a:xfrm>
            <a:off x="467544" y="685800"/>
            <a:ext cx="8134672" cy="798984"/>
          </a:xfrm>
        </p:spPr>
        <p:txBody>
          <a:bodyPr/>
          <a:lstStyle/>
          <a:p>
            <a:r>
              <a:rPr lang="en-US" sz="2800" dirty="0"/>
              <a:t>Design Consideration for Scrambling Seed Selection </a:t>
            </a:r>
          </a:p>
        </p:txBody>
      </p:sp>
      <p:sp>
        <p:nvSpPr>
          <p:cNvPr id="3" name="Content Placeholder 2">
            <a:extLst>
              <a:ext uri="{FF2B5EF4-FFF2-40B4-BE49-F238E27FC236}">
                <a16:creationId xmlns:a16="http://schemas.microsoft.com/office/drawing/2014/main" id="{081A18BE-E957-B5DD-2403-32CFF1DCCB11}"/>
              </a:ext>
            </a:extLst>
          </p:cNvPr>
          <p:cNvSpPr>
            <a:spLocks noGrp="1"/>
          </p:cNvSpPr>
          <p:nvPr>
            <p:ph idx="1"/>
          </p:nvPr>
        </p:nvSpPr>
        <p:spPr>
          <a:xfrm>
            <a:off x="684213" y="1560984"/>
            <a:ext cx="7772400" cy="4676328"/>
          </a:xfrm>
        </p:spPr>
        <p:txBody>
          <a:bodyPr/>
          <a:lstStyle/>
          <a:p>
            <a:r>
              <a:rPr lang="en-US" sz="1800" dirty="0"/>
              <a:t>Scrambling seed has the following impacts to DS-CTS frame</a:t>
            </a:r>
          </a:p>
          <a:p>
            <a:pPr lvl="1"/>
            <a:r>
              <a:rPr lang="en-US" sz="1600" dirty="0"/>
              <a:t>RL-SIG detection for 11ax/11be/11bn PPDU classification, which compares similarity of L-SIG and next symbol after L-SIG</a:t>
            </a:r>
          </a:p>
          <a:p>
            <a:pPr lvl="2"/>
            <a:r>
              <a:rPr lang="en-US" sz="1400" dirty="0"/>
              <a:t>L-SIG has fixed content in DS-CTS </a:t>
            </a:r>
          </a:p>
          <a:p>
            <a:pPr lvl="3"/>
            <a:r>
              <a:rPr lang="en-US" sz="1200" dirty="0"/>
              <a:t>Rate is 6Mbps, Length is 14 bytes</a:t>
            </a:r>
          </a:p>
          <a:p>
            <a:pPr lvl="2"/>
            <a:r>
              <a:rPr lang="en-US" sz="1400" dirty="0"/>
              <a:t>1</a:t>
            </a:r>
            <a:r>
              <a:rPr lang="en-US" sz="1400" baseline="30000" dirty="0"/>
              <a:t>st</a:t>
            </a:r>
            <a:r>
              <a:rPr lang="en-US" sz="1400" dirty="0"/>
              <a:t> data symbol after L-SIG carries service field and part of frame control field in DS-CTS</a:t>
            </a:r>
          </a:p>
          <a:p>
            <a:pPr lvl="3"/>
            <a:r>
              <a:rPr lang="en-US" sz="1200" dirty="0"/>
              <a:t>Content of frame control field is also fixed for any CTS frame, including DS-CTS</a:t>
            </a:r>
          </a:p>
          <a:p>
            <a:pPr lvl="3"/>
            <a:r>
              <a:rPr lang="en-US" sz="1200" dirty="0"/>
              <a:t>Coded bits in the 1</a:t>
            </a:r>
            <a:r>
              <a:rPr lang="en-US" sz="1200" baseline="30000" dirty="0"/>
              <a:t>st</a:t>
            </a:r>
            <a:r>
              <a:rPr lang="en-US" sz="1200" dirty="0"/>
              <a:t> data symbol change with the scrambling seed only</a:t>
            </a:r>
          </a:p>
          <a:p>
            <a:pPr lvl="1"/>
            <a:r>
              <a:rPr lang="en-US" sz="1600" dirty="0"/>
              <a:t>PAPR of data symbols in DS-CTS</a:t>
            </a:r>
          </a:p>
          <a:p>
            <a:pPr lvl="2"/>
            <a:r>
              <a:rPr lang="en-US" sz="1400" dirty="0"/>
              <a:t>Smaller PAPR can reduce the required power backoff and/or improve EVM </a:t>
            </a:r>
          </a:p>
          <a:p>
            <a:pPr lvl="3"/>
            <a:endParaRPr lang="en-US" sz="700" dirty="0"/>
          </a:p>
          <a:p>
            <a:r>
              <a:rPr lang="en-US" sz="1800" dirty="0"/>
              <a:t>So the optimal scrambling seed selection should be based on </a:t>
            </a:r>
          </a:p>
          <a:p>
            <a:pPr lvl="1"/>
            <a:r>
              <a:rPr lang="en-US" sz="1600" dirty="0"/>
              <a:t>Avoid triggering RL-SIG detection by </a:t>
            </a:r>
            <a:r>
              <a:rPr lang="en-US" sz="1600" dirty="0">
                <a:solidFill>
                  <a:srgbClr val="C00000"/>
                </a:solidFill>
              </a:rPr>
              <a:t>ensuring large hamming distance </a:t>
            </a:r>
            <a:r>
              <a:rPr lang="en-US" sz="1600" dirty="0"/>
              <a:t>between L-SIG and its next symbol, also suggested in [1]</a:t>
            </a:r>
          </a:p>
          <a:p>
            <a:pPr lvl="1"/>
            <a:r>
              <a:rPr lang="en-US" sz="1600" dirty="0">
                <a:solidFill>
                  <a:srgbClr val="C00000"/>
                </a:solidFill>
              </a:rPr>
              <a:t>Lower worst case PAPR</a:t>
            </a:r>
          </a:p>
          <a:p>
            <a:pPr lvl="2"/>
            <a:r>
              <a:rPr lang="en-US" sz="1400" dirty="0"/>
              <a:t>Use PAPR of L-SIG as reference</a:t>
            </a:r>
          </a:p>
        </p:txBody>
      </p:sp>
      <p:sp>
        <p:nvSpPr>
          <p:cNvPr id="4" name="Date Placeholder 3">
            <a:extLst>
              <a:ext uri="{FF2B5EF4-FFF2-40B4-BE49-F238E27FC236}">
                <a16:creationId xmlns:a16="http://schemas.microsoft.com/office/drawing/2014/main" id="{69C401BC-06B9-923C-5796-9A6B1652A7B7}"/>
              </a:ext>
            </a:extLst>
          </p:cNvPr>
          <p:cNvSpPr>
            <a:spLocks noGrp="1"/>
          </p:cNvSpPr>
          <p:nvPr>
            <p:ph type="dt" sz="half" idx="10"/>
          </p:nvPr>
        </p:nvSpPr>
        <p:spPr/>
        <p:txBody>
          <a:bodyPr/>
          <a:lstStyle/>
          <a:p>
            <a:pPr>
              <a:defRPr/>
            </a:pPr>
            <a:r>
              <a:rPr lang="en-US" altLang="en-US"/>
              <a:t>July 2025</a:t>
            </a:r>
            <a:endParaRPr lang="en-GB" altLang="en-US" dirty="0"/>
          </a:p>
        </p:txBody>
      </p:sp>
      <p:sp>
        <p:nvSpPr>
          <p:cNvPr id="5" name="Footer Placeholder 4">
            <a:extLst>
              <a:ext uri="{FF2B5EF4-FFF2-40B4-BE49-F238E27FC236}">
                <a16:creationId xmlns:a16="http://schemas.microsoft.com/office/drawing/2014/main" id="{C6888DE7-7538-D806-B03D-93F4D81C808B}"/>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214D8D06-946F-440F-2D49-D7FD7A79123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1035451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775BD-D5BA-FBAE-2D7A-29D9AB420CC9}"/>
              </a:ext>
            </a:extLst>
          </p:cNvPr>
          <p:cNvSpPr>
            <a:spLocks noGrp="1"/>
          </p:cNvSpPr>
          <p:nvPr>
            <p:ph type="title"/>
          </p:nvPr>
        </p:nvSpPr>
        <p:spPr/>
        <p:txBody>
          <a:bodyPr/>
          <a:lstStyle/>
          <a:p>
            <a:r>
              <a:rPr lang="en-US" dirty="0"/>
              <a:t>DS-CTS</a:t>
            </a:r>
          </a:p>
        </p:txBody>
      </p:sp>
      <p:sp>
        <p:nvSpPr>
          <p:cNvPr id="4" name="Date Placeholder 3">
            <a:extLst>
              <a:ext uri="{FF2B5EF4-FFF2-40B4-BE49-F238E27FC236}">
                <a16:creationId xmlns:a16="http://schemas.microsoft.com/office/drawing/2014/main" id="{04FB4814-D0F8-2C53-2356-3A0B26818EF6}"/>
              </a:ext>
            </a:extLst>
          </p:cNvPr>
          <p:cNvSpPr>
            <a:spLocks noGrp="1"/>
          </p:cNvSpPr>
          <p:nvPr>
            <p:ph type="dt" sz="half" idx="10"/>
          </p:nvPr>
        </p:nvSpPr>
        <p:spPr/>
        <p:txBody>
          <a:bodyPr/>
          <a:lstStyle/>
          <a:p>
            <a:pPr>
              <a:defRPr/>
            </a:pPr>
            <a:r>
              <a:rPr lang="en-US" altLang="en-US"/>
              <a:t>July 2025</a:t>
            </a:r>
            <a:endParaRPr lang="en-GB" altLang="en-US" dirty="0"/>
          </a:p>
        </p:txBody>
      </p:sp>
      <p:sp>
        <p:nvSpPr>
          <p:cNvPr id="5" name="Footer Placeholder 4">
            <a:extLst>
              <a:ext uri="{FF2B5EF4-FFF2-40B4-BE49-F238E27FC236}">
                <a16:creationId xmlns:a16="http://schemas.microsoft.com/office/drawing/2014/main" id="{A7F9B0A1-E8B8-364E-044F-A8F5A2FE81D4}"/>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7BD8BA2A-7BC8-EC2D-91DB-F7FFE251DCC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graphicFrame>
        <p:nvGraphicFramePr>
          <p:cNvPr id="7" name="Object 6">
            <a:extLst>
              <a:ext uri="{FF2B5EF4-FFF2-40B4-BE49-F238E27FC236}">
                <a16:creationId xmlns:a16="http://schemas.microsoft.com/office/drawing/2014/main" id="{E21E1F89-2436-F086-3B09-3CD83E93D565}"/>
              </a:ext>
            </a:extLst>
          </p:cNvPr>
          <p:cNvGraphicFramePr>
            <a:graphicFrameLocks noChangeAspect="1"/>
          </p:cNvGraphicFramePr>
          <p:nvPr>
            <p:extLst>
              <p:ext uri="{D42A27DB-BD31-4B8C-83A1-F6EECF244321}">
                <p14:modId xmlns:p14="http://schemas.microsoft.com/office/powerpoint/2010/main" val="2831406112"/>
              </p:ext>
            </p:extLst>
          </p:nvPr>
        </p:nvGraphicFramePr>
        <p:xfrm>
          <a:off x="107504" y="2420888"/>
          <a:ext cx="8964821" cy="1617712"/>
        </p:xfrm>
        <a:graphic>
          <a:graphicData uri="http://schemas.openxmlformats.org/presentationml/2006/ole">
            <mc:AlternateContent xmlns:mc="http://schemas.openxmlformats.org/markup-compatibility/2006">
              <mc:Choice xmlns:v="urn:schemas-microsoft-com:vml" Requires="v">
                <p:oleObj name="Visio" r:id="rId2" imgW="6756451" imgH="1219200" progId="Visio.Drawing.15">
                  <p:embed/>
                </p:oleObj>
              </mc:Choice>
              <mc:Fallback>
                <p:oleObj name="Visio" r:id="rId2" imgW="6756451" imgH="1219200" progId="Visio.Drawing.15">
                  <p:embed/>
                  <p:pic>
                    <p:nvPicPr>
                      <p:cNvPr id="7" name="Object 6">
                        <a:extLst>
                          <a:ext uri="{FF2B5EF4-FFF2-40B4-BE49-F238E27FC236}">
                            <a16:creationId xmlns:a16="http://schemas.microsoft.com/office/drawing/2014/main" id="{E21E1F89-2436-F086-3B09-3CD83E93D565}"/>
                          </a:ext>
                        </a:extLst>
                      </p:cNvPr>
                      <p:cNvPicPr/>
                      <p:nvPr/>
                    </p:nvPicPr>
                    <p:blipFill>
                      <a:blip r:embed="rId3"/>
                      <a:stretch>
                        <a:fillRect/>
                      </a:stretch>
                    </p:blipFill>
                    <p:spPr>
                      <a:xfrm>
                        <a:off x="107504" y="2420888"/>
                        <a:ext cx="8964821" cy="1617712"/>
                      </a:xfrm>
                      <a:prstGeom prst="rect">
                        <a:avLst/>
                      </a:prstGeom>
                    </p:spPr>
                  </p:pic>
                </p:oleObj>
              </mc:Fallback>
            </mc:AlternateContent>
          </a:graphicData>
        </a:graphic>
      </p:graphicFrame>
    </p:spTree>
    <p:extLst>
      <p:ext uri="{BB962C8B-B14F-4D97-AF65-F5344CB8AC3E}">
        <p14:creationId xmlns:p14="http://schemas.microsoft.com/office/powerpoint/2010/main" val="2798450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7ACDD-3EE9-3FDD-127C-ACCAD33657E2}"/>
              </a:ext>
            </a:extLst>
          </p:cNvPr>
          <p:cNvSpPr>
            <a:spLocks noGrp="1"/>
          </p:cNvSpPr>
          <p:nvPr>
            <p:ph type="title"/>
          </p:nvPr>
        </p:nvSpPr>
        <p:spPr/>
        <p:txBody>
          <a:bodyPr/>
          <a:lstStyle/>
          <a:p>
            <a:r>
              <a:rPr lang="en-US" dirty="0"/>
              <a:t>Scrambling Seed Testing on DS-CTS</a:t>
            </a:r>
          </a:p>
        </p:txBody>
      </p:sp>
      <p:sp>
        <p:nvSpPr>
          <p:cNvPr id="4" name="Date Placeholder 3">
            <a:extLst>
              <a:ext uri="{FF2B5EF4-FFF2-40B4-BE49-F238E27FC236}">
                <a16:creationId xmlns:a16="http://schemas.microsoft.com/office/drawing/2014/main" id="{5F00DAAB-DB6D-510A-0156-12B09D6CECF5}"/>
              </a:ext>
            </a:extLst>
          </p:cNvPr>
          <p:cNvSpPr>
            <a:spLocks noGrp="1"/>
          </p:cNvSpPr>
          <p:nvPr>
            <p:ph type="dt" sz="half" idx="10"/>
          </p:nvPr>
        </p:nvSpPr>
        <p:spPr/>
        <p:txBody>
          <a:bodyPr/>
          <a:lstStyle/>
          <a:p>
            <a:pPr>
              <a:defRPr/>
            </a:pPr>
            <a:r>
              <a:rPr lang="en-US" altLang="en-US"/>
              <a:t>July 2025</a:t>
            </a:r>
            <a:endParaRPr lang="en-GB" altLang="en-US" dirty="0"/>
          </a:p>
        </p:txBody>
      </p:sp>
      <p:sp>
        <p:nvSpPr>
          <p:cNvPr id="5" name="Footer Placeholder 4">
            <a:extLst>
              <a:ext uri="{FF2B5EF4-FFF2-40B4-BE49-F238E27FC236}">
                <a16:creationId xmlns:a16="http://schemas.microsoft.com/office/drawing/2014/main" id="{38E81A77-D9D1-DBB7-F9B4-3AF07E8399AE}"/>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1EF96A8F-4289-A4C7-3C77-1CBD3353F33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
        <p:nvSpPr>
          <p:cNvPr id="7" name="Content Placeholder 2">
            <a:extLst>
              <a:ext uri="{FF2B5EF4-FFF2-40B4-BE49-F238E27FC236}">
                <a16:creationId xmlns:a16="http://schemas.microsoft.com/office/drawing/2014/main" id="{CF30B31F-6C31-8D7A-DD4A-A563E32C0EB4}"/>
              </a:ext>
            </a:extLst>
          </p:cNvPr>
          <p:cNvSpPr>
            <a:spLocks noGrp="1"/>
          </p:cNvSpPr>
          <p:nvPr>
            <p:ph idx="1"/>
          </p:nvPr>
        </p:nvSpPr>
        <p:spPr>
          <a:xfrm>
            <a:off x="684213" y="1989138"/>
            <a:ext cx="7772400" cy="4114800"/>
          </a:xfrm>
        </p:spPr>
        <p:txBody>
          <a:bodyPr/>
          <a:lstStyle/>
          <a:p>
            <a:r>
              <a:rPr lang="en-US" sz="2000" dirty="0"/>
              <a:t>Assumptions</a:t>
            </a:r>
          </a:p>
          <a:p>
            <a:pPr lvl="1"/>
            <a:r>
              <a:rPr lang="en-US" sz="1600" dirty="0"/>
              <a:t>L-SIG is fixed (Rate is 6Mbps, Length is 14 bytes)</a:t>
            </a:r>
          </a:p>
          <a:p>
            <a:pPr lvl="1"/>
            <a:r>
              <a:rPr lang="en-US" sz="1600" dirty="0"/>
              <a:t>Field contents fixed as specified</a:t>
            </a:r>
          </a:p>
          <a:p>
            <a:pPr lvl="2"/>
            <a:r>
              <a:rPr lang="en-US" sz="1400" dirty="0"/>
              <a:t>RA = 00:0F:AC:</a:t>
            </a:r>
            <a:r>
              <a:rPr lang="en-US" sz="1400" dirty="0">
                <a:solidFill>
                  <a:srgbClr val="C00000"/>
                </a:solidFill>
              </a:rPr>
              <a:t>ANA</a:t>
            </a:r>
          </a:p>
          <a:p>
            <a:pPr lvl="2"/>
            <a:r>
              <a:rPr lang="en-US" sz="1400" dirty="0"/>
              <a:t>ANA is set to 47:43:00 as announced, other value 47:43:FF is also explored </a:t>
            </a:r>
          </a:p>
          <a:p>
            <a:pPr lvl="1"/>
            <a:r>
              <a:rPr lang="en-US" sz="1600" dirty="0"/>
              <a:t>Per 20MHz rotation applied in non-HT DUP, as specified in spec</a:t>
            </a:r>
          </a:p>
          <a:p>
            <a:pPr lvl="2"/>
            <a:r>
              <a:rPr lang="en-US" sz="1400" dirty="0"/>
              <a:t>20/40/80/160/320MHz</a:t>
            </a:r>
          </a:p>
          <a:p>
            <a:pPr lvl="1"/>
            <a:r>
              <a:rPr lang="en-US" sz="1600" dirty="0"/>
              <a:t>All possible scrambling seed value tested</a:t>
            </a:r>
            <a:endParaRPr lang="en-US" sz="1600" dirty="0">
              <a:solidFill>
                <a:srgbClr val="FF0000"/>
              </a:solidFill>
            </a:endParaRPr>
          </a:p>
          <a:p>
            <a:pPr lvl="2"/>
            <a:r>
              <a:rPr lang="en-US" sz="1400" dirty="0"/>
              <a:t>Seeds with the top Hamming distances are used for PAPR study </a:t>
            </a:r>
          </a:p>
          <a:p>
            <a:pPr lvl="1"/>
            <a:r>
              <a:rPr lang="en-US" sz="1000" b="0" i="0" dirty="0">
                <a:solidFill>
                  <a:srgbClr val="FFFFFF"/>
                </a:solidFill>
                <a:effectLst/>
                <a:latin typeface="Cascadia Mono" panose="020B0609020000020004" pitchFamily="49" charset="0"/>
              </a:rPr>
              <a:t>00-0F-AC-47-43-00000-0F-AC-47-43-000-0F-AC-47-43-00</a:t>
            </a:r>
            <a:endParaRPr lang="en-US" sz="1050" dirty="0"/>
          </a:p>
        </p:txBody>
      </p:sp>
    </p:spTree>
    <p:extLst>
      <p:ext uri="{BB962C8B-B14F-4D97-AF65-F5344CB8AC3E}">
        <p14:creationId xmlns:p14="http://schemas.microsoft.com/office/powerpoint/2010/main" val="4031057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461AB-8BA0-1A44-9DFB-CAB63571E1E6}"/>
              </a:ext>
            </a:extLst>
          </p:cNvPr>
          <p:cNvSpPr>
            <a:spLocks noGrp="1"/>
          </p:cNvSpPr>
          <p:nvPr>
            <p:ph type="title"/>
          </p:nvPr>
        </p:nvSpPr>
        <p:spPr>
          <a:xfrm>
            <a:off x="685800" y="620688"/>
            <a:ext cx="7772400" cy="842017"/>
          </a:xfrm>
        </p:spPr>
        <p:txBody>
          <a:bodyPr/>
          <a:lstStyle/>
          <a:p>
            <a:r>
              <a:rPr lang="en-US" dirty="0"/>
              <a:t>Scrambling Seed Optimization</a:t>
            </a:r>
            <a:br>
              <a:rPr lang="en-US" dirty="0"/>
            </a:br>
            <a:r>
              <a:rPr lang="en-US" dirty="0"/>
              <a:t>(RA=</a:t>
            </a:r>
            <a:r>
              <a:rPr lang="en-US" sz="3200" dirty="0">
                <a:solidFill>
                  <a:srgbClr val="FF0000"/>
                </a:solidFill>
              </a:rPr>
              <a:t> </a:t>
            </a:r>
            <a:r>
              <a:rPr lang="en-US" sz="3200" dirty="0">
                <a:solidFill>
                  <a:schemeClr val="tx1"/>
                </a:solidFill>
              </a:rPr>
              <a:t>00-0F-AC-47-43-</a:t>
            </a:r>
            <a:r>
              <a:rPr lang="en-US" sz="3200" dirty="0">
                <a:solidFill>
                  <a:srgbClr val="FFC000"/>
                </a:solidFill>
              </a:rPr>
              <a:t>00</a:t>
            </a:r>
            <a:r>
              <a:rPr lang="en-US" sz="3200" dirty="0">
                <a:solidFill>
                  <a:schemeClr val="tx1"/>
                </a:solidFill>
              </a:rPr>
              <a:t>)</a:t>
            </a:r>
            <a:endParaRPr lang="en-US" dirty="0">
              <a:solidFill>
                <a:schemeClr val="tx1"/>
              </a:solidFill>
            </a:endParaRPr>
          </a:p>
        </p:txBody>
      </p:sp>
      <p:sp>
        <p:nvSpPr>
          <p:cNvPr id="4" name="Date Placeholder 3">
            <a:extLst>
              <a:ext uri="{FF2B5EF4-FFF2-40B4-BE49-F238E27FC236}">
                <a16:creationId xmlns:a16="http://schemas.microsoft.com/office/drawing/2014/main" id="{CC7A85EC-749A-24C9-87D7-8C1B864E86AF}"/>
              </a:ext>
            </a:extLst>
          </p:cNvPr>
          <p:cNvSpPr>
            <a:spLocks noGrp="1"/>
          </p:cNvSpPr>
          <p:nvPr>
            <p:ph type="dt" sz="half" idx="10"/>
          </p:nvPr>
        </p:nvSpPr>
        <p:spPr/>
        <p:txBody>
          <a:bodyPr/>
          <a:lstStyle/>
          <a:p>
            <a:pPr>
              <a:defRPr/>
            </a:pPr>
            <a:r>
              <a:rPr lang="en-US" altLang="en-US"/>
              <a:t>July 2025</a:t>
            </a:r>
            <a:endParaRPr lang="en-GB" altLang="en-US" dirty="0"/>
          </a:p>
        </p:txBody>
      </p:sp>
      <p:sp>
        <p:nvSpPr>
          <p:cNvPr id="5" name="Footer Placeholder 4">
            <a:extLst>
              <a:ext uri="{FF2B5EF4-FFF2-40B4-BE49-F238E27FC236}">
                <a16:creationId xmlns:a16="http://schemas.microsoft.com/office/drawing/2014/main" id="{CE0BE390-C9E9-FA8D-8F1F-DED626611567}"/>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9C39F891-30CB-FF47-69D7-519C5FCC46E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graphicFrame>
        <p:nvGraphicFramePr>
          <p:cNvPr id="7" name="Table 6">
            <a:extLst>
              <a:ext uri="{FF2B5EF4-FFF2-40B4-BE49-F238E27FC236}">
                <a16:creationId xmlns:a16="http://schemas.microsoft.com/office/drawing/2014/main" id="{BBC0536E-84CB-33DB-AD28-1B3B709CA247}"/>
              </a:ext>
            </a:extLst>
          </p:cNvPr>
          <p:cNvGraphicFramePr>
            <a:graphicFrameLocks noGrp="1"/>
          </p:cNvGraphicFramePr>
          <p:nvPr>
            <p:extLst>
              <p:ext uri="{D42A27DB-BD31-4B8C-83A1-F6EECF244321}">
                <p14:modId xmlns:p14="http://schemas.microsoft.com/office/powerpoint/2010/main" val="943938762"/>
              </p:ext>
            </p:extLst>
          </p:nvPr>
        </p:nvGraphicFramePr>
        <p:xfrm>
          <a:off x="35496" y="1926550"/>
          <a:ext cx="6072333" cy="4382770"/>
        </p:xfrm>
        <a:graphic>
          <a:graphicData uri="http://schemas.openxmlformats.org/drawingml/2006/table">
            <a:tbl>
              <a:tblPr firstRow="1" bandRow="1">
                <a:tableStyleId>{5C22544A-7EE6-4342-B048-85BDC9FD1C3A}</a:tableStyleId>
              </a:tblPr>
              <a:tblGrid>
                <a:gridCol w="653669">
                  <a:extLst>
                    <a:ext uri="{9D8B030D-6E8A-4147-A177-3AD203B41FA5}">
                      <a16:colId xmlns:a16="http://schemas.microsoft.com/office/drawing/2014/main" val="3831382379"/>
                    </a:ext>
                  </a:extLst>
                </a:gridCol>
                <a:gridCol w="677333">
                  <a:extLst>
                    <a:ext uri="{9D8B030D-6E8A-4147-A177-3AD203B41FA5}">
                      <a16:colId xmlns:a16="http://schemas.microsoft.com/office/drawing/2014/main" val="2975977101"/>
                    </a:ext>
                  </a:extLst>
                </a:gridCol>
                <a:gridCol w="677333">
                  <a:extLst>
                    <a:ext uri="{9D8B030D-6E8A-4147-A177-3AD203B41FA5}">
                      <a16:colId xmlns:a16="http://schemas.microsoft.com/office/drawing/2014/main" val="3851637321"/>
                    </a:ext>
                  </a:extLst>
                </a:gridCol>
                <a:gridCol w="677333">
                  <a:extLst>
                    <a:ext uri="{9D8B030D-6E8A-4147-A177-3AD203B41FA5}">
                      <a16:colId xmlns:a16="http://schemas.microsoft.com/office/drawing/2014/main" val="2325825884"/>
                    </a:ext>
                  </a:extLst>
                </a:gridCol>
                <a:gridCol w="677333">
                  <a:extLst>
                    <a:ext uri="{9D8B030D-6E8A-4147-A177-3AD203B41FA5}">
                      <a16:colId xmlns:a16="http://schemas.microsoft.com/office/drawing/2014/main" val="3643744207"/>
                    </a:ext>
                  </a:extLst>
                </a:gridCol>
                <a:gridCol w="677333">
                  <a:extLst>
                    <a:ext uri="{9D8B030D-6E8A-4147-A177-3AD203B41FA5}">
                      <a16:colId xmlns:a16="http://schemas.microsoft.com/office/drawing/2014/main" val="3090071860"/>
                    </a:ext>
                  </a:extLst>
                </a:gridCol>
                <a:gridCol w="677333">
                  <a:extLst>
                    <a:ext uri="{9D8B030D-6E8A-4147-A177-3AD203B41FA5}">
                      <a16:colId xmlns:a16="http://schemas.microsoft.com/office/drawing/2014/main" val="3462471843"/>
                    </a:ext>
                  </a:extLst>
                </a:gridCol>
                <a:gridCol w="677333">
                  <a:extLst>
                    <a:ext uri="{9D8B030D-6E8A-4147-A177-3AD203B41FA5}">
                      <a16:colId xmlns:a16="http://schemas.microsoft.com/office/drawing/2014/main" val="3218282867"/>
                    </a:ext>
                  </a:extLst>
                </a:gridCol>
                <a:gridCol w="677333">
                  <a:extLst>
                    <a:ext uri="{9D8B030D-6E8A-4147-A177-3AD203B41FA5}">
                      <a16:colId xmlns:a16="http://schemas.microsoft.com/office/drawing/2014/main" val="1433329110"/>
                    </a:ext>
                  </a:extLst>
                </a:gridCol>
              </a:tblGrid>
              <a:tr h="231821">
                <a:tc gridSpan="3">
                  <a:txBody>
                    <a:bodyPr/>
                    <a:lstStyle/>
                    <a:p>
                      <a:pPr algn="ctr" fontAlgn="b"/>
                      <a:r>
                        <a:rPr lang="en-US" sz="1000" b="1" i="0" u="none" strike="noStrike" dirty="0">
                          <a:solidFill>
                            <a:srgbClr val="000000"/>
                          </a:solidFill>
                          <a:effectLst/>
                          <a:latin typeface="Calibri" panose="020F0502020204030204" pitchFamily="34" charset="0"/>
                        </a:rPr>
                        <a:t>Hamming distance</a:t>
                      </a:r>
                    </a:p>
                  </a:txBody>
                  <a:tcPr/>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r>
                        <a:rPr lang="en-US" sz="1200" b="0" i="0" u="none" strike="noStrike" dirty="0">
                          <a:solidFill>
                            <a:srgbClr val="000000"/>
                          </a:solidFill>
                          <a:effectLst/>
                          <a:latin typeface="Calibri" panose="020F0502020204030204" pitchFamily="34" charset="0"/>
                        </a:rPr>
                        <a:t>HD</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33</a:t>
                      </a:r>
                    </a:p>
                  </a:txBody>
                  <a:tcPr marL="6350" marR="6350" marT="6350" marB="0" anchor="b"/>
                </a:tc>
                <a:tc>
                  <a:txBody>
                    <a:bodyPr/>
                    <a:lstStyle/>
                    <a:p>
                      <a:pPr algn="ctr" fontAlgn="b"/>
                      <a:r>
                        <a:rPr lang="en-US" sz="1000" b="0" i="0" u="none" strike="noStrike" dirty="0">
                          <a:solidFill>
                            <a:schemeClr val="tx1"/>
                          </a:solidFill>
                          <a:effectLst/>
                          <a:latin typeface="Calibri" panose="020F0502020204030204" pitchFamily="34" charset="0"/>
                        </a:rPr>
                        <a:t>33</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31</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31</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31</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31</a:t>
                      </a:r>
                    </a:p>
                  </a:txBody>
                  <a:tcPr marL="6350" marR="6350" marT="6350" marB="0" anchor="b"/>
                </a:tc>
                <a:extLst>
                  <a:ext uri="{0D108BD9-81ED-4DB2-BD59-A6C34878D82A}">
                    <a16:rowId xmlns:a16="http://schemas.microsoft.com/office/drawing/2014/main" val="1807646123"/>
                  </a:ext>
                </a:extLst>
              </a:tr>
              <a:tr h="231821">
                <a:tc gridSpan="3">
                  <a:txBody>
                    <a:bodyPr/>
                    <a:lstStyle/>
                    <a:p>
                      <a:pPr algn="ctr" fontAlgn="b"/>
                      <a:r>
                        <a:rPr lang="en-US" sz="1000" b="1" i="0" u="none" strike="noStrike" dirty="0">
                          <a:solidFill>
                            <a:srgbClr val="000000"/>
                          </a:solidFill>
                          <a:effectLst/>
                          <a:latin typeface="Calibri" panose="020F0502020204030204" pitchFamily="34" charset="0"/>
                        </a:rPr>
                        <a:t>Scrambling seed</a:t>
                      </a:r>
                    </a:p>
                  </a:txBody>
                  <a:tcPr/>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r>
                        <a:rPr lang="en-US" sz="1200" b="0" i="0" u="none" strike="noStrike" dirty="0">
                          <a:solidFill>
                            <a:srgbClr val="000000"/>
                          </a:solidFill>
                          <a:effectLst/>
                          <a:latin typeface="Calibri" panose="020F0502020204030204" pitchFamily="34" charset="0"/>
                        </a:rPr>
                        <a:t>seed</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33</a:t>
                      </a:r>
                    </a:p>
                  </a:txBody>
                  <a:tcPr marL="6350" marR="6350" marT="6350" marB="0" anchor="b"/>
                </a:tc>
                <a:tc>
                  <a:txBody>
                    <a:bodyPr/>
                    <a:lstStyle/>
                    <a:p>
                      <a:pPr algn="ctr" fontAlgn="b"/>
                      <a:r>
                        <a:rPr lang="en-US" sz="1000" b="0" i="0" u="none" strike="noStrike" dirty="0">
                          <a:solidFill>
                            <a:schemeClr val="tx1"/>
                          </a:solidFill>
                          <a:effectLst/>
                          <a:latin typeface="Calibri" panose="020F0502020204030204" pitchFamily="34" charset="0"/>
                        </a:rPr>
                        <a:t>67</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23</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49</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91</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109</a:t>
                      </a:r>
                    </a:p>
                  </a:txBody>
                  <a:tcPr marL="6350" marR="6350" marT="6350" marB="0" anchor="b"/>
                </a:tc>
                <a:extLst>
                  <a:ext uri="{0D108BD9-81ED-4DB2-BD59-A6C34878D82A}">
                    <a16:rowId xmlns:a16="http://schemas.microsoft.com/office/drawing/2014/main" val="612762242"/>
                  </a:ext>
                </a:extLst>
              </a:tr>
              <a:tr h="231821">
                <a:tc gridSpan="9">
                  <a:txBody>
                    <a:bodyPr/>
                    <a:lstStyle/>
                    <a:p>
                      <a:pPr algn="ct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400244488"/>
                  </a:ext>
                </a:extLst>
              </a:tr>
              <a:tr h="150925">
                <a:tc rowSpan="23">
                  <a:txBody>
                    <a:bodyPr/>
                    <a:lstStyle/>
                    <a:p>
                      <a:pPr algn="ctr"/>
                      <a:endParaRPr lang="en-US" sz="1000" dirty="0">
                        <a:latin typeface="Calibri" panose="020F0502020204030204" pitchFamily="34" charset="0"/>
                        <a:ea typeface="Calibri" panose="020F0502020204030204" pitchFamily="34" charset="0"/>
                        <a:cs typeface="Calibri" panose="020F0502020204030204" pitchFamily="34" charset="0"/>
                      </a:endParaRPr>
                    </a:p>
                    <a:p>
                      <a:pPr algn="ctr"/>
                      <a:endParaRPr lang="en-US" sz="1000" dirty="0">
                        <a:latin typeface="Calibri" panose="020F0502020204030204" pitchFamily="34" charset="0"/>
                        <a:ea typeface="Calibri" panose="020F0502020204030204" pitchFamily="34" charset="0"/>
                        <a:cs typeface="Calibri" panose="020F0502020204030204" pitchFamily="34" charset="0"/>
                      </a:endParaRPr>
                    </a:p>
                    <a:p>
                      <a:pPr algn="ctr"/>
                      <a:endParaRPr lang="en-US" sz="1000" dirty="0">
                        <a:latin typeface="Calibri" panose="020F0502020204030204" pitchFamily="34" charset="0"/>
                        <a:ea typeface="Calibri" panose="020F0502020204030204" pitchFamily="34" charset="0"/>
                        <a:cs typeface="Calibri" panose="020F0502020204030204" pitchFamily="34" charset="0"/>
                      </a:endParaRPr>
                    </a:p>
                    <a:p>
                      <a:pPr algn="ctr"/>
                      <a:endParaRPr lang="en-US" sz="1000" dirty="0">
                        <a:latin typeface="Calibri" panose="020F0502020204030204" pitchFamily="34" charset="0"/>
                        <a:ea typeface="Calibri" panose="020F0502020204030204" pitchFamily="34" charset="0"/>
                        <a:cs typeface="Calibri" panose="020F0502020204030204" pitchFamily="34" charset="0"/>
                      </a:endParaRPr>
                    </a:p>
                    <a:p>
                      <a:pPr algn="ctr"/>
                      <a:endParaRPr lang="en-US" sz="1000" dirty="0">
                        <a:latin typeface="Calibri" panose="020F0502020204030204" pitchFamily="34" charset="0"/>
                        <a:ea typeface="Calibri" panose="020F0502020204030204" pitchFamily="34" charset="0"/>
                        <a:cs typeface="Calibri" panose="020F0502020204030204" pitchFamily="34" charset="0"/>
                      </a:endParaRPr>
                    </a:p>
                    <a:p>
                      <a:pPr algn="ctr"/>
                      <a:r>
                        <a:rPr lang="en-US" sz="1000" b="1" dirty="0">
                          <a:latin typeface="Calibri" panose="020F0502020204030204" pitchFamily="34" charset="0"/>
                          <a:ea typeface="Calibri" panose="020F0502020204030204" pitchFamily="34" charset="0"/>
                          <a:cs typeface="Calibri" panose="020F0502020204030204" pitchFamily="34" charset="0"/>
                        </a:rPr>
                        <a:t>PAPR in dB</a:t>
                      </a:r>
                    </a:p>
                  </a:txBody>
                  <a:tcPr/>
                </a:tc>
                <a:tc rowSpan="7">
                  <a:txBody>
                    <a:bodyPr/>
                    <a:lstStyle/>
                    <a:p>
                      <a:pPr algn="ctr" fontAlgn="ctr"/>
                      <a:r>
                        <a:rPr lang="en-US" sz="1000" b="0" i="0" u="none" strike="noStrike" dirty="0">
                          <a:solidFill>
                            <a:srgbClr val="000000"/>
                          </a:solidFill>
                          <a:effectLst/>
                          <a:latin typeface="Calibri" panose="020F0502020204030204" pitchFamily="34" charset="0"/>
                        </a:rPr>
                        <a:t>20MHz non-HT</a:t>
                      </a:r>
                    </a:p>
                    <a:p>
                      <a:pPr algn="ctr" fontAlgn="ctr"/>
                      <a:endParaRPr lang="en-US" sz="1000" b="0" i="0" u="none" strike="noStrike" dirty="0">
                        <a:solidFill>
                          <a:srgbClr val="000000"/>
                        </a:solidFill>
                        <a:effectLst/>
                        <a:latin typeface="Calibri" panose="020F0502020204030204" pitchFamily="34" charset="0"/>
                      </a:endParaRPr>
                    </a:p>
                    <a:p>
                      <a:pPr algn="ctr" fontAlgn="ctr"/>
                      <a:endParaRPr lang="en-US" sz="1000" b="0" i="0" u="none" strike="noStrike" dirty="0">
                        <a:solidFill>
                          <a:srgbClr val="000000"/>
                        </a:solidFill>
                        <a:effectLst/>
                        <a:latin typeface="Calibri" panose="020F0502020204030204" pitchFamily="34" charset="0"/>
                      </a:endParaRPr>
                    </a:p>
                    <a:p>
                      <a:pPr algn="ctr" fontAlgn="ctr"/>
                      <a:r>
                        <a:rPr lang="en-US" sz="1000" b="0" i="0" u="none" strike="noStrike" dirty="0">
                          <a:solidFill>
                            <a:srgbClr val="000000"/>
                          </a:solidFill>
                          <a:effectLst/>
                          <a:latin typeface="Calibri" panose="020F0502020204030204" pitchFamily="34" charset="0"/>
                        </a:rPr>
                        <a:t>    </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L-SIG</a:t>
                      </a:r>
                    </a:p>
                  </a:txBody>
                  <a:tcPr marL="6350" marR="6350" marT="6350" marB="0" anchor="b"/>
                </a:tc>
                <a:tc gridSpan="6">
                  <a:txBody>
                    <a:bodyPr/>
                    <a:lstStyle/>
                    <a:p>
                      <a:pPr algn="ctr" fontAlgn="b"/>
                      <a:r>
                        <a:rPr lang="en-US" sz="1000" b="0" i="0" u="none" strike="noStrike" dirty="0">
                          <a:solidFill>
                            <a:srgbClr val="AF0B94"/>
                          </a:solidFill>
                          <a:effectLst/>
                          <a:latin typeface="Calibri" panose="020F0502020204030204" pitchFamily="34" charset="0"/>
                        </a:rPr>
                        <a:t>6.8255</a:t>
                      </a: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829219156"/>
                  </a:ext>
                </a:extLst>
              </a:tr>
              <a:tr h="150925">
                <a:tc vMerge="1">
                  <a:txBody>
                    <a:bodyPr/>
                    <a:lstStyle/>
                    <a:p>
                      <a:endParaRPr lang="en-US" sz="1200" dirty="0"/>
                    </a:p>
                  </a:txBody>
                  <a:tcPr/>
                </a:tc>
                <a:tc v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sym1</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4.9176</a:t>
                      </a:r>
                    </a:p>
                  </a:txBody>
                  <a:tcPr marL="6350" marR="6350" marT="6350" marB="0" anchor="b"/>
                </a:tc>
                <a:tc>
                  <a:txBody>
                    <a:bodyPr/>
                    <a:lstStyle/>
                    <a:p>
                      <a:pPr algn="ctr" fontAlgn="b"/>
                      <a:r>
                        <a:rPr lang="en-US" sz="1000" b="0" i="0" u="none" strike="noStrike" dirty="0">
                          <a:solidFill>
                            <a:schemeClr val="tx1"/>
                          </a:solidFill>
                          <a:effectLst/>
                          <a:latin typeface="Calibri" panose="020F0502020204030204" pitchFamily="34" charset="0"/>
                        </a:rPr>
                        <a:t>5.7234</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6.5666</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8.3643</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7.036</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8.6761</a:t>
                      </a:r>
                    </a:p>
                  </a:txBody>
                  <a:tcPr marL="6350" marR="6350" marT="6350" marB="0" anchor="b"/>
                </a:tc>
                <a:extLst>
                  <a:ext uri="{0D108BD9-81ED-4DB2-BD59-A6C34878D82A}">
                    <a16:rowId xmlns:a16="http://schemas.microsoft.com/office/drawing/2014/main" val="2404730146"/>
                  </a:ext>
                </a:extLst>
              </a:tr>
              <a:tr h="150925">
                <a:tc vMerge="1">
                  <a:txBody>
                    <a:bodyPr/>
                    <a:lstStyle/>
                    <a:p>
                      <a:endParaRPr lang="en-US" sz="1200" dirty="0"/>
                    </a:p>
                  </a:txBody>
                  <a:tcPr/>
                </a:tc>
                <a:tc v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sym2</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8.3122</a:t>
                      </a:r>
                    </a:p>
                  </a:txBody>
                  <a:tcPr marL="6350" marR="6350" marT="6350" marB="0" anchor="b"/>
                </a:tc>
                <a:tc>
                  <a:txBody>
                    <a:bodyPr/>
                    <a:lstStyle/>
                    <a:p>
                      <a:pPr algn="ctr" fontAlgn="b"/>
                      <a:r>
                        <a:rPr lang="en-US" sz="1000" b="0" i="0" u="none" strike="noStrike" dirty="0">
                          <a:solidFill>
                            <a:schemeClr val="tx1"/>
                          </a:solidFill>
                          <a:effectLst/>
                          <a:latin typeface="Calibri" panose="020F0502020204030204" pitchFamily="34" charset="0"/>
                        </a:rPr>
                        <a:t>6.2735</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7.6122</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6.7011</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6.9934</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6.9476</a:t>
                      </a:r>
                    </a:p>
                  </a:txBody>
                  <a:tcPr marL="6350" marR="6350" marT="6350" marB="0" anchor="b"/>
                </a:tc>
                <a:extLst>
                  <a:ext uri="{0D108BD9-81ED-4DB2-BD59-A6C34878D82A}">
                    <a16:rowId xmlns:a16="http://schemas.microsoft.com/office/drawing/2014/main" val="1309436690"/>
                  </a:ext>
                </a:extLst>
              </a:tr>
              <a:tr h="150925">
                <a:tc vMerge="1">
                  <a:txBody>
                    <a:bodyPr/>
                    <a:lstStyle/>
                    <a:p>
                      <a:endParaRPr lang="en-US"/>
                    </a:p>
                  </a:txBody>
                  <a:tcPr/>
                </a:tc>
                <a:tc vMerge="1">
                  <a:txBody>
                    <a:bodyPr/>
                    <a:lstStyle/>
                    <a:p>
                      <a:pPr algn="ctr" fontAlgn="ct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sym3</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7.9289</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7.4435</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5.6553</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7.5464</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5.9151</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7.4184</a:t>
                      </a:r>
                    </a:p>
                  </a:txBody>
                  <a:tcPr marL="6350" marR="6350" marT="6350" marB="0" anchor="b"/>
                </a:tc>
                <a:extLst>
                  <a:ext uri="{0D108BD9-81ED-4DB2-BD59-A6C34878D82A}">
                    <a16:rowId xmlns:a16="http://schemas.microsoft.com/office/drawing/2014/main" val="169702362"/>
                  </a:ext>
                </a:extLst>
              </a:tr>
              <a:tr h="150925">
                <a:tc vMerge="1">
                  <a:txBody>
                    <a:bodyPr/>
                    <a:lstStyle/>
                    <a:p>
                      <a:endParaRPr lang="en-US"/>
                    </a:p>
                  </a:txBody>
                  <a:tcPr/>
                </a:tc>
                <a:tc vMerge="1">
                  <a:txBody>
                    <a:bodyPr/>
                    <a:lstStyle/>
                    <a:p>
                      <a:pPr algn="ctr" fontAlgn="ct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sym4</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6.6235</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6.5634</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6.2391</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6.4028</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7.9178</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6.4022</a:t>
                      </a:r>
                    </a:p>
                  </a:txBody>
                  <a:tcPr marL="6350" marR="6350" marT="6350" marB="0" anchor="b"/>
                </a:tc>
                <a:extLst>
                  <a:ext uri="{0D108BD9-81ED-4DB2-BD59-A6C34878D82A}">
                    <a16:rowId xmlns:a16="http://schemas.microsoft.com/office/drawing/2014/main" val="2201220954"/>
                  </a:ext>
                </a:extLst>
              </a:tr>
              <a:tr h="150925">
                <a:tc vMerge="1">
                  <a:txBody>
                    <a:bodyPr/>
                    <a:lstStyle/>
                    <a:p>
                      <a:endParaRPr lang="en-US"/>
                    </a:p>
                  </a:txBody>
                  <a:tcPr/>
                </a:tc>
                <a:tc vMerge="1">
                  <a:txBody>
                    <a:bodyPr/>
                    <a:lstStyle/>
                    <a:p>
                      <a:pPr algn="ctr" fontAlgn="ct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sym5</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7.0924</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9.3711</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6.1657</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5.7625</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5.5602</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5.7625</a:t>
                      </a:r>
                    </a:p>
                  </a:txBody>
                  <a:tcPr marL="6350" marR="6350" marT="6350" marB="0" anchor="b"/>
                </a:tc>
                <a:extLst>
                  <a:ext uri="{0D108BD9-81ED-4DB2-BD59-A6C34878D82A}">
                    <a16:rowId xmlns:a16="http://schemas.microsoft.com/office/drawing/2014/main" val="2993355596"/>
                  </a:ext>
                </a:extLst>
              </a:tr>
              <a:tr h="150925">
                <a:tc vMerge="1">
                  <a:txBody>
                    <a:bodyPr/>
                    <a:lstStyle/>
                    <a:p>
                      <a:endParaRPr lang="en-US"/>
                    </a:p>
                  </a:txBody>
                  <a:tcPr/>
                </a:tc>
                <a:tc vMerge="1">
                  <a:txBody>
                    <a:bodyPr/>
                    <a:lstStyle/>
                    <a:p>
                      <a:pPr algn="ctr" fontAlgn="ct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sym6</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6.0764</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5.526</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6.7506</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7.9454</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6.3398</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6.828</a:t>
                      </a:r>
                    </a:p>
                  </a:txBody>
                  <a:tcPr marL="6350" marR="6350" marT="6350" marB="0" anchor="b"/>
                </a:tc>
                <a:extLst>
                  <a:ext uri="{0D108BD9-81ED-4DB2-BD59-A6C34878D82A}">
                    <a16:rowId xmlns:a16="http://schemas.microsoft.com/office/drawing/2014/main" val="15605650"/>
                  </a:ext>
                </a:extLst>
              </a:tr>
              <a:tr h="150925">
                <a:tc vMerge="1">
                  <a:txBody>
                    <a:bodyPr/>
                    <a:lstStyle/>
                    <a:p>
                      <a:endParaRPr lang="en-US" sz="1200" dirty="0"/>
                    </a:p>
                  </a:txBody>
                  <a:tcPr/>
                </a:tc>
                <a:tc gridSpan="8">
                  <a:txBody>
                    <a:bodyPr/>
                    <a:lstStyle/>
                    <a:p>
                      <a:pPr algn="ctr" fontAlgn="b"/>
                      <a:endParaRPr lang="en-US" sz="10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213657526"/>
                  </a:ext>
                </a:extLst>
              </a:tr>
              <a:tr h="150925">
                <a:tc vMerge="1">
                  <a:txBody>
                    <a:bodyPr/>
                    <a:lstStyle/>
                    <a:p>
                      <a:endParaRPr lang="en-US" sz="1200" dirty="0"/>
                    </a:p>
                  </a:txBody>
                  <a:tcPr/>
                </a:tc>
                <a:tc rowSpan="7">
                  <a:txBody>
                    <a:bodyPr/>
                    <a:lstStyle/>
                    <a:p>
                      <a:pPr algn="ctr" fontAlgn="b"/>
                      <a:r>
                        <a:rPr lang="en-US" sz="1000" b="0" i="0" u="none" strike="noStrike" dirty="0">
                          <a:solidFill>
                            <a:srgbClr val="000000"/>
                          </a:solidFill>
                          <a:effectLst/>
                          <a:latin typeface="Calibri" panose="020F0502020204030204" pitchFamily="34" charset="0"/>
                        </a:rPr>
                        <a:t>40MHz Non-HT DUP</a:t>
                      </a:r>
                    </a:p>
                    <a:p>
                      <a:pPr algn="ctr" fontAlgn="b"/>
                      <a:endParaRPr lang="en-US" sz="1000" b="0" i="0" u="none" strike="noStrike" dirty="0">
                        <a:solidFill>
                          <a:srgbClr val="000000"/>
                        </a:solidFill>
                        <a:effectLst/>
                        <a:latin typeface="Calibri" panose="020F0502020204030204" pitchFamily="34" charset="0"/>
                      </a:endParaRPr>
                    </a:p>
                    <a:p>
                      <a:pPr algn="ctr" fontAlgn="b"/>
                      <a:endParaRPr lang="en-US" sz="10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L-SIG</a:t>
                      </a:r>
                    </a:p>
                  </a:txBody>
                  <a:tcPr marL="6350" marR="6350" marT="6350" marB="0" anchor="b"/>
                </a:tc>
                <a:tc gridSpan="6">
                  <a:txBody>
                    <a:bodyPr/>
                    <a:lstStyle/>
                    <a:p>
                      <a:pPr algn="ctr" fontAlgn="b"/>
                      <a:r>
                        <a:rPr lang="en-US" sz="1000" b="0" i="0" u="none" strike="noStrike" dirty="0">
                          <a:solidFill>
                            <a:srgbClr val="AF0B94"/>
                          </a:solidFill>
                          <a:effectLst/>
                          <a:latin typeface="Calibri" panose="020F0502020204030204" pitchFamily="34" charset="0"/>
                        </a:rPr>
                        <a:t>9.8358</a:t>
                      </a: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915479434"/>
                  </a:ext>
                </a:extLst>
              </a:tr>
              <a:tr h="150925">
                <a:tc vMerge="1">
                  <a:txBody>
                    <a:bodyPr/>
                    <a:lstStyle/>
                    <a:p>
                      <a:endParaRPr lang="en-US" sz="1200" dirty="0"/>
                    </a:p>
                  </a:txBody>
                  <a:tcPr/>
                </a:tc>
                <a:tc v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sym1</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7.9279</a:t>
                      </a:r>
                    </a:p>
                  </a:txBody>
                  <a:tcPr marL="6350" marR="6350" marT="6350" marB="0" anchor="b"/>
                </a:tc>
                <a:tc>
                  <a:txBody>
                    <a:bodyPr/>
                    <a:lstStyle/>
                    <a:p>
                      <a:pPr algn="ctr" fontAlgn="b"/>
                      <a:r>
                        <a:rPr lang="en-US" sz="1000" b="0" i="0" u="none" strike="noStrike" dirty="0">
                          <a:solidFill>
                            <a:schemeClr val="tx1"/>
                          </a:solidFill>
                          <a:effectLst/>
                          <a:latin typeface="Calibri" panose="020F0502020204030204" pitchFamily="34" charset="0"/>
                        </a:rPr>
                        <a:t>8.7337</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9.5769</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11.1436</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10.0463</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11.6864</a:t>
                      </a:r>
                    </a:p>
                  </a:txBody>
                  <a:tcPr marL="6350" marR="6350" marT="6350" marB="0" anchor="b"/>
                </a:tc>
                <a:extLst>
                  <a:ext uri="{0D108BD9-81ED-4DB2-BD59-A6C34878D82A}">
                    <a16:rowId xmlns:a16="http://schemas.microsoft.com/office/drawing/2014/main" val="198255480"/>
                  </a:ext>
                </a:extLst>
              </a:tr>
              <a:tr h="150925">
                <a:tc vMerge="1">
                  <a:txBody>
                    <a:bodyPr/>
                    <a:lstStyle/>
                    <a:p>
                      <a:endParaRPr lang="en-US" sz="1200" dirty="0"/>
                    </a:p>
                  </a:txBody>
                  <a:tcPr/>
                </a:tc>
                <a:tc v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sym2</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11.3225</a:t>
                      </a:r>
                    </a:p>
                  </a:txBody>
                  <a:tcPr marL="6350" marR="6350" marT="6350" marB="0" anchor="b"/>
                </a:tc>
                <a:tc>
                  <a:txBody>
                    <a:bodyPr/>
                    <a:lstStyle/>
                    <a:p>
                      <a:pPr algn="ctr" fontAlgn="b"/>
                      <a:r>
                        <a:rPr lang="en-US" sz="1000" b="0" i="0" u="none" strike="noStrike" dirty="0">
                          <a:solidFill>
                            <a:schemeClr val="tx1"/>
                          </a:solidFill>
                          <a:effectLst/>
                          <a:latin typeface="Calibri" panose="020F0502020204030204" pitchFamily="34" charset="0"/>
                        </a:rPr>
                        <a:t>9.1557</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10.6225</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9.406</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10.0037</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9.4135</a:t>
                      </a:r>
                    </a:p>
                  </a:txBody>
                  <a:tcPr marL="6350" marR="6350" marT="6350" marB="0" anchor="b"/>
                </a:tc>
                <a:extLst>
                  <a:ext uri="{0D108BD9-81ED-4DB2-BD59-A6C34878D82A}">
                    <a16:rowId xmlns:a16="http://schemas.microsoft.com/office/drawing/2014/main" val="2372988400"/>
                  </a:ext>
                </a:extLst>
              </a:tr>
              <a:tr h="150925">
                <a:tc vMerge="1">
                  <a:txBody>
                    <a:bodyPr/>
                    <a:lstStyle/>
                    <a:p>
                      <a:endParaRPr lang="en-US"/>
                    </a:p>
                  </a:txBody>
                  <a:tcPr/>
                </a:tc>
                <a:tc vMerge="1">
                  <a:txBody>
                    <a:bodyPr/>
                    <a:lstStyle/>
                    <a:p>
                      <a:pPr algn="ctr" fontAlgn="b"/>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sym3</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10.9392</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10.4538</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8.3452</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10.5567</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8.6699</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10.4287</a:t>
                      </a:r>
                    </a:p>
                  </a:txBody>
                  <a:tcPr marL="6350" marR="6350" marT="6350" marB="0" anchor="b"/>
                </a:tc>
                <a:extLst>
                  <a:ext uri="{0D108BD9-81ED-4DB2-BD59-A6C34878D82A}">
                    <a16:rowId xmlns:a16="http://schemas.microsoft.com/office/drawing/2014/main" val="1889160421"/>
                  </a:ext>
                </a:extLst>
              </a:tr>
              <a:tr h="150925">
                <a:tc vMerge="1">
                  <a:txBody>
                    <a:bodyPr/>
                    <a:lstStyle/>
                    <a:p>
                      <a:endParaRPr lang="en-US"/>
                    </a:p>
                  </a:txBody>
                  <a:tcPr/>
                </a:tc>
                <a:tc vMerge="1">
                  <a:txBody>
                    <a:bodyPr/>
                    <a:lstStyle/>
                    <a:p>
                      <a:pPr algn="ctr" fontAlgn="b"/>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sym4</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9.3761</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9.1387</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8.8432</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9.3513</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10.9281</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9.3578</a:t>
                      </a:r>
                    </a:p>
                  </a:txBody>
                  <a:tcPr marL="6350" marR="6350" marT="6350" marB="0" anchor="b"/>
                </a:tc>
                <a:extLst>
                  <a:ext uri="{0D108BD9-81ED-4DB2-BD59-A6C34878D82A}">
                    <a16:rowId xmlns:a16="http://schemas.microsoft.com/office/drawing/2014/main" val="1319767369"/>
                  </a:ext>
                </a:extLst>
              </a:tr>
              <a:tr h="150925">
                <a:tc vMerge="1">
                  <a:txBody>
                    <a:bodyPr/>
                    <a:lstStyle/>
                    <a:p>
                      <a:endParaRPr lang="en-US"/>
                    </a:p>
                  </a:txBody>
                  <a:tcPr/>
                </a:tc>
                <a:tc vMerge="1">
                  <a:txBody>
                    <a:bodyPr/>
                    <a:lstStyle/>
                    <a:p>
                      <a:pPr algn="ctr" fontAlgn="b"/>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sym5</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10.0194</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12.3019</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9.176</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8.2375</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8.5705</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8.2133</a:t>
                      </a:r>
                    </a:p>
                  </a:txBody>
                  <a:tcPr marL="6350" marR="6350" marT="6350" marB="0" anchor="b"/>
                </a:tc>
                <a:extLst>
                  <a:ext uri="{0D108BD9-81ED-4DB2-BD59-A6C34878D82A}">
                    <a16:rowId xmlns:a16="http://schemas.microsoft.com/office/drawing/2014/main" val="3090914451"/>
                  </a:ext>
                </a:extLst>
              </a:tr>
              <a:tr h="150925">
                <a:tc vMerge="1">
                  <a:txBody>
                    <a:bodyPr/>
                    <a:lstStyle/>
                    <a:p>
                      <a:endParaRPr lang="en-US"/>
                    </a:p>
                  </a:txBody>
                  <a:tcPr/>
                </a:tc>
                <a:tc vMerge="1">
                  <a:txBody>
                    <a:bodyPr/>
                    <a:lstStyle/>
                    <a:p>
                      <a:pPr algn="ctr" fontAlgn="b"/>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sym6</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9.0867</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8.5363</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8.8858</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10.1475</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9.2394</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9.8383</a:t>
                      </a:r>
                    </a:p>
                  </a:txBody>
                  <a:tcPr marL="6350" marR="6350" marT="6350" marB="0" anchor="b"/>
                </a:tc>
                <a:extLst>
                  <a:ext uri="{0D108BD9-81ED-4DB2-BD59-A6C34878D82A}">
                    <a16:rowId xmlns:a16="http://schemas.microsoft.com/office/drawing/2014/main" val="734973953"/>
                  </a:ext>
                </a:extLst>
              </a:tr>
              <a:tr h="150925">
                <a:tc vMerge="1">
                  <a:txBody>
                    <a:bodyPr/>
                    <a:lstStyle/>
                    <a:p>
                      <a:endParaRPr lang="en-US" sz="1200" dirty="0"/>
                    </a:p>
                  </a:txBody>
                  <a:tcPr/>
                </a:tc>
                <a:tc gridSpan="8">
                  <a:txBody>
                    <a:bodyPr/>
                    <a:lstStyle/>
                    <a:p>
                      <a:pPr algn="ctr" fontAlgn="b"/>
                      <a:endParaRPr lang="en-US" sz="10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689791889"/>
                  </a:ext>
                </a:extLst>
              </a:tr>
              <a:tr h="150925">
                <a:tc vMerge="1">
                  <a:txBody>
                    <a:bodyPr/>
                    <a:lstStyle/>
                    <a:p>
                      <a:endParaRPr lang="en-US" sz="1200" dirty="0"/>
                    </a:p>
                  </a:txBody>
                  <a:tcPr/>
                </a:tc>
                <a:tc rowSpan="7">
                  <a:txBody>
                    <a:bodyPr/>
                    <a:lstStyle/>
                    <a:p>
                      <a:pPr algn="ctr" fontAlgn="b"/>
                      <a:r>
                        <a:rPr lang="en-US" sz="1000" b="0" i="0" u="none" strike="noStrike" dirty="0">
                          <a:solidFill>
                            <a:srgbClr val="000000"/>
                          </a:solidFill>
                          <a:effectLst/>
                          <a:latin typeface="Calibri" panose="020F0502020204030204" pitchFamily="34" charset="0"/>
                        </a:rPr>
                        <a:t>80MHz Non-HT DUP</a:t>
                      </a:r>
                    </a:p>
                    <a:p>
                      <a:pPr algn="ctr" fontAlgn="b"/>
                      <a:endParaRPr lang="en-US" sz="1000" b="0" i="0" u="none" strike="noStrike" dirty="0">
                        <a:solidFill>
                          <a:srgbClr val="000000"/>
                        </a:solidFill>
                        <a:effectLst/>
                        <a:latin typeface="Calibri" panose="020F0502020204030204" pitchFamily="34" charset="0"/>
                      </a:endParaRPr>
                    </a:p>
                    <a:p>
                      <a:pPr algn="ctr" fontAlgn="b"/>
                      <a:endParaRPr lang="en-US" sz="10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L-SIG</a:t>
                      </a:r>
                    </a:p>
                  </a:txBody>
                  <a:tcPr marL="6350" marR="6350" marT="6350" marB="0" anchor="b"/>
                </a:tc>
                <a:tc gridSpan="6">
                  <a:txBody>
                    <a:bodyPr/>
                    <a:lstStyle/>
                    <a:p>
                      <a:pPr algn="ctr" fontAlgn="b"/>
                      <a:r>
                        <a:rPr lang="en-US" sz="1000" b="0" i="0" u="none" strike="noStrike" dirty="0">
                          <a:solidFill>
                            <a:srgbClr val="AF0B94"/>
                          </a:solidFill>
                          <a:effectLst/>
                          <a:latin typeface="Calibri" panose="020F0502020204030204" pitchFamily="34" charset="0"/>
                        </a:rPr>
                        <a:t>9.0216</a:t>
                      </a: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9934759"/>
                  </a:ext>
                </a:extLst>
              </a:tr>
              <a:tr h="150925">
                <a:tc vMerge="1">
                  <a:txBody>
                    <a:bodyPr/>
                    <a:lstStyle/>
                    <a:p>
                      <a:endParaRPr lang="en-US" sz="1200" dirty="0"/>
                    </a:p>
                  </a:txBody>
                  <a:tcPr/>
                </a:tc>
                <a:tc v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sym1</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6.8593</a:t>
                      </a:r>
                    </a:p>
                  </a:txBody>
                  <a:tcPr marL="6350" marR="6350" marT="6350" marB="0" anchor="b"/>
                </a:tc>
                <a:tc>
                  <a:txBody>
                    <a:bodyPr/>
                    <a:lstStyle/>
                    <a:p>
                      <a:pPr algn="ctr" fontAlgn="b"/>
                      <a:r>
                        <a:rPr lang="en-US" sz="1000" b="0" i="0" u="none" strike="noStrike" dirty="0">
                          <a:solidFill>
                            <a:schemeClr val="tx1"/>
                          </a:solidFill>
                          <a:effectLst/>
                          <a:latin typeface="Calibri" panose="020F0502020204030204" pitchFamily="34" charset="0"/>
                        </a:rPr>
                        <a:t>7.7729</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8.7635</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10.0768</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9.2536</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10.9206</a:t>
                      </a:r>
                    </a:p>
                  </a:txBody>
                  <a:tcPr marL="6350" marR="6350" marT="6350" marB="0" anchor="b"/>
                </a:tc>
                <a:extLst>
                  <a:ext uri="{0D108BD9-81ED-4DB2-BD59-A6C34878D82A}">
                    <a16:rowId xmlns:a16="http://schemas.microsoft.com/office/drawing/2014/main" val="2350867965"/>
                  </a:ext>
                </a:extLst>
              </a:tr>
              <a:tr h="150925">
                <a:tc vMerge="1">
                  <a:txBody>
                    <a:bodyPr/>
                    <a:lstStyle/>
                    <a:p>
                      <a:endParaRPr lang="en-US" sz="1200" dirty="0"/>
                    </a:p>
                  </a:txBody>
                  <a:tcPr/>
                </a:tc>
                <a:tc v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sym2</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10.7241</a:t>
                      </a:r>
                    </a:p>
                  </a:txBody>
                  <a:tcPr marL="6350" marR="6350" marT="6350" marB="0" anchor="b"/>
                </a:tc>
                <a:tc>
                  <a:txBody>
                    <a:bodyPr/>
                    <a:lstStyle/>
                    <a:p>
                      <a:pPr algn="ctr" fontAlgn="b"/>
                      <a:r>
                        <a:rPr lang="en-US" sz="1000" b="0" i="0" u="none" strike="noStrike" dirty="0">
                          <a:solidFill>
                            <a:schemeClr val="tx1"/>
                          </a:solidFill>
                          <a:effectLst/>
                          <a:latin typeface="Calibri" panose="020F0502020204030204" pitchFamily="34" charset="0"/>
                        </a:rPr>
                        <a:t>8.6043</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9.8728</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8.979</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9.1147</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9.2001</a:t>
                      </a:r>
                    </a:p>
                  </a:txBody>
                  <a:tcPr marL="6350" marR="6350" marT="6350" marB="0" anchor="b"/>
                </a:tc>
                <a:extLst>
                  <a:ext uri="{0D108BD9-81ED-4DB2-BD59-A6C34878D82A}">
                    <a16:rowId xmlns:a16="http://schemas.microsoft.com/office/drawing/2014/main" val="4049204719"/>
                  </a:ext>
                </a:extLst>
              </a:tr>
              <a:tr h="150925">
                <a:tc vMerge="1">
                  <a:txBody>
                    <a:bodyPr/>
                    <a:lstStyle/>
                    <a:p>
                      <a:pPr algn="ctr"/>
                      <a:endParaRPr lang="en-US" sz="1100" b="1" dirty="0">
                        <a:latin typeface="Calibri" panose="020F0502020204030204" pitchFamily="34" charset="0"/>
                        <a:ea typeface="Calibri" panose="020F0502020204030204" pitchFamily="34" charset="0"/>
                        <a:cs typeface="Calibri" panose="020F0502020204030204" pitchFamily="34" charset="0"/>
                      </a:endParaRPr>
                    </a:p>
                  </a:txBody>
                  <a:tcPr/>
                </a:tc>
                <a:tc vMerge="1">
                  <a:txBody>
                    <a:bodyPr/>
                    <a:lstStyle/>
                    <a:p>
                      <a:pPr algn="ctr" fontAlgn="b"/>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sym3</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10.02</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9.455</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7.9165</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9.7754</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8.1448</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9.4427</a:t>
                      </a:r>
                    </a:p>
                  </a:txBody>
                  <a:tcPr marL="6350" marR="6350" marT="6350" marB="0" anchor="b"/>
                </a:tc>
                <a:extLst>
                  <a:ext uri="{0D108BD9-81ED-4DB2-BD59-A6C34878D82A}">
                    <a16:rowId xmlns:a16="http://schemas.microsoft.com/office/drawing/2014/main" val="1516683619"/>
                  </a:ext>
                </a:extLst>
              </a:tr>
              <a:tr h="150925">
                <a:tc vMerge="1">
                  <a:txBody>
                    <a:bodyPr/>
                    <a:lstStyle/>
                    <a:p>
                      <a:pPr algn="ctr"/>
                      <a:endParaRPr lang="en-US" sz="1100" b="1" dirty="0">
                        <a:latin typeface="Calibri" panose="020F0502020204030204" pitchFamily="34" charset="0"/>
                        <a:ea typeface="Calibri" panose="020F0502020204030204" pitchFamily="34" charset="0"/>
                        <a:cs typeface="Calibri" panose="020F0502020204030204" pitchFamily="34" charset="0"/>
                      </a:endParaRPr>
                    </a:p>
                  </a:txBody>
                  <a:tcPr/>
                </a:tc>
                <a:tc vMerge="1">
                  <a:txBody>
                    <a:bodyPr/>
                    <a:lstStyle/>
                    <a:p>
                      <a:pPr algn="ctr" fontAlgn="b"/>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sym4</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8.2333</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8.0458</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8.242</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8.7533</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10.4067</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8.3394</a:t>
                      </a:r>
                    </a:p>
                  </a:txBody>
                  <a:tcPr marL="6350" marR="6350" marT="6350" marB="0" anchor="b"/>
                </a:tc>
                <a:extLst>
                  <a:ext uri="{0D108BD9-81ED-4DB2-BD59-A6C34878D82A}">
                    <a16:rowId xmlns:a16="http://schemas.microsoft.com/office/drawing/2014/main" val="3632480479"/>
                  </a:ext>
                </a:extLst>
              </a:tr>
              <a:tr h="150925">
                <a:tc vMerge="1">
                  <a:txBody>
                    <a:bodyPr/>
                    <a:lstStyle/>
                    <a:p>
                      <a:pPr algn="ctr"/>
                      <a:endParaRPr lang="en-US" sz="1100" b="1" dirty="0">
                        <a:latin typeface="Calibri" panose="020F0502020204030204" pitchFamily="34" charset="0"/>
                        <a:ea typeface="Calibri" panose="020F0502020204030204" pitchFamily="34" charset="0"/>
                        <a:cs typeface="Calibri" panose="020F0502020204030204" pitchFamily="34" charset="0"/>
                      </a:endParaRPr>
                    </a:p>
                  </a:txBody>
                  <a:tcPr/>
                </a:tc>
                <a:tc vMerge="1">
                  <a:txBody>
                    <a:bodyPr/>
                    <a:lstStyle/>
                    <a:p>
                      <a:pPr algn="ctr" fontAlgn="b"/>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sym5</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9.5228</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11.291</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8.5796</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8.0015</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7.7314</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7.9471</a:t>
                      </a:r>
                    </a:p>
                  </a:txBody>
                  <a:tcPr marL="6350" marR="6350" marT="6350" marB="0" anchor="b"/>
                </a:tc>
                <a:extLst>
                  <a:ext uri="{0D108BD9-81ED-4DB2-BD59-A6C34878D82A}">
                    <a16:rowId xmlns:a16="http://schemas.microsoft.com/office/drawing/2014/main" val="2637112441"/>
                  </a:ext>
                </a:extLst>
              </a:tr>
              <a:tr h="150925">
                <a:tc vMerge="1">
                  <a:txBody>
                    <a:bodyPr/>
                    <a:lstStyle/>
                    <a:p>
                      <a:pPr algn="ctr"/>
                      <a:endParaRPr lang="en-US" sz="1100" b="1" dirty="0">
                        <a:latin typeface="Calibri" panose="020F0502020204030204" pitchFamily="34" charset="0"/>
                        <a:ea typeface="Calibri" panose="020F0502020204030204" pitchFamily="34" charset="0"/>
                        <a:cs typeface="Calibri" panose="020F0502020204030204" pitchFamily="34" charset="0"/>
                      </a:endParaRPr>
                    </a:p>
                  </a:txBody>
                  <a:tcPr/>
                </a:tc>
                <a:tc vMerge="1">
                  <a:txBody>
                    <a:bodyPr/>
                    <a:lstStyle/>
                    <a:p>
                      <a:pPr algn="ctr" fontAlgn="b"/>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sym6</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8.3626</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7.8479</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7.7769</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10.0689</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8.1916</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9.2236</a:t>
                      </a:r>
                    </a:p>
                  </a:txBody>
                  <a:tcPr marL="6350" marR="6350" marT="6350" marB="0" anchor="b"/>
                </a:tc>
                <a:extLst>
                  <a:ext uri="{0D108BD9-81ED-4DB2-BD59-A6C34878D82A}">
                    <a16:rowId xmlns:a16="http://schemas.microsoft.com/office/drawing/2014/main" val="3227719381"/>
                  </a:ext>
                </a:extLst>
              </a:tr>
            </a:tbl>
          </a:graphicData>
        </a:graphic>
      </p:graphicFrame>
      <p:sp>
        <p:nvSpPr>
          <p:cNvPr id="9" name="TextBox 8">
            <a:extLst>
              <a:ext uri="{FF2B5EF4-FFF2-40B4-BE49-F238E27FC236}">
                <a16:creationId xmlns:a16="http://schemas.microsoft.com/office/drawing/2014/main" id="{50638D85-EB83-9DC1-EEB1-40783C00D67A}"/>
              </a:ext>
            </a:extLst>
          </p:cNvPr>
          <p:cNvSpPr txBox="1"/>
          <p:nvPr/>
        </p:nvSpPr>
        <p:spPr>
          <a:xfrm>
            <a:off x="6300192" y="2276872"/>
            <a:ext cx="2843808" cy="2800767"/>
          </a:xfrm>
          <a:prstGeom prst="rect">
            <a:avLst/>
          </a:prstGeom>
          <a:noFill/>
        </p:spPr>
        <p:txBody>
          <a:bodyPr wrap="square" rtlCol="0">
            <a:spAutoFit/>
          </a:bodyPr>
          <a:lstStyle/>
          <a:p>
            <a:endParaRPr lang="en-US" sz="1100" b="1" dirty="0"/>
          </a:p>
          <a:p>
            <a:r>
              <a:rPr lang="en-US" sz="1100" b="1" dirty="0"/>
              <a:t>If limiting the Hamming distance must be &gt;=30, scrambling seed value of 23 is the best with excellent Hamming distance and least PAPRs</a:t>
            </a:r>
            <a:endParaRPr lang="en-US" sz="1100" dirty="0"/>
          </a:p>
          <a:p>
            <a:endParaRPr lang="en-US" sz="1100" dirty="0"/>
          </a:p>
          <a:p>
            <a:pPr marL="171450" indent="-171450">
              <a:buFont typeface="Arial" panose="020B0604020202020204" pitchFamily="34" charset="0"/>
              <a:buChar char="•"/>
            </a:pPr>
            <a:r>
              <a:rPr lang="en-US" sz="1100" dirty="0"/>
              <a:t>The corresponding SCRAMBLER_INITIAL_VALUE is [1, 1, 1, 0, 1, 0, 0]</a:t>
            </a:r>
          </a:p>
          <a:p>
            <a:pPr marL="171450" indent="-171450">
              <a:buFont typeface="Arial" panose="020B0604020202020204" pitchFamily="34" charset="0"/>
              <a:buChar char="•"/>
            </a:pPr>
            <a:endParaRPr lang="en-US" sz="1100" dirty="0"/>
          </a:p>
          <a:p>
            <a:pPr marL="171450" indent="-171450">
              <a:buFont typeface="Arial" panose="020B0604020202020204" pitchFamily="34" charset="0"/>
              <a:buChar char="•"/>
            </a:pPr>
            <a:endParaRPr lang="en-US" sz="1100" dirty="0"/>
          </a:p>
          <a:p>
            <a:r>
              <a:rPr lang="en-US" sz="1100" b="1" dirty="0"/>
              <a:t>Note that some higher PAPRs appear in the last 3 symbols, which potentially can be optimized by changing the last octet in ANA of RA field</a:t>
            </a:r>
          </a:p>
          <a:p>
            <a:endParaRPr lang="en-US" sz="1100" dirty="0"/>
          </a:p>
        </p:txBody>
      </p:sp>
    </p:spTree>
    <p:extLst>
      <p:ext uri="{BB962C8B-B14F-4D97-AF65-F5344CB8AC3E}">
        <p14:creationId xmlns:p14="http://schemas.microsoft.com/office/powerpoint/2010/main" val="374054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461AB-8BA0-1A44-9DFB-CAB63571E1E6}"/>
              </a:ext>
            </a:extLst>
          </p:cNvPr>
          <p:cNvSpPr>
            <a:spLocks noGrp="1"/>
          </p:cNvSpPr>
          <p:nvPr>
            <p:ph type="title"/>
          </p:nvPr>
        </p:nvSpPr>
        <p:spPr>
          <a:xfrm>
            <a:off x="685800" y="685800"/>
            <a:ext cx="7772400" cy="1015008"/>
          </a:xfrm>
        </p:spPr>
        <p:txBody>
          <a:bodyPr/>
          <a:lstStyle/>
          <a:p>
            <a:r>
              <a:rPr lang="en-US" dirty="0"/>
              <a:t>Scrambling Seed Optimization</a:t>
            </a:r>
            <a:br>
              <a:rPr lang="en-US" dirty="0"/>
            </a:br>
            <a:r>
              <a:rPr lang="en-US" dirty="0"/>
              <a:t>(RA=</a:t>
            </a:r>
            <a:r>
              <a:rPr lang="en-US" sz="3200" dirty="0">
                <a:solidFill>
                  <a:srgbClr val="FF0000"/>
                </a:solidFill>
              </a:rPr>
              <a:t> </a:t>
            </a:r>
            <a:r>
              <a:rPr lang="en-US" sz="3200" dirty="0">
                <a:solidFill>
                  <a:schemeClr val="tx1"/>
                </a:solidFill>
              </a:rPr>
              <a:t>00-0F-AC-47-43-</a:t>
            </a:r>
            <a:r>
              <a:rPr lang="en-US" sz="3200" dirty="0">
                <a:solidFill>
                  <a:srgbClr val="FFC000"/>
                </a:solidFill>
              </a:rPr>
              <a:t>FF</a:t>
            </a:r>
            <a:r>
              <a:rPr lang="en-US" sz="3200" dirty="0">
                <a:solidFill>
                  <a:schemeClr val="tx1"/>
                </a:solidFill>
              </a:rPr>
              <a:t>)</a:t>
            </a:r>
            <a:endParaRPr lang="en-US" dirty="0">
              <a:solidFill>
                <a:schemeClr val="tx1"/>
              </a:solidFill>
            </a:endParaRPr>
          </a:p>
        </p:txBody>
      </p:sp>
      <p:sp>
        <p:nvSpPr>
          <p:cNvPr id="4" name="Date Placeholder 3">
            <a:extLst>
              <a:ext uri="{FF2B5EF4-FFF2-40B4-BE49-F238E27FC236}">
                <a16:creationId xmlns:a16="http://schemas.microsoft.com/office/drawing/2014/main" id="{CC7A85EC-749A-24C9-87D7-8C1B864E86AF}"/>
              </a:ext>
            </a:extLst>
          </p:cNvPr>
          <p:cNvSpPr>
            <a:spLocks noGrp="1"/>
          </p:cNvSpPr>
          <p:nvPr>
            <p:ph type="dt" sz="half" idx="10"/>
          </p:nvPr>
        </p:nvSpPr>
        <p:spPr/>
        <p:txBody>
          <a:bodyPr/>
          <a:lstStyle/>
          <a:p>
            <a:pPr>
              <a:defRPr/>
            </a:pPr>
            <a:r>
              <a:rPr lang="en-US" altLang="en-US"/>
              <a:t>July 2025</a:t>
            </a:r>
            <a:endParaRPr lang="en-GB" altLang="en-US" dirty="0"/>
          </a:p>
        </p:txBody>
      </p:sp>
      <p:sp>
        <p:nvSpPr>
          <p:cNvPr id="5" name="Footer Placeholder 4">
            <a:extLst>
              <a:ext uri="{FF2B5EF4-FFF2-40B4-BE49-F238E27FC236}">
                <a16:creationId xmlns:a16="http://schemas.microsoft.com/office/drawing/2014/main" id="{CE0BE390-C9E9-FA8D-8F1F-DED626611567}"/>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9C39F891-30CB-FF47-69D7-519C5FCC46E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graphicFrame>
        <p:nvGraphicFramePr>
          <p:cNvPr id="7" name="Table 6">
            <a:extLst>
              <a:ext uri="{FF2B5EF4-FFF2-40B4-BE49-F238E27FC236}">
                <a16:creationId xmlns:a16="http://schemas.microsoft.com/office/drawing/2014/main" id="{BBC0536E-84CB-33DB-AD28-1B3B709CA247}"/>
              </a:ext>
            </a:extLst>
          </p:cNvPr>
          <p:cNvGraphicFramePr>
            <a:graphicFrameLocks noGrp="1"/>
          </p:cNvGraphicFramePr>
          <p:nvPr>
            <p:extLst>
              <p:ext uri="{D42A27DB-BD31-4B8C-83A1-F6EECF244321}">
                <p14:modId xmlns:p14="http://schemas.microsoft.com/office/powerpoint/2010/main" val="3747144702"/>
              </p:ext>
            </p:extLst>
          </p:nvPr>
        </p:nvGraphicFramePr>
        <p:xfrm>
          <a:off x="35496" y="2070566"/>
          <a:ext cx="6072333" cy="4382770"/>
        </p:xfrm>
        <a:graphic>
          <a:graphicData uri="http://schemas.openxmlformats.org/drawingml/2006/table">
            <a:tbl>
              <a:tblPr firstRow="1" bandRow="1">
                <a:tableStyleId>{5C22544A-7EE6-4342-B048-85BDC9FD1C3A}</a:tableStyleId>
              </a:tblPr>
              <a:tblGrid>
                <a:gridCol w="653669">
                  <a:extLst>
                    <a:ext uri="{9D8B030D-6E8A-4147-A177-3AD203B41FA5}">
                      <a16:colId xmlns:a16="http://schemas.microsoft.com/office/drawing/2014/main" val="3831382379"/>
                    </a:ext>
                  </a:extLst>
                </a:gridCol>
                <a:gridCol w="677333">
                  <a:extLst>
                    <a:ext uri="{9D8B030D-6E8A-4147-A177-3AD203B41FA5}">
                      <a16:colId xmlns:a16="http://schemas.microsoft.com/office/drawing/2014/main" val="2975977101"/>
                    </a:ext>
                  </a:extLst>
                </a:gridCol>
                <a:gridCol w="677333">
                  <a:extLst>
                    <a:ext uri="{9D8B030D-6E8A-4147-A177-3AD203B41FA5}">
                      <a16:colId xmlns:a16="http://schemas.microsoft.com/office/drawing/2014/main" val="3851637321"/>
                    </a:ext>
                  </a:extLst>
                </a:gridCol>
                <a:gridCol w="677333">
                  <a:extLst>
                    <a:ext uri="{9D8B030D-6E8A-4147-A177-3AD203B41FA5}">
                      <a16:colId xmlns:a16="http://schemas.microsoft.com/office/drawing/2014/main" val="2325825884"/>
                    </a:ext>
                  </a:extLst>
                </a:gridCol>
                <a:gridCol w="677333">
                  <a:extLst>
                    <a:ext uri="{9D8B030D-6E8A-4147-A177-3AD203B41FA5}">
                      <a16:colId xmlns:a16="http://schemas.microsoft.com/office/drawing/2014/main" val="3643744207"/>
                    </a:ext>
                  </a:extLst>
                </a:gridCol>
                <a:gridCol w="677333">
                  <a:extLst>
                    <a:ext uri="{9D8B030D-6E8A-4147-A177-3AD203B41FA5}">
                      <a16:colId xmlns:a16="http://schemas.microsoft.com/office/drawing/2014/main" val="3090071860"/>
                    </a:ext>
                  </a:extLst>
                </a:gridCol>
                <a:gridCol w="677333">
                  <a:extLst>
                    <a:ext uri="{9D8B030D-6E8A-4147-A177-3AD203B41FA5}">
                      <a16:colId xmlns:a16="http://schemas.microsoft.com/office/drawing/2014/main" val="3462471843"/>
                    </a:ext>
                  </a:extLst>
                </a:gridCol>
                <a:gridCol w="677333">
                  <a:extLst>
                    <a:ext uri="{9D8B030D-6E8A-4147-A177-3AD203B41FA5}">
                      <a16:colId xmlns:a16="http://schemas.microsoft.com/office/drawing/2014/main" val="3218282867"/>
                    </a:ext>
                  </a:extLst>
                </a:gridCol>
                <a:gridCol w="677333">
                  <a:extLst>
                    <a:ext uri="{9D8B030D-6E8A-4147-A177-3AD203B41FA5}">
                      <a16:colId xmlns:a16="http://schemas.microsoft.com/office/drawing/2014/main" val="1433329110"/>
                    </a:ext>
                  </a:extLst>
                </a:gridCol>
              </a:tblGrid>
              <a:tr h="205792">
                <a:tc gridSpan="3">
                  <a:txBody>
                    <a:bodyPr/>
                    <a:lstStyle/>
                    <a:p>
                      <a:pPr algn="ctr" fontAlgn="b"/>
                      <a:r>
                        <a:rPr lang="en-US" sz="1000" b="1" i="0" u="none" strike="noStrike" dirty="0">
                          <a:solidFill>
                            <a:srgbClr val="000000"/>
                          </a:solidFill>
                          <a:effectLst/>
                          <a:latin typeface="Calibri" panose="020F0502020204030204" pitchFamily="34" charset="0"/>
                        </a:rPr>
                        <a:t>Hamming distance</a:t>
                      </a:r>
                    </a:p>
                  </a:txBody>
                  <a:tcPr/>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r>
                        <a:rPr lang="en-US" sz="1200" b="0" i="0" u="none" strike="noStrike" dirty="0">
                          <a:solidFill>
                            <a:srgbClr val="000000"/>
                          </a:solidFill>
                          <a:effectLst/>
                          <a:latin typeface="Calibri" panose="020F0502020204030204" pitchFamily="34" charset="0"/>
                        </a:rPr>
                        <a:t>HD</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33</a:t>
                      </a:r>
                    </a:p>
                  </a:txBody>
                  <a:tcPr marL="6350" marR="6350" marT="6350" marB="0" anchor="b"/>
                </a:tc>
                <a:tc>
                  <a:txBody>
                    <a:bodyPr/>
                    <a:lstStyle/>
                    <a:p>
                      <a:pPr algn="ctr" fontAlgn="b"/>
                      <a:r>
                        <a:rPr lang="en-US" sz="1000" b="0" i="0" u="none" strike="noStrike" dirty="0">
                          <a:solidFill>
                            <a:srgbClr val="C00000"/>
                          </a:solidFill>
                          <a:effectLst/>
                          <a:latin typeface="Calibri" panose="020F0502020204030204" pitchFamily="34" charset="0"/>
                        </a:rPr>
                        <a:t>33</a:t>
                      </a:r>
                    </a:p>
                  </a:txBody>
                  <a:tcPr marL="6350" marR="6350" marT="6350" marB="0" anchor="b"/>
                </a:tc>
                <a:tc>
                  <a:txBody>
                    <a:bodyPr/>
                    <a:lstStyle/>
                    <a:p>
                      <a:pPr algn="ctr" fontAlgn="b"/>
                      <a:r>
                        <a:rPr lang="en-US" sz="1000" b="0" i="0" u="none" strike="noStrike" dirty="0">
                          <a:solidFill>
                            <a:schemeClr val="tx1"/>
                          </a:solidFill>
                          <a:effectLst/>
                          <a:latin typeface="Calibri" panose="020F0502020204030204" pitchFamily="34" charset="0"/>
                        </a:rPr>
                        <a:t>31</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31</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31</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31</a:t>
                      </a:r>
                    </a:p>
                  </a:txBody>
                  <a:tcPr marL="6350" marR="6350" marT="6350" marB="0" anchor="b"/>
                </a:tc>
                <a:extLst>
                  <a:ext uri="{0D108BD9-81ED-4DB2-BD59-A6C34878D82A}">
                    <a16:rowId xmlns:a16="http://schemas.microsoft.com/office/drawing/2014/main" val="1807646123"/>
                  </a:ext>
                </a:extLst>
              </a:tr>
              <a:tr h="205792">
                <a:tc gridSpan="3">
                  <a:txBody>
                    <a:bodyPr/>
                    <a:lstStyle/>
                    <a:p>
                      <a:pPr algn="ctr" fontAlgn="b"/>
                      <a:r>
                        <a:rPr lang="en-US" sz="1000" b="1" i="0" u="none" strike="noStrike" dirty="0">
                          <a:solidFill>
                            <a:srgbClr val="000000"/>
                          </a:solidFill>
                          <a:effectLst/>
                          <a:latin typeface="Calibri" panose="020F0502020204030204" pitchFamily="34" charset="0"/>
                        </a:rPr>
                        <a:t>Scrambling seed</a:t>
                      </a:r>
                    </a:p>
                  </a:txBody>
                  <a:tcPr/>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r>
                        <a:rPr lang="en-US" sz="1200" b="0" i="0" u="none" strike="noStrike" dirty="0">
                          <a:solidFill>
                            <a:srgbClr val="000000"/>
                          </a:solidFill>
                          <a:effectLst/>
                          <a:latin typeface="Calibri" panose="020F0502020204030204" pitchFamily="34" charset="0"/>
                        </a:rPr>
                        <a:t>seed</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33</a:t>
                      </a:r>
                    </a:p>
                  </a:txBody>
                  <a:tcPr marL="6350" marR="6350" marT="6350" marB="0" anchor="b"/>
                </a:tc>
                <a:tc>
                  <a:txBody>
                    <a:bodyPr/>
                    <a:lstStyle/>
                    <a:p>
                      <a:pPr algn="ctr" fontAlgn="b"/>
                      <a:r>
                        <a:rPr lang="en-US" sz="1000" b="0" i="0" u="none" strike="noStrike" dirty="0">
                          <a:solidFill>
                            <a:srgbClr val="C00000"/>
                          </a:solidFill>
                          <a:effectLst/>
                          <a:latin typeface="Calibri" panose="020F0502020204030204" pitchFamily="34" charset="0"/>
                        </a:rPr>
                        <a:t>67</a:t>
                      </a:r>
                    </a:p>
                  </a:txBody>
                  <a:tcPr marL="6350" marR="6350" marT="6350" marB="0" anchor="b"/>
                </a:tc>
                <a:tc>
                  <a:txBody>
                    <a:bodyPr/>
                    <a:lstStyle/>
                    <a:p>
                      <a:pPr algn="ctr" fontAlgn="b"/>
                      <a:r>
                        <a:rPr lang="en-US" sz="1000" b="0" i="0" u="none" strike="noStrike" dirty="0">
                          <a:solidFill>
                            <a:schemeClr val="tx1"/>
                          </a:solidFill>
                          <a:effectLst/>
                          <a:latin typeface="Calibri" panose="020F0502020204030204" pitchFamily="34" charset="0"/>
                        </a:rPr>
                        <a:t>23</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49</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91</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109</a:t>
                      </a:r>
                    </a:p>
                  </a:txBody>
                  <a:tcPr marL="6350" marR="6350" marT="6350" marB="0" anchor="b"/>
                </a:tc>
                <a:extLst>
                  <a:ext uri="{0D108BD9-81ED-4DB2-BD59-A6C34878D82A}">
                    <a16:rowId xmlns:a16="http://schemas.microsoft.com/office/drawing/2014/main" val="612762242"/>
                  </a:ext>
                </a:extLst>
              </a:tr>
              <a:tr h="205792">
                <a:tc gridSpan="9">
                  <a:txBody>
                    <a:bodyPr/>
                    <a:lstStyle/>
                    <a:p>
                      <a:pPr algn="ct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400244488"/>
                  </a:ext>
                </a:extLst>
              </a:tr>
              <a:tr h="133979">
                <a:tc rowSpan="23">
                  <a:txBody>
                    <a:bodyPr/>
                    <a:lstStyle/>
                    <a:p>
                      <a:pPr algn="ctr"/>
                      <a:endParaRPr lang="en-US" sz="1000" dirty="0">
                        <a:latin typeface="Calibri" panose="020F0502020204030204" pitchFamily="34" charset="0"/>
                        <a:ea typeface="Calibri" panose="020F0502020204030204" pitchFamily="34" charset="0"/>
                        <a:cs typeface="Calibri" panose="020F0502020204030204" pitchFamily="34" charset="0"/>
                      </a:endParaRPr>
                    </a:p>
                    <a:p>
                      <a:pPr algn="ctr"/>
                      <a:endParaRPr lang="en-US" sz="1000" dirty="0">
                        <a:latin typeface="Calibri" panose="020F0502020204030204" pitchFamily="34" charset="0"/>
                        <a:ea typeface="Calibri" panose="020F0502020204030204" pitchFamily="34" charset="0"/>
                        <a:cs typeface="Calibri" panose="020F0502020204030204" pitchFamily="34" charset="0"/>
                      </a:endParaRPr>
                    </a:p>
                    <a:p>
                      <a:pPr algn="ctr"/>
                      <a:endParaRPr lang="en-US" sz="1000" dirty="0">
                        <a:latin typeface="Calibri" panose="020F0502020204030204" pitchFamily="34" charset="0"/>
                        <a:ea typeface="Calibri" panose="020F0502020204030204" pitchFamily="34" charset="0"/>
                        <a:cs typeface="Calibri" panose="020F0502020204030204" pitchFamily="34" charset="0"/>
                      </a:endParaRPr>
                    </a:p>
                    <a:p>
                      <a:pPr algn="ctr"/>
                      <a:endParaRPr lang="en-US" sz="1000" dirty="0">
                        <a:latin typeface="Calibri" panose="020F0502020204030204" pitchFamily="34" charset="0"/>
                        <a:ea typeface="Calibri" panose="020F0502020204030204" pitchFamily="34" charset="0"/>
                        <a:cs typeface="Calibri" panose="020F0502020204030204" pitchFamily="34" charset="0"/>
                      </a:endParaRPr>
                    </a:p>
                    <a:p>
                      <a:pPr algn="ctr"/>
                      <a:endParaRPr lang="en-US" sz="1000" dirty="0">
                        <a:latin typeface="Calibri" panose="020F0502020204030204" pitchFamily="34" charset="0"/>
                        <a:ea typeface="Calibri" panose="020F0502020204030204" pitchFamily="34" charset="0"/>
                        <a:cs typeface="Calibri" panose="020F0502020204030204" pitchFamily="34" charset="0"/>
                      </a:endParaRPr>
                    </a:p>
                    <a:p>
                      <a:pPr algn="ctr"/>
                      <a:r>
                        <a:rPr lang="en-US" sz="1000" b="1" dirty="0">
                          <a:latin typeface="Calibri" panose="020F0502020204030204" pitchFamily="34" charset="0"/>
                          <a:ea typeface="Calibri" panose="020F0502020204030204" pitchFamily="34" charset="0"/>
                          <a:cs typeface="Calibri" panose="020F0502020204030204" pitchFamily="34" charset="0"/>
                        </a:rPr>
                        <a:t>PAPR in dB</a:t>
                      </a:r>
                    </a:p>
                  </a:txBody>
                  <a:tcPr/>
                </a:tc>
                <a:tc rowSpan="7">
                  <a:txBody>
                    <a:bodyPr/>
                    <a:lstStyle/>
                    <a:p>
                      <a:pPr algn="ctr" fontAlgn="ctr"/>
                      <a:r>
                        <a:rPr lang="en-US" sz="1000" b="0" i="0" u="none" strike="noStrike" dirty="0">
                          <a:solidFill>
                            <a:srgbClr val="000000"/>
                          </a:solidFill>
                          <a:effectLst/>
                          <a:latin typeface="Calibri" panose="020F0502020204030204" pitchFamily="34" charset="0"/>
                        </a:rPr>
                        <a:t>20MHz non-HT</a:t>
                      </a:r>
                    </a:p>
                    <a:p>
                      <a:pPr algn="ctr" fontAlgn="ctr"/>
                      <a:endParaRPr lang="en-US" sz="1000" b="0" i="0" u="none" strike="noStrike" dirty="0">
                        <a:solidFill>
                          <a:srgbClr val="000000"/>
                        </a:solidFill>
                        <a:effectLst/>
                        <a:latin typeface="Calibri" panose="020F0502020204030204" pitchFamily="34" charset="0"/>
                      </a:endParaRPr>
                    </a:p>
                    <a:p>
                      <a:pPr algn="ctr" fontAlgn="ctr"/>
                      <a:endParaRPr lang="en-US" sz="1000" b="0" i="0" u="none" strike="noStrike" dirty="0">
                        <a:solidFill>
                          <a:srgbClr val="000000"/>
                        </a:solidFill>
                        <a:effectLst/>
                        <a:latin typeface="Calibri" panose="020F0502020204030204" pitchFamily="34" charset="0"/>
                      </a:endParaRPr>
                    </a:p>
                    <a:p>
                      <a:pPr algn="ctr" fontAlgn="ctr"/>
                      <a:r>
                        <a:rPr lang="en-US" sz="1000" b="0" i="0" u="none" strike="noStrike" dirty="0">
                          <a:solidFill>
                            <a:srgbClr val="000000"/>
                          </a:solidFill>
                          <a:effectLst/>
                          <a:latin typeface="Calibri" panose="020F0502020204030204" pitchFamily="34" charset="0"/>
                        </a:rPr>
                        <a:t>    </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L-SIG</a:t>
                      </a:r>
                    </a:p>
                  </a:txBody>
                  <a:tcPr marL="6350" marR="6350" marT="6350" marB="0" anchor="b"/>
                </a:tc>
                <a:tc gridSpan="6">
                  <a:txBody>
                    <a:bodyPr/>
                    <a:lstStyle/>
                    <a:p>
                      <a:pPr algn="ctr" fontAlgn="b"/>
                      <a:r>
                        <a:rPr lang="en-US" sz="1000" b="0" i="0" u="none" strike="noStrike" dirty="0">
                          <a:solidFill>
                            <a:srgbClr val="AF0B94"/>
                          </a:solidFill>
                          <a:effectLst/>
                          <a:latin typeface="Calibri" panose="020F0502020204030204" pitchFamily="34" charset="0"/>
                        </a:rPr>
                        <a:t>6.8255</a:t>
                      </a: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829219156"/>
                  </a:ext>
                </a:extLst>
              </a:tr>
              <a:tr h="133979">
                <a:tc vMerge="1">
                  <a:txBody>
                    <a:bodyPr/>
                    <a:lstStyle/>
                    <a:p>
                      <a:endParaRPr lang="en-US" sz="1200" dirty="0"/>
                    </a:p>
                  </a:txBody>
                  <a:tcPr/>
                </a:tc>
                <a:tc v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sym1</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4.9176</a:t>
                      </a:r>
                    </a:p>
                  </a:txBody>
                  <a:tcPr marL="6350" marR="6350" marT="6350" marB="0" anchor="b"/>
                </a:tc>
                <a:tc>
                  <a:txBody>
                    <a:bodyPr/>
                    <a:lstStyle/>
                    <a:p>
                      <a:pPr algn="ctr" fontAlgn="b"/>
                      <a:r>
                        <a:rPr lang="en-US" sz="1000" b="0" i="0" u="none" strike="noStrike" dirty="0">
                          <a:solidFill>
                            <a:schemeClr val="tx1"/>
                          </a:solidFill>
                          <a:effectLst/>
                          <a:latin typeface="Calibri" panose="020F0502020204030204" pitchFamily="34" charset="0"/>
                        </a:rPr>
                        <a:t>5.7234</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6.5666</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8.3643</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7.036</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8.6761</a:t>
                      </a:r>
                    </a:p>
                  </a:txBody>
                  <a:tcPr marL="6350" marR="6350" marT="6350" marB="0" anchor="b"/>
                </a:tc>
                <a:extLst>
                  <a:ext uri="{0D108BD9-81ED-4DB2-BD59-A6C34878D82A}">
                    <a16:rowId xmlns:a16="http://schemas.microsoft.com/office/drawing/2014/main" val="2404730146"/>
                  </a:ext>
                </a:extLst>
              </a:tr>
              <a:tr h="133979">
                <a:tc vMerge="1">
                  <a:txBody>
                    <a:bodyPr/>
                    <a:lstStyle/>
                    <a:p>
                      <a:endParaRPr lang="en-US" sz="1200" dirty="0"/>
                    </a:p>
                  </a:txBody>
                  <a:tcPr/>
                </a:tc>
                <a:tc v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sym2</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8.3122</a:t>
                      </a:r>
                    </a:p>
                  </a:txBody>
                  <a:tcPr marL="6350" marR="6350" marT="6350" marB="0" anchor="b"/>
                </a:tc>
                <a:tc>
                  <a:txBody>
                    <a:bodyPr/>
                    <a:lstStyle/>
                    <a:p>
                      <a:pPr algn="ctr" fontAlgn="b"/>
                      <a:r>
                        <a:rPr lang="en-US" sz="1000" b="0" i="0" u="none" strike="noStrike" dirty="0">
                          <a:solidFill>
                            <a:schemeClr val="tx1"/>
                          </a:solidFill>
                          <a:effectLst/>
                          <a:latin typeface="Calibri" panose="020F0502020204030204" pitchFamily="34" charset="0"/>
                        </a:rPr>
                        <a:t>6.2735</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7.6122</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6.7011</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6.9934</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6.9476</a:t>
                      </a:r>
                    </a:p>
                  </a:txBody>
                  <a:tcPr marL="6350" marR="6350" marT="6350" marB="0" anchor="b"/>
                </a:tc>
                <a:extLst>
                  <a:ext uri="{0D108BD9-81ED-4DB2-BD59-A6C34878D82A}">
                    <a16:rowId xmlns:a16="http://schemas.microsoft.com/office/drawing/2014/main" val="1309436690"/>
                  </a:ext>
                </a:extLst>
              </a:tr>
              <a:tr h="133979">
                <a:tc vMerge="1">
                  <a:txBody>
                    <a:bodyPr/>
                    <a:lstStyle/>
                    <a:p>
                      <a:endParaRPr lang="en-US"/>
                    </a:p>
                  </a:txBody>
                  <a:tcPr/>
                </a:tc>
                <a:tc vMerge="1">
                  <a:txBody>
                    <a:bodyPr/>
                    <a:lstStyle/>
                    <a:p>
                      <a:pPr algn="ctr" fontAlgn="ct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sym3</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7.9289</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7.4435</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5.6553</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7.5464</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5.9151</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7.4184</a:t>
                      </a:r>
                    </a:p>
                  </a:txBody>
                  <a:tcPr marL="6350" marR="6350" marT="6350" marB="0" anchor="b"/>
                </a:tc>
                <a:extLst>
                  <a:ext uri="{0D108BD9-81ED-4DB2-BD59-A6C34878D82A}">
                    <a16:rowId xmlns:a16="http://schemas.microsoft.com/office/drawing/2014/main" val="169702362"/>
                  </a:ext>
                </a:extLst>
              </a:tr>
              <a:tr h="133979">
                <a:tc vMerge="1">
                  <a:txBody>
                    <a:bodyPr/>
                    <a:lstStyle/>
                    <a:p>
                      <a:endParaRPr lang="en-US"/>
                    </a:p>
                  </a:txBody>
                  <a:tcPr/>
                </a:tc>
                <a:tc vMerge="1">
                  <a:txBody>
                    <a:bodyPr/>
                    <a:lstStyle/>
                    <a:p>
                      <a:pPr algn="ctr" fontAlgn="ct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sym4</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6.2905</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5.8557</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5.7628</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7.4428</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6.6392</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6.9439</a:t>
                      </a:r>
                    </a:p>
                  </a:txBody>
                  <a:tcPr marL="6350" marR="6350" marT="6350" marB="0" anchor="b"/>
                </a:tc>
                <a:extLst>
                  <a:ext uri="{0D108BD9-81ED-4DB2-BD59-A6C34878D82A}">
                    <a16:rowId xmlns:a16="http://schemas.microsoft.com/office/drawing/2014/main" val="2201220954"/>
                  </a:ext>
                </a:extLst>
              </a:tr>
              <a:tr h="133979">
                <a:tc vMerge="1">
                  <a:txBody>
                    <a:bodyPr/>
                    <a:lstStyle/>
                    <a:p>
                      <a:endParaRPr lang="en-US"/>
                    </a:p>
                  </a:txBody>
                  <a:tcPr/>
                </a:tc>
                <a:tc vMerge="1">
                  <a:txBody>
                    <a:bodyPr/>
                    <a:lstStyle/>
                    <a:p>
                      <a:pPr algn="ctr" fontAlgn="ct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sym5</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8.2382</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7.0223</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4.9439</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7.62</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5.86</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7.5313</a:t>
                      </a:r>
                    </a:p>
                  </a:txBody>
                  <a:tcPr marL="6350" marR="6350" marT="6350" marB="0" anchor="b"/>
                </a:tc>
                <a:extLst>
                  <a:ext uri="{0D108BD9-81ED-4DB2-BD59-A6C34878D82A}">
                    <a16:rowId xmlns:a16="http://schemas.microsoft.com/office/drawing/2014/main" val="2993355596"/>
                  </a:ext>
                </a:extLst>
              </a:tr>
              <a:tr h="133979">
                <a:tc vMerge="1">
                  <a:txBody>
                    <a:bodyPr/>
                    <a:lstStyle/>
                    <a:p>
                      <a:endParaRPr lang="en-US"/>
                    </a:p>
                  </a:txBody>
                  <a:tcPr/>
                </a:tc>
                <a:tc vMerge="1">
                  <a:txBody>
                    <a:bodyPr/>
                    <a:lstStyle/>
                    <a:p>
                      <a:pPr algn="ctr" fontAlgn="ct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sym6</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6.5385</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6.4851</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7.4419</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7.0709</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6.1459</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5.3626</a:t>
                      </a:r>
                    </a:p>
                  </a:txBody>
                  <a:tcPr marL="6350" marR="6350" marT="6350" marB="0" anchor="b"/>
                </a:tc>
                <a:extLst>
                  <a:ext uri="{0D108BD9-81ED-4DB2-BD59-A6C34878D82A}">
                    <a16:rowId xmlns:a16="http://schemas.microsoft.com/office/drawing/2014/main" val="15605650"/>
                  </a:ext>
                </a:extLst>
              </a:tr>
              <a:tr h="133979">
                <a:tc vMerge="1">
                  <a:txBody>
                    <a:bodyPr/>
                    <a:lstStyle/>
                    <a:p>
                      <a:endParaRPr lang="en-US" sz="1200" dirty="0"/>
                    </a:p>
                  </a:txBody>
                  <a:tcPr/>
                </a:tc>
                <a:tc gridSpan="8">
                  <a:txBody>
                    <a:bodyPr/>
                    <a:lstStyle/>
                    <a:p>
                      <a:pPr algn="ctr" fontAlgn="b"/>
                      <a:endParaRPr lang="en-US" sz="10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213657526"/>
                  </a:ext>
                </a:extLst>
              </a:tr>
              <a:tr h="133979">
                <a:tc vMerge="1">
                  <a:txBody>
                    <a:bodyPr/>
                    <a:lstStyle/>
                    <a:p>
                      <a:endParaRPr lang="en-US" sz="1200" dirty="0"/>
                    </a:p>
                  </a:txBody>
                  <a:tcPr/>
                </a:tc>
                <a:tc rowSpan="7">
                  <a:txBody>
                    <a:bodyPr/>
                    <a:lstStyle/>
                    <a:p>
                      <a:pPr algn="ctr" fontAlgn="b"/>
                      <a:r>
                        <a:rPr lang="en-US" sz="1000" b="0" i="0" u="none" strike="noStrike" dirty="0">
                          <a:solidFill>
                            <a:srgbClr val="000000"/>
                          </a:solidFill>
                          <a:effectLst/>
                          <a:latin typeface="Calibri" panose="020F0502020204030204" pitchFamily="34" charset="0"/>
                        </a:rPr>
                        <a:t>40MHz Non-HT DUP</a:t>
                      </a:r>
                    </a:p>
                    <a:p>
                      <a:pPr algn="ctr" fontAlgn="b"/>
                      <a:endParaRPr lang="en-US" sz="1000" b="0" i="0" u="none" strike="noStrike" dirty="0">
                        <a:solidFill>
                          <a:srgbClr val="000000"/>
                        </a:solidFill>
                        <a:effectLst/>
                        <a:latin typeface="Calibri" panose="020F0502020204030204" pitchFamily="34" charset="0"/>
                      </a:endParaRPr>
                    </a:p>
                    <a:p>
                      <a:pPr algn="ctr" fontAlgn="b"/>
                      <a:endParaRPr lang="en-US" sz="10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L-SIG</a:t>
                      </a:r>
                    </a:p>
                  </a:txBody>
                  <a:tcPr marL="6350" marR="6350" marT="6350" marB="0" anchor="b"/>
                </a:tc>
                <a:tc gridSpan="6">
                  <a:txBody>
                    <a:bodyPr/>
                    <a:lstStyle/>
                    <a:p>
                      <a:pPr algn="ctr" fontAlgn="b"/>
                      <a:r>
                        <a:rPr lang="en-US" sz="1000" b="0" i="0" u="none" strike="noStrike" dirty="0">
                          <a:solidFill>
                            <a:srgbClr val="AF0B94"/>
                          </a:solidFill>
                          <a:effectLst/>
                          <a:latin typeface="Calibri" panose="020F0502020204030204" pitchFamily="34" charset="0"/>
                        </a:rPr>
                        <a:t>9.8358</a:t>
                      </a: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915479434"/>
                  </a:ext>
                </a:extLst>
              </a:tr>
              <a:tr h="133979">
                <a:tc vMerge="1">
                  <a:txBody>
                    <a:bodyPr/>
                    <a:lstStyle/>
                    <a:p>
                      <a:endParaRPr lang="en-US" sz="1200" dirty="0"/>
                    </a:p>
                  </a:txBody>
                  <a:tcPr/>
                </a:tc>
                <a:tc v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sym1</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7.9279</a:t>
                      </a:r>
                    </a:p>
                  </a:txBody>
                  <a:tcPr marL="6350" marR="6350" marT="6350" marB="0" anchor="b"/>
                </a:tc>
                <a:tc>
                  <a:txBody>
                    <a:bodyPr/>
                    <a:lstStyle/>
                    <a:p>
                      <a:pPr algn="ctr" fontAlgn="b"/>
                      <a:r>
                        <a:rPr lang="en-US" sz="1000" b="0" i="0" u="none" strike="noStrike" dirty="0">
                          <a:solidFill>
                            <a:schemeClr val="tx1"/>
                          </a:solidFill>
                          <a:effectLst/>
                          <a:latin typeface="Calibri" panose="020F0502020204030204" pitchFamily="34" charset="0"/>
                        </a:rPr>
                        <a:t>8.7337</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9.5769</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11.1436</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10.0463</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11.6864</a:t>
                      </a:r>
                    </a:p>
                  </a:txBody>
                  <a:tcPr marL="6350" marR="6350" marT="6350" marB="0" anchor="b"/>
                </a:tc>
                <a:extLst>
                  <a:ext uri="{0D108BD9-81ED-4DB2-BD59-A6C34878D82A}">
                    <a16:rowId xmlns:a16="http://schemas.microsoft.com/office/drawing/2014/main" val="198255480"/>
                  </a:ext>
                </a:extLst>
              </a:tr>
              <a:tr h="133979">
                <a:tc vMerge="1">
                  <a:txBody>
                    <a:bodyPr/>
                    <a:lstStyle/>
                    <a:p>
                      <a:endParaRPr lang="en-US" sz="1200" dirty="0"/>
                    </a:p>
                  </a:txBody>
                  <a:tcPr/>
                </a:tc>
                <a:tc v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sym2</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11.3225</a:t>
                      </a:r>
                    </a:p>
                  </a:txBody>
                  <a:tcPr marL="6350" marR="6350" marT="6350" marB="0" anchor="b"/>
                </a:tc>
                <a:tc>
                  <a:txBody>
                    <a:bodyPr/>
                    <a:lstStyle/>
                    <a:p>
                      <a:pPr algn="ctr" fontAlgn="b"/>
                      <a:r>
                        <a:rPr lang="en-US" sz="1000" b="0" i="0" u="none" strike="noStrike" dirty="0">
                          <a:solidFill>
                            <a:schemeClr val="tx1"/>
                          </a:solidFill>
                          <a:effectLst/>
                          <a:latin typeface="Calibri" panose="020F0502020204030204" pitchFamily="34" charset="0"/>
                        </a:rPr>
                        <a:t>9.1557</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10.6225</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9.406</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10.0037</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9.4135</a:t>
                      </a:r>
                    </a:p>
                  </a:txBody>
                  <a:tcPr marL="6350" marR="6350" marT="6350" marB="0" anchor="b"/>
                </a:tc>
                <a:extLst>
                  <a:ext uri="{0D108BD9-81ED-4DB2-BD59-A6C34878D82A}">
                    <a16:rowId xmlns:a16="http://schemas.microsoft.com/office/drawing/2014/main" val="2372988400"/>
                  </a:ext>
                </a:extLst>
              </a:tr>
              <a:tr h="133979">
                <a:tc vMerge="1">
                  <a:txBody>
                    <a:bodyPr/>
                    <a:lstStyle/>
                    <a:p>
                      <a:endParaRPr lang="en-US"/>
                    </a:p>
                  </a:txBody>
                  <a:tcPr/>
                </a:tc>
                <a:tc vMerge="1">
                  <a:txBody>
                    <a:bodyPr/>
                    <a:lstStyle/>
                    <a:p>
                      <a:pPr algn="ctr" fontAlgn="b"/>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sym3</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10.9392</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10.4538</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8.3452</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10.5567</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8.6699</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10.4287</a:t>
                      </a:r>
                    </a:p>
                  </a:txBody>
                  <a:tcPr marL="6350" marR="6350" marT="6350" marB="0" anchor="b"/>
                </a:tc>
                <a:extLst>
                  <a:ext uri="{0D108BD9-81ED-4DB2-BD59-A6C34878D82A}">
                    <a16:rowId xmlns:a16="http://schemas.microsoft.com/office/drawing/2014/main" val="1889160421"/>
                  </a:ext>
                </a:extLst>
              </a:tr>
              <a:tr h="133979">
                <a:tc vMerge="1">
                  <a:txBody>
                    <a:bodyPr/>
                    <a:lstStyle/>
                    <a:p>
                      <a:endParaRPr lang="en-US"/>
                    </a:p>
                  </a:txBody>
                  <a:tcPr/>
                </a:tc>
                <a:tc vMerge="1">
                  <a:txBody>
                    <a:bodyPr/>
                    <a:lstStyle/>
                    <a:p>
                      <a:pPr algn="ctr" fontAlgn="b"/>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sym4</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9.1426</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8.743</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8.7731</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10.4531</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9.4183</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9.9542</a:t>
                      </a:r>
                    </a:p>
                  </a:txBody>
                  <a:tcPr marL="6350" marR="6350" marT="6350" marB="0" anchor="b"/>
                </a:tc>
                <a:extLst>
                  <a:ext uri="{0D108BD9-81ED-4DB2-BD59-A6C34878D82A}">
                    <a16:rowId xmlns:a16="http://schemas.microsoft.com/office/drawing/2014/main" val="1319767369"/>
                  </a:ext>
                </a:extLst>
              </a:tr>
              <a:tr h="133979">
                <a:tc vMerge="1">
                  <a:txBody>
                    <a:bodyPr/>
                    <a:lstStyle/>
                    <a:p>
                      <a:endParaRPr lang="en-US"/>
                    </a:p>
                  </a:txBody>
                  <a:tcPr/>
                </a:tc>
                <a:tc vMerge="1">
                  <a:txBody>
                    <a:bodyPr/>
                    <a:lstStyle/>
                    <a:p>
                      <a:pPr algn="ctr" fontAlgn="b"/>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sym5</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11.2485</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9.9047</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7.9502</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10.6303</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8.8703</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10.3763</a:t>
                      </a:r>
                    </a:p>
                  </a:txBody>
                  <a:tcPr marL="6350" marR="6350" marT="6350" marB="0" anchor="b"/>
                </a:tc>
                <a:extLst>
                  <a:ext uri="{0D108BD9-81ED-4DB2-BD59-A6C34878D82A}">
                    <a16:rowId xmlns:a16="http://schemas.microsoft.com/office/drawing/2014/main" val="3090914451"/>
                  </a:ext>
                </a:extLst>
              </a:tr>
              <a:tr h="133979">
                <a:tc vMerge="1">
                  <a:txBody>
                    <a:bodyPr/>
                    <a:lstStyle/>
                    <a:p>
                      <a:endParaRPr lang="en-US"/>
                    </a:p>
                  </a:txBody>
                  <a:tcPr/>
                </a:tc>
                <a:tc vMerge="1">
                  <a:txBody>
                    <a:bodyPr/>
                    <a:lstStyle/>
                    <a:p>
                      <a:pPr algn="ctr" fontAlgn="b"/>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sym6</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9.1682</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9.4123</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10.205</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9.8381</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8.8617</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7.9299</a:t>
                      </a:r>
                    </a:p>
                  </a:txBody>
                  <a:tcPr marL="6350" marR="6350" marT="6350" marB="0" anchor="b"/>
                </a:tc>
                <a:extLst>
                  <a:ext uri="{0D108BD9-81ED-4DB2-BD59-A6C34878D82A}">
                    <a16:rowId xmlns:a16="http://schemas.microsoft.com/office/drawing/2014/main" val="734973953"/>
                  </a:ext>
                </a:extLst>
              </a:tr>
              <a:tr h="133979">
                <a:tc vMerge="1">
                  <a:txBody>
                    <a:bodyPr/>
                    <a:lstStyle/>
                    <a:p>
                      <a:endParaRPr lang="en-US" sz="1200" dirty="0"/>
                    </a:p>
                  </a:txBody>
                  <a:tcPr/>
                </a:tc>
                <a:tc gridSpan="8">
                  <a:txBody>
                    <a:bodyPr/>
                    <a:lstStyle/>
                    <a:p>
                      <a:pPr algn="ctr" fontAlgn="b"/>
                      <a:endParaRPr lang="en-US" sz="10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689791889"/>
                  </a:ext>
                </a:extLst>
              </a:tr>
              <a:tr h="133979">
                <a:tc vMerge="1">
                  <a:txBody>
                    <a:bodyPr/>
                    <a:lstStyle/>
                    <a:p>
                      <a:endParaRPr lang="en-US" sz="1200" dirty="0"/>
                    </a:p>
                  </a:txBody>
                  <a:tcPr/>
                </a:tc>
                <a:tc rowSpan="7">
                  <a:txBody>
                    <a:bodyPr/>
                    <a:lstStyle/>
                    <a:p>
                      <a:pPr algn="ctr" fontAlgn="b"/>
                      <a:r>
                        <a:rPr lang="en-US" sz="1000" b="0" i="0" u="none" strike="noStrike" dirty="0">
                          <a:solidFill>
                            <a:srgbClr val="000000"/>
                          </a:solidFill>
                          <a:effectLst/>
                          <a:latin typeface="Calibri" panose="020F0502020204030204" pitchFamily="34" charset="0"/>
                        </a:rPr>
                        <a:t>80MHz Non-HT DUP</a:t>
                      </a:r>
                    </a:p>
                    <a:p>
                      <a:pPr algn="ctr" fontAlgn="b"/>
                      <a:endParaRPr lang="en-US" sz="1000" b="0" i="0" u="none" strike="noStrike" dirty="0">
                        <a:solidFill>
                          <a:srgbClr val="000000"/>
                        </a:solidFill>
                        <a:effectLst/>
                        <a:latin typeface="Calibri" panose="020F0502020204030204" pitchFamily="34" charset="0"/>
                      </a:endParaRPr>
                    </a:p>
                    <a:p>
                      <a:pPr algn="ctr" fontAlgn="b"/>
                      <a:endParaRPr lang="en-US" sz="10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L-SIG</a:t>
                      </a:r>
                    </a:p>
                  </a:txBody>
                  <a:tcPr marL="6350" marR="6350" marT="6350" marB="0" anchor="b"/>
                </a:tc>
                <a:tc gridSpan="6">
                  <a:txBody>
                    <a:bodyPr/>
                    <a:lstStyle/>
                    <a:p>
                      <a:pPr algn="ctr" fontAlgn="b"/>
                      <a:r>
                        <a:rPr lang="en-US" sz="1000" b="0" i="0" u="none" strike="noStrike" dirty="0">
                          <a:solidFill>
                            <a:srgbClr val="AF0B94"/>
                          </a:solidFill>
                          <a:effectLst/>
                          <a:latin typeface="Calibri" panose="020F0502020204030204" pitchFamily="34" charset="0"/>
                        </a:rPr>
                        <a:t>9.0216</a:t>
                      </a: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9934759"/>
                  </a:ext>
                </a:extLst>
              </a:tr>
              <a:tr h="133979">
                <a:tc vMerge="1">
                  <a:txBody>
                    <a:bodyPr/>
                    <a:lstStyle/>
                    <a:p>
                      <a:endParaRPr lang="en-US" sz="1200" dirty="0"/>
                    </a:p>
                  </a:txBody>
                  <a:tcPr/>
                </a:tc>
                <a:tc v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sym1</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6.8593</a:t>
                      </a:r>
                    </a:p>
                  </a:txBody>
                  <a:tcPr marL="6350" marR="6350" marT="6350" marB="0" anchor="b"/>
                </a:tc>
                <a:tc>
                  <a:txBody>
                    <a:bodyPr/>
                    <a:lstStyle/>
                    <a:p>
                      <a:pPr algn="ctr" fontAlgn="b"/>
                      <a:r>
                        <a:rPr lang="en-US" sz="1000" b="0" i="0" u="none" strike="noStrike" dirty="0">
                          <a:solidFill>
                            <a:schemeClr val="tx1"/>
                          </a:solidFill>
                          <a:effectLst/>
                          <a:latin typeface="Calibri" panose="020F0502020204030204" pitchFamily="34" charset="0"/>
                        </a:rPr>
                        <a:t>7.7729</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8.7635</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10.0768</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9.2536</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10.9206</a:t>
                      </a:r>
                    </a:p>
                  </a:txBody>
                  <a:tcPr marL="6350" marR="6350" marT="6350" marB="0" anchor="b"/>
                </a:tc>
                <a:extLst>
                  <a:ext uri="{0D108BD9-81ED-4DB2-BD59-A6C34878D82A}">
                    <a16:rowId xmlns:a16="http://schemas.microsoft.com/office/drawing/2014/main" val="2350867965"/>
                  </a:ext>
                </a:extLst>
              </a:tr>
              <a:tr h="133979">
                <a:tc vMerge="1">
                  <a:txBody>
                    <a:bodyPr/>
                    <a:lstStyle/>
                    <a:p>
                      <a:endParaRPr lang="en-US" sz="1200" dirty="0"/>
                    </a:p>
                  </a:txBody>
                  <a:tcPr/>
                </a:tc>
                <a:tc v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sym2</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10.7241</a:t>
                      </a:r>
                    </a:p>
                  </a:txBody>
                  <a:tcPr marL="6350" marR="6350" marT="6350" marB="0" anchor="b"/>
                </a:tc>
                <a:tc>
                  <a:txBody>
                    <a:bodyPr/>
                    <a:lstStyle/>
                    <a:p>
                      <a:pPr algn="ctr" fontAlgn="b"/>
                      <a:r>
                        <a:rPr lang="en-US" sz="1000" b="0" i="0" u="none" strike="noStrike" dirty="0">
                          <a:solidFill>
                            <a:schemeClr val="tx1"/>
                          </a:solidFill>
                          <a:effectLst/>
                          <a:latin typeface="Calibri" panose="020F0502020204030204" pitchFamily="34" charset="0"/>
                        </a:rPr>
                        <a:t>8.6043</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9.8728</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8.979</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9.1147</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9.2001</a:t>
                      </a:r>
                    </a:p>
                  </a:txBody>
                  <a:tcPr marL="6350" marR="6350" marT="6350" marB="0" anchor="b"/>
                </a:tc>
                <a:extLst>
                  <a:ext uri="{0D108BD9-81ED-4DB2-BD59-A6C34878D82A}">
                    <a16:rowId xmlns:a16="http://schemas.microsoft.com/office/drawing/2014/main" val="4049204719"/>
                  </a:ext>
                </a:extLst>
              </a:tr>
              <a:tr h="133979">
                <a:tc vMerge="1">
                  <a:txBody>
                    <a:bodyPr/>
                    <a:lstStyle/>
                    <a:p>
                      <a:pPr algn="ctr"/>
                      <a:endParaRPr lang="en-US" sz="1100" b="1" dirty="0">
                        <a:latin typeface="Calibri" panose="020F0502020204030204" pitchFamily="34" charset="0"/>
                        <a:ea typeface="Calibri" panose="020F0502020204030204" pitchFamily="34" charset="0"/>
                        <a:cs typeface="Calibri" panose="020F0502020204030204" pitchFamily="34" charset="0"/>
                      </a:endParaRPr>
                    </a:p>
                  </a:txBody>
                  <a:tcPr/>
                </a:tc>
                <a:tc vMerge="1">
                  <a:txBody>
                    <a:bodyPr/>
                    <a:lstStyle/>
                    <a:p>
                      <a:pPr algn="ctr" fontAlgn="b"/>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sym3</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10.02</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9.455</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7.9165</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9.7754</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8.1448</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9.4427</a:t>
                      </a:r>
                    </a:p>
                  </a:txBody>
                  <a:tcPr marL="6350" marR="6350" marT="6350" marB="0" anchor="b"/>
                </a:tc>
                <a:extLst>
                  <a:ext uri="{0D108BD9-81ED-4DB2-BD59-A6C34878D82A}">
                    <a16:rowId xmlns:a16="http://schemas.microsoft.com/office/drawing/2014/main" val="1516683619"/>
                  </a:ext>
                </a:extLst>
              </a:tr>
              <a:tr h="133979">
                <a:tc vMerge="1">
                  <a:txBody>
                    <a:bodyPr/>
                    <a:lstStyle/>
                    <a:p>
                      <a:pPr algn="ctr"/>
                      <a:endParaRPr lang="en-US" sz="1100" b="1" dirty="0">
                        <a:latin typeface="Calibri" panose="020F0502020204030204" pitchFamily="34" charset="0"/>
                        <a:ea typeface="Calibri" panose="020F0502020204030204" pitchFamily="34" charset="0"/>
                        <a:cs typeface="Calibri" panose="020F0502020204030204" pitchFamily="34" charset="0"/>
                      </a:endParaRPr>
                    </a:p>
                  </a:txBody>
                  <a:tcPr/>
                </a:tc>
                <a:tc vMerge="1">
                  <a:txBody>
                    <a:bodyPr/>
                    <a:lstStyle/>
                    <a:p>
                      <a:pPr algn="ctr" fontAlgn="b"/>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sym4</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8.0249</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7.6607</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8.0745</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9.5311</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8.3556</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9.1929</a:t>
                      </a:r>
                    </a:p>
                  </a:txBody>
                  <a:tcPr marL="6350" marR="6350" marT="6350" marB="0" anchor="b"/>
                </a:tc>
                <a:extLst>
                  <a:ext uri="{0D108BD9-81ED-4DB2-BD59-A6C34878D82A}">
                    <a16:rowId xmlns:a16="http://schemas.microsoft.com/office/drawing/2014/main" val="3632480479"/>
                  </a:ext>
                </a:extLst>
              </a:tr>
              <a:tr h="133979">
                <a:tc vMerge="1">
                  <a:txBody>
                    <a:bodyPr/>
                    <a:lstStyle/>
                    <a:p>
                      <a:pPr algn="ctr"/>
                      <a:endParaRPr lang="en-US" sz="1100" b="1" dirty="0">
                        <a:latin typeface="Calibri" panose="020F0502020204030204" pitchFamily="34" charset="0"/>
                        <a:ea typeface="Calibri" panose="020F0502020204030204" pitchFamily="34" charset="0"/>
                        <a:cs typeface="Calibri" panose="020F0502020204030204" pitchFamily="34" charset="0"/>
                      </a:endParaRPr>
                    </a:p>
                  </a:txBody>
                  <a:tcPr/>
                </a:tc>
                <a:tc vMerge="1">
                  <a:txBody>
                    <a:bodyPr/>
                    <a:lstStyle/>
                    <a:p>
                      <a:pPr algn="ctr" fontAlgn="b"/>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sym5</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10.2821</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9.3551</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7.041</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10.0472</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8.0636</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9.8981</a:t>
                      </a:r>
                    </a:p>
                  </a:txBody>
                  <a:tcPr marL="6350" marR="6350" marT="6350" marB="0" anchor="b"/>
                </a:tc>
                <a:extLst>
                  <a:ext uri="{0D108BD9-81ED-4DB2-BD59-A6C34878D82A}">
                    <a16:rowId xmlns:a16="http://schemas.microsoft.com/office/drawing/2014/main" val="2637112441"/>
                  </a:ext>
                </a:extLst>
              </a:tr>
              <a:tr h="133979">
                <a:tc vMerge="1">
                  <a:txBody>
                    <a:bodyPr/>
                    <a:lstStyle/>
                    <a:p>
                      <a:pPr algn="ctr"/>
                      <a:endParaRPr lang="en-US" sz="1100" b="1" dirty="0">
                        <a:latin typeface="Calibri" panose="020F0502020204030204" pitchFamily="34" charset="0"/>
                        <a:ea typeface="Calibri" panose="020F0502020204030204" pitchFamily="34" charset="0"/>
                        <a:cs typeface="Calibri" panose="020F0502020204030204" pitchFamily="34" charset="0"/>
                      </a:endParaRPr>
                    </a:p>
                  </a:txBody>
                  <a:tcPr/>
                </a:tc>
                <a:tc vMerge="1">
                  <a:txBody>
                    <a:bodyPr/>
                    <a:lstStyle/>
                    <a:p>
                      <a:pPr algn="ctr" fontAlgn="b"/>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sym6</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8.0827</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8.6831</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9.4231</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8.8192</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8.4099</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6.9316</a:t>
                      </a:r>
                    </a:p>
                  </a:txBody>
                  <a:tcPr marL="6350" marR="6350" marT="6350" marB="0" anchor="b"/>
                </a:tc>
                <a:extLst>
                  <a:ext uri="{0D108BD9-81ED-4DB2-BD59-A6C34878D82A}">
                    <a16:rowId xmlns:a16="http://schemas.microsoft.com/office/drawing/2014/main" val="3227719381"/>
                  </a:ext>
                </a:extLst>
              </a:tr>
            </a:tbl>
          </a:graphicData>
        </a:graphic>
      </p:graphicFrame>
      <p:sp>
        <p:nvSpPr>
          <p:cNvPr id="9" name="TextBox 8">
            <a:extLst>
              <a:ext uri="{FF2B5EF4-FFF2-40B4-BE49-F238E27FC236}">
                <a16:creationId xmlns:a16="http://schemas.microsoft.com/office/drawing/2014/main" id="{50638D85-EB83-9DC1-EEB1-40783C00D67A}"/>
              </a:ext>
            </a:extLst>
          </p:cNvPr>
          <p:cNvSpPr txBox="1"/>
          <p:nvPr/>
        </p:nvSpPr>
        <p:spPr>
          <a:xfrm>
            <a:off x="6372200" y="2492896"/>
            <a:ext cx="2736304" cy="3323987"/>
          </a:xfrm>
          <a:prstGeom prst="rect">
            <a:avLst/>
          </a:prstGeom>
          <a:noFill/>
        </p:spPr>
        <p:txBody>
          <a:bodyPr wrap="square" rtlCol="0">
            <a:spAutoFit/>
          </a:bodyPr>
          <a:lstStyle/>
          <a:p>
            <a:r>
              <a:rPr lang="en-US" sz="1050" b="1" dirty="0"/>
              <a:t>Assuming Hamming distance must be &gt;=30</a:t>
            </a:r>
          </a:p>
          <a:p>
            <a:endParaRPr lang="en-US" sz="1050" b="1" dirty="0"/>
          </a:p>
          <a:p>
            <a:r>
              <a:rPr lang="en-US" sz="1050" b="1" dirty="0"/>
              <a:t>By setting the last octet of ANA to “FF”, the PAPR of the last 3 symbols is no longer the bottleneck. </a:t>
            </a:r>
          </a:p>
          <a:p>
            <a:r>
              <a:rPr lang="en-US" sz="1050" b="1" dirty="0"/>
              <a:t>Note that many octet values other than “FF” can also remove the last three symbol PAPR bottleneck, they all lead to the same seed selection results which now just depend on the first three symbols.</a:t>
            </a:r>
          </a:p>
          <a:p>
            <a:endParaRPr lang="en-US" sz="1050" b="1" dirty="0"/>
          </a:p>
          <a:p>
            <a:r>
              <a:rPr lang="en-US" sz="1050" b="1" dirty="0"/>
              <a:t>Scrambling seed values of 91 or 67 offer optimized hamming distance and PAPR performance</a:t>
            </a:r>
            <a:endParaRPr lang="en-US" sz="1050" dirty="0"/>
          </a:p>
          <a:p>
            <a:pPr marL="171450" indent="-171450">
              <a:buFont typeface="Arial" panose="020B0604020202020204" pitchFamily="34" charset="0"/>
              <a:buChar char="•"/>
            </a:pPr>
            <a:r>
              <a:rPr lang="en-US" sz="1050" b="1" dirty="0"/>
              <a:t>Seed value of 91: </a:t>
            </a:r>
            <a:r>
              <a:rPr lang="en-US" sz="1050" dirty="0"/>
              <a:t>The corresponding SCRAMBLER_INITIAL_VALUE is [1, 1, 0, 1, 1, 0, 1]</a:t>
            </a:r>
          </a:p>
          <a:p>
            <a:pPr marL="171450" indent="-171450">
              <a:buFont typeface="Arial" panose="020B0604020202020204" pitchFamily="34" charset="0"/>
              <a:buChar char="•"/>
            </a:pPr>
            <a:r>
              <a:rPr lang="en-US" sz="1050" b="1" dirty="0"/>
              <a:t>Seed value of 67: </a:t>
            </a:r>
            <a:r>
              <a:rPr lang="en-US" sz="1050" dirty="0"/>
              <a:t>The corresponding SCRAMBLER_INITIAL_VALUE is [1, 1, 0, 0, 0, 0, 1]</a:t>
            </a:r>
          </a:p>
        </p:txBody>
      </p:sp>
    </p:spTree>
    <p:extLst>
      <p:ext uri="{BB962C8B-B14F-4D97-AF65-F5344CB8AC3E}">
        <p14:creationId xmlns:p14="http://schemas.microsoft.com/office/powerpoint/2010/main" val="3207332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FFD25-2799-C913-5B1C-433C3C83DD48}"/>
              </a:ext>
            </a:extLst>
          </p:cNvPr>
          <p:cNvSpPr>
            <a:spLocks noGrp="1"/>
          </p:cNvSpPr>
          <p:nvPr>
            <p:ph type="title"/>
          </p:nvPr>
        </p:nvSpPr>
        <p:spPr>
          <a:xfrm>
            <a:off x="685800" y="685800"/>
            <a:ext cx="7772400" cy="726976"/>
          </a:xfrm>
        </p:spPr>
        <p:txBody>
          <a:bodyPr/>
          <a:lstStyle/>
          <a:p>
            <a:r>
              <a:rPr lang="en-US" dirty="0"/>
              <a:t>Summarize Results for All BWs</a:t>
            </a:r>
            <a:br>
              <a:rPr lang="en-US" dirty="0"/>
            </a:br>
            <a:r>
              <a:rPr lang="en-US" dirty="0"/>
              <a:t>(Assuming HD≥30)</a:t>
            </a:r>
          </a:p>
        </p:txBody>
      </p:sp>
      <p:sp>
        <p:nvSpPr>
          <p:cNvPr id="3" name="Content Placeholder 2">
            <a:extLst>
              <a:ext uri="{FF2B5EF4-FFF2-40B4-BE49-F238E27FC236}">
                <a16:creationId xmlns:a16="http://schemas.microsoft.com/office/drawing/2014/main" id="{BFA873A9-02AA-A800-749E-4593C647FB43}"/>
              </a:ext>
            </a:extLst>
          </p:cNvPr>
          <p:cNvSpPr>
            <a:spLocks noGrp="1"/>
          </p:cNvSpPr>
          <p:nvPr>
            <p:ph idx="1"/>
          </p:nvPr>
        </p:nvSpPr>
        <p:spPr>
          <a:xfrm>
            <a:off x="5580112" y="1846565"/>
            <a:ext cx="3528392" cy="4606771"/>
          </a:xfrm>
        </p:spPr>
        <p:txBody>
          <a:bodyPr/>
          <a:lstStyle/>
          <a:p>
            <a:r>
              <a:rPr lang="en-US" sz="1600" dirty="0"/>
              <a:t>Legend:</a:t>
            </a:r>
          </a:p>
          <a:p>
            <a:pPr lvl="1"/>
            <a:r>
              <a:rPr lang="en-US" sz="1400" b="0" dirty="0"/>
              <a:t>seed(</a:t>
            </a:r>
            <a:r>
              <a:rPr lang="en-US" sz="1400" b="0" dirty="0" err="1"/>
              <a:t>a,b</a:t>
            </a:r>
            <a:r>
              <a:rPr lang="en-US" sz="1400" b="0" dirty="0"/>
              <a:t>)=seed(HD, seed value)</a:t>
            </a:r>
          </a:p>
          <a:p>
            <a:endParaRPr lang="en-US" sz="1600" dirty="0"/>
          </a:p>
          <a:p>
            <a:r>
              <a:rPr lang="en-US" sz="1600" dirty="0"/>
              <a:t>Optimal selection is about consistent across all BW modes</a:t>
            </a:r>
          </a:p>
          <a:p>
            <a:pPr marL="457200" lvl="1" indent="0">
              <a:buNone/>
            </a:pPr>
            <a:endParaRPr lang="en-US" sz="1200" dirty="0"/>
          </a:p>
          <a:p>
            <a:r>
              <a:rPr lang="en-US" sz="1600" dirty="0"/>
              <a:t>If the last octet of ANA is “00”, the best seed is 23</a:t>
            </a:r>
          </a:p>
          <a:p>
            <a:endParaRPr lang="en-US" sz="1600" dirty="0"/>
          </a:p>
          <a:p>
            <a:r>
              <a:rPr lang="en-US" sz="1600" dirty="0"/>
              <a:t>If the last octet of ANA is “FF”, PAPR can be further optimized. The best seed candidate is either 91 or 67</a:t>
            </a:r>
          </a:p>
          <a:p>
            <a:pPr marL="0" indent="0">
              <a:buNone/>
            </a:pPr>
            <a:endParaRPr lang="en-US" sz="1600" dirty="0"/>
          </a:p>
        </p:txBody>
      </p:sp>
      <p:sp>
        <p:nvSpPr>
          <p:cNvPr id="4" name="Date Placeholder 3">
            <a:extLst>
              <a:ext uri="{FF2B5EF4-FFF2-40B4-BE49-F238E27FC236}">
                <a16:creationId xmlns:a16="http://schemas.microsoft.com/office/drawing/2014/main" id="{BA56BAEC-D595-2A26-6F17-38AF183BB6BD}"/>
              </a:ext>
            </a:extLst>
          </p:cNvPr>
          <p:cNvSpPr>
            <a:spLocks noGrp="1"/>
          </p:cNvSpPr>
          <p:nvPr>
            <p:ph type="dt" sz="half" idx="10"/>
          </p:nvPr>
        </p:nvSpPr>
        <p:spPr/>
        <p:txBody>
          <a:bodyPr/>
          <a:lstStyle/>
          <a:p>
            <a:pPr>
              <a:defRPr/>
            </a:pPr>
            <a:r>
              <a:rPr lang="en-US" altLang="en-US"/>
              <a:t>July 2025</a:t>
            </a:r>
            <a:endParaRPr lang="en-GB" altLang="en-US" dirty="0"/>
          </a:p>
        </p:txBody>
      </p:sp>
      <p:sp>
        <p:nvSpPr>
          <p:cNvPr id="5" name="Footer Placeholder 4">
            <a:extLst>
              <a:ext uri="{FF2B5EF4-FFF2-40B4-BE49-F238E27FC236}">
                <a16:creationId xmlns:a16="http://schemas.microsoft.com/office/drawing/2014/main" id="{7EE8C932-66F7-D9F9-0877-073735EAB139}"/>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D1EA8CE3-4B62-4F06-BEED-8B0CEB45A42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pic>
        <p:nvPicPr>
          <p:cNvPr id="8" name="Picture 7">
            <a:extLst>
              <a:ext uri="{FF2B5EF4-FFF2-40B4-BE49-F238E27FC236}">
                <a16:creationId xmlns:a16="http://schemas.microsoft.com/office/drawing/2014/main" id="{3D1BE5C3-756B-EC3E-B2E0-5F55D7DC02F4}"/>
              </a:ext>
            </a:extLst>
          </p:cNvPr>
          <p:cNvPicPr>
            <a:picLocks noChangeAspect="1"/>
          </p:cNvPicPr>
          <p:nvPr/>
        </p:nvPicPr>
        <p:blipFill>
          <a:blip r:embed="rId2"/>
          <a:stretch>
            <a:fillRect/>
          </a:stretch>
        </p:blipFill>
        <p:spPr>
          <a:xfrm>
            <a:off x="35496" y="1584176"/>
            <a:ext cx="5591275" cy="4797152"/>
          </a:xfrm>
          <a:prstGeom prst="rect">
            <a:avLst/>
          </a:prstGeom>
        </p:spPr>
      </p:pic>
    </p:spTree>
    <p:extLst>
      <p:ext uri="{BB962C8B-B14F-4D97-AF65-F5344CB8AC3E}">
        <p14:creationId xmlns:p14="http://schemas.microsoft.com/office/powerpoint/2010/main" val="1149681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461AB-8BA0-1A44-9DFB-CAB63571E1E6}"/>
              </a:ext>
            </a:extLst>
          </p:cNvPr>
          <p:cNvSpPr>
            <a:spLocks noGrp="1"/>
          </p:cNvSpPr>
          <p:nvPr>
            <p:ph type="title"/>
          </p:nvPr>
        </p:nvSpPr>
        <p:spPr>
          <a:xfrm>
            <a:off x="685800" y="620689"/>
            <a:ext cx="7772400" cy="765240"/>
          </a:xfrm>
        </p:spPr>
        <p:txBody>
          <a:bodyPr/>
          <a:lstStyle/>
          <a:p>
            <a:r>
              <a:rPr lang="en-US" sz="2600" dirty="0"/>
              <a:t>Scrambling Seed Optimization (</a:t>
            </a:r>
            <a:r>
              <a:rPr lang="en-US" sz="2600" dirty="0">
                <a:solidFill>
                  <a:srgbClr val="FF0000"/>
                </a:solidFill>
              </a:rPr>
              <a:t>updated</a:t>
            </a:r>
            <a:r>
              <a:rPr lang="en-US" sz="2600" dirty="0"/>
              <a:t>)</a:t>
            </a:r>
            <a:br>
              <a:rPr lang="en-US" sz="2600" dirty="0"/>
            </a:br>
            <a:r>
              <a:rPr lang="en-US" sz="2600" dirty="0"/>
              <a:t>(RA=</a:t>
            </a:r>
            <a:r>
              <a:rPr lang="en-US" sz="2600" dirty="0">
                <a:solidFill>
                  <a:srgbClr val="FF0000"/>
                </a:solidFill>
              </a:rPr>
              <a:t> </a:t>
            </a:r>
            <a:r>
              <a:rPr lang="en-US" sz="2600" dirty="0">
                <a:solidFill>
                  <a:schemeClr val="tx1"/>
                </a:solidFill>
              </a:rPr>
              <a:t>00-0F-AC-47-43-</a:t>
            </a:r>
            <a:r>
              <a:rPr lang="en-US" sz="2600" dirty="0">
                <a:solidFill>
                  <a:srgbClr val="FFC000"/>
                </a:solidFill>
              </a:rPr>
              <a:t>00</a:t>
            </a:r>
            <a:r>
              <a:rPr lang="en-US" sz="2600" dirty="0">
                <a:solidFill>
                  <a:schemeClr val="tx1"/>
                </a:solidFill>
              </a:rPr>
              <a:t>)</a:t>
            </a:r>
          </a:p>
        </p:txBody>
      </p:sp>
      <p:sp>
        <p:nvSpPr>
          <p:cNvPr id="4" name="Date Placeholder 3">
            <a:extLst>
              <a:ext uri="{FF2B5EF4-FFF2-40B4-BE49-F238E27FC236}">
                <a16:creationId xmlns:a16="http://schemas.microsoft.com/office/drawing/2014/main" id="{CC7A85EC-749A-24C9-87D7-8C1B864E86AF}"/>
              </a:ext>
            </a:extLst>
          </p:cNvPr>
          <p:cNvSpPr>
            <a:spLocks noGrp="1"/>
          </p:cNvSpPr>
          <p:nvPr>
            <p:ph type="dt" sz="half" idx="10"/>
          </p:nvPr>
        </p:nvSpPr>
        <p:spPr/>
        <p:txBody>
          <a:bodyPr/>
          <a:lstStyle/>
          <a:p>
            <a:pPr>
              <a:defRPr/>
            </a:pPr>
            <a:r>
              <a:rPr lang="en-US" altLang="en-US"/>
              <a:t>July 2025</a:t>
            </a:r>
            <a:endParaRPr lang="en-GB" altLang="en-US" dirty="0"/>
          </a:p>
        </p:txBody>
      </p:sp>
      <p:sp>
        <p:nvSpPr>
          <p:cNvPr id="5" name="Footer Placeholder 4">
            <a:extLst>
              <a:ext uri="{FF2B5EF4-FFF2-40B4-BE49-F238E27FC236}">
                <a16:creationId xmlns:a16="http://schemas.microsoft.com/office/drawing/2014/main" id="{CE0BE390-C9E9-FA8D-8F1F-DED626611567}"/>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9C39F891-30CB-FF47-69D7-519C5FCC46E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graphicFrame>
        <p:nvGraphicFramePr>
          <p:cNvPr id="7" name="Table 6">
            <a:extLst>
              <a:ext uri="{FF2B5EF4-FFF2-40B4-BE49-F238E27FC236}">
                <a16:creationId xmlns:a16="http://schemas.microsoft.com/office/drawing/2014/main" id="{BBC0536E-84CB-33DB-AD28-1B3B709CA247}"/>
              </a:ext>
            </a:extLst>
          </p:cNvPr>
          <p:cNvGraphicFramePr>
            <a:graphicFrameLocks noGrp="1"/>
          </p:cNvGraphicFramePr>
          <p:nvPr>
            <p:extLst>
              <p:ext uri="{D42A27DB-BD31-4B8C-83A1-F6EECF244321}">
                <p14:modId xmlns:p14="http://schemas.microsoft.com/office/powerpoint/2010/main" val="2267152308"/>
              </p:ext>
            </p:extLst>
          </p:nvPr>
        </p:nvGraphicFramePr>
        <p:xfrm>
          <a:off x="35496" y="2070566"/>
          <a:ext cx="9108503" cy="4382770"/>
        </p:xfrm>
        <a:graphic>
          <a:graphicData uri="http://schemas.openxmlformats.org/drawingml/2006/table">
            <a:tbl>
              <a:tblPr firstRow="1" bandRow="1">
                <a:tableStyleId>{5C22544A-7EE6-4342-B048-85BDC9FD1C3A}</a:tableStyleId>
              </a:tblPr>
              <a:tblGrid>
                <a:gridCol w="629448">
                  <a:extLst>
                    <a:ext uri="{9D8B030D-6E8A-4147-A177-3AD203B41FA5}">
                      <a16:colId xmlns:a16="http://schemas.microsoft.com/office/drawing/2014/main" val="3831382379"/>
                    </a:ext>
                  </a:extLst>
                </a:gridCol>
                <a:gridCol w="652235">
                  <a:extLst>
                    <a:ext uri="{9D8B030D-6E8A-4147-A177-3AD203B41FA5}">
                      <a16:colId xmlns:a16="http://schemas.microsoft.com/office/drawing/2014/main" val="2975977101"/>
                    </a:ext>
                  </a:extLst>
                </a:gridCol>
                <a:gridCol w="652235">
                  <a:extLst>
                    <a:ext uri="{9D8B030D-6E8A-4147-A177-3AD203B41FA5}">
                      <a16:colId xmlns:a16="http://schemas.microsoft.com/office/drawing/2014/main" val="3851637321"/>
                    </a:ext>
                  </a:extLst>
                </a:gridCol>
                <a:gridCol w="652235">
                  <a:extLst>
                    <a:ext uri="{9D8B030D-6E8A-4147-A177-3AD203B41FA5}">
                      <a16:colId xmlns:a16="http://schemas.microsoft.com/office/drawing/2014/main" val="2325825884"/>
                    </a:ext>
                  </a:extLst>
                </a:gridCol>
                <a:gridCol w="652235">
                  <a:extLst>
                    <a:ext uri="{9D8B030D-6E8A-4147-A177-3AD203B41FA5}">
                      <a16:colId xmlns:a16="http://schemas.microsoft.com/office/drawing/2014/main" val="3643744207"/>
                    </a:ext>
                  </a:extLst>
                </a:gridCol>
                <a:gridCol w="652235">
                  <a:extLst>
                    <a:ext uri="{9D8B030D-6E8A-4147-A177-3AD203B41FA5}">
                      <a16:colId xmlns:a16="http://schemas.microsoft.com/office/drawing/2014/main" val="3090071860"/>
                    </a:ext>
                  </a:extLst>
                </a:gridCol>
                <a:gridCol w="652235">
                  <a:extLst>
                    <a:ext uri="{9D8B030D-6E8A-4147-A177-3AD203B41FA5}">
                      <a16:colId xmlns:a16="http://schemas.microsoft.com/office/drawing/2014/main" val="3462471843"/>
                    </a:ext>
                  </a:extLst>
                </a:gridCol>
                <a:gridCol w="652235">
                  <a:extLst>
                    <a:ext uri="{9D8B030D-6E8A-4147-A177-3AD203B41FA5}">
                      <a16:colId xmlns:a16="http://schemas.microsoft.com/office/drawing/2014/main" val="3218282867"/>
                    </a:ext>
                  </a:extLst>
                </a:gridCol>
                <a:gridCol w="652235">
                  <a:extLst>
                    <a:ext uri="{9D8B030D-6E8A-4147-A177-3AD203B41FA5}">
                      <a16:colId xmlns:a16="http://schemas.microsoft.com/office/drawing/2014/main" val="1433329110"/>
                    </a:ext>
                  </a:extLst>
                </a:gridCol>
                <a:gridCol w="652235">
                  <a:extLst>
                    <a:ext uri="{9D8B030D-6E8A-4147-A177-3AD203B41FA5}">
                      <a16:colId xmlns:a16="http://schemas.microsoft.com/office/drawing/2014/main" val="2568326710"/>
                    </a:ext>
                  </a:extLst>
                </a:gridCol>
                <a:gridCol w="652235">
                  <a:extLst>
                    <a:ext uri="{9D8B030D-6E8A-4147-A177-3AD203B41FA5}">
                      <a16:colId xmlns:a16="http://schemas.microsoft.com/office/drawing/2014/main" val="1159811026"/>
                    </a:ext>
                  </a:extLst>
                </a:gridCol>
                <a:gridCol w="652235">
                  <a:extLst>
                    <a:ext uri="{9D8B030D-6E8A-4147-A177-3AD203B41FA5}">
                      <a16:colId xmlns:a16="http://schemas.microsoft.com/office/drawing/2014/main" val="3041942355"/>
                    </a:ext>
                  </a:extLst>
                </a:gridCol>
                <a:gridCol w="652235">
                  <a:extLst>
                    <a:ext uri="{9D8B030D-6E8A-4147-A177-3AD203B41FA5}">
                      <a16:colId xmlns:a16="http://schemas.microsoft.com/office/drawing/2014/main" val="194653206"/>
                    </a:ext>
                  </a:extLst>
                </a:gridCol>
                <a:gridCol w="652235">
                  <a:extLst>
                    <a:ext uri="{9D8B030D-6E8A-4147-A177-3AD203B41FA5}">
                      <a16:colId xmlns:a16="http://schemas.microsoft.com/office/drawing/2014/main" val="2550064070"/>
                    </a:ext>
                  </a:extLst>
                </a:gridCol>
              </a:tblGrid>
              <a:tr h="231821">
                <a:tc gridSpan="3">
                  <a:txBody>
                    <a:bodyPr/>
                    <a:lstStyle/>
                    <a:p>
                      <a:pPr algn="ctr" fontAlgn="b"/>
                      <a:r>
                        <a:rPr lang="en-US" sz="1000" b="1" i="0" u="none" strike="noStrike" dirty="0">
                          <a:solidFill>
                            <a:srgbClr val="000000"/>
                          </a:solidFill>
                          <a:effectLst/>
                          <a:latin typeface="Calibri" panose="020F0502020204030204" pitchFamily="34" charset="0"/>
                        </a:rPr>
                        <a:t>Hamming distance</a:t>
                      </a:r>
                    </a:p>
                  </a:txBody>
                  <a:tcPr/>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r>
                        <a:rPr lang="en-US" sz="1200" b="0" i="0" u="none" strike="noStrike" dirty="0">
                          <a:solidFill>
                            <a:srgbClr val="000000"/>
                          </a:solidFill>
                          <a:effectLst/>
                          <a:latin typeface="Calibri" panose="020F0502020204030204" pitchFamily="34" charset="0"/>
                        </a:rPr>
                        <a:t>HD</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33</a:t>
                      </a:r>
                    </a:p>
                  </a:txBody>
                  <a:tcPr marL="6350" marR="6350" marT="6350" marB="0" anchor="b"/>
                </a:tc>
                <a:tc>
                  <a:txBody>
                    <a:bodyPr/>
                    <a:lstStyle/>
                    <a:p>
                      <a:pPr algn="ctr" fontAlgn="b"/>
                      <a:r>
                        <a:rPr lang="en-US" sz="1000" b="0" i="0" u="none" strike="noStrike" dirty="0">
                          <a:solidFill>
                            <a:schemeClr val="tx1"/>
                          </a:solidFill>
                          <a:effectLst/>
                          <a:latin typeface="Calibri" panose="020F0502020204030204" pitchFamily="34" charset="0"/>
                        </a:rPr>
                        <a:t>33</a:t>
                      </a:r>
                    </a:p>
                  </a:txBody>
                  <a:tcPr marL="6350" marR="6350" marT="6350" marB="0" anchor="b"/>
                </a:tc>
                <a:tc>
                  <a:txBody>
                    <a:bodyPr/>
                    <a:lstStyle/>
                    <a:p>
                      <a:pPr algn="ctr" fontAlgn="b"/>
                      <a:r>
                        <a:rPr lang="en-US" sz="1000" b="0" i="0" u="none" strike="noStrike" dirty="0">
                          <a:solidFill>
                            <a:schemeClr val="tx1"/>
                          </a:solidFill>
                          <a:effectLst/>
                          <a:latin typeface="Calibri" panose="020F0502020204030204" pitchFamily="34" charset="0"/>
                        </a:rPr>
                        <a:t>31</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31</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31</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31</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29</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29</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29</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29</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29</a:t>
                      </a:r>
                    </a:p>
                  </a:txBody>
                  <a:tcPr marL="6350" marR="6350" marT="6350" marB="0" anchor="b"/>
                </a:tc>
                <a:extLst>
                  <a:ext uri="{0D108BD9-81ED-4DB2-BD59-A6C34878D82A}">
                    <a16:rowId xmlns:a16="http://schemas.microsoft.com/office/drawing/2014/main" val="1807646123"/>
                  </a:ext>
                </a:extLst>
              </a:tr>
              <a:tr h="231821">
                <a:tc gridSpan="3">
                  <a:txBody>
                    <a:bodyPr/>
                    <a:lstStyle/>
                    <a:p>
                      <a:pPr algn="ctr" fontAlgn="b"/>
                      <a:r>
                        <a:rPr lang="en-US" sz="1000" b="1" i="0" u="none" strike="noStrike" dirty="0">
                          <a:solidFill>
                            <a:srgbClr val="000000"/>
                          </a:solidFill>
                          <a:effectLst/>
                          <a:latin typeface="Calibri" panose="020F0502020204030204" pitchFamily="34" charset="0"/>
                        </a:rPr>
                        <a:t>Scrambling seed</a:t>
                      </a:r>
                    </a:p>
                  </a:txBody>
                  <a:tcPr/>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r>
                        <a:rPr lang="en-US" sz="1200" b="0" i="0" u="none" strike="noStrike" dirty="0">
                          <a:solidFill>
                            <a:srgbClr val="000000"/>
                          </a:solidFill>
                          <a:effectLst/>
                          <a:latin typeface="Calibri" panose="020F0502020204030204" pitchFamily="34" charset="0"/>
                        </a:rPr>
                        <a:t>seed</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33</a:t>
                      </a:r>
                    </a:p>
                  </a:txBody>
                  <a:tcPr marL="6350" marR="6350" marT="6350" marB="0" anchor="b"/>
                </a:tc>
                <a:tc>
                  <a:txBody>
                    <a:bodyPr/>
                    <a:lstStyle/>
                    <a:p>
                      <a:pPr algn="ctr" fontAlgn="b"/>
                      <a:r>
                        <a:rPr lang="en-US" sz="1000" b="0" i="0" u="none" strike="noStrike" dirty="0">
                          <a:solidFill>
                            <a:schemeClr val="tx1"/>
                          </a:solidFill>
                          <a:effectLst/>
                          <a:latin typeface="Calibri" panose="020F0502020204030204" pitchFamily="34" charset="0"/>
                        </a:rPr>
                        <a:t>67</a:t>
                      </a:r>
                    </a:p>
                  </a:txBody>
                  <a:tcPr marL="6350" marR="6350" marT="6350" marB="0" anchor="b"/>
                </a:tc>
                <a:tc>
                  <a:txBody>
                    <a:bodyPr/>
                    <a:lstStyle/>
                    <a:p>
                      <a:pPr algn="ctr" fontAlgn="b"/>
                      <a:r>
                        <a:rPr lang="en-US" sz="1000" b="0" i="0" u="none" strike="noStrike" dirty="0">
                          <a:solidFill>
                            <a:schemeClr val="tx1"/>
                          </a:solidFill>
                          <a:effectLst/>
                          <a:latin typeface="Calibri" panose="020F0502020204030204" pitchFamily="34" charset="0"/>
                        </a:rPr>
                        <a:t>23</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49</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91</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109</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54</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84</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101</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117</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125</a:t>
                      </a:r>
                    </a:p>
                  </a:txBody>
                  <a:tcPr marL="6350" marR="6350" marT="6350" marB="0" anchor="b"/>
                </a:tc>
                <a:extLst>
                  <a:ext uri="{0D108BD9-81ED-4DB2-BD59-A6C34878D82A}">
                    <a16:rowId xmlns:a16="http://schemas.microsoft.com/office/drawing/2014/main" val="612762242"/>
                  </a:ext>
                </a:extLst>
              </a:tr>
              <a:tr h="231821">
                <a:tc gridSpan="14">
                  <a:txBody>
                    <a:bodyPr/>
                    <a:lstStyle/>
                    <a:p>
                      <a:pPr algn="ct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ct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tc hMerge="1">
                  <a:txBody>
                    <a:bodyPr/>
                    <a:lstStyle/>
                    <a:p>
                      <a:pPr algn="ct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tc hMerge="1">
                  <a:txBody>
                    <a:bodyPr/>
                    <a:lstStyle/>
                    <a:p>
                      <a:pPr algn="ct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tc hMerge="1">
                  <a:txBody>
                    <a:bodyPr/>
                    <a:lstStyle/>
                    <a:p>
                      <a:pPr algn="ct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tc hMerge="1">
                  <a:txBody>
                    <a:bodyPr/>
                    <a:lstStyle/>
                    <a:p>
                      <a:pPr algn="ct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400244488"/>
                  </a:ext>
                </a:extLst>
              </a:tr>
              <a:tr h="150925">
                <a:tc rowSpan="23">
                  <a:txBody>
                    <a:bodyPr/>
                    <a:lstStyle/>
                    <a:p>
                      <a:pPr algn="ctr"/>
                      <a:endParaRPr lang="en-US" sz="1000" dirty="0">
                        <a:latin typeface="Calibri" panose="020F0502020204030204" pitchFamily="34" charset="0"/>
                        <a:ea typeface="Calibri" panose="020F0502020204030204" pitchFamily="34" charset="0"/>
                        <a:cs typeface="Calibri" panose="020F0502020204030204" pitchFamily="34" charset="0"/>
                      </a:endParaRPr>
                    </a:p>
                    <a:p>
                      <a:pPr algn="ctr"/>
                      <a:endParaRPr lang="en-US" sz="1000" dirty="0">
                        <a:latin typeface="Calibri" panose="020F0502020204030204" pitchFamily="34" charset="0"/>
                        <a:ea typeface="Calibri" panose="020F0502020204030204" pitchFamily="34" charset="0"/>
                        <a:cs typeface="Calibri" panose="020F0502020204030204" pitchFamily="34" charset="0"/>
                      </a:endParaRPr>
                    </a:p>
                    <a:p>
                      <a:pPr algn="ctr"/>
                      <a:endParaRPr lang="en-US" sz="1000" dirty="0">
                        <a:latin typeface="Calibri" panose="020F0502020204030204" pitchFamily="34" charset="0"/>
                        <a:ea typeface="Calibri" panose="020F0502020204030204" pitchFamily="34" charset="0"/>
                        <a:cs typeface="Calibri" panose="020F0502020204030204" pitchFamily="34" charset="0"/>
                      </a:endParaRPr>
                    </a:p>
                    <a:p>
                      <a:pPr algn="ctr"/>
                      <a:endParaRPr lang="en-US" sz="1000" dirty="0">
                        <a:latin typeface="Calibri" panose="020F0502020204030204" pitchFamily="34" charset="0"/>
                        <a:ea typeface="Calibri" panose="020F0502020204030204" pitchFamily="34" charset="0"/>
                        <a:cs typeface="Calibri" panose="020F0502020204030204" pitchFamily="34" charset="0"/>
                      </a:endParaRPr>
                    </a:p>
                    <a:p>
                      <a:pPr algn="ctr"/>
                      <a:endParaRPr lang="en-US" sz="1000" dirty="0">
                        <a:latin typeface="Calibri" panose="020F0502020204030204" pitchFamily="34" charset="0"/>
                        <a:ea typeface="Calibri" panose="020F0502020204030204" pitchFamily="34" charset="0"/>
                        <a:cs typeface="Calibri" panose="020F0502020204030204" pitchFamily="34" charset="0"/>
                      </a:endParaRPr>
                    </a:p>
                    <a:p>
                      <a:pPr algn="ctr"/>
                      <a:r>
                        <a:rPr lang="en-US" sz="1000" b="1" dirty="0">
                          <a:latin typeface="Calibri" panose="020F0502020204030204" pitchFamily="34" charset="0"/>
                          <a:ea typeface="Calibri" panose="020F0502020204030204" pitchFamily="34" charset="0"/>
                          <a:cs typeface="Calibri" panose="020F0502020204030204" pitchFamily="34" charset="0"/>
                        </a:rPr>
                        <a:t>PAPR in dB</a:t>
                      </a:r>
                    </a:p>
                  </a:txBody>
                  <a:tcPr/>
                </a:tc>
                <a:tc rowSpan="7">
                  <a:txBody>
                    <a:bodyPr/>
                    <a:lstStyle/>
                    <a:p>
                      <a:pPr algn="ctr" fontAlgn="ctr"/>
                      <a:r>
                        <a:rPr lang="en-US" sz="1000" b="0" i="0" u="none" strike="noStrike" dirty="0">
                          <a:solidFill>
                            <a:srgbClr val="000000"/>
                          </a:solidFill>
                          <a:effectLst/>
                          <a:latin typeface="Calibri" panose="020F0502020204030204" pitchFamily="34" charset="0"/>
                        </a:rPr>
                        <a:t>20MHz non-HT</a:t>
                      </a:r>
                    </a:p>
                    <a:p>
                      <a:pPr algn="ctr" fontAlgn="ctr"/>
                      <a:endParaRPr lang="en-US" sz="1000" b="0" i="0" u="none" strike="noStrike" dirty="0">
                        <a:solidFill>
                          <a:srgbClr val="000000"/>
                        </a:solidFill>
                        <a:effectLst/>
                        <a:latin typeface="Calibri" panose="020F0502020204030204" pitchFamily="34" charset="0"/>
                      </a:endParaRPr>
                    </a:p>
                    <a:p>
                      <a:pPr algn="ctr" fontAlgn="ctr"/>
                      <a:endParaRPr lang="en-US" sz="1000" b="0" i="0" u="none" strike="noStrike" dirty="0">
                        <a:solidFill>
                          <a:srgbClr val="000000"/>
                        </a:solidFill>
                        <a:effectLst/>
                        <a:latin typeface="Calibri" panose="020F0502020204030204" pitchFamily="34" charset="0"/>
                      </a:endParaRPr>
                    </a:p>
                    <a:p>
                      <a:pPr algn="ctr" fontAlgn="ctr"/>
                      <a:r>
                        <a:rPr lang="en-US" sz="1000" b="0" i="0" u="none" strike="noStrike" dirty="0">
                          <a:solidFill>
                            <a:srgbClr val="000000"/>
                          </a:solidFill>
                          <a:effectLst/>
                          <a:latin typeface="Calibri" panose="020F0502020204030204" pitchFamily="34" charset="0"/>
                        </a:rPr>
                        <a:t>    </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L-SIG</a:t>
                      </a:r>
                    </a:p>
                  </a:txBody>
                  <a:tcPr marL="6350" marR="6350" marT="6350" marB="0" anchor="b"/>
                </a:tc>
                <a:tc gridSpan="11">
                  <a:txBody>
                    <a:bodyPr/>
                    <a:lstStyle/>
                    <a:p>
                      <a:pPr algn="ctr" fontAlgn="b"/>
                      <a:r>
                        <a:rPr lang="en-US" sz="1000" b="0" i="0" u="none" strike="noStrike" dirty="0">
                          <a:solidFill>
                            <a:srgbClr val="AF0B94"/>
                          </a:solidFill>
                          <a:effectLst/>
                          <a:latin typeface="Calibri" panose="020F0502020204030204" pitchFamily="34" charset="0"/>
                        </a:rPr>
                        <a:t>6.8255</a:t>
                      </a: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ctr" fontAlgn="b"/>
                      <a:endParaRPr lang="en-US" sz="1000" b="0" i="0" u="none" strike="noStrike" dirty="0">
                        <a:solidFill>
                          <a:srgbClr val="AF0B94"/>
                        </a:solidFill>
                        <a:effectLst/>
                        <a:latin typeface="Calibri" panose="020F0502020204030204" pitchFamily="34" charset="0"/>
                      </a:endParaRPr>
                    </a:p>
                  </a:txBody>
                  <a:tcPr marL="6350" marR="6350" marT="6350" marB="0" anchor="b"/>
                </a:tc>
                <a:tc hMerge="1">
                  <a:txBody>
                    <a:bodyPr/>
                    <a:lstStyle/>
                    <a:p>
                      <a:pPr algn="ctr" fontAlgn="b"/>
                      <a:endParaRPr lang="en-US" sz="1000" b="0" i="0" u="none" strike="noStrike" dirty="0">
                        <a:solidFill>
                          <a:srgbClr val="AF0B94"/>
                        </a:solidFill>
                        <a:effectLst/>
                        <a:latin typeface="Calibri" panose="020F0502020204030204" pitchFamily="34" charset="0"/>
                      </a:endParaRPr>
                    </a:p>
                  </a:txBody>
                  <a:tcPr marL="6350" marR="6350" marT="6350" marB="0" anchor="b"/>
                </a:tc>
                <a:tc hMerge="1">
                  <a:txBody>
                    <a:bodyPr/>
                    <a:lstStyle/>
                    <a:p>
                      <a:pPr algn="ctr" fontAlgn="b"/>
                      <a:endParaRPr lang="en-US" sz="1000" b="0" i="0" u="none" strike="noStrike" dirty="0">
                        <a:solidFill>
                          <a:srgbClr val="AF0B94"/>
                        </a:solidFill>
                        <a:effectLst/>
                        <a:latin typeface="Calibri" panose="020F0502020204030204" pitchFamily="34" charset="0"/>
                      </a:endParaRPr>
                    </a:p>
                  </a:txBody>
                  <a:tcPr marL="6350" marR="6350" marT="6350" marB="0" anchor="b"/>
                </a:tc>
                <a:tc hMerge="1">
                  <a:txBody>
                    <a:bodyPr/>
                    <a:lstStyle/>
                    <a:p>
                      <a:pPr algn="ctr" fontAlgn="b"/>
                      <a:endParaRPr lang="en-US" sz="1000" b="0" i="0" u="none" strike="noStrike" dirty="0">
                        <a:solidFill>
                          <a:srgbClr val="AF0B94"/>
                        </a:solidFill>
                        <a:effectLst/>
                        <a:latin typeface="Calibri" panose="020F0502020204030204" pitchFamily="34" charset="0"/>
                      </a:endParaRPr>
                    </a:p>
                  </a:txBody>
                  <a:tcPr marL="6350" marR="6350" marT="6350" marB="0" anchor="b"/>
                </a:tc>
                <a:tc hMerge="1">
                  <a:txBody>
                    <a:bodyPr/>
                    <a:lstStyle/>
                    <a:p>
                      <a:pPr algn="ctr" fontAlgn="b"/>
                      <a:endParaRPr lang="en-US" sz="1000" b="0" i="0" u="none" strike="noStrike" dirty="0">
                        <a:solidFill>
                          <a:srgbClr val="AF0B94"/>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829219156"/>
                  </a:ext>
                </a:extLst>
              </a:tr>
              <a:tr h="150925">
                <a:tc vMerge="1">
                  <a:txBody>
                    <a:bodyPr/>
                    <a:lstStyle/>
                    <a:p>
                      <a:endParaRPr lang="en-US" sz="1200" dirty="0"/>
                    </a:p>
                  </a:txBody>
                  <a:tcPr/>
                </a:tc>
                <a:tc v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sym1</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4.9176</a:t>
                      </a:r>
                    </a:p>
                  </a:txBody>
                  <a:tcPr marL="6350" marR="6350" marT="6350" marB="0" anchor="b"/>
                </a:tc>
                <a:tc>
                  <a:txBody>
                    <a:bodyPr/>
                    <a:lstStyle/>
                    <a:p>
                      <a:pPr algn="ctr" fontAlgn="b"/>
                      <a:r>
                        <a:rPr lang="en-US" sz="1000" b="0" i="0" u="none" strike="noStrike" dirty="0">
                          <a:solidFill>
                            <a:schemeClr val="tx1"/>
                          </a:solidFill>
                          <a:effectLst/>
                          <a:latin typeface="Calibri" panose="020F0502020204030204" pitchFamily="34" charset="0"/>
                        </a:rPr>
                        <a:t>5.7234</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6.5666</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8.3643</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7.036</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8.6761</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8.1807</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4.9404</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6.9224</a:t>
                      </a:r>
                    </a:p>
                  </a:txBody>
                  <a:tcPr marL="6350" marR="6350" marT="6350" marB="0" anchor="b"/>
                </a:tc>
                <a:tc>
                  <a:txBody>
                    <a:bodyPr/>
                    <a:lstStyle/>
                    <a:p>
                      <a:pPr algn="ctr" fontAlgn="b"/>
                      <a:r>
                        <a:rPr lang="en-US" sz="1000" b="0" i="0" u="none" strike="noStrike">
                          <a:solidFill>
                            <a:srgbClr val="FF0000"/>
                          </a:solidFill>
                          <a:effectLst/>
                          <a:latin typeface="Calibri" panose="020F0502020204030204" pitchFamily="34" charset="0"/>
                        </a:rPr>
                        <a:t>7.5303</a:t>
                      </a:r>
                    </a:p>
                  </a:txBody>
                  <a:tcPr marL="6350" marR="6350" marT="6350" marB="0" anchor="b"/>
                </a:tc>
                <a:tc>
                  <a:txBody>
                    <a:bodyPr/>
                    <a:lstStyle/>
                    <a:p>
                      <a:pPr algn="ctr" fontAlgn="b"/>
                      <a:r>
                        <a:rPr lang="en-US" sz="1000" b="0" i="0" u="none" strike="noStrike">
                          <a:solidFill>
                            <a:srgbClr val="FF0000"/>
                          </a:solidFill>
                          <a:effectLst/>
                          <a:latin typeface="Calibri" panose="020F0502020204030204" pitchFamily="34" charset="0"/>
                        </a:rPr>
                        <a:t>8.2058</a:t>
                      </a:r>
                    </a:p>
                  </a:txBody>
                  <a:tcPr marL="6350" marR="6350" marT="6350" marB="0" anchor="b"/>
                </a:tc>
                <a:extLst>
                  <a:ext uri="{0D108BD9-81ED-4DB2-BD59-A6C34878D82A}">
                    <a16:rowId xmlns:a16="http://schemas.microsoft.com/office/drawing/2014/main" val="2404730146"/>
                  </a:ext>
                </a:extLst>
              </a:tr>
              <a:tr h="150925">
                <a:tc vMerge="1">
                  <a:txBody>
                    <a:bodyPr/>
                    <a:lstStyle/>
                    <a:p>
                      <a:endParaRPr lang="en-US" sz="1200" dirty="0"/>
                    </a:p>
                  </a:txBody>
                  <a:tcPr/>
                </a:tc>
                <a:tc v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sym2</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8.3122</a:t>
                      </a:r>
                    </a:p>
                  </a:txBody>
                  <a:tcPr marL="6350" marR="6350" marT="6350" marB="0" anchor="b"/>
                </a:tc>
                <a:tc>
                  <a:txBody>
                    <a:bodyPr/>
                    <a:lstStyle/>
                    <a:p>
                      <a:pPr algn="ctr" fontAlgn="b"/>
                      <a:r>
                        <a:rPr lang="en-US" sz="1000" b="0" i="0" u="none" strike="noStrike" dirty="0">
                          <a:solidFill>
                            <a:schemeClr val="tx1"/>
                          </a:solidFill>
                          <a:effectLst/>
                          <a:latin typeface="Calibri" panose="020F0502020204030204" pitchFamily="34" charset="0"/>
                        </a:rPr>
                        <a:t>6.2735</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7.6122</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6.7011</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6.9934</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6.9476</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7.039</a:t>
                      </a:r>
                    </a:p>
                  </a:txBody>
                  <a:tcPr marL="6350" marR="6350" marT="6350" marB="0" anchor="b"/>
                </a:tc>
                <a:tc>
                  <a:txBody>
                    <a:bodyPr/>
                    <a:lstStyle/>
                    <a:p>
                      <a:pPr algn="ctr" fontAlgn="b"/>
                      <a:r>
                        <a:rPr lang="en-US" sz="1000" b="0" i="0" u="none" strike="noStrike">
                          <a:solidFill>
                            <a:srgbClr val="FF0000"/>
                          </a:solidFill>
                          <a:effectLst/>
                          <a:latin typeface="Calibri" panose="020F0502020204030204" pitchFamily="34" charset="0"/>
                        </a:rPr>
                        <a:t>6.9599</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6.5724</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5.7625</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6.5882</a:t>
                      </a:r>
                    </a:p>
                  </a:txBody>
                  <a:tcPr marL="6350" marR="6350" marT="6350" marB="0" anchor="b"/>
                </a:tc>
                <a:extLst>
                  <a:ext uri="{0D108BD9-81ED-4DB2-BD59-A6C34878D82A}">
                    <a16:rowId xmlns:a16="http://schemas.microsoft.com/office/drawing/2014/main" val="1309436690"/>
                  </a:ext>
                </a:extLst>
              </a:tr>
              <a:tr h="150925">
                <a:tc vMerge="1">
                  <a:txBody>
                    <a:bodyPr/>
                    <a:lstStyle/>
                    <a:p>
                      <a:endParaRPr lang="en-US"/>
                    </a:p>
                  </a:txBody>
                  <a:tcPr/>
                </a:tc>
                <a:tc vMerge="1">
                  <a:txBody>
                    <a:bodyPr/>
                    <a:lstStyle/>
                    <a:p>
                      <a:pPr algn="ctr" fontAlgn="ct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sym3</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7.9289</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7.4435</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5.6553</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7.5464</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5.9151</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7.4184</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6.8725</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4.8791</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6.0605</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6.1004</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6.4553</a:t>
                      </a:r>
                    </a:p>
                  </a:txBody>
                  <a:tcPr marL="6350" marR="6350" marT="6350" marB="0" anchor="b"/>
                </a:tc>
                <a:extLst>
                  <a:ext uri="{0D108BD9-81ED-4DB2-BD59-A6C34878D82A}">
                    <a16:rowId xmlns:a16="http://schemas.microsoft.com/office/drawing/2014/main" val="169702362"/>
                  </a:ext>
                </a:extLst>
              </a:tr>
              <a:tr h="150925">
                <a:tc vMerge="1">
                  <a:txBody>
                    <a:bodyPr/>
                    <a:lstStyle/>
                    <a:p>
                      <a:endParaRPr lang="en-US"/>
                    </a:p>
                  </a:txBody>
                  <a:tcPr/>
                </a:tc>
                <a:tc vMerge="1">
                  <a:txBody>
                    <a:bodyPr/>
                    <a:lstStyle/>
                    <a:p>
                      <a:pPr algn="ctr" fontAlgn="ct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sym4</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6.6235</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6.5634</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6.2391</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6.4028</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7.9178</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6.4022</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7.4687</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5.5773</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5.6607</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5.6531</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6.32</a:t>
                      </a:r>
                    </a:p>
                  </a:txBody>
                  <a:tcPr marL="6350" marR="6350" marT="6350" marB="0" anchor="b"/>
                </a:tc>
                <a:extLst>
                  <a:ext uri="{0D108BD9-81ED-4DB2-BD59-A6C34878D82A}">
                    <a16:rowId xmlns:a16="http://schemas.microsoft.com/office/drawing/2014/main" val="2201220954"/>
                  </a:ext>
                </a:extLst>
              </a:tr>
              <a:tr h="150925">
                <a:tc vMerge="1">
                  <a:txBody>
                    <a:bodyPr/>
                    <a:lstStyle/>
                    <a:p>
                      <a:endParaRPr lang="en-US"/>
                    </a:p>
                  </a:txBody>
                  <a:tcPr/>
                </a:tc>
                <a:tc vMerge="1">
                  <a:txBody>
                    <a:bodyPr/>
                    <a:lstStyle/>
                    <a:p>
                      <a:pPr algn="ctr" fontAlgn="ct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sym5</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7.0924</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9.3711</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6.1657</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5.7625</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5.5602</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5.7625</a:t>
                      </a:r>
                    </a:p>
                  </a:txBody>
                  <a:tcPr marL="6350" marR="6350" marT="6350" marB="0" anchor="b"/>
                </a:tc>
                <a:tc>
                  <a:txBody>
                    <a:bodyPr/>
                    <a:lstStyle/>
                    <a:p>
                      <a:pPr algn="ctr" fontAlgn="b"/>
                      <a:r>
                        <a:rPr lang="en-US" sz="1000" b="0" i="0" u="none" strike="noStrike">
                          <a:solidFill>
                            <a:srgbClr val="FF0000"/>
                          </a:solidFill>
                          <a:effectLst/>
                          <a:latin typeface="Calibri" panose="020F0502020204030204" pitchFamily="34" charset="0"/>
                        </a:rPr>
                        <a:t>8.8938</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5.9289</a:t>
                      </a:r>
                    </a:p>
                  </a:txBody>
                  <a:tcPr marL="6350" marR="6350" marT="6350" marB="0" anchor="b"/>
                </a:tc>
                <a:tc>
                  <a:txBody>
                    <a:bodyPr/>
                    <a:lstStyle/>
                    <a:p>
                      <a:pPr algn="ctr" fontAlgn="b"/>
                      <a:r>
                        <a:rPr lang="en-US" sz="1000" b="0" i="0" u="none" strike="noStrike">
                          <a:solidFill>
                            <a:srgbClr val="FF0000"/>
                          </a:solidFill>
                          <a:effectLst/>
                          <a:latin typeface="Calibri" panose="020F0502020204030204" pitchFamily="34" charset="0"/>
                        </a:rPr>
                        <a:t>7.2831</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7.3745</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6.8864</a:t>
                      </a:r>
                    </a:p>
                  </a:txBody>
                  <a:tcPr marL="6350" marR="6350" marT="6350" marB="0" anchor="b"/>
                </a:tc>
                <a:extLst>
                  <a:ext uri="{0D108BD9-81ED-4DB2-BD59-A6C34878D82A}">
                    <a16:rowId xmlns:a16="http://schemas.microsoft.com/office/drawing/2014/main" val="2993355596"/>
                  </a:ext>
                </a:extLst>
              </a:tr>
              <a:tr h="150925">
                <a:tc vMerge="1">
                  <a:txBody>
                    <a:bodyPr/>
                    <a:lstStyle/>
                    <a:p>
                      <a:endParaRPr lang="en-US"/>
                    </a:p>
                  </a:txBody>
                  <a:tcPr/>
                </a:tc>
                <a:tc vMerge="1">
                  <a:txBody>
                    <a:bodyPr/>
                    <a:lstStyle/>
                    <a:p>
                      <a:pPr algn="ctr" fontAlgn="ct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sym6</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6.0764</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5.526</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6.7506</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7.9454</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6.3398</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6.828</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7.3923</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6.1063</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6.1541</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5.1825</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4.5561</a:t>
                      </a:r>
                    </a:p>
                  </a:txBody>
                  <a:tcPr marL="6350" marR="6350" marT="6350" marB="0" anchor="b"/>
                </a:tc>
                <a:extLst>
                  <a:ext uri="{0D108BD9-81ED-4DB2-BD59-A6C34878D82A}">
                    <a16:rowId xmlns:a16="http://schemas.microsoft.com/office/drawing/2014/main" val="15605650"/>
                  </a:ext>
                </a:extLst>
              </a:tr>
              <a:tr h="150925">
                <a:tc vMerge="1">
                  <a:txBody>
                    <a:bodyPr/>
                    <a:lstStyle/>
                    <a:p>
                      <a:endParaRPr lang="en-US" sz="1200" dirty="0"/>
                    </a:p>
                  </a:txBody>
                  <a:tcPr/>
                </a:tc>
                <a:tc gridSpan="13">
                  <a:txBody>
                    <a:bodyPr/>
                    <a:lstStyle/>
                    <a:p>
                      <a:pPr algn="ctr" fontAlgn="b"/>
                      <a:endParaRPr lang="en-US" sz="10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ctr" fontAlgn="b"/>
                      <a:endParaRPr lang="en-US" sz="10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ctr" fontAlgn="b"/>
                      <a:endParaRPr lang="en-US" sz="10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ctr" fontAlgn="b"/>
                      <a:endParaRPr lang="en-US" sz="10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ctr" fontAlgn="b"/>
                      <a:endParaRPr lang="en-US" sz="10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ctr" fontAlgn="b"/>
                      <a:endParaRPr lang="en-US" sz="10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213657526"/>
                  </a:ext>
                </a:extLst>
              </a:tr>
              <a:tr h="150925">
                <a:tc vMerge="1">
                  <a:txBody>
                    <a:bodyPr/>
                    <a:lstStyle/>
                    <a:p>
                      <a:endParaRPr lang="en-US" sz="1200" dirty="0"/>
                    </a:p>
                  </a:txBody>
                  <a:tcPr/>
                </a:tc>
                <a:tc rowSpan="7">
                  <a:txBody>
                    <a:bodyPr/>
                    <a:lstStyle/>
                    <a:p>
                      <a:pPr algn="ctr" fontAlgn="b"/>
                      <a:r>
                        <a:rPr lang="en-US" sz="1000" b="0" i="0" u="none" strike="noStrike" dirty="0">
                          <a:solidFill>
                            <a:srgbClr val="000000"/>
                          </a:solidFill>
                          <a:effectLst/>
                          <a:latin typeface="Calibri" panose="020F0502020204030204" pitchFamily="34" charset="0"/>
                        </a:rPr>
                        <a:t>40MHz Non-HT DUP</a:t>
                      </a:r>
                    </a:p>
                    <a:p>
                      <a:pPr algn="ctr" fontAlgn="b"/>
                      <a:endParaRPr lang="en-US" sz="1000" b="0" i="0" u="none" strike="noStrike" dirty="0">
                        <a:solidFill>
                          <a:srgbClr val="000000"/>
                        </a:solidFill>
                        <a:effectLst/>
                        <a:latin typeface="Calibri" panose="020F0502020204030204" pitchFamily="34" charset="0"/>
                      </a:endParaRPr>
                    </a:p>
                    <a:p>
                      <a:pPr algn="ctr" fontAlgn="b"/>
                      <a:endParaRPr lang="en-US" sz="10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L-SIG</a:t>
                      </a:r>
                    </a:p>
                  </a:txBody>
                  <a:tcPr marL="6350" marR="6350" marT="6350" marB="0" anchor="b"/>
                </a:tc>
                <a:tc gridSpan="11">
                  <a:txBody>
                    <a:bodyPr/>
                    <a:lstStyle/>
                    <a:p>
                      <a:pPr algn="ctr" fontAlgn="b"/>
                      <a:r>
                        <a:rPr lang="en-US" sz="1000" b="0" i="0" u="none" strike="noStrike" dirty="0">
                          <a:solidFill>
                            <a:srgbClr val="AF0B94"/>
                          </a:solidFill>
                          <a:effectLst/>
                          <a:latin typeface="Calibri" panose="020F0502020204030204" pitchFamily="34" charset="0"/>
                        </a:rPr>
                        <a:t>9.8358</a:t>
                      </a: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ctr" fontAlgn="b"/>
                      <a:endParaRPr lang="en-US" sz="1000" b="0" i="0" u="none" strike="noStrike" dirty="0">
                        <a:solidFill>
                          <a:srgbClr val="AF0B94"/>
                        </a:solidFill>
                        <a:effectLst/>
                        <a:latin typeface="Calibri" panose="020F0502020204030204" pitchFamily="34" charset="0"/>
                      </a:endParaRPr>
                    </a:p>
                  </a:txBody>
                  <a:tcPr marL="6350" marR="6350" marT="6350" marB="0" anchor="b"/>
                </a:tc>
                <a:tc hMerge="1">
                  <a:txBody>
                    <a:bodyPr/>
                    <a:lstStyle/>
                    <a:p>
                      <a:pPr algn="ctr" fontAlgn="b"/>
                      <a:endParaRPr lang="en-US" sz="1000" b="0" i="0" u="none" strike="noStrike" dirty="0">
                        <a:solidFill>
                          <a:srgbClr val="AF0B94"/>
                        </a:solidFill>
                        <a:effectLst/>
                        <a:latin typeface="Calibri" panose="020F0502020204030204" pitchFamily="34" charset="0"/>
                      </a:endParaRPr>
                    </a:p>
                  </a:txBody>
                  <a:tcPr marL="6350" marR="6350" marT="6350" marB="0" anchor="b"/>
                </a:tc>
                <a:tc hMerge="1">
                  <a:txBody>
                    <a:bodyPr/>
                    <a:lstStyle/>
                    <a:p>
                      <a:pPr algn="ctr" fontAlgn="b"/>
                      <a:endParaRPr lang="en-US" sz="1000" b="0" i="0" u="none" strike="noStrike" dirty="0">
                        <a:solidFill>
                          <a:srgbClr val="AF0B94"/>
                        </a:solidFill>
                        <a:effectLst/>
                        <a:latin typeface="Calibri" panose="020F0502020204030204" pitchFamily="34" charset="0"/>
                      </a:endParaRPr>
                    </a:p>
                  </a:txBody>
                  <a:tcPr marL="6350" marR="6350" marT="6350" marB="0" anchor="b"/>
                </a:tc>
                <a:tc hMerge="1">
                  <a:txBody>
                    <a:bodyPr/>
                    <a:lstStyle/>
                    <a:p>
                      <a:pPr algn="ctr" fontAlgn="b"/>
                      <a:endParaRPr lang="en-US" sz="1000" b="0" i="0" u="none" strike="noStrike" dirty="0">
                        <a:solidFill>
                          <a:srgbClr val="AF0B94"/>
                        </a:solidFill>
                        <a:effectLst/>
                        <a:latin typeface="Calibri" panose="020F0502020204030204" pitchFamily="34" charset="0"/>
                      </a:endParaRPr>
                    </a:p>
                  </a:txBody>
                  <a:tcPr marL="6350" marR="6350" marT="6350" marB="0" anchor="b"/>
                </a:tc>
                <a:tc hMerge="1">
                  <a:txBody>
                    <a:bodyPr/>
                    <a:lstStyle/>
                    <a:p>
                      <a:pPr algn="ctr" fontAlgn="b"/>
                      <a:endParaRPr lang="en-US" sz="1000" b="0" i="0" u="none" strike="noStrike" dirty="0">
                        <a:solidFill>
                          <a:srgbClr val="AF0B94"/>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915479434"/>
                  </a:ext>
                </a:extLst>
              </a:tr>
              <a:tr h="150925">
                <a:tc vMerge="1">
                  <a:txBody>
                    <a:bodyPr/>
                    <a:lstStyle/>
                    <a:p>
                      <a:endParaRPr lang="en-US" sz="1200" dirty="0"/>
                    </a:p>
                  </a:txBody>
                  <a:tcPr/>
                </a:tc>
                <a:tc v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sym1</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7.9279</a:t>
                      </a:r>
                    </a:p>
                  </a:txBody>
                  <a:tcPr marL="6350" marR="6350" marT="6350" marB="0" anchor="b"/>
                </a:tc>
                <a:tc>
                  <a:txBody>
                    <a:bodyPr/>
                    <a:lstStyle/>
                    <a:p>
                      <a:pPr algn="ctr" fontAlgn="b"/>
                      <a:r>
                        <a:rPr lang="en-US" sz="1000" b="0" i="0" u="none" strike="noStrike" dirty="0">
                          <a:solidFill>
                            <a:schemeClr val="tx1"/>
                          </a:solidFill>
                          <a:effectLst/>
                          <a:latin typeface="Calibri" panose="020F0502020204030204" pitchFamily="34" charset="0"/>
                        </a:rPr>
                        <a:t>8.7337</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9.5769</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11.1436</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10.0463</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11.6864</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10.4162</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7.6905</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9.7778</a:t>
                      </a:r>
                    </a:p>
                  </a:txBody>
                  <a:tcPr marL="6350" marR="6350" marT="6350" marB="0" anchor="b"/>
                </a:tc>
                <a:tc>
                  <a:txBody>
                    <a:bodyPr/>
                    <a:lstStyle/>
                    <a:p>
                      <a:pPr algn="ctr" fontAlgn="b"/>
                      <a:r>
                        <a:rPr lang="en-US" sz="1000" b="0" i="0" u="none" strike="noStrike">
                          <a:solidFill>
                            <a:srgbClr val="FF0000"/>
                          </a:solidFill>
                          <a:effectLst/>
                          <a:latin typeface="Calibri" panose="020F0502020204030204" pitchFamily="34" charset="0"/>
                        </a:rPr>
                        <a:t>10.4452</a:t>
                      </a:r>
                    </a:p>
                  </a:txBody>
                  <a:tcPr marL="6350" marR="6350" marT="6350" marB="0" anchor="b"/>
                </a:tc>
                <a:tc>
                  <a:txBody>
                    <a:bodyPr/>
                    <a:lstStyle/>
                    <a:p>
                      <a:pPr algn="ctr" fontAlgn="b"/>
                      <a:r>
                        <a:rPr lang="en-US" sz="1000" b="0" i="0" u="none" strike="noStrike">
                          <a:solidFill>
                            <a:srgbClr val="FF0000"/>
                          </a:solidFill>
                          <a:effectLst/>
                          <a:latin typeface="Calibri" panose="020F0502020204030204" pitchFamily="34" charset="0"/>
                        </a:rPr>
                        <a:t>11.2161</a:t>
                      </a:r>
                    </a:p>
                  </a:txBody>
                  <a:tcPr marL="6350" marR="6350" marT="6350" marB="0" anchor="b"/>
                </a:tc>
                <a:extLst>
                  <a:ext uri="{0D108BD9-81ED-4DB2-BD59-A6C34878D82A}">
                    <a16:rowId xmlns:a16="http://schemas.microsoft.com/office/drawing/2014/main" val="198255480"/>
                  </a:ext>
                </a:extLst>
              </a:tr>
              <a:tr h="150925">
                <a:tc vMerge="1">
                  <a:txBody>
                    <a:bodyPr/>
                    <a:lstStyle/>
                    <a:p>
                      <a:endParaRPr lang="en-US" sz="1200" dirty="0"/>
                    </a:p>
                  </a:txBody>
                  <a:tcPr/>
                </a:tc>
                <a:tc v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sym2</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11.3225</a:t>
                      </a:r>
                    </a:p>
                  </a:txBody>
                  <a:tcPr marL="6350" marR="6350" marT="6350" marB="0" anchor="b"/>
                </a:tc>
                <a:tc>
                  <a:txBody>
                    <a:bodyPr/>
                    <a:lstStyle/>
                    <a:p>
                      <a:pPr algn="ctr" fontAlgn="b"/>
                      <a:r>
                        <a:rPr lang="en-US" sz="1000" b="0" i="0" u="none" strike="noStrike" dirty="0">
                          <a:solidFill>
                            <a:schemeClr val="tx1"/>
                          </a:solidFill>
                          <a:effectLst/>
                          <a:latin typeface="Calibri" panose="020F0502020204030204" pitchFamily="34" charset="0"/>
                        </a:rPr>
                        <a:t>9.1557</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10.6225</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9.406</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10.0037</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9.4135</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9.5725</a:t>
                      </a:r>
                    </a:p>
                  </a:txBody>
                  <a:tcPr marL="6350" marR="6350" marT="6350" marB="0" anchor="b"/>
                </a:tc>
                <a:tc>
                  <a:txBody>
                    <a:bodyPr/>
                    <a:lstStyle/>
                    <a:p>
                      <a:pPr algn="ctr" fontAlgn="b"/>
                      <a:r>
                        <a:rPr lang="en-US" sz="1000" b="0" i="0" u="none" strike="noStrike">
                          <a:solidFill>
                            <a:srgbClr val="FF0000"/>
                          </a:solidFill>
                          <a:effectLst/>
                          <a:latin typeface="Calibri" panose="020F0502020204030204" pitchFamily="34" charset="0"/>
                        </a:rPr>
                        <a:t>9.5522</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9.5827</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7.9294</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9.5985</a:t>
                      </a:r>
                    </a:p>
                  </a:txBody>
                  <a:tcPr marL="6350" marR="6350" marT="6350" marB="0" anchor="b"/>
                </a:tc>
                <a:extLst>
                  <a:ext uri="{0D108BD9-81ED-4DB2-BD59-A6C34878D82A}">
                    <a16:rowId xmlns:a16="http://schemas.microsoft.com/office/drawing/2014/main" val="2372988400"/>
                  </a:ext>
                </a:extLst>
              </a:tr>
              <a:tr h="150925">
                <a:tc vMerge="1">
                  <a:txBody>
                    <a:bodyPr/>
                    <a:lstStyle/>
                    <a:p>
                      <a:endParaRPr lang="en-US"/>
                    </a:p>
                  </a:txBody>
                  <a:tcPr/>
                </a:tc>
                <a:tc vMerge="1">
                  <a:txBody>
                    <a:bodyPr/>
                    <a:lstStyle/>
                    <a:p>
                      <a:pPr algn="ctr" fontAlgn="b"/>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sym3</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10.9392</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10.4538</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8.3452</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10.5567</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8.6699</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10.4287</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9.837</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7.8599</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9.0708</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9.1107</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8.8804</a:t>
                      </a:r>
                    </a:p>
                  </a:txBody>
                  <a:tcPr marL="6350" marR="6350" marT="6350" marB="0" anchor="b"/>
                </a:tc>
                <a:extLst>
                  <a:ext uri="{0D108BD9-81ED-4DB2-BD59-A6C34878D82A}">
                    <a16:rowId xmlns:a16="http://schemas.microsoft.com/office/drawing/2014/main" val="1889160421"/>
                  </a:ext>
                </a:extLst>
              </a:tr>
              <a:tr h="150925">
                <a:tc vMerge="1">
                  <a:txBody>
                    <a:bodyPr/>
                    <a:lstStyle/>
                    <a:p>
                      <a:endParaRPr lang="en-US"/>
                    </a:p>
                  </a:txBody>
                  <a:tcPr/>
                </a:tc>
                <a:tc vMerge="1">
                  <a:txBody>
                    <a:bodyPr/>
                    <a:lstStyle/>
                    <a:p>
                      <a:pPr algn="ctr" fontAlgn="b"/>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sym4</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9.3761</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9.1387</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8.8432</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9.3513</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10.9281</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9.3578</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10.479</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8.5876</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8.671</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8.6634</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9.012</a:t>
                      </a:r>
                    </a:p>
                  </a:txBody>
                  <a:tcPr marL="6350" marR="6350" marT="6350" marB="0" anchor="b"/>
                </a:tc>
                <a:extLst>
                  <a:ext uri="{0D108BD9-81ED-4DB2-BD59-A6C34878D82A}">
                    <a16:rowId xmlns:a16="http://schemas.microsoft.com/office/drawing/2014/main" val="1319767369"/>
                  </a:ext>
                </a:extLst>
              </a:tr>
              <a:tr h="150925">
                <a:tc vMerge="1">
                  <a:txBody>
                    <a:bodyPr/>
                    <a:lstStyle/>
                    <a:p>
                      <a:endParaRPr lang="en-US"/>
                    </a:p>
                  </a:txBody>
                  <a:tcPr/>
                </a:tc>
                <a:tc vMerge="1">
                  <a:txBody>
                    <a:bodyPr/>
                    <a:lstStyle/>
                    <a:p>
                      <a:pPr algn="ctr" fontAlgn="b"/>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sym5</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10.0194</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12.3019</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9.176</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8.2375</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8.5705</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8.2133</a:t>
                      </a:r>
                    </a:p>
                  </a:txBody>
                  <a:tcPr marL="6350" marR="6350" marT="6350" marB="0" anchor="b"/>
                </a:tc>
                <a:tc>
                  <a:txBody>
                    <a:bodyPr/>
                    <a:lstStyle/>
                    <a:p>
                      <a:pPr algn="ctr" fontAlgn="b"/>
                      <a:r>
                        <a:rPr lang="en-US" sz="1000" b="0" i="0" u="none" strike="noStrike">
                          <a:solidFill>
                            <a:srgbClr val="FF0000"/>
                          </a:solidFill>
                          <a:effectLst/>
                          <a:latin typeface="Calibri" panose="020F0502020204030204" pitchFamily="34" charset="0"/>
                        </a:rPr>
                        <a:t>11.4215</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8.9379</a:t>
                      </a:r>
                    </a:p>
                  </a:txBody>
                  <a:tcPr marL="6350" marR="6350" marT="6350" marB="0" anchor="b"/>
                </a:tc>
                <a:tc>
                  <a:txBody>
                    <a:bodyPr/>
                    <a:lstStyle/>
                    <a:p>
                      <a:pPr algn="ctr" fontAlgn="b"/>
                      <a:r>
                        <a:rPr lang="en-US" sz="1000" b="0" i="0" u="none" strike="noStrike">
                          <a:solidFill>
                            <a:srgbClr val="FF0000"/>
                          </a:solidFill>
                          <a:effectLst/>
                          <a:latin typeface="Calibri" panose="020F0502020204030204" pitchFamily="34" charset="0"/>
                        </a:rPr>
                        <a:t>10.2934</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10.0593</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9.6186</a:t>
                      </a:r>
                    </a:p>
                  </a:txBody>
                  <a:tcPr marL="6350" marR="6350" marT="6350" marB="0" anchor="b"/>
                </a:tc>
                <a:extLst>
                  <a:ext uri="{0D108BD9-81ED-4DB2-BD59-A6C34878D82A}">
                    <a16:rowId xmlns:a16="http://schemas.microsoft.com/office/drawing/2014/main" val="3090914451"/>
                  </a:ext>
                </a:extLst>
              </a:tr>
              <a:tr h="150925">
                <a:tc vMerge="1">
                  <a:txBody>
                    <a:bodyPr/>
                    <a:lstStyle/>
                    <a:p>
                      <a:endParaRPr lang="en-US"/>
                    </a:p>
                  </a:txBody>
                  <a:tcPr/>
                </a:tc>
                <a:tc vMerge="1">
                  <a:txBody>
                    <a:bodyPr/>
                    <a:lstStyle/>
                    <a:p>
                      <a:pPr algn="ctr" fontAlgn="b"/>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sym6</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9.0867</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8.5363</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8.8858</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10.1475</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9.2394</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9.8383</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10.4026</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9.1166</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8.8434</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8.008</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7.5664</a:t>
                      </a:r>
                    </a:p>
                  </a:txBody>
                  <a:tcPr marL="6350" marR="6350" marT="6350" marB="0" anchor="b"/>
                </a:tc>
                <a:extLst>
                  <a:ext uri="{0D108BD9-81ED-4DB2-BD59-A6C34878D82A}">
                    <a16:rowId xmlns:a16="http://schemas.microsoft.com/office/drawing/2014/main" val="734973953"/>
                  </a:ext>
                </a:extLst>
              </a:tr>
              <a:tr h="150925">
                <a:tc vMerge="1">
                  <a:txBody>
                    <a:bodyPr/>
                    <a:lstStyle/>
                    <a:p>
                      <a:endParaRPr lang="en-US" sz="1200" dirty="0"/>
                    </a:p>
                  </a:txBody>
                  <a:tcPr/>
                </a:tc>
                <a:tc gridSpan="13">
                  <a:txBody>
                    <a:bodyPr/>
                    <a:lstStyle/>
                    <a:p>
                      <a:pPr algn="ctr" fontAlgn="b"/>
                      <a:endParaRPr lang="en-US" sz="10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ctr" fontAlgn="b"/>
                      <a:endParaRPr lang="en-US" sz="10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ctr" fontAlgn="b"/>
                      <a:endParaRPr lang="en-US" sz="10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ctr" fontAlgn="b"/>
                      <a:endParaRPr lang="en-US" sz="10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ctr" fontAlgn="b"/>
                      <a:endParaRPr lang="en-US" sz="10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ctr" fontAlgn="b"/>
                      <a:endParaRPr lang="en-US" sz="10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689791889"/>
                  </a:ext>
                </a:extLst>
              </a:tr>
              <a:tr h="150925">
                <a:tc vMerge="1">
                  <a:txBody>
                    <a:bodyPr/>
                    <a:lstStyle/>
                    <a:p>
                      <a:endParaRPr lang="en-US" sz="1200" dirty="0"/>
                    </a:p>
                  </a:txBody>
                  <a:tcPr/>
                </a:tc>
                <a:tc rowSpan="7">
                  <a:txBody>
                    <a:bodyPr/>
                    <a:lstStyle/>
                    <a:p>
                      <a:pPr algn="ctr" fontAlgn="b"/>
                      <a:r>
                        <a:rPr lang="en-US" sz="1000" b="0" i="0" u="none" strike="noStrike" dirty="0">
                          <a:solidFill>
                            <a:srgbClr val="000000"/>
                          </a:solidFill>
                          <a:effectLst/>
                          <a:latin typeface="Calibri" panose="020F0502020204030204" pitchFamily="34" charset="0"/>
                        </a:rPr>
                        <a:t>80MHz Non-HT DUP</a:t>
                      </a:r>
                    </a:p>
                    <a:p>
                      <a:pPr algn="ctr" fontAlgn="b"/>
                      <a:endParaRPr lang="en-US" sz="1000" b="0" i="0" u="none" strike="noStrike" dirty="0">
                        <a:solidFill>
                          <a:srgbClr val="000000"/>
                        </a:solidFill>
                        <a:effectLst/>
                        <a:latin typeface="Calibri" panose="020F0502020204030204" pitchFamily="34" charset="0"/>
                      </a:endParaRPr>
                    </a:p>
                    <a:p>
                      <a:pPr algn="ctr" fontAlgn="b"/>
                      <a:endParaRPr lang="en-US" sz="10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L-SIG</a:t>
                      </a:r>
                    </a:p>
                  </a:txBody>
                  <a:tcPr marL="6350" marR="6350" marT="6350" marB="0" anchor="b"/>
                </a:tc>
                <a:tc gridSpan="11">
                  <a:txBody>
                    <a:bodyPr/>
                    <a:lstStyle/>
                    <a:p>
                      <a:pPr algn="ctr" fontAlgn="b"/>
                      <a:r>
                        <a:rPr lang="en-US" sz="1000" b="0" i="0" u="none" strike="noStrike" dirty="0">
                          <a:solidFill>
                            <a:srgbClr val="AF0B94"/>
                          </a:solidFill>
                          <a:effectLst/>
                          <a:latin typeface="Calibri" panose="020F0502020204030204" pitchFamily="34" charset="0"/>
                        </a:rPr>
                        <a:t>9.0216</a:t>
                      </a: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ctr" fontAlgn="b"/>
                      <a:endParaRPr lang="en-US" sz="1000" b="0" i="0" u="none" strike="noStrike" dirty="0">
                        <a:solidFill>
                          <a:srgbClr val="AF0B94"/>
                        </a:solidFill>
                        <a:effectLst/>
                        <a:latin typeface="Calibri" panose="020F0502020204030204" pitchFamily="34" charset="0"/>
                      </a:endParaRPr>
                    </a:p>
                  </a:txBody>
                  <a:tcPr marL="6350" marR="6350" marT="6350" marB="0" anchor="b"/>
                </a:tc>
                <a:tc hMerge="1">
                  <a:txBody>
                    <a:bodyPr/>
                    <a:lstStyle/>
                    <a:p>
                      <a:pPr algn="ctr" fontAlgn="b"/>
                      <a:endParaRPr lang="en-US" sz="1000" b="0" i="0" u="none" strike="noStrike" dirty="0">
                        <a:solidFill>
                          <a:srgbClr val="AF0B94"/>
                        </a:solidFill>
                        <a:effectLst/>
                        <a:latin typeface="Calibri" panose="020F0502020204030204" pitchFamily="34" charset="0"/>
                      </a:endParaRPr>
                    </a:p>
                  </a:txBody>
                  <a:tcPr marL="6350" marR="6350" marT="6350" marB="0" anchor="b"/>
                </a:tc>
                <a:tc hMerge="1">
                  <a:txBody>
                    <a:bodyPr/>
                    <a:lstStyle/>
                    <a:p>
                      <a:pPr algn="ctr" fontAlgn="b"/>
                      <a:endParaRPr lang="en-US" sz="1000" b="0" i="0" u="none" strike="noStrike" dirty="0">
                        <a:solidFill>
                          <a:srgbClr val="AF0B94"/>
                        </a:solidFill>
                        <a:effectLst/>
                        <a:latin typeface="Calibri" panose="020F0502020204030204" pitchFamily="34" charset="0"/>
                      </a:endParaRPr>
                    </a:p>
                  </a:txBody>
                  <a:tcPr marL="6350" marR="6350" marT="6350" marB="0" anchor="b"/>
                </a:tc>
                <a:tc hMerge="1">
                  <a:txBody>
                    <a:bodyPr/>
                    <a:lstStyle/>
                    <a:p>
                      <a:pPr algn="ctr" fontAlgn="b"/>
                      <a:endParaRPr lang="en-US" sz="1000" b="0" i="0" u="none" strike="noStrike" dirty="0">
                        <a:solidFill>
                          <a:srgbClr val="AF0B94"/>
                        </a:solidFill>
                        <a:effectLst/>
                        <a:latin typeface="Calibri" panose="020F0502020204030204" pitchFamily="34" charset="0"/>
                      </a:endParaRPr>
                    </a:p>
                  </a:txBody>
                  <a:tcPr marL="6350" marR="6350" marT="6350" marB="0" anchor="b"/>
                </a:tc>
                <a:tc hMerge="1">
                  <a:txBody>
                    <a:bodyPr/>
                    <a:lstStyle/>
                    <a:p>
                      <a:pPr algn="ctr" fontAlgn="b"/>
                      <a:endParaRPr lang="en-US" sz="1000" b="0" i="0" u="none" strike="noStrike" dirty="0">
                        <a:solidFill>
                          <a:srgbClr val="AF0B94"/>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9934759"/>
                  </a:ext>
                </a:extLst>
              </a:tr>
              <a:tr h="150925">
                <a:tc vMerge="1">
                  <a:txBody>
                    <a:bodyPr/>
                    <a:lstStyle/>
                    <a:p>
                      <a:endParaRPr lang="en-US" sz="1200" dirty="0"/>
                    </a:p>
                  </a:txBody>
                  <a:tcPr/>
                </a:tc>
                <a:tc v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sym1</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6.8593</a:t>
                      </a:r>
                    </a:p>
                  </a:txBody>
                  <a:tcPr marL="6350" marR="6350" marT="6350" marB="0" anchor="b"/>
                </a:tc>
                <a:tc>
                  <a:txBody>
                    <a:bodyPr/>
                    <a:lstStyle/>
                    <a:p>
                      <a:pPr algn="ctr" fontAlgn="b"/>
                      <a:r>
                        <a:rPr lang="en-US" sz="1000" b="0" i="0" u="none" strike="noStrike" dirty="0">
                          <a:solidFill>
                            <a:schemeClr val="tx1"/>
                          </a:solidFill>
                          <a:effectLst/>
                          <a:latin typeface="Calibri" panose="020F0502020204030204" pitchFamily="34" charset="0"/>
                        </a:rPr>
                        <a:t>7.7729</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8.7635</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10.0768</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9.2536</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10.9206</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9.1374</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6.9004</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9.0356</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9.3798</a:t>
                      </a:r>
                    </a:p>
                  </a:txBody>
                  <a:tcPr marL="6350" marR="6350" marT="6350" marB="0" anchor="b"/>
                </a:tc>
                <a:tc>
                  <a:txBody>
                    <a:bodyPr/>
                    <a:lstStyle/>
                    <a:p>
                      <a:pPr algn="ctr" fontAlgn="b"/>
                      <a:r>
                        <a:rPr lang="en-US" sz="1000" b="0" i="0" u="none" strike="noStrike">
                          <a:solidFill>
                            <a:srgbClr val="FF0000"/>
                          </a:solidFill>
                          <a:effectLst/>
                          <a:latin typeface="Calibri" panose="020F0502020204030204" pitchFamily="34" charset="0"/>
                        </a:rPr>
                        <a:t>10.46</a:t>
                      </a:r>
                    </a:p>
                  </a:txBody>
                  <a:tcPr marL="6350" marR="6350" marT="6350" marB="0" anchor="b"/>
                </a:tc>
                <a:extLst>
                  <a:ext uri="{0D108BD9-81ED-4DB2-BD59-A6C34878D82A}">
                    <a16:rowId xmlns:a16="http://schemas.microsoft.com/office/drawing/2014/main" val="2350867965"/>
                  </a:ext>
                </a:extLst>
              </a:tr>
              <a:tr h="150925">
                <a:tc vMerge="1">
                  <a:txBody>
                    <a:bodyPr/>
                    <a:lstStyle/>
                    <a:p>
                      <a:endParaRPr lang="en-US" sz="1200" dirty="0"/>
                    </a:p>
                  </a:txBody>
                  <a:tcPr/>
                </a:tc>
                <a:tc v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sym2</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10.7241</a:t>
                      </a:r>
                    </a:p>
                  </a:txBody>
                  <a:tcPr marL="6350" marR="6350" marT="6350" marB="0" anchor="b"/>
                </a:tc>
                <a:tc>
                  <a:txBody>
                    <a:bodyPr/>
                    <a:lstStyle/>
                    <a:p>
                      <a:pPr algn="ctr" fontAlgn="b"/>
                      <a:r>
                        <a:rPr lang="en-US" sz="1000" b="0" i="0" u="none" strike="noStrike" dirty="0">
                          <a:solidFill>
                            <a:schemeClr val="tx1"/>
                          </a:solidFill>
                          <a:effectLst/>
                          <a:latin typeface="Calibri" panose="020F0502020204030204" pitchFamily="34" charset="0"/>
                        </a:rPr>
                        <a:t>8.6043</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9.8728</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8.979</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9.1147</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9.2001</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8.559</a:t>
                      </a:r>
                    </a:p>
                  </a:txBody>
                  <a:tcPr marL="6350" marR="6350" marT="6350" marB="0" anchor="b"/>
                </a:tc>
                <a:tc>
                  <a:txBody>
                    <a:bodyPr/>
                    <a:lstStyle/>
                    <a:p>
                      <a:pPr algn="ctr" fontAlgn="b"/>
                      <a:r>
                        <a:rPr lang="en-US" sz="1000" b="0" i="0" u="none" strike="noStrike">
                          <a:solidFill>
                            <a:srgbClr val="FF0000"/>
                          </a:solidFill>
                          <a:effectLst/>
                          <a:latin typeface="Calibri" panose="020F0502020204030204" pitchFamily="34" charset="0"/>
                        </a:rPr>
                        <a:t>8.9511</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8.7603</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7.877</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8.8293</a:t>
                      </a:r>
                    </a:p>
                  </a:txBody>
                  <a:tcPr marL="6350" marR="6350" marT="6350" marB="0" anchor="b"/>
                </a:tc>
                <a:extLst>
                  <a:ext uri="{0D108BD9-81ED-4DB2-BD59-A6C34878D82A}">
                    <a16:rowId xmlns:a16="http://schemas.microsoft.com/office/drawing/2014/main" val="4049204719"/>
                  </a:ext>
                </a:extLst>
              </a:tr>
              <a:tr h="150925">
                <a:tc vMerge="1">
                  <a:txBody>
                    <a:bodyPr/>
                    <a:lstStyle/>
                    <a:p>
                      <a:pPr algn="ctr"/>
                      <a:endParaRPr lang="en-US" sz="1100" b="1" dirty="0">
                        <a:latin typeface="Calibri" panose="020F0502020204030204" pitchFamily="34" charset="0"/>
                        <a:ea typeface="Calibri" panose="020F0502020204030204" pitchFamily="34" charset="0"/>
                        <a:cs typeface="Calibri" panose="020F0502020204030204" pitchFamily="34" charset="0"/>
                      </a:endParaRPr>
                    </a:p>
                  </a:txBody>
                  <a:tcPr/>
                </a:tc>
                <a:tc vMerge="1">
                  <a:txBody>
                    <a:bodyPr/>
                    <a:lstStyle/>
                    <a:p>
                      <a:pPr algn="ctr" fontAlgn="b"/>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sym3</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10.02</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9.455</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7.9165</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9.7754</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8.1448</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9.4427</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9.3617</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7.2986</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8.07</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8.5238</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7.6538</a:t>
                      </a:r>
                    </a:p>
                  </a:txBody>
                  <a:tcPr marL="6350" marR="6350" marT="6350" marB="0" anchor="b"/>
                </a:tc>
                <a:extLst>
                  <a:ext uri="{0D108BD9-81ED-4DB2-BD59-A6C34878D82A}">
                    <a16:rowId xmlns:a16="http://schemas.microsoft.com/office/drawing/2014/main" val="1516683619"/>
                  </a:ext>
                </a:extLst>
              </a:tr>
              <a:tr h="150925">
                <a:tc vMerge="1">
                  <a:txBody>
                    <a:bodyPr/>
                    <a:lstStyle/>
                    <a:p>
                      <a:pPr algn="ctr"/>
                      <a:endParaRPr lang="en-US" sz="1100" b="1" dirty="0">
                        <a:latin typeface="Calibri" panose="020F0502020204030204" pitchFamily="34" charset="0"/>
                        <a:ea typeface="Calibri" panose="020F0502020204030204" pitchFamily="34" charset="0"/>
                        <a:cs typeface="Calibri" panose="020F0502020204030204" pitchFamily="34" charset="0"/>
                      </a:endParaRPr>
                    </a:p>
                  </a:txBody>
                  <a:tcPr/>
                </a:tc>
                <a:tc vMerge="1">
                  <a:txBody>
                    <a:bodyPr/>
                    <a:lstStyle/>
                    <a:p>
                      <a:pPr algn="ctr" fontAlgn="b"/>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sym4</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8.2333</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8.0458</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8.242</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8.7533</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10.4067</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8.3394</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9.7769</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7.8882</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7.7149</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7.7426</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7.9547</a:t>
                      </a:r>
                    </a:p>
                  </a:txBody>
                  <a:tcPr marL="6350" marR="6350" marT="6350" marB="0" anchor="b"/>
                </a:tc>
                <a:extLst>
                  <a:ext uri="{0D108BD9-81ED-4DB2-BD59-A6C34878D82A}">
                    <a16:rowId xmlns:a16="http://schemas.microsoft.com/office/drawing/2014/main" val="3632480479"/>
                  </a:ext>
                </a:extLst>
              </a:tr>
              <a:tr h="150925">
                <a:tc vMerge="1">
                  <a:txBody>
                    <a:bodyPr/>
                    <a:lstStyle/>
                    <a:p>
                      <a:pPr algn="ctr"/>
                      <a:endParaRPr lang="en-US" sz="1100" b="1" dirty="0">
                        <a:latin typeface="Calibri" panose="020F0502020204030204" pitchFamily="34" charset="0"/>
                        <a:ea typeface="Calibri" panose="020F0502020204030204" pitchFamily="34" charset="0"/>
                        <a:cs typeface="Calibri" panose="020F0502020204030204" pitchFamily="34" charset="0"/>
                      </a:endParaRPr>
                    </a:p>
                  </a:txBody>
                  <a:tcPr/>
                </a:tc>
                <a:tc vMerge="1">
                  <a:txBody>
                    <a:bodyPr/>
                    <a:lstStyle/>
                    <a:p>
                      <a:pPr algn="ctr" fontAlgn="b"/>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sym5</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9.5228</a:t>
                      </a:r>
                    </a:p>
                  </a:txBody>
                  <a:tcPr marL="6350" marR="6350" marT="6350" marB="0" anchor="b"/>
                </a:tc>
                <a:tc>
                  <a:txBody>
                    <a:bodyPr/>
                    <a:lstStyle/>
                    <a:p>
                      <a:pPr algn="ctr" fontAlgn="b"/>
                      <a:r>
                        <a:rPr lang="en-US" sz="1000" b="0" i="0" u="none" strike="noStrike" dirty="0">
                          <a:solidFill>
                            <a:srgbClr val="FF0000"/>
                          </a:solidFill>
                          <a:effectLst/>
                          <a:latin typeface="Calibri" panose="020F0502020204030204" pitchFamily="34" charset="0"/>
                        </a:rPr>
                        <a:t>11.291</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8.5796</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8.0015</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7.7314</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7.9471</a:t>
                      </a:r>
                    </a:p>
                  </a:txBody>
                  <a:tcPr marL="6350" marR="6350" marT="6350" marB="0" anchor="b"/>
                </a:tc>
                <a:tc>
                  <a:txBody>
                    <a:bodyPr/>
                    <a:lstStyle/>
                    <a:p>
                      <a:pPr algn="ctr" fontAlgn="b"/>
                      <a:r>
                        <a:rPr lang="en-US" sz="1000" b="0" i="0" u="none" strike="noStrike">
                          <a:solidFill>
                            <a:srgbClr val="FF0000"/>
                          </a:solidFill>
                          <a:effectLst/>
                          <a:latin typeface="Calibri" panose="020F0502020204030204" pitchFamily="34" charset="0"/>
                        </a:rPr>
                        <a:t>10.248</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7.9299</a:t>
                      </a:r>
                    </a:p>
                  </a:txBody>
                  <a:tcPr marL="6350" marR="6350" marT="6350" marB="0" anchor="b"/>
                </a:tc>
                <a:tc>
                  <a:txBody>
                    <a:bodyPr/>
                    <a:lstStyle/>
                    <a:p>
                      <a:pPr algn="ctr" fontAlgn="b"/>
                      <a:r>
                        <a:rPr lang="en-US" sz="1000" b="0" i="0" u="none" strike="noStrike">
                          <a:solidFill>
                            <a:srgbClr val="FF0000"/>
                          </a:solidFill>
                          <a:effectLst/>
                          <a:latin typeface="Calibri" panose="020F0502020204030204" pitchFamily="34" charset="0"/>
                        </a:rPr>
                        <a:t>9.6852</a:t>
                      </a:r>
                    </a:p>
                  </a:txBody>
                  <a:tcPr marL="6350" marR="6350" marT="6350" marB="0" anchor="b"/>
                </a:tc>
                <a:tc>
                  <a:txBody>
                    <a:bodyPr/>
                    <a:lstStyle/>
                    <a:p>
                      <a:pPr algn="ctr" fontAlgn="b"/>
                      <a:r>
                        <a:rPr lang="en-US" sz="1000" b="0" i="0" u="none" strike="noStrike">
                          <a:solidFill>
                            <a:srgbClr val="FF0000"/>
                          </a:solidFill>
                          <a:effectLst/>
                          <a:latin typeface="Calibri" panose="020F0502020204030204" pitchFamily="34" charset="0"/>
                        </a:rPr>
                        <a:t>9.6609</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8.5451</a:t>
                      </a:r>
                    </a:p>
                  </a:txBody>
                  <a:tcPr marL="6350" marR="6350" marT="6350" marB="0" anchor="b"/>
                </a:tc>
                <a:extLst>
                  <a:ext uri="{0D108BD9-81ED-4DB2-BD59-A6C34878D82A}">
                    <a16:rowId xmlns:a16="http://schemas.microsoft.com/office/drawing/2014/main" val="2637112441"/>
                  </a:ext>
                </a:extLst>
              </a:tr>
              <a:tr h="150925">
                <a:tc vMerge="1">
                  <a:txBody>
                    <a:bodyPr/>
                    <a:lstStyle/>
                    <a:p>
                      <a:pPr algn="ctr"/>
                      <a:endParaRPr lang="en-US" sz="1100" b="1" dirty="0">
                        <a:latin typeface="Calibri" panose="020F0502020204030204" pitchFamily="34" charset="0"/>
                        <a:ea typeface="Calibri" panose="020F0502020204030204" pitchFamily="34" charset="0"/>
                        <a:cs typeface="Calibri" panose="020F0502020204030204" pitchFamily="34" charset="0"/>
                      </a:endParaRPr>
                    </a:p>
                  </a:txBody>
                  <a:tcPr/>
                </a:tc>
                <a:tc vMerge="1">
                  <a:txBody>
                    <a:bodyPr/>
                    <a:lstStyle/>
                    <a:p>
                      <a:pPr algn="ctr" fontAlgn="b"/>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sym6</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8.3626</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7.8479</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7.7769</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10.0689</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8.1916</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9.2236</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9.8485</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8.3136</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8.5195</a:t>
                      </a:r>
                    </a:p>
                  </a:txBody>
                  <a:tcPr marL="6350" marR="6350" marT="6350" marB="0" anchor="b"/>
                </a:tc>
                <a:tc>
                  <a:txBody>
                    <a:bodyPr/>
                    <a:lstStyle/>
                    <a:p>
                      <a:pPr algn="ctr" fontAlgn="b"/>
                      <a:r>
                        <a:rPr lang="en-US" sz="1000" b="0" i="0" u="none" strike="noStrike">
                          <a:solidFill>
                            <a:srgbClr val="000000"/>
                          </a:solidFill>
                          <a:effectLst/>
                          <a:latin typeface="Calibri" panose="020F0502020204030204" pitchFamily="34" charset="0"/>
                        </a:rPr>
                        <a:t>7.4802</a:t>
                      </a:r>
                    </a:p>
                  </a:txBody>
                  <a:tcPr marL="6350" marR="6350" marT="6350" marB="0" anchor="b"/>
                </a:tc>
                <a:tc>
                  <a:txBody>
                    <a:bodyPr/>
                    <a:lstStyle/>
                    <a:p>
                      <a:pPr algn="ctr" fontAlgn="b"/>
                      <a:r>
                        <a:rPr lang="en-US" sz="1000" b="0" i="0" u="none" strike="noStrike" dirty="0">
                          <a:solidFill>
                            <a:srgbClr val="000000"/>
                          </a:solidFill>
                          <a:effectLst/>
                          <a:latin typeface="Calibri" panose="020F0502020204030204" pitchFamily="34" charset="0"/>
                        </a:rPr>
                        <a:t>6.9657</a:t>
                      </a:r>
                    </a:p>
                  </a:txBody>
                  <a:tcPr marL="6350" marR="6350" marT="6350" marB="0" anchor="b"/>
                </a:tc>
                <a:extLst>
                  <a:ext uri="{0D108BD9-81ED-4DB2-BD59-A6C34878D82A}">
                    <a16:rowId xmlns:a16="http://schemas.microsoft.com/office/drawing/2014/main" val="3227719381"/>
                  </a:ext>
                </a:extLst>
              </a:tr>
            </a:tbl>
          </a:graphicData>
        </a:graphic>
      </p:graphicFrame>
      <p:sp>
        <p:nvSpPr>
          <p:cNvPr id="9" name="TextBox 8">
            <a:extLst>
              <a:ext uri="{FF2B5EF4-FFF2-40B4-BE49-F238E27FC236}">
                <a16:creationId xmlns:a16="http://schemas.microsoft.com/office/drawing/2014/main" id="{50638D85-EB83-9DC1-EEB1-40783C00D67A}"/>
              </a:ext>
            </a:extLst>
          </p:cNvPr>
          <p:cNvSpPr txBox="1"/>
          <p:nvPr/>
        </p:nvSpPr>
        <p:spPr>
          <a:xfrm>
            <a:off x="323528" y="1412776"/>
            <a:ext cx="8712968" cy="630942"/>
          </a:xfrm>
          <a:prstGeom prst="rect">
            <a:avLst/>
          </a:prstGeom>
          <a:noFill/>
        </p:spPr>
        <p:txBody>
          <a:bodyPr wrap="square" rtlCol="0">
            <a:spAutoFit/>
          </a:bodyPr>
          <a:lstStyle/>
          <a:p>
            <a:r>
              <a:rPr lang="en-US" b="1" dirty="0">
                <a:solidFill>
                  <a:srgbClr val="FF0000"/>
                </a:solidFill>
              </a:rPr>
              <a:t>Expect RL-SIG detect performance can be maintained even with HD=29</a:t>
            </a:r>
            <a:r>
              <a:rPr lang="en-US" b="1" dirty="0"/>
              <a:t>, scrambling seed value of 84 is the best with good hamming distance and least PAPRs</a:t>
            </a:r>
            <a:endParaRPr lang="en-US" dirty="0"/>
          </a:p>
          <a:p>
            <a:pPr marL="171450" indent="-171450">
              <a:buFont typeface="Arial" panose="020B0604020202020204" pitchFamily="34" charset="0"/>
              <a:buChar char="•"/>
            </a:pPr>
            <a:r>
              <a:rPr lang="en-US" sz="1100" dirty="0"/>
              <a:t>The corresponding SCRAMBLER_INITIAL_VALUE is [0, 0, 1, 0, 1, 0, 1]</a:t>
            </a:r>
          </a:p>
        </p:txBody>
      </p:sp>
    </p:spTree>
    <p:extLst>
      <p:ext uri="{BB962C8B-B14F-4D97-AF65-F5344CB8AC3E}">
        <p14:creationId xmlns:p14="http://schemas.microsoft.com/office/powerpoint/2010/main" val="12441926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Qualcomm">
  <a:themeElements>
    <a:clrScheme name="Qualcomm">
      <a:dk1>
        <a:srgbClr val="000000"/>
      </a:dk1>
      <a:lt1>
        <a:srgbClr val="FFFFFF"/>
      </a:lt1>
      <a:dk2>
        <a:srgbClr val="664C81"/>
      </a:dk2>
      <a:lt2>
        <a:srgbClr val="E04F4F"/>
      </a:lt2>
      <a:accent1>
        <a:srgbClr val="3253DC"/>
      </a:accent1>
      <a:accent2>
        <a:srgbClr val="7BA0FF"/>
      </a:accent2>
      <a:accent3>
        <a:srgbClr val="6AB19B"/>
      </a:accent3>
      <a:accent4>
        <a:srgbClr val="90D0CE"/>
      </a:accent4>
      <a:accent5>
        <a:srgbClr val="4A5A75"/>
      </a:accent5>
      <a:accent6>
        <a:srgbClr val="A4A8B9"/>
      </a:accent6>
      <a:hlink>
        <a:srgbClr val="3253DC"/>
      </a:hlink>
      <a:folHlink>
        <a:srgbClr val="7BA0FF"/>
      </a:folHlink>
    </a:clrScheme>
    <a:fontScheme name="Qualcomm">
      <a:majorFont>
        <a:latin typeface="Microsoft Sans Serif"/>
        <a:ea typeface=""/>
        <a:cs typeface=""/>
      </a:majorFont>
      <a:minorFont>
        <a:latin typeface="Microsoft Sans Serif"/>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cap="rnd">
          <a:solidFill>
            <a:schemeClr val="accent6">
              <a:lumMod val="60000"/>
              <a:lumOff val="40000"/>
            </a:schemeClr>
          </a:solidFill>
          <a:round/>
          <a:headEnd w="lg" len="lg"/>
          <a:tailEnd type="none"/>
        </a:ln>
      </a:spPr>
      <a:bodyPr/>
      <a:lstStyle/>
      <a:style>
        <a:lnRef idx="1">
          <a:schemeClr val="accent1"/>
        </a:lnRef>
        <a:fillRef idx="0">
          <a:schemeClr val="accent1"/>
        </a:fillRef>
        <a:effectRef idx="0">
          <a:schemeClr val="accent1"/>
        </a:effectRef>
        <a:fontRef idx="minor">
          <a:schemeClr val="tx1"/>
        </a:fontRef>
      </a:style>
    </a:lnDef>
    <a:txDef>
      <a:spPr>
        <a:noFill/>
        <a:ln>
          <a:noFill/>
        </a:ln>
      </a:spPr>
      <a:bodyPr wrap="square" lIns="137160" tIns="91440" rIns="0" bIns="91440" rtlCol="0">
        <a:spAutoFit/>
      </a:bodyPr>
      <a:lstStyle>
        <a:defPPr algn="l">
          <a:lnSpc>
            <a:spcPct val="95000"/>
          </a:lnSpc>
          <a:spcBef>
            <a:spcPts val="1200"/>
          </a:spcBef>
          <a:defRPr sz="1600" dirty="0" smtClean="0">
            <a:solidFill>
              <a:schemeClr val="tx1"/>
            </a:solidFill>
          </a:defRPr>
        </a:defPPr>
      </a:lstStyle>
    </a:txDef>
  </a:objectDefaults>
  <a:extraClrSchemeLst/>
  <a:extLst>
    <a:ext uri="{05A4C25C-085E-4340-85A3-A5531E510DB2}">
      <thm15:themeFamily xmlns:thm15="http://schemas.microsoft.com/office/thememl/2012/main" name="2017_Qualcomm_16x9_Corporate-Simplified_Template_12.13.2017_D.pptx" id="{D9D5CD66-12BC-41F2-AF5E-3627B779BE0D}" vid="{750ACC4F-9020-4209-8DF3-EB4A2022D382}"/>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71dc698b48675b0a151432ed1de35fc5">
  <xsd:schema xmlns:xsd="http://www.w3.org/2001/XMLSchema" xmlns:xs="http://www.w3.org/2001/XMLSchema" xmlns:p="http://schemas.microsoft.com/office/2006/metadata/properties" xmlns:ns3="cc9c437c-ae0c-4066-8d90-a0f7de786127" targetNamespace="http://schemas.microsoft.com/office/2006/metadata/properties" ma:root="true" ma:fieldsID="adf60fb58001da84b015160a85c22507"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8C3D0F6-227E-4886-83EA-263E2CFB811B}">
  <ds:schemaRefs>
    <ds:schemaRef ds:uri="http://schemas.microsoft.com/sharepoint/v3/contenttype/forms"/>
  </ds:schemaRefs>
</ds:datastoreItem>
</file>

<file path=customXml/itemProps2.xml><?xml version="1.0" encoding="utf-8"?>
<ds:datastoreItem xmlns:ds="http://schemas.openxmlformats.org/officeDocument/2006/customXml" ds:itemID="{D1C8CC92-EEA4-431F-995C-697A0BD3D5A1}">
  <ds:schemaRefs>
    <ds:schemaRef ds:uri="cc9c437c-ae0c-4066-8d90-a0f7de78612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169931ED-F01D-4178-8068-7A73BD8BB3F4}">
  <ds:schemaRefs>
    <ds:schemaRef ds:uri="cc9c437c-ae0c-4066-8d90-a0f7de78612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312300</TotalTime>
  <Words>1622</Words>
  <Application>Microsoft Office PowerPoint</Application>
  <PresentationFormat>On-screen Show (4:3)</PresentationFormat>
  <Paragraphs>720</Paragraphs>
  <Slides>13</Slides>
  <Notes>1</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13</vt:i4>
      </vt:variant>
    </vt:vector>
  </HeadingPairs>
  <TitlesOfParts>
    <vt:vector size="23" baseType="lpstr">
      <vt:lpstr>Qualcomm Office Regular</vt:lpstr>
      <vt:lpstr>Qualcomm Regular</vt:lpstr>
      <vt:lpstr>Arial</vt:lpstr>
      <vt:lpstr>Calibri</vt:lpstr>
      <vt:lpstr>Cascadia Mono</vt:lpstr>
      <vt:lpstr>Microsoft Sans Serif</vt:lpstr>
      <vt:lpstr>Times New Roman</vt:lpstr>
      <vt:lpstr>802-11-Submission</vt:lpstr>
      <vt:lpstr>Qualcomm</vt:lpstr>
      <vt:lpstr>Visio</vt:lpstr>
      <vt:lpstr>Scrambling Seed Design for DS-CTS</vt:lpstr>
      <vt:lpstr>Introduction</vt:lpstr>
      <vt:lpstr>Design Consideration for Scrambling Seed Selection </vt:lpstr>
      <vt:lpstr>DS-CTS</vt:lpstr>
      <vt:lpstr>Scrambling Seed Testing on DS-CTS</vt:lpstr>
      <vt:lpstr>Scrambling Seed Optimization (RA= 00-0F-AC-47-43-00)</vt:lpstr>
      <vt:lpstr>Scrambling Seed Optimization (RA= 00-0F-AC-47-43-FF)</vt:lpstr>
      <vt:lpstr>Summarize Results for All BWs (Assuming HD≥30)</vt:lpstr>
      <vt:lpstr>Scrambling Seed Optimization (updated) (RA= 00-0F-AC-47-43-00)</vt:lpstr>
      <vt:lpstr>Summarize Results for All BWs  (updated with HD=29)</vt:lpstr>
      <vt:lpstr>SP</vt:lpstr>
      <vt:lpstr>Reference</vt:lpstr>
      <vt:lpstr>PowerPoint Presentation</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Lin Yang</cp:lastModifiedBy>
  <cp:revision>1694</cp:revision>
  <cp:lastPrinted>1998-02-10T13:28:06Z</cp:lastPrinted>
  <dcterms:created xsi:type="dcterms:W3CDTF">2004-12-02T14:01:45Z</dcterms:created>
  <dcterms:modified xsi:type="dcterms:W3CDTF">2025-07-18T21:50:01Z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0x010100EB28163D68FE8E4D9361964FDD814FC4</vt:lpwstr>
  </property>
  <property fmtid="{D5CDD505-2E9C-101B-9397-08002B2CF9AE}" pid="4" name="_AdHocReviewCycleID">
    <vt:i4>-988756178</vt:i4>
  </property>
  <property fmtid="{D5CDD505-2E9C-101B-9397-08002B2CF9AE}" pid="5" name="_EmailSubject">
    <vt:lpwstr>Quick brainstorming on the psd limited transmission</vt:lpwstr>
  </property>
  <property fmtid="{D5CDD505-2E9C-101B-9397-08002B2CF9AE}" pid="6" name="_AuthorEmail">
    <vt:lpwstr>linyang@qti.qualcomm.com</vt:lpwstr>
  </property>
  <property fmtid="{D5CDD505-2E9C-101B-9397-08002B2CF9AE}" pid="7" name="_AuthorEmailDisplayName">
    <vt:lpwstr>Lin Yang</vt:lpwstr>
  </property>
  <property fmtid="{D5CDD505-2E9C-101B-9397-08002B2CF9AE}" pid="8" name="_PreviousAdHocReviewCycleID">
    <vt:i4>2043815606</vt:i4>
  </property>
</Properties>
</file>