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9" r:id="rId3"/>
    <p:sldId id="329" r:id="rId4"/>
    <p:sldId id="331" r:id="rId5"/>
    <p:sldId id="333" r:id="rId6"/>
    <p:sldId id="277" r:id="rId7"/>
    <p:sldId id="327" r:id="rId8"/>
    <p:sldId id="335" r:id="rId9"/>
    <p:sldId id="33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6" autoAdjust="0"/>
    <p:restoredTop sz="97419" autoAdjust="0"/>
  </p:normalViewPr>
  <p:slideViewPr>
    <p:cSldViewPr>
      <p:cViewPr varScale="1">
        <p:scale>
          <a:sx n="157" d="100"/>
          <a:sy n="157" d="100"/>
        </p:scale>
        <p:origin x="185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1174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Consideration on the scrambler initialization value for DS-CTS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82928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Yunbo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</a:t>
                      </a:r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421348" y="1581766"/>
            <a:ext cx="8299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A Defer Signal CTS (DS-CTS) frame is transmitted to start the P-EDCA contention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The DS-CTS may be transmitted by multiple STA simultaneously, so the scrambler initialization value shall be fixed</a:t>
            </a:r>
            <a:endParaRPr lang="en-US" altLang="zh-CN" dirty="0">
              <a:solidFill>
                <a:schemeClr val="tx1"/>
              </a:solidFill>
            </a:endParaRPr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FD635288-71A0-44B1-A494-960E4A7BBC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755468"/>
              </p:ext>
            </p:extLst>
          </p:nvPr>
        </p:nvGraphicFramePr>
        <p:xfrm>
          <a:off x="1249363" y="2492896"/>
          <a:ext cx="619125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Visio" r:id="rId3" imgW="7143654" imgH="1352414" progId="Visio.Drawing.15">
                  <p:embed/>
                </p:oleObj>
              </mc:Choice>
              <mc:Fallback>
                <p:oleObj name="Visio" r:id="rId3" imgW="7143654" imgH="1352414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4F6D32BD-D878-41DB-AE63-088B9B7F33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2492896"/>
                        <a:ext cx="6191250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Initialization Value Selection criteria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421348" y="1690668"/>
            <a:ext cx="82997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Reduce the risk of the first data symbol being detection as RL-SIG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Reduce the PAPR of the data symbol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Since the PAPR of the L-SIG is fixed, the data symbol better have a less or equal PAPR than L-SIG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01C6B1C-D75C-4286-A248-DB39602F1CDA}"/>
              </a:ext>
            </a:extLst>
          </p:cNvPr>
          <p:cNvGrpSpPr/>
          <p:nvPr/>
        </p:nvGrpSpPr>
        <p:grpSpPr>
          <a:xfrm>
            <a:off x="556847" y="4027928"/>
            <a:ext cx="8028717" cy="1448791"/>
            <a:chOff x="556847" y="4027928"/>
            <a:chExt cx="8028717" cy="1448791"/>
          </a:xfrm>
        </p:grpSpPr>
        <p:graphicFrame>
          <p:nvGraphicFramePr>
            <p:cNvPr id="6" name="Object 6">
              <a:extLst>
                <a:ext uri="{FF2B5EF4-FFF2-40B4-BE49-F238E27FC236}">
                  <a16:creationId xmlns:a16="http://schemas.microsoft.com/office/drawing/2014/main" id="{D11D4B54-26CC-446B-9A08-BA8373E3B90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9954871"/>
                </p:ext>
              </p:extLst>
            </p:nvPr>
          </p:nvGraphicFramePr>
          <p:xfrm>
            <a:off x="556847" y="4027928"/>
            <a:ext cx="8028717" cy="14487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Visio" r:id="rId3" imgW="6756451" imgH="1219200" progId="Visio.Drawing.15">
                    <p:embed/>
                  </p:oleObj>
                </mc:Choice>
                <mc:Fallback>
                  <p:oleObj name="Visio" r:id="rId3" imgW="6756451" imgH="1219200" progId="Visio.Drawing.15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E21E1F89-2436-F086-3B09-3CD83E93D56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6847" y="4027928"/>
                          <a:ext cx="8028717" cy="144879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1A20EA8A-7B44-4B64-AFB3-37284557A83E}"/>
                </a:ext>
              </a:extLst>
            </p:cNvPr>
            <p:cNvGrpSpPr/>
            <p:nvPr/>
          </p:nvGrpSpPr>
          <p:grpSpPr>
            <a:xfrm>
              <a:off x="3419872" y="4313673"/>
              <a:ext cx="3224830" cy="369332"/>
              <a:chOff x="3375680" y="4869160"/>
              <a:chExt cx="3224830" cy="369332"/>
            </a:xfrm>
          </p:grpSpPr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2565C864-3834-4C65-AA47-69F0C01D939D}"/>
                  </a:ext>
                </a:extLst>
              </p:cNvPr>
              <p:cNvSpPr txBox="1"/>
              <p:nvPr/>
            </p:nvSpPr>
            <p:spPr>
              <a:xfrm>
                <a:off x="3375680" y="4869160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dirty="0"/>
                  <a:t>196</a:t>
                </a:r>
                <a:endParaRPr lang="zh-CN" altLang="en-US" sz="1800" dirty="0"/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03400FF5-61DE-46CD-BD91-696472FC7576}"/>
                  </a:ext>
                </a:extLst>
              </p:cNvPr>
              <p:cNvSpPr txBox="1"/>
              <p:nvPr/>
            </p:nvSpPr>
            <p:spPr>
              <a:xfrm>
                <a:off x="4283968" y="4869160"/>
                <a:ext cx="4328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800" dirty="0"/>
                  <a:t>97</a:t>
                </a:r>
                <a:endParaRPr lang="zh-CN" altLang="en-US" sz="1800" dirty="0"/>
              </a:p>
            </p:txBody>
          </p:sp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9A1F244-FF9F-4DC4-A738-109112F15C6D}"/>
                  </a:ext>
                </a:extLst>
              </p:cNvPr>
              <p:cNvSpPr txBox="1"/>
              <p:nvPr/>
            </p:nvSpPr>
            <p:spPr>
              <a:xfrm>
                <a:off x="4788024" y="4869160"/>
                <a:ext cx="181248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00:0F:AC:47:43:00</a:t>
                </a:r>
                <a:endParaRPr lang="zh-CN" altLang="en-US" sz="1800" dirty="0"/>
              </a:p>
            </p:txBody>
          </p:sp>
        </p:grpSp>
      </p:grpSp>
      <p:pic>
        <p:nvPicPr>
          <p:cNvPr id="16" name="图片 15">
            <a:extLst>
              <a:ext uri="{FF2B5EF4-FFF2-40B4-BE49-F238E27FC236}">
                <a16:creationId xmlns:a16="http://schemas.microsoft.com/office/drawing/2014/main" id="{9779E90B-C01E-41F2-86A5-C83DC1ABD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5471170"/>
            <a:ext cx="2592288" cy="50489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BC526B1C-E770-4F07-8F6A-4EDB4B10046A}"/>
              </a:ext>
            </a:extLst>
          </p:cNvPr>
          <p:cNvSpPr txBox="1"/>
          <p:nvPr/>
        </p:nvSpPr>
        <p:spPr>
          <a:xfrm>
            <a:off x="3079264" y="557779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HE, EHT,UHR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7981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Detection of RL-SIG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421348" y="1690668"/>
                <a:ext cx="8299716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The RL-SIG is determined based on</a:t>
                </a:r>
              </a:p>
              <a:p>
                <a:pPr marL="1085850" lvl="1" indent="-342900">
                  <a:buFont typeface="Wingdings" panose="05000000000000000000" pitchFamily="2" charset="2"/>
                  <a:buChar char="Ø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Absolute correlation with the L-SIG</a:t>
                </a:r>
              </a:p>
              <a:p>
                <a:pPr marL="1085850" lvl="1" indent="-342900">
                  <a:buFont typeface="Wingdings" panose="05000000000000000000" pitchFamily="2" charset="2"/>
                  <a:buChar char="Ø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The extra tones(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,±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𝟐𝟖</m:t>
                    </m:r>
                  </m:oMath>
                </a14:m>
                <a:r>
                  <a:rPr lang="en-US" altLang="zh-CN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Since there is no frequency syn between DS-CTS of different STAs, the first data symbol may have a large common phase rotation compared with the L-SIG</a:t>
                </a:r>
              </a:p>
              <a:p>
                <a:pPr marL="342900" indent="-342900">
                  <a:buFont typeface="Wingdings" panose="05000000000000000000" pitchFamily="2" charset="2"/>
                  <a:buChar char="l"/>
                </a:pPr>
                <a:r>
                  <a:rPr lang="en-US" altLang="zh-CN" b="1" dirty="0">
                    <a:solidFill>
                      <a:schemeClr val="tx1"/>
                    </a:solidFill>
                  </a:rPr>
                  <a:t>Therefore, the first data symbol shall have a low absolute correlation value with L-SIG </a:t>
                </a:r>
                <a:endParaRPr lang="en-US" altLang="zh-CN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48" y="1690668"/>
                <a:ext cx="8299716" cy="3046988"/>
              </a:xfrm>
              <a:prstGeom prst="rect">
                <a:avLst/>
              </a:prstGeom>
              <a:blipFill>
                <a:blip r:embed="rId2"/>
                <a:stretch>
                  <a:fillRect l="-954" t="-1600" b="-36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31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Initialization Value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629E6C17-9611-43B4-8028-8412D7188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480507"/>
              </p:ext>
            </p:extLst>
          </p:nvPr>
        </p:nvGraphicFramePr>
        <p:xfrm>
          <a:off x="755576" y="2316480"/>
          <a:ext cx="7488829" cy="223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394393107"/>
                    </a:ext>
                  </a:extLst>
                </a:gridCol>
                <a:gridCol w="1181755">
                  <a:extLst>
                    <a:ext uri="{9D8B030D-6E8A-4147-A177-3AD203B41FA5}">
                      <a16:colId xmlns:a16="http://schemas.microsoft.com/office/drawing/2014/main" val="1805411199"/>
                    </a:ext>
                  </a:extLst>
                </a:gridCol>
                <a:gridCol w="1002186">
                  <a:extLst>
                    <a:ext uri="{9D8B030D-6E8A-4147-A177-3AD203B41FA5}">
                      <a16:colId xmlns:a16="http://schemas.microsoft.com/office/drawing/2014/main" val="3581217353"/>
                    </a:ext>
                  </a:extLst>
                </a:gridCol>
                <a:gridCol w="1002186">
                  <a:extLst>
                    <a:ext uri="{9D8B030D-6E8A-4147-A177-3AD203B41FA5}">
                      <a16:colId xmlns:a16="http://schemas.microsoft.com/office/drawing/2014/main" val="100694860"/>
                    </a:ext>
                  </a:extLst>
                </a:gridCol>
                <a:gridCol w="1002186">
                  <a:extLst>
                    <a:ext uri="{9D8B030D-6E8A-4147-A177-3AD203B41FA5}">
                      <a16:colId xmlns:a16="http://schemas.microsoft.com/office/drawing/2014/main" val="653061301"/>
                    </a:ext>
                  </a:extLst>
                </a:gridCol>
                <a:gridCol w="1002186">
                  <a:extLst>
                    <a:ext uri="{9D8B030D-6E8A-4147-A177-3AD203B41FA5}">
                      <a16:colId xmlns:a16="http://schemas.microsoft.com/office/drawing/2014/main" val="776179351"/>
                    </a:ext>
                  </a:extLst>
                </a:gridCol>
                <a:gridCol w="1002186">
                  <a:extLst>
                    <a:ext uri="{9D8B030D-6E8A-4147-A177-3AD203B41FA5}">
                      <a16:colId xmlns:a16="http://schemas.microsoft.com/office/drawing/2014/main" val="379483935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latin typeface="+mj-lt"/>
                        </a:rPr>
                        <a:t>Initi</a:t>
                      </a:r>
                      <a:r>
                        <a:rPr lang="en-US" altLang="zh-CN" dirty="0">
                          <a:latin typeface="+mj-lt"/>
                        </a:rPr>
                        <a:t> Value 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err="1">
                          <a:latin typeface="+mj-lt"/>
                        </a:rPr>
                        <a:t>Corr</a:t>
                      </a:r>
                      <a:r>
                        <a:rPr lang="en-US" altLang="zh-CN" dirty="0">
                          <a:latin typeface="+mj-lt"/>
                        </a:rPr>
                        <a:t> with L-SIG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Worst PAPR(dB)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045119"/>
                  </a:ext>
                </a:extLst>
              </a:tr>
              <a:tr h="381640">
                <a:tc vMerge="1"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Initi</a:t>
                      </a:r>
                      <a:r>
                        <a:rPr lang="en-US" altLang="zh-CN" dirty="0"/>
                        <a:t> Value 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altLang="zh-CN" dirty="0" err="1"/>
                        <a:t>Corr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BW20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BW40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BW80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BW160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BW320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898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highlight>
                            <a:srgbClr val="FFFF00"/>
                          </a:highlight>
                          <a:latin typeface="+mj-lt"/>
                        </a:rPr>
                        <a:t>112</a:t>
                      </a:r>
                      <a:endParaRPr lang="zh-CN" altLang="en-US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10.62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7504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highlight>
                            <a:srgbClr val="FFFF00"/>
                          </a:highlight>
                          <a:latin typeface="+mj-lt"/>
                        </a:rPr>
                        <a:t>17</a:t>
                      </a:r>
                      <a:endParaRPr lang="zh-CN" altLang="en-US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-4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9.44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10.32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703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23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-14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7.61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10.62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9.87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11.66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5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33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-18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8.31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11.32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12.06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宋体" panose="02010600030101010101" pitchFamily="2" charset="-122"/>
                        </a:rPr>
                        <a:t>12.41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4738302"/>
                  </a:ext>
                </a:extLst>
              </a:tr>
            </a:tbl>
          </a:graphicData>
        </a:graphic>
      </p:graphicFrame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40C0CD3D-E3D7-4640-BD9B-6570EBA8C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904534"/>
              </p:ext>
            </p:extLst>
          </p:nvPr>
        </p:nvGraphicFramePr>
        <p:xfrm>
          <a:off x="3203848" y="5229200"/>
          <a:ext cx="504056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334954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65490188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9487317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7961764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2580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BW20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BW40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BW80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BW160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+mj-lt"/>
                        </a:rPr>
                        <a:t>BW320</a:t>
                      </a:r>
                      <a:endParaRPr lang="zh-CN" alt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48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6.83</a:t>
                      </a:r>
                      <a:endParaRPr lang="zh-CN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9.84</a:t>
                      </a:r>
                      <a:endParaRPr lang="zh-CN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9.02</a:t>
                      </a:r>
                      <a:endParaRPr lang="zh-CN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10.53</a:t>
                      </a:r>
                      <a:endParaRPr lang="zh-CN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宋体" panose="02010600030101010101" pitchFamily="2" charset="-122"/>
                          <a:cs typeface="+mn-cs"/>
                        </a:rPr>
                        <a:t>10.85</a:t>
                      </a:r>
                      <a:endParaRPr lang="zh-CN" alt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13183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34D27C4A-2F92-4447-AE2B-6834CF989375}"/>
              </a:ext>
            </a:extLst>
          </p:cNvPr>
          <p:cNvSpPr txBox="1"/>
          <p:nvPr/>
        </p:nvSpPr>
        <p:spPr>
          <a:xfrm>
            <a:off x="906864" y="536920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PAPR of L-SIG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25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The scrambler initialization value shall make the first data symbol orthogonal with the L-SIG and the data symbols have smaller PAPR than the L-SIG.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08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spcBef>
                <a:spcPts val="600"/>
              </a:spcBef>
              <a:buNone/>
            </a:pPr>
            <a:r>
              <a:rPr lang="en-US" altLang="zh-CN" sz="2400" kern="0" dirty="0">
                <a:solidFill>
                  <a:srgbClr val="000000"/>
                </a:solidFill>
                <a:latin typeface="Times New Roman" panose="02020603050405020304"/>
              </a:rPr>
              <a:t>Do you agree to include the following into the 11bn SFD</a:t>
            </a:r>
          </a:p>
          <a:p>
            <a:pPr lvl="0" eaLnBrk="1" hangingPunct="1">
              <a:spcBef>
                <a:spcPts val="600"/>
              </a:spcBef>
              <a:buNone/>
            </a:pPr>
            <a:r>
              <a:rPr lang="en-US" altLang="zh-CN" sz="2400" b="0" kern="0" dirty="0">
                <a:solidFill>
                  <a:srgbClr val="000000"/>
                </a:solidFill>
                <a:latin typeface="Times New Roman" panose="02020603050405020304"/>
              </a:rPr>
              <a:t>SCRAMBLER_INITIAL_VALUE used in DS-CTS frame is [0, 0, 0, 0, 1, 1, 1]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zh-CN" sz="2200" b="0" kern="0" dirty="0">
                <a:solidFill>
                  <a:srgbClr val="000000"/>
                </a:solidFill>
                <a:latin typeface="Times New Roman" panose="02020603050405020304"/>
              </a:rPr>
              <a:t>Scrambling seed value = 112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08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600"/>
              </a:spcBef>
              <a:buNone/>
            </a:pPr>
            <a:r>
              <a:rPr lang="en-US" altLang="zh-CN" sz="2400" kern="0" dirty="0">
                <a:solidFill>
                  <a:srgbClr val="000000"/>
                </a:solidFill>
                <a:latin typeface="Times New Roman" panose="02020603050405020304"/>
              </a:rPr>
              <a:t>Do you agree to include the following into the 11bn SFD</a:t>
            </a:r>
          </a:p>
          <a:p>
            <a:pPr lvl="0" eaLnBrk="1" hangingPunct="1">
              <a:spcBef>
                <a:spcPts val="600"/>
              </a:spcBef>
              <a:buNone/>
            </a:pPr>
            <a:r>
              <a:rPr lang="en-US" altLang="zh-CN" sz="2400" b="0" kern="0" dirty="0">
                <a:solidFill>
                  <a:srgbClr val="000000"/>
                </a:solidFill>
                <a:latin typeface="Times New Roman" panose="02020603050405020304"/>
              </a:rPr>
              <a:t>The SCRAMBLER_INITIAL_VALUE used in DS-CTS frame is [1, 0, 0, 0, 1, 0, 0]</a:t>
            </a:r>
          </a:p>
          <a:p>
            <a:pPr lvl="1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0" kern="0" dirty="0">
                <a:solidFill>
                  <a:srgbClr val="000000"/>
                </a:solidFill>
                <a:latin typeface="Times New Roman" panose="02020603050405020304"/>
              </a:rPr>
              <a:t>Scrambling seed value = 17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38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5C39DC-C379-4B80-A1BA-A135A95C3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2BAB3D-FEA3-4516-ABD6-33AB1247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Appendix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40252DA-75BB-4CE8-9F39-5A20C3600E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370971"/>
              </p:ext>
            </p:extLst>
          </p:nvPr>
        </p:nvGraphicFramePr>
        <p:xfrm>
          <a:off x="3730022" y="3447296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Worksheet" showAsIcon="1" r:id="rId3" imgW="914502" imgH="828675" progId="Excel.Sheet.12">
                  <p:embed/>
                </p:oleObj>
              </mc:Choice>
              <mc:Fallback>
                <p:oleObj name="Worksheet" showAsIcon="1" r:id="rId3" imgW="914502" imgH="8286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0022" y="3447296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54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000000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15733</TotalTime>
  <Words>405</Words>
  <Application>Microsoft Office PowerPoint</Application>
  <PresentationFormat>全屏显示(4:3)</PresentationFormat>
  <Paragraphs>111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Cambria Math</vt:lpstr>
      <vt:lpstr>Times New Roman</vt:lpstr>
      <vt:lpstr>Wingdings</vt:lpstr>
      <vt:lpstr>Office 主题</vt:lpstr>
      <vt:lpstr>Visio</vt:lpstr>
      <vt:lpstr>Worksheet</vt:lpstr>
      <vt:lpstr>Consideration on the scrambler initialization value for DS-CTS</vt:lpstr>
      <vt:lpstr>Introduction</vt:lpstr>
      <vt:lpstr>Initialization Value Selection criteria </vt:lpstr>
      <vt:lpstr>Detection of RL-SIG</vt:lpstr>
      <vt:lpstr>Proposed Initialization Value </vt:lpstr>
      <vt:lpstr>Conclusion</vt:lpstr>
      <vt:lpstr>SP1</vt:lpstr>
      <vt:lpstr>SP2</vt:lpstr>
      <vt:lpstr>Appendix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418</cp:revision>
  <cp:lastPrinted>1601-01-01T00:00:00Z</cp:lastPrinted>
  <dcterms:created xsi:type="dcterms:W3CDTF">2020-06-15T07:09:50Z</dcterms:created>
  <dcterms:modified xsi:type="dcterms:W3CDTF">2025-07-19T03:15:22Z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1736415641</vt:lpwstr>
  </property>
</Properties>
</file>