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08" r:id="rId2"/>
    <p:sldId id="330" r:id="rId3"/>
    <p:sldId id="346" r:id="rId4"/>
    <p:sldId id="339" r:id="rId5"/>
    <p:sldId id="334" r:id="rId6"/>
    <p:sldId id="348" r:id="rId7"/>
    <p:sldId id="349" r:id="rId8"/>
    <p:sldId id="350" r:id="rId9"/>
    <p:sldId id="331" r:id="rId10"/>
    <p:sldId id="338" r:id="rId11"/>
    <p:sldId id="345" r:id="rId12"/>
    <p:sldId id="332"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AE5842-C081-B1B6-6A4C-FBF5C80F7DBC}" name="Kiseon Ryu" initials="KR" userId="S::kiseon.ryu@nxp.com::c712e9f2-c715-40f4-b692-ef6f1f08bdf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8" autoAdjust="0"/>
    <p:restoredTop sz="96621"/>
  </p:normalViewPr>
  <p:slideViewPr>
    <p:cSldViewPr>
      <p:cViewPr varScale="1">
        <p:scale>
          <a:sx n="140" d="100"/>
          <a:sy n="140" d="100"/>
        </p:scale>
        <p:origin x="536"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8/12/25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16597"/>
            <a:ext cx="2499764" cy="273050"/>
          </a:xfrm>
        </p:spPr>
        <p:txBody>
          <a:bodyPr/>
          <a:lstStyle>
            <a:lvl1pPr>
              <a:defRPr/>
            </a:lvl1pPr>
          </a:lstStyle>
          <a:p>
            <a:r>
              <a:rPr lang="en-US" dirty="0"/>
              <a:t>May 2025</a:t>
            </a:r>
            <a:endParaRPr lang="en-GB" dirty="0"/>
          </a:p>
        </p:txBody>
      </p:sp>
      <p:sp>
        <p:nvSpPr>
          <p:cNvPr id="5" name="Footer Placeholder 4"/>
          <p:cNvSpPr>
            <a:spLocks noGrp="1"/>
          </p:cNvSpPr>
          <p:nvPr>
            <p:ph type="ftr" idx="11"/>
          </p:nvPr>
        </p:nvSpPr>
        <p:spPr/>
        <p:txBody>
          <a:bodyPr/>
          <a:lstStyle>
            <a:lvl1pPr>
              <a:defRPr/>
            </a:lvl1pPr>
          </a:lstStyle>
          <a:p>
            <a:r>
              <a:rPr lang="en-GB" dirty="0"/>
              <a:t>Kiseon Ryu et al, Wilus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Wilus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NXP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802.11-25/1172r0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4D61154-5CBC-2A6D-8521-80FC484524D0}"/>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a:extLst>
              <a:ext uri="{FF2B5EF4-FFF2-40B4-BE49-F238E27FC236}">
                <a16:creationId xmlns:a16="http://schemas.microsoft.com/office/drawing/2014/main" id="{B3435549-BE9C-43F1-BA97-D1B5CA20053A}"/>
              </a:ext>
            </a:extLst>
          </p:cNvPr>
          <p:cNvSpPr>
            <a:spLocks noGrp="1"/>
          </p:cNvSpPr>
          <p:nvPr>
            <p:ph type="ftr" idx="14"/>
          </p:nvPr>
        </p:nvSpPr>
        <p:spPr/>
        <p:txBody>
          <a:bodyPr/>
          <a:lstStyle/>
          <a:p>
            <a:r>
              <a:rPr lang="en-GB" dirty="0"/>
              <a:t>Kiseon Ryu, Wilus</a:t>
            </a:r>
          </a:p>
        </p:txBody>
      </p:sp>
      <p:sp>
        <p:nvSpPr>
          <p:cNvPr id="6" name="Date Placeholder 5">
            <a:extLst>
              <a:ext uri="{FF2B5EF4-FFF2-40B4-BE49-F238E27FC236}">
                <a16:creationId xmlns:a16="http://schemas.microsoft.com/office/drawing/2014/main" id="{C060D722-96F9-ED37-927F-21A21FFEDDF1}"/>
              </a:ext>
            </a:extLst>
          </p:cNvPr>
          <p:cNvSpPr>
            <a:spLocks noGrp="1"/>
          </p:cNvSpPr>
          <p:nvPr>
            <p:ph type="dt" idx="15"/>
          </p:nvPr>
        </p:nvSpPr>
        <p:spPr/>
        <p:txBody>
          <a:bodyPr/>
          <a:lstStyle/>
          <a:p>
            <a:r>
              <a:rPr lang="en-US" dirty="0"/>
              <a:t>August 2025</a:t>
            </a:r>
            <a:endParaRPr lang="en-GB" dirty="0"/>
          </a:p>
        </p:txBody>
      </p:sp>
      <p:sp>
        <p:nvSpPr>
          <p:cNvPr id="7" name="Rectangle 1">
            <a:extLst>
              <a:ext uri="{FF2B5EF4-FFF2-40B4-BE49-F238E27FC236}">
                <a16:creationId xmlns:a16="http://schemas.microsoft.com/office/drawing/2014/main" id="{DEC0D011-DE62-9BFB-3212-A71ACC1843E0}"/>
              </a:ext>
            </a:extLst>
          </p:cNvPr>
          <p:cNvSpPr txBox="1">
            <a:spLocks noChangeArrowheads="1"/>
          </p:cNvSpPr>
          <p:nvPr/>
        </p:nvSpPr>
        <p:spPr bwMode="auto">
          <a:xfrm>
            <a:off x="914400" y="606425"/>
            <a:ext cx="10363200" cy="13335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Further consideration on DPS mode</a:t>
            </a:r>
          </a:p>
        </p:txBody>
      </p:sp>
      <p:sp>
        <p:nvSpPr>
          <p:cNvPr id="8" name="Rectangle 2">
            <a:extLst>
              <a:ext uri="{FF2B5EF4-FFF2-40B4-BE49-F238E27FC236}">
                <a16:creationId xmlns:a16="http://schemas.microsoft.com/office/drawing/2014/main" id="{2437D7BF-1418-1955-5048-293D0A35C76D}"/>
              </a:ext>
            </a:extLst>
          </p:cNvPr>
          <p:cNvSpPr txBox="1">
            <a:spLocks noChangeArrowheads="1"/>
          </p:cNvSpPr>
          <p:nvPr/>
        </p:nvSpPr>
        <p:spPr bwMode="auto">
          <a:xfrm>
            <a:off x="1828800" y="1463675"/>
            <a:ext cx="853440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2025-08-12</a:t>
            </a:r>
          </a:p>
        </p:txBody>
      </p:sp>
      <p:sp>
        <p:nvSpPr>
          <p:cNvPr id="9" name="Rectangle 4">
            <a:extLst>
              <a:ext uri="{FF2B5EF4-FFF2-40B4-BE49-F238E27FC236}">
                <a16:creationId xmlns:a16="http://schemas.microsoft.com/office/drawing/2014/main" id="{400509A0-7F6D-F4AD-ED8E-B6FE57242719}"/>
              </a:ext>
            </a:extLst>
          </p:cNvPr>
          <p:cNvSpPr>
            <a:spLocks noChangeArrowheads="1"/>
          </p:cNvSpPr>
          <p:nvPr/>
        </p:nvSpPr>
        <p:spPr bwMode="auto">
          <a:xfrm>
            <a:off x="993775" y="2438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a:extLst>
              <a:ext uri="{FF2B5EF4-FFF2-40B4-BE49-F238E27FC236}">
                <a16:creationId xmlns:a16="http://schemas.microsoft.com/office/drawing/2014/main" id="{0FFEB861-648F-435B-592F-DD58871A9A25}"/>
              </a:ext>
            </a:extLst>
          </p:cNvPr>
          <p:cNvGraphicFramePr>
            <a:graphicFrameLocks noChangeAspect="1"/>
          </p:cNvGraphicFramePr>
          <p:nvPr>
            <p:extLst>
              <p:ext uri="{D42A27DB-BD31-4B8C-83A1-F6EECF244321}">
                <p14:modId xmlns:p14="http://schemas.microsoft.com/office/powerpoint/2010/main" val="1855933838"/>
              </p:ext>
            </p:extLst>
          </p:nvPr>
        </p:nvGraphicFramePr>
        <p:xfrm>
          <a:off x="790575" y="3074988"/>
          <a:ext cx="10798175" cy="2633662"/>
        </p:xfrm>
        <a:graphic>
          <a:graphicData uri="http://schemas.openxmlformats.org/presentationml/2006/ole">
            <mc:AlternateContent xmlns:mc="http://schemas.openxmlformats.org/markup-compatibility/2006">
              <mc:Choice xmlns:v="urn:schemas-microsoft-com:vml" Requires="v">
                <p:oleObj name="Document" r:id="rId2" imgW="10312400" imgH="2514600" progId="Word.Document.8">
                  <p:embed/>
                </p:oleObj>
              </mc:Choice>
              <mc:Fallback>
                <p:oleObj name="Document" r:id="rId2" imgW="10312400" imgH="2514600" progId="Word.Document.8">
                  <p:embed/>
                  <p:pic>
                    <p:nvPicPr>
                      <p:cNvPr id="3075" name="Object 3"/>
                      <p:cNvPicPr>
                        <a:picLocks noChangeAspect="1" noChangeArrowheads="1"/>
                      </p:cNvPicPr>
                      <p:nvPr/>
                    </p:nvPicPr>
                    <p:blipFill>
                      <a:blip r:embed="rId3"/>
                      <a:srcRect/>
                      <a:stretch>
                        <a:fillRect/>
                      </a:stretch>
                    </p:blipFill>
                    <p:spPr bwMode="auto">
                      <a:xfrm>
                        <a:off x="790575" y="3074988"/>
                        <a:ext cx="10798175" cy="2633662"/>
                      </a:xfrm>
                      <a:prstGeom prst="rect">
                        <a:avLst/>
                      </a:prstGeom>
                      <a:noFill/>
                    </p:spPr>
                  </p:pic>
                </p:oleObj>
              </mc:Fallback>
            </mc:AlternateContent>
          </a:graphicData>
        </a:graphic>
      </p:graphicFrame>
    </p:spTree>
    <p:extLst>
      <p:ext uri="{BB962C8B-B14F-4D97-AF65-F5344CB8AC3E}">
        <p14:creationId xmlns:p14="http://schemas.microsoft.com/office/powerpoint/2010/main" val="329912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4F9A6-B746-5114-08E0-6F5EB593588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E0415E0C-2EF4-9633-C046-B90462857891}"/>
              </a:ext>
            </a:extLst>
          </p:cNvPr>
          <p:cNvSpPr>
            <a:spLocks noGrp="1"/>
          </p:cNvSpPr>
          <p:nvPr>
            <p:ph idx="1"/>
          </p:nvPr>
        </p:nvSpPr>
        <p:spPr/>
        <p:txBody>
          <a:bodyPr/>
          <a:lstStyle/>
          <a:p>
            <a:pPr>
              <a:buFont typeface="Arial" panose="020B0604020202020204" pitchFamily="34" charset="0"/>
              <a:buChar char="•"/>
            </a:pPr>
            <a:r>
              <a:rPr lang="en-US" dirty="0"/>
              <a:t>Do you agree to add the following text in the </a:t>
            </a:r>
            <a:r>
              <a:rPr lang="en-US" dirty="0" err="1"/>
              <a:t>TGbn</a:t>
            </a:r>
            <a:r>
              <a:rPr lang="en-US" dirty="0"/>
              <a:t> SFD?</a:t>
            </a:r>
          </a:p>
          <a:p>
            <a:pPr lvl="1">
              <a:buFont typeface="Arial" panose="020B0604020202020204" pitchFamily="34" charset="0"/>
              <a:buChar char="•"/>
            </a:pPr>
            <a:r>
              <a:rPr lang="en-US" dirty="0"/>
              <a:t>A DPS Assisting AP may include sufficient padding and an intermediate FCS field in a Basic Trigger frame that is addressed to a DPS STA.</a:t>
            </a:r>
          </a:p>
          <a:p>
            <a:pPr lvl="1">
              <a:buFont typeface="Arial" panose="020B0604020202020204" pitchFamily="34" charset="0"/>
              <a:buChar char="•"/>
            </a:pPr>
            <a:r>
              <a:rPr lang="en-US" dirty="0"/>
              <a:t>When a DPS STA that is in LC mode receives a Basic Trigger frame including sufficient padding and an intermediate FCS field, the DPS STA may transition to HC mode and respond with a TB PPDU in HC mode.</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D25BB91-AD00-F27B-B34A-7EFA23A7F7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0C8C1D8-2B4F-3E52-3B47-6ADB7BF23AE9}"/>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6F07EC01-970B-DB90-1BD3-8097DF47B1CC}"/>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2639775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17113C-BCCF-E5E3-0C83-EA3825CEAD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6E4EB1-8171-CA1E-F52E-18A556474F12}"/>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13FBA41C-96E6-B5BC-6CF3-BFCCB8623590}"/>
              </a:ext>
            </a:extLst>
          </p:cNvPr>
          <p:cNvSpPr>
            <a:spLocks noGrp="1"/>
          </p:cNvSpPr>
          <p:nvPr>
            <p:ph idx="1"/>
          </p:nvPr>
        </p:nvSpPr>
        <p:spPr/>
        <p:txBody>
          <a:bodyPr/>
          <a:lstStyle/>
          <a:p>
            <a:pPr>
              <a:buFont typeface="Arial" panose="020B0604020202020204" pitchFamily="34" charset="0"/>
              <a:buChar char="•"/>
            </a:pPr>
            <a:r>
              <a:rPr lang="en-US" dirty="0"/>
              <a:t>Do you agree to add the following text in the </a:t>
            </a:r>
            <a:r>
              <a:rPr lang="en-US" dirty="0" err="1"/>
              <a:t>TGbn</a:t>
            </a:r>
            <a:r>
              <a:rPr lang="en-US" dirty="0"/>
              <a:t> SFD?</a:t>
            </a:r>
          </a:p>
          <a:p>
            <a:pPr lvl="1">
              <a:buFont typeface="Arial" panose="020B0604020202020204" pitchFamily="34" charset="0"/>
              <a:buChar char="•"/>
            </a:pPr>
            <a:r>
              <a:rPr lang="en-US" dirty="0"/>
              <a:t>A DPS non-AP STA that is in LC mode shall transition to HC mode when it receives a DTIM Beacon frame indicating buffered group addressed frame from its associated DPS Assisting AP.</a:t>
            </a:r>
          </a:p>
          <a:p>
            <a:pPr lvl="1">
              <a:buFont typeface="Arial" panose="020B0604020202020204" pitchFamily="34" charset="0"/>
              <a:buChar char="•"/>
            </a:pPr>
            <a:r>
              <a:rPr lang="en-US" dirty="0"/>
              <a:t>A DPS non-AP STA may receive in HC mode group addressed frames from its associated DPS Assisting AP.</a:t>
            </a:r>
          </a:p>
          <a:p>
            <a:pPr lvl="1">
              <a:buFont typeface="Arial" panose="020B0604020202020204" pitchFamily="34" charset="0"/>
              <a:buChar char="•"/>
            </a:pPr>
            <a:endParaRPr lang="en-US" sz="2000"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B6D467A-305D-7611-8B72-F8C1F732EC1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3EE8DC9-C9A4-06CF-4B26-73B1E08162B2}"/>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9E0247FC-1AD3-1076-BF24-7473BA002AFD}"/>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1265785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DFF08-CB9C-6D58-668C-AEB5EEA173CC}"/>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3B89F42-481D-C29A-A0FD-48EF7CA28113}"/>
              </a:ext>
            </a:extLst>
          </p:cNvPr>
          <p:cNvSpPr>
            <a:spLocks noGrp="1"/>
          </p:cNvSpPr>
          <p:nvPr>
            <p:ph idx="1"/>
          </p:nvPr>
        </p:nvSpPr>
        <p:spPr/>
        <p:txBody>
          <a:bodyPr/>
          <a:lstStyle/>
          <a:p>
            <a:pPr>
              <a:buFont typeface="Arial" panose="020B0604020202020204" pitchFamily="34" charset="0"/>
              <a:buChar char="•"/>
            </a:pPr>
            <a:r>
              <a:rPr lang="en-US" dirty="0"/>
              <a:t>[1] Draft P802.11bn_D0.3</a:t>
            </a:r>
          </a:p>
          <a:p>
            <a:pPr>
              <a:buFont typeface="Arial" panose="020B0604020202020204" pitchFamily="34" charset="0"/>
              <a:buChar char="•"/>
            </a:pPr>
            <a:r>
              <a:rPr lang="en-US" dirty="0"/>
              <a:t>[2] 11-25/0669r13</a:t>
            </a:r>
          </a:p>
        </p:txBody>
      </p:sp>
      <p:sp>
        <p:nvSpPr>
          <p:cNvPr id="4" name="Slide Number Placeholder 3">
            <a:extLst>
              <a:ext uri="{FF2B5EF4-FFF2-40B4-BE49-F238E27FC236}">
                <a16:creationId xmlns:a16="http://schemas.microsoft.com/office/drawing/2014/main" id="{8652C294-E56F-3743-B15D-56E5761A3A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F366A4E-78C9-C12B-783B-822E828EF341}"/>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9B8BA913-DA9A-4170-6AD5-526F0C8A1192}"/>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1730544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9896-0C12-2D32-6EE1-1615F60AB7D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D7B8CD0-80E3-9C29-CF3D-16A071819C33}"/>
              </a:ext>
            </a:extLst>
          </p:cNvPr>
          <p:cNvSpPr>
            <a:spLocks noGrp="1"/>
          </p:cNvSpPr>
          <p:nvPr>
            <p:ph idx="1"/>
          </p:nvPr>
        </p:nvSpPr>
        <p:spPr/>
        <p:txBody>
          <a:bodyPr>
            <a:noAutofit/>
          </a:bodyPr>
          <a:lstStyle/>
          <a:p>
            <a:pPr>
              <a:buFont typeface="Arial" panose="020B0604020202020204" pitchFamily="34" charset="0"/>
              <a:buChar char="•"/>
            </a:pPr>
            <a:r>
              <a:rPr lang="en-US" sz="1800" b="0" dirty="0"/>
              <a:t>Two modes of Dynamic Power Save (DPS) mode are defined in 11bn D0.3 [1].</a:t>
            </a:r>
          </a:p>
          <a:p>
            <a:pPr lvl="1">
              <a:buFont typeface="Arial" panose="020B0604020202020204" pitchFamily="34" charset="0"/>
              <a:buChar char="•"/>
            </a:pPr>
            <a:r>
              <a:rPr lang="en-US" sz="1600" dirty="0"/>
              <a:t>A DPS STA that is in LC mode shall be capable of receiving TBD PPDUs (e.g., with non-HT (duplicate) format using a rate of 6 Mb/s, 12 Mb/s, 24Mb/s [TBD]).</a:t>
            </a:r>
          </a:p>
          <a:p>
            <a:pPr lvl="1">
              <a:buFont typeface="Arial" panose="020B0604020202020204" pitchFamily="34" charset="0"/>
              <a:buChar char="•"/>
            </a:pPr>
            <a:r>
              <a:rPr lang="en-US" sz="1600" dirty="0"/>
              <a:t>A DPS STA that is in HC mode (e.g., operating BW, NSS and MCSs) shall be capable of receiving all supported PPDU formats corresponding to the HC mode.</a:t>
            </a:r>
          </a:p>
          <a:p>
            <a:pPr lvl="1">
              <a:buFont typeface="Arial" panose="020B0604020202020204" pitchFamily="34" charset="0"/>
              <a:buChar char="•"/>
            </a:pPr>
            <a:endParaRPr lang="en-US" sz="1600" dirty="0"/>
          </a:p>
          <a:p>
            <a:pPr>
              <a:buFont typeface="Arial" panose="020B0604020202020204" pitchFamily="34" charset="0"/>
              <a:buChar char="•"/>
            </a:pPr>
            <a:r>
              <a:rPr lang="en-US" sz="1800" b="0" dirty="0"/>
              <a:t>In [2], a DPS STA that is in LC mode shall be capable of exchanging frames under one of the following modes:</a:t>
            </a:r>
          </a:p>
          <a:p>
            <a:pPr lvl="1">
              <a:buFont typeface="Arial" panose="020B0604020202020204" pitchFamily="34" charset="0"/>
              <a:buChar char="•"/>
            </a:pPr>
            <a:r>
              <a:rPr lang="en-US" sz="1600" dirty="0"/>
              <a:t>Default mode: 20 MHz, 1 SS, non-HT PPDU format with limited data rate of 6, 12, and 24 Mbps. </a:t>
            </a:r>
          </a:p>
          <a:p>
            <a:pPr lvl="1">
              <a:buFont typeface="Arial" panose="020B0604020202020204" pitchFamily="34" charset="0"/>
              <a:buChar char="•"/>
            </a:pPr>
            <a:r>
              <a:rPr lang="en-US" sz="1600" dirty="0"/>
              <a:t>Parameterized mode: PPDU formats up to UHR PPDU with the bandwidth and </a:t>
            </a:r>
            <a:r>
              <a:rPr lang="en-US" sz="1600" dirty="0" err="1"/>
              <a:t>Nss</a:t>
            </a:r>
            <a:r>
              <a:rPr lang="en-US" sz="1600" dirty="0"/>
              <a:t> announced by a mobile AP enabling its DPS mode in its DPS Operation Parameters field, or up to UHR PPDU using the bandwidth, </a:t>
            </a:r>
            <a:r>
              <a:rPr lang="en-US" sz="1600" dirty="0" err="1"/>
              <a:t>Nss</a:t>
            </a:r>
            <a:r>
              <a:rPr lang="en-US" sz="1600" dirty="0"/>
              <a:t>, and MCS announced by a non-AP STA in its DPS Operation Parameters field when enabling its DPS mode.</a:t>
            </a:r>
          </a:p>
          <a:p>
            <a:pPr>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1F72E712-95A8-7B47-2F78-138C5BB568AE}"/>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D208E93-264E-F918-4536-F5C5F4E353D7}"/>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7ECCB4E-73ED-741D-2840-CA6B15C5FD36}"/>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3761221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5220-6876-E961-E26D-9FE0BACD9C48}"/>
              </a:ext>
            </a:extLst>
          </p:cNvPr>
          <p:cNvSpPr>
            <a:spLocks noGrp="1"/>
          </p:cNvSpPr>
          <p:nvPr>
            <p:ph type="title"/>
          </p:nvPr>
        </p:nvSpPr>
        <p:spPr>
          <a:xfrm>
            <a:off x="914401" y="685801"/>
            <a:ext cx="10361084" cy="927095"/>
          </a:xfrm>
        </p:spPr>
        <p:txBody>
          <a:bodyPr/>
          <a:lstStyle/>
          <a:p>
            <a:r>
              <a:rPr lang="en-US" dirty="0"/>
              <a:t>Recap) DPS mode</a:t>
            </a:r>
          </a:p>
        </p:txBody>
      </p:sp>
      <p:sp>
        <p:nvSpPr>
          <p:cNvPr id="3" name="Content Placeholder 2">
            <a:extLst>
              <a:ext uri="{FF2B5EF4-FFF2-40B4-BE49-F238E27FC236}">
                <a16:creationId xmlns:a16="http://schemas.microsoft.com/office/drawing/2014/main" id="{F9C63AD7-C24F-C88B-5BC0-0F031DF65585}"/>
              </a:ext>
            </a:extLst>
          </p:cNvPr>
          <p:cNvSpPr>
            <a:spLocks noGrp="1"/>
          </p:cNvSpPr>
          <p:nvPr>
            <p:ph idx="1"/>
          </p:nvPr>
        </p:nvSpPr>
        <p:spPr>
          <a:xfrm>
            <a:off x="914401" y="1784081"/>
            <a:ext cx="10361084" cy="2604174"/>
          </a:xfrm>
        </p:spPr>
        <p:txBody>
          <a:bodyPr>
            <a:noAutofit/>
          </a:bodyPr>
          <a:lstStyle/>
          <a:p>
            <a:pPr>
              <a:buFont typeface="Arial" panose="020B0604020202020204" pitchFamily="34" charset="0"/>
              <a:buChar char="•"/>
            </a:pPr>
            <a:r>
              <a:rPr lang="en-US" sz="1800" b="0" dirty="0"/>
              <a:t>The DPS mode of operation can be summarized as below:</a:t>
            </a:r>
          </a:p>
          <a:p>
            <a:pPr lvl="1">
              <a:buFont typeface="Arial" panose="020B0604020202020204" pitchFamily="34" charset="0"/>
              <a:buChar char="•"/>
            </a:pPr>
            <a:r>
              <a:rPr lang="en-US" sz="1400" dirty="0"/>
              <a:t>A STA that supports DPS mode may enable the DPS mode using management-level signaling (e.g., F1/F2 exchange in the figure).</a:t>
            </a:r>
          </a:p>
          <a:p>
            <a:pPr lvl="1">
              <a:buFont typeface="Arial" panose="020B0604020202020204" pitchFamily="34" charset="0"/>
              <a:buChar char="•"/>
            </a:pPr>
            <a:r>
              <a:rPr lang="en-US" sz="1400" dirty="0"/>
              <a:t>A DPS STA is expected to operate in LC mode.</a:t>
            </a:r>
          </a:p>
          <a:p>
            <a:pPr lvl="1">
              <a:buFont typeface="Arial" panose="020B0604020202020204" pitchFamily="34" charset="0"/>
              <a:buChar char="•"/>
            </a:pPr>
            <a:r>
              <a:rPr lang="en-US" sz="1400" dirty="0"/>
              <a:t>A DPS Assisting STA may need to initiate frame exchanges with an ICF so that the DPS STA in LC mode can switch to HC mode (Default mode).</a:t>
            </a:r>
          </a:p>
          <a:p>
            <a:pPr lvl="2">
              <a:buFont typeface="Arial" panose="020B0604020202020204" pitchFamily="34" charset="0"/>
              <a:buChar char="•"/>
            </a:pPr>
            <a:r>
              <a:rPr lang="en-US" sz="1200" dirty="0"/>
              <a:t>The ICF frame may include sufficient padding and the I-FCS field to give enough time to the DPS STA for transition from LC to HC modes.</a:t>
            </a:r>
          </a:p>
          <a:p>
            <a:pPr lvl="2">
              <a:buFont typeface="Arial" panose="020B0604020202020204" pitchFamily="34" charset="0"/>
              <a:buChar char="•"/>
            </a:pPr>
            <a:r>
              <a:rPr lang="en-US" sz="1200" dirty="0"/>
              <a:t>The DPS STA responds with an ICR frame after switching to HC mode.</a:t>
            </a:r>
          </a:p>
          <a:p>
            <a:pPr lvl="1">
              <a:buFont typeface="Arial" panose="020B0604020202020204" pitchFamily="34" charset="0"/>
              <a:buChar char="•"/>
            </a:pPr>
            <a:r>
              <a:rPr lang="en-US" sz="1400" dirty="0"/>
              <a:t>The DPS Assisting STA may initiate frame exchanges for the DPS STA in LC mode using the LC mode parameters provided by the DPS STA without ICF transmission (Parameterized mode).</a:t>
            </a:r>
            <a:endParaRPr lang="en-US" sz="1800" dirty="0"/>
          </a:p>
        </p:txBody>
      </p:sp>
      <p:sp>
        <p:nvSpPr>
          <p:cNvPr id="4" name="Slide Number Placeholder 3">
            <a:extLst>
              <a:ext uri="{FF2B5EF4-FFF2-40B4-BE49-F238E27FC236}">
                <a16:creationId xmlns:a16="http://schemas.microsoft.com/office/drawing/2014/main" id="{02F2629E-5C38-8961-0A94-203769EE714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197377A-0240-EAD4-B98C-2C85CC190BFF}"/>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775D352E-B7EA-7CAE-D816-B39BCD359A26}"/>
              </a:ext>
            </a:extLst>
          </p:cNvPr>
          <p:cNvSpPr>
            <a:spLocks noGrp="1"/>
          </p:cNvSpPr>
          <p:nvPr>
            <p:ph type="dt" idx="15"/>
          </p:nvPr>
        </p:nvSpPr>
        <p:spPr/>
        <p:txBody>
          <a:bodyPr/>
          <a:lstStyle/>
          <a:p>
            <a:r>
              <a:rPr lang="en-US" dirty="0"/>
              <a:t>August 2025</a:t>
            </a:r>
            <a:endParaRPr lang="en-GB" dirty="0"/>
          </a:p>
        </p:txBody>
      </p:sp>
      <p:sp>
        <p:nvSpPr>
          <p:cNvPr id="8" name="TextBox 7">
            <a:extLst>
              <a:ext uri="{FF2B5EF4-FFF2-40B4-BE49-F238E27FC236}">
                <a16:creationId xmlns:a16="http://schemas.microsoft.com/office/drawing/2014/main" id="{017F4A8B-0BC5-1C5E-2EC2-AEBB63096D63}"/>
              </a:ext>
            </a:extLst>
          </p:cNvPr>
          <p:cNvSpPr txBox="1"/>
          <p:nvPr/>
        </p:nvSpPr>
        <p:spPr>
          <a:xfrm>
            <a:off x="1885156" y="6063144"/>
            <a:ext cx="4028664" cy="298215"/>
          </a:xfrm>
          <a:prstGeom prst="rect">
            <a:avLst/>
          </a:prstGeom>
          <a:noFill/>
        </p:spPr>
        <p:txBody>
          <a:bodyPr wrap="square" rtlCol="0">
            <a:spAutoFit/>
          </a:bodyPr>
          <a:lstStyle/>
          <a:p>
            <a:r>
              <a:rPr lang="en-US" sz="1400" dirty="0">
                <a:solidFill>
                  <a:schemeClr val="tx1"/>
                </a:solidFill>
              </a:rPr>
              <a:t>Fig x. Example of the DPS default mode operation</a:t>
            </a:r>
          </a:p>
        </p:txBody>
      </p:sp>
      <p:grpSp>
        <p:nvGrpSpPr>
          <p:cNvPr id="35" name="Group 34">
            <a:extLst>
              <a:ext uri="{FF2B5EF4-FFF2-40B4-BE49-F238E27FC236}">
                <a16:creationId xmlns:a16="http://schemas.microsoft.com/office/drawing/2014/main" id="{100EF53F-CC2A-12FF-339F-4DBC963F1F9C}"/>
              </a:ext>
            </a:extLst>
          </p:cNvPr>
          <p:cNvGrpSpPr/>
          <p:nvPr/>
        </p:nvGrpSpPr>
        <p:grpSpPr>
          <a:xfrm>
            <a:off x="158976" y="4579454"/>
            <a:ext cx="6540009" cy="1261773"/>
            <a:chOff x="10844" y="4302147"/>
            <a:chExt cx="6753327" cy="1388956"/>
          </a:xfrm>
        </p:grpSpPr>
        <p:cxnSp>
          <p:nvCxnSpPr>
            <p:cNvPr id="9" name="Straight Arrow Connector 8">
              <a:extLst>
                <a:ext uri="{FF2B5EF4-FFF2-40B4-BE49-F238E27FC236}">
                  <a16:creationId xmlns:a16="http://schemas.microsoft.com/office/drawing/2014/main" id="{E4E0C4D7-F932-F67B-0979-EF68C1AC8353}"/>
                </a:ext>
              </a:extLst>
            </p:cNvPr>
            <p:cNvCxnSpPr>
              <a:cxnSpLocks/>
            </p:cNvCxnSpPr>
            <p:nvPr/>
          </p:nvCxnSpPr>
          <p:spPr>
            <a:xfrm>
              <a:off x="676677" y="4925742"/>
              <a:ext cx="6005208"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C9777278-76CD-5179-275E-8F35F4347DD0}"/>
                </a:ext>
              </a:extLst>
            </p:cNvPr>
            <p:cNvSpPr txBox="1"/>
            <p:nvPr/>
          </p:nvSpPr>
          <p:spPr>
            <a:xfrm>
              <a:off x="10844" y="4585762"/>
              <a:ext cx="1624915" cy="284081"/>
            </a:xfrm>
            <a:prstGeom prst="rect">
              <a:avLst/>
            </a:prstGeom>
            <a:noFill/>
          </p:spPr>
          <p:txBody>
            <a:bodyPr wrap="square" rtlCol="0">
              <a:spAutoFit/>
            </a:bodyPr>
            <a:lstStyle/>
            <a:p>
              <a:r>
                <a:rPr lang="en-US" sz="1200" dirty="0">
                  <a:solidFill>
                    <a:schemeClr val="tx1"/>
                  </a:solidFill>
                </a:rPr>
                <a:t>DPS Assisting STA</a:t>
              </a:r>
            </a:p>
          </p:txBody>
        </p:sp>
        <p:sp>
          <p:nvSpPr>
            <p:cNvPr id="11" name="TextBox 10">
              <a:extLst>
                <a:ext uri="{FF2B5EF4-FFF2-40B4-BE49-F238E27FC236}">
                  <a16:creationId xmlns:a16="http://schemas.microsoft.com/office/drawing/2014/main" id="{4157468F-8DE2-4753-9176-0A35778CC443}"/>
                </a:ext>
              </a:extLst>
            </p:cNvPr>
            <p:cNvSpPr txBox="1"/>
            <p:nvPr/>
          </p:nvSpPr>
          <p:spPr>
            <a:xfrm>
              <a:off x="248588" y="4971125"/>
              <a:ext cx="860288" cy="284081"/>
            </a:xfrm>
            <a:prstGeom prst="rect">
              <a:avLst/>
            </a:prstGeom>
            <a:noFill/>
          </p:spPr>
          <p:txBody>
            <a:bodyPr wrap="square" rtlCol="0">
              <a:spAutoFit/>
            </a:bodyPr>
            <a:lstStyle/>
            <a:p>
              <a:r>
                <a:rPr lang="en-US" sz="1200" dirty="0">
                  <a:solidFill>
                    <a:schemeClr val="tx1"/>
                  </a:solidFill>
                </a:rPr>
                <a:t>DPS STA</a:t>
              </a:r>
            </a:p>
          </p:txBody>
        </p:sp>
        <p:sp>
          <p:nvSpPr>
            <p:cNvPr id="12" name="TextBox 11">
              <a:extLst>
                <a:ext uri="{FF2B5EF4-FFF2-40B4-BE49-F238E27FC236}">
                  <a16:creationId xmlns:a16="http://schemas.microsoft.com/office/drawing/2014/main" id="{F145A608-21B4-8BE3-21C2-BB209A5C1369}"/>
                </a:ext>
              </a:extLst>
            </p:cNvPr>
            <p:cNvSpPr txBox="1"/>
            <p:nvPr/>
          </p:nvSpPr>
          <p:spPr>
            <a:xfrm>
              <a:off x="2261433" y="5374978"/>
              <a:ext cx="977800" cy="284081"/>
            </a:xfrm>
            <a:prstGeom prst="rect">
              <a:avLst/>
            </a:prstGeom>
            <a:noFill/>
          </p:spPr>
          <p:txBody>
            <a:bodyPr wrap="square" rtlCol="0">
              <a:spAutoFit/>
            </a:bodyPr>
            <a:lstStyle/>
            <a:p>
              <a:r>
                <a:rPr lang="en-US" sz="1200" dirty="0">
                  <a:solidFill>
                    <a:schemeClr val="tx1"/>
                  </a:solidFill>
                </a:rPr>
                <a:t>LC mode</a:t>
              </a:r>
            </a:p>
          </p:txBody>
        </p:sp>
        <p:sp>
          <p:nvSpPr>
            <p:cNvPr id="13" name="Rectangle 12">
              <a:extLst>
                <a:ext uri="{FF2B5EF4-FFF2-40B4-BE49-F238E27FC236}">
                  <a16:creationId xmlns:a16="http://schemas.microsoft.com/office/drawing/2014/main" id="{53861B0F-F6A4-C5D3-1191-FB36F88679F2}"/>
                </a:ext>
              </a:extLst>
            </p:cNvPr>
            <p:cNvSpPr/>
            <p:nvPr/>
          </p:nvSpPr>
          <p:spPr>
            <a:xfrm>
              <a:off x="3873362" y="4570888"/>
              <a:ext cx="1162075" cy="35847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PPDU</a:t>
              </a:r>
            </a:p>
          </p:txBody>
        </p:sp>
        <p:sp>
          <p:nvSpPr>
            <p:cNvPr id="14" name="Rectangle 13">
              <a:extLst>
                <a:ext uri="{FF2B5EF4-FFF2-40B4-BE49-F238E27FC236}">
                  <a16:creationId xmlns:a16="http://schemas.microsoft.com/office/drawing/2014/main" id="{7907395D-8307-4A76-E484-985EC4677179}"/>
                </a:ext>
              </a:extLst>
            </p:cNvPr>
            <p:cNvSpPr/>
            <p:nvPr/>
          </p:nvSpPr>
          <p:spPr>
            <a:xfrm>
              <a:off x="5162464" y="4926937"/>
              <a:ext cx="457408" cy="35847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BA</a:t>
              </a:r>
            </a:p>
          </p:txBody>
        </p:sp>
        <p:cxnSp>
          <p:nvCxnSpPr>
            <p:cNvPr id="15" name="Straight Connector 14">
              <a:extLst>
                <a:ext uri="{FF2B5EF4-FFF2-40B4-BE49-F238E27FC236}">
                  <a16:creationId xmlns:a16="http://schemas.microsoft.com/office/drawing/2014/main" id="{8BA184D4-35B5-B181-5265-BFDFA1D13F93}"/>
                </a:ext>
              </a:extLst>
            </p:cNvPr>
            <p:cNvCxnSpPr/>
            <p:nvPr/>
          </p:nvCxnSpPr>
          <p:spPr>
            <a:xfrm>
              <a:off x="3137816" y="4353112"/>
              <a:ext cx="0" cy="1337956"/>
            </a:xfrm>
            <a:prstGeom prst="line">
              <a:avLst/>
            </a:prstGeom>
            <a:ln w="12700">
              <a:prstDash val="dash"/>
            </a:ln>
          </p:spPr>
          <p:style>
            <a:lnRef idx="2">
              <a:schemeClr val="dk1"/>
            </a:lnRef>
            <a:fillRef idx="0">
              <a:schemeClr val="dk1"/>
            </a:fillRef>
            <a:effectRef idx="1">
              <a:schemeClr val="dk1"/>
            </a:effectRef>
            <a:fontRef idx="minor">
              <a:schemeClr val="tx1"/>
            </a:fontRef>
          </p:style>
        </p:cxnSp>
        <p:sp>
          <p:nvSpPr>
            <p:cNvPr id="16" name="Rectangle 15">
              <a:extLst>
                <a:ext uri="{FF2B5EF4-FFF2-40B4-BE49-F238E27FC236}">
                  <a16:creationId xmlns:a16="http://schemas.microsoft.com/office/drawing/2014/main" id="{1E83C2ED-C594-0A4D-088B-3EF534FBCF5F}"/>
                </a:ext>
              </a:extLst>
            </p:cNvPr>
            <p:cNvSpPr/>
            <p:nvPr/>
          </p:nvSpPr>
          <p:spPr>
            <a:xfrm>
              <a:off x="2683003" y="4567272"/>
              <a:ext cx="457408" cy="35847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ICF</a:t>
              </a:r>
            </a:p>
          </p:txBody>
        </p:sp>
        <p:sp>
          <p:nvSpPr>
            <p:cNvPr id="17" name="Rectangle 16">
              <a:extLst>
                <a:ext uri="{FF2B5EF4-FFF2-40B4-BE49-F238E27FC236}">
                  <a16:creationId xmlns:a16="http://schemas.microsoft.com/office/drawing/2014/main" id="{8A46822B-60A3-45BB-0243-AC924D182C0C}"/>
                </a:ext>
              </a:extLst>
            </p:cNvPr>
            <p:cNvSpPr/>
            <p:nvPr/>
          </p:nvSpPr>
          <p:spPr>
            <a:xfrm>
              <a:off x="3277511" y="4922329"/>
              <a:ext cx="480945" cy="35847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ICR</a:t>
              </a:r>
            </a:p>
          </p:txBody>
        </p:sp>
        <p:cxnSp>
          <p:nvCxnSpPr>
            <p:cNvPr id="18" name="Straight Connector 17">
              <a:extLst>
                <a:ext uri="{FF2B5EF4-FFF2-40B4-BE49-F238E27FC236}">
                  <a16:creationId xmlns:a16="http://schemas.microsoft.com/office/drawing/2014/main" id="{ACAC3E07-C54C-1101-D3C4-EA01E9EFE982}"/>
                </a:ext>
              </a:extLst>
            </p:cNvPr>
            <p:cNvCxnSpPr/>
            <p:nvPr/>
          </p:nvCxnSpPr>
          <p:spPr>
            <a:xfrm>
              <a:off x="5622704" y="4302147"/>
              <a:ext cx="0" cy="1337956"/>
            </a:xfrm>
            <a:prstGeom prst="line">
              <a:avLst/>
            </a:prstGeom>
            <a:ln w="12700">
              <a:prstDash val="dash"/>
            </a:ln>
          </p:spPr>
          <p:style>
            <a:lnRef idx="2">
              <a:schemeClr val="dk1"/>
            </a:lnRef>
            <a:fillRef idx="0">
              <a:schemeClr val="dk1"/>
            </a:fillRef>
            <a:effectRef idx="1">
              <a:schemeClr val="dk1"/>
            </a:effectRef>
            <a:fontRef idx="minor">
              <a:schemeClr val="tx1"/>
            </a:fontRef>
          </p:style>
        </p:cxnSp>
        <p:sp>
          <p:nvSpPr>
            <p:cNvPr id="19" name="TextBox 18">
              <a:extLst>
                <a:ext uri="{FF2B5EF4-FFF2-40B4-BE49-F238E27FC236}">
                  <a16:creationId xmlns:a16="http://schemas.microsoft.com/office/drawing/2014/main" id="{1199AED5-F637-9CAA-522F-7890A5423682}"/>
                </a:ext>
              </a:extLst>
            </p:cNvPr>
            <p:cNvSpPr txBox="1"/>
            <p:nvPr/>
          </p:nvSpPr>
          <p:spPr>
            <a:xfrm>
              <a:off x="5793162" y="5374978"/>
              <a:ext cx="971009" cy="284081"/>
            </a:xfrm>
            <a:prstGeom prst="rect">
              <a:avLst/>
            </a:prstGeom>
            <a:noFill/>
          </p:spPr>
          <p:txBody>
            <a:bodyPr wrap="square" rtlCol="0">
              <a:spAutoFit/>
            </a:bodyPr>
            <a:lstStyle/>
            <a:p>
              <a:r>
                <a:rPr lang="en-US" sz="1200" dirty="0">
                  <a:solidFill>
                    <a:schemeClr val="tx1"/>
                  </a:solidFill>
                </a:rPr>
                <a:t>LC mode</a:t>
              </a:r>
            </a:p>
          </p:txBody>
        </p:sp>
        <p:sp>
          <p:nvSpPr>
            <p:cNvPr id="20" name="TextBox 19">
              <a:extLst>
                <a:ext uri="{FF2B5EF4-FFF2-40B4-BE49-F238E27FC236}">
                  <a16:creationId xmlns:a16="http://schemas.microsoft.com/office/drawing/2014/main" id="{56C0A1CF-A3A9-4E9E-9F4F-2F09D6A37562}"/>
                </a:ext>
              </a:extLst>
            </p:cNvPr>
            <p:cNvSpPr txBox="1"/>
            <p:nvPr/>
          </p:nvSpPr>
          <p:spPr>
            <a:xfrm>
              <a:off x="4298414" y="5374978"/>
              <a:ext cx="971009" cy="284081"/>
            </a:xfrm>
            <a:prstGeom prst="rect">
              <a:avLst/>
            </a:prstGeom>
            <a:noFill/>
          </p:spPr>
          <p:txBody>
            <a:bodyPr wrap="square" rtlCol="0">
              <a:spAutoFit/>
            </a:bodyPr>
            <a:lstStyle/>
            <a:p>
              <a:r>
                <a:rPr lang="en-US" sz="1200" dirty="0">
                  <a:solidFill>
                    <a:schemeClr val="tx1"/>
                  </a:solidFill>
                </a:rPr>
                <a:t>HC mode</a:t>
              </a:r>
            </a:p>
          </p:txBody>
        </p:sp>
        <p:sp>
          <p:nvSpPr>
            <p:cNvPr id="21" name="Rectangle 20">
              <a:extLst>
                <a:ext uri="{FF2B5EF4-FFF2-40B4-BE49-F238E27FC236}">
                  <a16:creationId xmlns:a16="http://schemas.microsoft.com/office/drawing/2014/main" id="{6DE6F105-7C44-60F1-822C-A34C01C059BC}"/>
                </a:ext>
              </a:extLst>
            </p:cNvPr>
            <p:cNvSpPr/>
            <p:nvPr/>
          </p:nvSpPr>
          <p:spPr>
            <a:xfrm>
              <a:off x="1179245" y="4932368"/>
              <a:ext cx="480945" cy="35847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F1</a:t>
              </a:r>
            </a:p>
          </p:txBody>
        </p:sp>
        <p:sp>
          <p:nvSpPr>
            <p:cNvPr id="22" name="Rectangle 21">
              <a:extLst>
                <a:ext uri="{FF2B5EF4-FFF2-40B4-BE49-F238E27FC236}">
                  <a16:creationId xmlns:a16="http://schemas.microsoft.com/office/drawing/2014/main" id="{D5951957-F399-5FE0-604A-80A453F26987}"/>
                </a:ext>
              </a:extLst>
            </p:cNvPr>
            <p:cNvSpPr/>
            <p:nvPr/>
          </p:nvSpPr>
          <p:spPr>
            <a:xfrm>
              <a:off x="1752701" y="4570690"/>
              <a:ext cx="480945" cy="35847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F2</a:t>
              </a:r>
            </a:p>
          </p:txBody>
        </p:sp>
        <p:cxnSp>
          <p:nvCxnSpPr>
            <p:cNvPr id="23" name="Straight Connector 22">
              <a:extLst>
                <a:ext uri="{FF2B5EF4-FFF2-40B4-BE49-F238E27FC236}">
                  <a16:creationId xmlns:a16="http://schemas.microsoft.com/office/drawing/2014/main" id="{ED7FA5FB-2223-F4A8-9E4C-DA6288B72F95}"/>
                </a:ext>
              </a:extLst>
            </p:cNvPr>
            <p:cNvCxnSpPr/>
            <p:nvPr/>
          </p:nvCxnSpPr>
          <p:spPr>
            <a:xfrm>
              <a:off x="2233646" y="4353147"/>
              <a:ext cx="0" cy="1337956"/>
            </a:xfrm>
            <a:prstGeom prst="line">
              <a:avLst/>
            </a:prstGeom>
            <a:ln w="12700">
              <a:prstDash val="dash"/>
            </a:ln>
          </p:spPr>
          <p:style>
            <a:lnRef idx="2">
              <a:schemeClr val="dk1"/>
            </a:lnRef>
            <a:fillRef idx="0">
              <a:schemeClr val="dk1"/>
            </a:fillRef>
            <a:effectRef idx="1">
              <a:schemeClr val="dk1"/>
            </a:effectRef>
            <a:fontRef idx="minor">
              <a:schemeClr val="tx1"/>
            </a:fontRef>
          </p:style>
        </p:cxnSp>
      </p:grpSp>
      <p:sp>
        <p:nvSpPr>
          <p:cNvPr id="24" name="TextBox 23">
            <a:extLst>
              <a:ext uri="{FF2B5EF4-FFF2-40B4-BE49-F238E27FC236}">
                <a16:creationId xmlns:a16="http://schemas.microsoft.com/office/drawing/2014/main" id="{74461714-D8EC-9852-034A-812751D0A04D}"/>
              </a:ext>
            </a:extLst>
          </p:cNvPr>
          <p:cNvSpPr txBox="1"/>
          <p:nvPr/>
        </p:nvSpPr>
        <p:spPr>
          <a:xfrm>
            <a:off x="7295573" y="6027988"/>
            <a:ext cx="4655377" cy="307777"/>
          </a:xfrm>
          <a:prstGeom prst="rect">
            <a:avLst/>
          </a:prstGeom>
          <a:noFill/>
        </p:spPr>
        <p:txBody>
          <a:bodyPr wrap="square" rtlCol="0">
            <a:spAutoFit/>
          </a:bodyPr>
          <a:lstStyle/>
          <a:p>
            <a:r>
              <a:rPr lang="en-US" sz="1400" dirty="0">
                <a:solidFill>
                  <a:schemeClr val="tx1"/>
                </a:solidFill>
              </a:rPr>
              <a:t>Fig y. Example of the DPS parameterized mode operation</a:t>
            </a:r>
          </a:p>
        </p:txBody>
      </p:sp>
      <p:grpSp>
        <p:nvGrpSpPr>
          <p:cNvPr id="25" name="Group 24">
            <a:extLst>
              <a:ext uri="{FF2B5EF4-FFF2-40B4-BE49-F238E27FC236}">
                <a16:creationId xmlns:a16="http://schemas.microsoft.com/office/drawing/2014/main" id="{DA49EB60-DF54-A607-07AD-1455AA51E47A}"/>
              </a:ext>
            </a:extLst>
          </p:cNvPr>
          <p:cNvGrpSpPr/>
          <p:nvPr/>
        </p:nvGrpSpPr>
        <p:grpSpPr>
          <a:xfrm>
            <a:off x="7355534" y="4633742"/>
            <a:ext cx="4454458" cy="1178375"/>
            <a:chOff x="6518498" y="4073882"/>
            <a:chExt cx="4951380" cy="1474587"/>
          </a:xfrm>
        </p:grpSpPr>
        <p:cxnSp>
          <p:nvCxnSpPr>
            <p:cNvPr id="26" name="Straight Arrow Connector 25">
              <a:extLst>
                <a:ext uri="{FF2B5EF4-FFF2-40B4-BE49-F238E27FC236}">
                  <a16:creationId xmlns:a16="http://schemas.microsoft.com/office/drawing/2014/main" id="{40987E26-DDB2-03BE-CD08-A4B7C27D6A2D}"/>
                </a:ext>
              </a:extLst>
            </p:cNvPr>
            <p:cNvCxnSpPr>
              <a:cxnSpLocks/>
            </p:cNvCxnSpPr>
            <p:nvPr/>
          </p:nvCxnSpPr>
          <p:spPr>
            <a:xfrm>
              <a:off x="7465827" y="4713917"/>
              <a:ext cx="4004051"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7" name="TextBox 26">
              <a:extLst>
                <a:ext uri="{FF2B5EF4-FFF2-40B4-BE49-F238E27FC236}">
                  <a16:creationId xmlns:a16="http://schemas.microsoft.com/office/drawing/2014/main" id="{65BDD814-543F-FE7A-B554-E548B5123497}"/>
                </a:ext>
              </a:extLst>
            </p:cNvPr>
            <p:cNvSpPr txBox="1"/>
            <p:nvPr/>
          </p:nvSpPr>
          <p:spPr>
            <a:xfrm>
              <a:off x="7060083" y="4763934"/>
              <a:ext cx="875553" cy="307777"/>
            </a:xfrm>
            <a:prstGeom prst="rect">
              <a:avLst/>
            </a:prstGeom>
            <a:noFill/>
          </p:spPr>
          <p:txBody>
            <a:bodyPr wrap="square" rtlCol="0">
              <a:spAutoFit/>
            </a:bodyPr>
            <a:lstStyle/>
            <a:p>
              <a:r>
                <a:rPr lang="en-US" sz="1200" dirty="0">
                  <a:solidFill>
                    <a:schemeClr val="tx1"/>
                  </a:solidFill>
                </a:rPr>
                <a:t>DPS STA</a:t>
              </a:r>
            </a:p>
          </p:txBody>
        </p:sp>
        <p:sp>
          <p:nvSpPr>
            <p:cNvPr id="28" name="TextBox 27">
              <a:extLst>
                <a:ext uri="{FF2B5EF4-FFF2-40B4-BE49-F238E27FC236}">
                  <a16:creationId xmlns:a16="http://schemas.microsoft.com/office/drawing/2014/main" id="{89641754-9A7E-FC67-C980-015FB2A6B6DD}"/>
                </a:ext>
              </a:extLst>
            </p:cNvPr>
            <p:cNvSpPr txBox="1"/>
            <p:nvPr/>
          </p:nvSpPr>
          <p:spPr>
            <a:xfrm>
              <a:off x="9643948" y="5237633"/>
              <a:ext cx="988238" cy="307777"/>
            </a:xfrm>
            <a:prstGeom prst="rect">
              <a:avLst/>
            </a:prstGeom>
            <a:noFill/>
          </p:spPr>
          <p:txBody>
            <a:bodyPr wrap="square" rtlCol="0">
              <a:spAutoFit/>
            </a:bodyPr>
            <a:lstStyle/>
            <a:p>
              <a:r>
                <a:rPr lang="en-US" sz="1200" dirty="0">
                  <a:solidFill>
                    <a:schemeClr val="tx1"/>
                  </a:solidFill>
                </a:rPr>
                <a:t>LC mode</a:t>
              </a:r>
            </a:p>
          </p:txBody>
        </p:sp>
        <p:sp>
          <p:nvSpPr>
            <p:cNvPr id="29" name="Rectangle 28">
              <a:extLst>
                <a:ext uri="{FF2B5EF4-FFF2-40B4-BE49-F238E27FC236}">
                  <a16:creationId xmlns:a16="http://schemas.microsoft.com/office/drawing/2014/main" id="{B5351D91-9002-7B30-4347-2C818849F1AB}"/>
                </a:ext>
              </a:extLst>
            </p:cNvPr>
            <p:cNvSpPr/>
            <p:nvPr/>
          </p:nvSpPr>
          <p:spPr>
            <a:xfrm>
              <a:off x="9305073" y="4318841"/>
              <a:ext cx="1143955" cy="39507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PPDU</a:t>
              </a:r>
            </a:p>
          </p:txBody>
        </p:sp>
        <p:sp>
          <p:nvSpPr>
            <p:cNvPr id="30" name="Rectangle 29">
              <a:extLst>
                <a:ext uri="{FF2B5EF4-FFF2-40B4-BE49-F238E27FC236}">
                  <a16:creationId xmlns:a16="http://schemas.microsoft.com/office/drawing/2014/main" id="{C9375EA0-6ABA-125C-448A-4C0214994DF0}"/>
                </a:ext>
              </a:extLst>
            </p:cNvPr>
            <p:cNvSpPr/>
            <p:nvPr/>
          </p:nvSpPr>
          <p:spPr>
            <a:xfrm>
              <a:off x="10549739" y="4713917"/>
              <a:ext cx="465524" cy="39507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BA</a:t>
              </a:r>
            </a:p>
          </p:txBody>
        </p:sp>
        <p:sp>
          <p:nvSpPr>
            <p:cNvPr id="31" name="Rectangle 30">
              <a:extLst>
                <a:ext uri="{FF2B5EF4-FFF2-40B4-BE49-F238E27FC236}">
                  <a16:creationId xmlns:a16="http://schemas.microsoft.com/office/drawing/2014/main" id="{A342453F-C5A7-39CC-8160-E39B2FECE2DB}"/>
                </a:ext>
              </a:extLst>
            </p:cNvPr>
            <p:cNvSpPr/>
            <p:nvPr/>
          </p:nvSpPr>
          <p:spPr>
            <a:xfrm>
              <a:off x="7966095" y="4712253"/>
              <a:ext cx="489479" cy="39507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F1</a:t>
              </a:r>
            </a:p>
          </p:txBody>
        </p:sp>
        <p:sp>
          <p:nvSpPr>
            <p:cNvPr id="32" name="Rectangle 31">
              <a:extLst>
                <a:ext uri="{FF2B5EF4-FFF2-40B4-BE49-F238E27FC236}">
                  <a16:creationId xmlns:a16="http://schemas.microsoft.com/office/drawing/2014/main" id="{68213DE8-D9F5-42E5-2ACE-13A65A784181}"/>
                </a:ext>
              </a:extLst>
            </p:cNvPr>
            <p:cNvSpPr/>
            <p:nvPr/>
          </p:nvSpPr>
          <p:spPr>
            <a:xfrm>
              <a:off x="8549727" y="4313641"/>
              <a:ext cx="489479" cy="39507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F2</a:t>
              </a:r>
            </a:p>
          </p:txBody>
        </p:sp>
        <p:cxnSp>
          <p:nvCxnSpPr>
            <p:cNvPr id="33" name="Straight Connector 32">
              <a:extLst>
                <a:ext uri="{FF2B5EF4-FFF2-40B4-BE49-F238E27FC236}">
                  <a16:creationId xmlns:a16="http://schemas.microsoft.com/office/drawing/2014/main" id="{9002817B-A0A9-8C4D-8637-FEE4BE63B946}"/>
                </a:ext>
              </a:extLst>
            </p:cNvPr>
            <p:cNvCxnSpPr/>
            <p:nvPr/>
          </p:nvCxnSpPr>
          <p:spPr>
            <a:xfrm>
              <a:off x="9039205" y="4073882"/>
              <a:ext cx="0" cy="1474587"/>
            </a:xfrm>
            <a:prstGeom prst="line">
              <a:avLst/>
            </a:prstGeom>
            <a:ln w="12700">
              <a:prstDash val="dash"/>
            </a:ln>
          </p:spPr>
          <p:style>
            <a:lnRef idx="2">
              <a:schemeClr val="dk1"/>
            </a:lnRef>
            <a:fillRef idx="0">
              <a:schemeClr val="dk1"/>
            </a:fillRef>
            <a:effectRef idx="1">
              <a:schemeClr val="dk1"/>
            </a:effectRef>
            <a:fontRef idx="minor">
              <a:schemeClr val="tx1"/>
            </a:fontRef>
          </p:style>
        </p:cxnSp>
        <p:sp>
          <p:nvSpPr>
            <p:cNvPr id="34" name="TextBox 33">
              <a:extLst>
                <a:ext uri="{FF2B5EF4-FFF2-40B4-BE49-F238E27FC236}">
                  <a16:creationId xmlns:a16="http://schemas.microsoft.com/office/drawing/2014/main" id="{6C70FEF7-F255-D214-5952-94EABBB43EBF}"/>
                </a:ext>
              </a:extLst>
            </p:cNvPr>
            <p:cNvSpPr txBox="1"/>
            <p:nvPr/>
          </p:nvSpPr>
          <p:spPr>
            <a:xfrm>
              <a:off x="6518498" y="4337379"/>
              <a:ext cx="1624914" cy="307778"/>
            </a:xfrm>
            <a:prstGeom prst="rect">
              <a:avLst/>
            </a:prstGeom>
            <a:noFill/>
          </p:spPr>
          <p:txBody>
            <a:bodyPr wrap="square" rtlCol="0">
              <a:spAutoFit/>
            </a:bodyPr>
            <a:lstStyle/>
            <a:p>
              <a:r>
                <a:rPr lang="en-US" sz="1200" dirty="0">
                  <a:solidFill>
                    <a:schemeClr val="tx1"/>
                  </a:solidFill>
                </a:rPr>
                <a:t>DPS Assisting STA</a:t>
              </a:r>
            </a:p>
          </p:txBody>
        </p:sp>
      </p:grpSp>
    </p:spTree>
    <p:extLst>
      <p:ext uri="{BB962C8B-B14F-4D97-AF65-F5344CB8AC3E}">
        <p14:creationId xmlns:p14="http://schemas.microsoft.com/office/powerpoint/2010/main" val="1121440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59E5C-EEB5-C0BA-D313-644AB1060301}"/>
              </a:ext>
            </a:extLst>
          </p:cNvPr>
          <p:cNvSpPr>
            <a:spLocks noGrp="1"/>
          </p:cNvSpPr>
          <p:nvPr>
            <p:ph type="title"/>
          </p:nvPr>
        </p:nvSpPr>
        <p:spPr/>
        <p:txBody>
          <a:bodyPr/>
          <a:lstStyle/>
          <a:p>
            <a:r>
              <a:rPr lang="en-US" dirty="0"/>
              <a:t>TB PPDU transmission in DPS mode</a:t>
            </a:r>
          </a:p>
        </p:txBody>
      </p:sp>
      <p:sp>
        <p:nvSpPr>
          <p:cNvPr id="3" name="Content Placeholder 2">
            <a:extLst>
              <a:ext uri="{FF2B5EF4-FFF2-40B4-BE49-F238E27FC236}">
                <a16:creationId xmlns:a16="http://schemas.microsoft.com/office/drawing/2014/main" id="{C81BD5AA-7B2A-A4C3-7ACA-896B47D74AF2}"/>
              </a:ext>
            </a:extLst>
          </p:cNvPr>
          <p:cNvSpPr>
            <a:spLocks noGrp="1"/>
          </p:cNvSpPr>
          <p:nvPr>
            <p:ph idx="1"/>
          </p:nvPr>
        </p:nvSpPr>
        <p:spPr>
          <a:xfrm>
            <a:off x="914401" y="1981201"/>
            <a:ext cx="10361084" cy="4038599"/>
          </a:xfrm>
        </p:spPr>
        <p:txBody>
          <a:bodyPr>
            <a:noAutofit/>
          </a:bodyPr>
          <a:lstStyle/>
          <a:p>
            <a:pPr>
              <a:buFont typeface="Arial" panose="020B0604020202020204" pitchFamily="34" charset="0"/>
              <a:buChar char="•"/>
            </a:pPr>
            <a:r>
              <a:rPr lang="en-US" sz="2000" b="0" dirty="0"/>
              <a:t>Background</a:t>
            </a:r>
          </a:p>
          <a:p>
            <a:pPr lvl="1">
              <a:buFont typeface="Arial" panose="020B0604020202020204" pitchFamily="34" charset="0"/>
              <a:buChar char="•"/>
            </a:pPr>
            <a:r>
              <a:rPr lang="en-US" sz="1600" b="0" dirty="0"/>
              <a:t>DPS protocol focuses on mainly Rx operation for a DPS STA to receive a PPDU from a DPS Assisting STA. </a:t>
            </a:r>
          </a:p>
          <a:p>
            <a:pPr lvl="2">
              <a:buFont typeface="Arial" panose="020B0604020202020204" pitchFamily="34" charset="0"/>
              <a:buChar char="•"/>
            </a:pPr>
            <a:r>
              <a:rPr lang="en-US" sz="1400" dirty="0"/>
              <a:t>For the default mode, if a DPS ICF including the sufficient padding and the I-FCS field is received from a peer STA of the DPS STA, </a:t>
            </a:r>
            <a:r>
              <a:rPr lang="en-US" sz="1400" u="sng" dirty="0"/>
              <a:t>the DPS STA in LC mode transitions to HC mode and it receives a subsequent PPDU(s) with its full capability </a:t>
            </a:r>
            <a:r>
              <a:rPr lang="en-US" sz="1400" dirty="0"/>
              <a:t>such as using the STA's operating BW, max </a:t>
            </a:r>
            <a:r>
              <a:rPr lang="en-US" sz="1400" dirty="0" err="1"/>
              <a:t>Nss</a:t>
            </a:r>
            <a:r>
              <a:rPr lang="en-US" sz="1400" dirty="0"/>
              <a:t>, max MCS in the TXOP.</a:t>
            </a:r>
          </a:p>
          <a:p>
            <a:pPr lvl="2">
              <a:buFont typeface="Arial" panose="020B0604020202020204" pitchFamily="34" charset="0"/>
              <a:buChar char="•"/>
            </a:pPr>
            <a:r>
              <a:rPr lang="en-US" sz="1400" dirty="0"/>
              <a:t>For the parameterized mode, </a:t>
            </a:r>
            <a:r>
              <a:rPr lang="en-US" sz="1400" u="sng" dirty="0"/>
              <a:t>a DPS STA in LC mode may receive a PPDU with its LC mode parameters </a:t>
            </a:r>
            <a:r>
              <a:rPr lang="en-US" sz="1400" dirty="0"/>
              <a:t>(e.g., LC Mode BW, LC Mode </a:t>
            </a:r>
            <a:r>
              <a:rPr lang="en-US" sz="1400" dirty="0" err="1"/>
              <a:t>Nss</a:t>
            </a:r>
            <a:r>
              <a:rPr lang="en-US" sz="1400" dirty="0"/>
              <a:t>, LC Mode MCS, etc.) without receiving a DPS ICF (and with no transition from LC mode to HC mode). </a:t>
            </a:r>
          </a:p>
          <a:p>
            <a:pPr lvl="1">
              <a:buFont typeface="Arial" panose="020B0604020202020204" pitchFamily="34" charset="0"/>
              <a:buChar char="•"/>
            </a:pPr>
            <a:r>
              <a:rPr lang="en-US" sz="1600" b="0" dirty="0"/>
              <a:t>A non-AP STA in DPS mode can be triggered by an AP for transmission of a TB PPDU (e.g., including Data/Management frame) regardless of ICF reception.</a:t>
            </a:r>
          </a:p>
          <a:p>
            <a:pPr lvl="1">
              <a:buFont typeface="Arial" panose="020B0604020202020204" pitchFamily="34" charset="0"/>
              <a:buChar char="•"/>
            </a:pPr>
            <a:r>
              <a:rPr lang="en-US" sz="1600" b="0" dirty="0"/>
              <a:t>The non-AP STA in DPS mode may transmit a TB PPDU using the allocated RU in LC mode or after transitioning to HC mode, in response to a Trigger frame. </a:t>
            </a:r>
          </a:p>
          <a:p>
            <a:pPr>
              <a:buFont typeface="Arial" panose="020B0604020202020204" pitchFamily="34" charset="0"/>
              <a:buChar char="•"/>
            </a:pPr>
            <a:r>
              <a:rPr lang="en-US" sz="2000" b="0" dirty="0"/>
              <a:t>11bn shall define a mechanism clearly about how the DPS STA in LC mode transmits a TB PPDU in response to a Trigger frame. </a:t>
            </a:r>
            <a:endParaRPr lang="en-US" sz="1800" b="0" dirty="0"/>
          </a:p>
        </p:txBody>
      </p:sp>
      <p:sp>
        <p:nvSpPr>
          <p:cNvPr id="4" name="Slide Number Placeholder 3">
            <a:extLst>
              <a:ext uri="{FF2B5EF4-FFF2-40B4-BE49-F238E27FC236}">
                <a16:creationId xmlns:a16="http://schemas.microsoft.com/office/drawing/2014/main" id="{5D42ED34-39BD-132E-6DFC-690E4454027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DE2E913-AE1F-D3A4-58AC-6F14CF54B79A}"/>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8B1DAF8-B8BE-F250-B9AF-83F89201000C}"/>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54031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EF2EE-A5C3-6F63-EB37-3AE7AAB3614A}"/>
              </a:ext>
            </a:extLst>
          </p:cNvPr>
          <p:cNvSpPr>
            <a:spLocks noGrp="1"/>
          </p:cNvSpPr>
          <p:nvPr>
            <p:ph type="title"/>
          </p:nvPr>
        </p:nvSpPr>
        <p:spPr/>
        <p:txBody>
          <a:bodyPr/>
          <a:lstStyle/>
          <a:p>
            <a:r>
              <a:rPr lang="en-US" dirty="0"/>
              <a:t>TB PPDU transmission in DPS mode</a:t>
            </a:r>
          </a:p>
        </p:txBody>
      </p:sp>
      <p:sp>
        <p:nvSpPr>
          <p:cNvPr id="3" name="Content Placeholder 2">
            <a:extLst>
              <a:ext uri="{FF2B5EF4-FFF2-40B4-BE49-F238E27FC236}">
                <a16:creationId xmlns:a16="http://schemas.microsoft.com/office/drawing/2014/main" id="{22DA8247-FDE4-66BA-481B-DC7A8D0422FF}"/>
              </a:ext>
            </a:extLst>
          </p:cNvPr>
          <p:cNvSpPr>
            <a:spLocks noGrp="1"/>
          </p:cNvSpPr>
          <p:nvPr>
            <p:ph idx="1"/>
          </p:nvPr>
        </p:nvSpPr>
        <p:spPr>
          <a:xfrm>
            <a:off x="914401" y="1831805"/>
            <a:ext cx="10361084" cy="2303414"/>
          </a:xfrm>
        </p:spPr>
        <p:txBody>
          <a:bodyPr>
            <a:noAutofit/>
          </a:bodyPr>
          <a:lstStyle/>
          <a:p>
            <a:pPr>
              <a:buFont typeface="Arial" panose="020B0604020202020204" pitchFamily="34" charset="0"/>
              <a:buChar char="•"/>
            </a:pPr>
            <a:r>
              <a:rPr lang="en-US" sz="2800" b="0" dirty="0"/>
              <a:t>Proposal</a:t>
            </a:r>
          </a:p>
          <a:p>
            <a:pPr lvl="1">
              <a:buFont typeface="Arial" panose="020B0604020202020204" pitchFamily="34" charset="0"/>
              <a:buChar char="•"/>
            </a:pPr>
            <a:r>
              <a:rPr lang="en-US" dirty="0"/>
              <a:t>ICF/ICR exchanges may not be needed for TB PPDU Tx in DPS mode, especially in HC mode as well as in LC mode</a:t>
            </a:r>
          </a:p>
          <a:p>
            <a:pPr lvl="2">
              <a:buFont typeface="Arial" panose="020B0604020202020204" pitchFamily="34" charset="0"/>
              <a:buChar char="•"/>
            </a:pPr>
            <a:r>
              <a:rPr lang="en-US" dirty="0"/>
              <a:t>Basic Trigger frame may include the sufficient padding and the I-FCS field. </a:t>
            </a:r>
          </a:p>
          <a:p>
            <a:pPr lvl="2">
              <a:buFont typeface="Arial" panose="020B0604020202020204" pitchFamily="34" charset="0"/>
              <a:buChar char="•"/>
            </a:pPr>
            <a:r>
              <a:rPr lang="en-US" dirty="0"/>
              <a:t>In response to the Basic Trigger frame, the DPS STA in LC mode may switch to HC mode and transmit a TB PPDU in HC mode</a:t>
            </a:r>
          </a:p>
        </p:txBody>
      </p:sp>
      <p:sp>
        <p:nvSpPr>
          <p:cNvPr id="4" name="Slide Number Placeholder 3">
            <a:extLst>
              <a:ext uri="{FF2B5EF4-FFF2-40B4-BE49-F238E27FC236}">
                <a16:creationId xmlns:a16="http://schemas.microsoft.com/office/drawing/2014/main" id="{70D86A85-0D72-AE48-1E67-C1758E0E52C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CD6D59A-C167-90E2-6356-04DBF9F3D976}"/>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A9BF8BDB-B5E7-4366-37BB-5152B69AAEB2}"/>
              </a:ext>
            </a:extLst>
          </p:cNvPr>
          <p:cNvSpPr>
            <a:spLocks noGrp="1"/>
          </p:cNvSpPr>
          <p:nvPr>
            <p:ph type="dt" idx="15"/>
          </p:nvPr>
        </p:nvSpPr>
        <p:spPr/>
        <p:txBody>
          <a:bodyPr/>
          <a:lstStyle/>
          <a:p>
            <a:r>
              <a:rPr lang="en-US" dirty="0"/>
              <a:t>August 2025</a:t>
            </a:r>
            <a:endParaRPr lang="en-GB" dirty="0"/>
          </a:p>
        </p:txBody>
      </p:sp>
      <p:grpSp>
        <p:nvGrpSpPr>
          <p:cNvPr id="7" name="Group 6">
            <a:extLst>
              <a:ext uri="{FF2B5EF4-FFF2-40B4-BE49-F238E27FC236}">
                <a16:creationId xmlns:a16="http://schemas.microsoft.com/office/drawing/2014/main" id="{C6775590-A941-1B8A-2086-5F53DB881682}"/>
              </a:ext>
            </a:extLst>
          </p:cNvPr>
          <p:cNvGrpSpPr/>
          <p:nvPr/>
        </p:nvGrpSpPr>
        <p:grpSpPr>
          <a:xfrm>
            <a:off x="3087138" y="4419600"/>
            <a:ext cx="5412360" cy="1541927"/>
            <a:chOff x="2291180" y="4744317"/>
            <a:chExt cx="6084724" cy="1541927"/>
          </a:xfrm>
        </p:grpSpPr>
        <p:cxnSp>
          <p:nvCxnSpPr>
            <p:cNvPr id="8" name="Straight Arrow Connector 7">
              <a:extLst>
                <a:ext uri="{FF2B5EF4-FFF2-40B4-BE49-F238E27FC236}">
                  <a16:creationId xmlns:a16="http://schemas.microsoft.com/office/drawing/2014/main" id="{6A1492DA-4131-35A8-83C7-7FE55EF7FC30}"/>
                </a:ext>
              </a:extLst>
            </p:cNvPr>
            <p:cNvCxnSpPr>
              <a:cxnSpLocks/>
            </p:cNvCxnSpPr>
            <p:nvPr/>
          </p:nvCxnSpPr>
          <p:spPr>
            <a:xfrm>
              <a:off x="2681648" y="5436609"/>
              <a:ext cx="5694256"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9" name="TextBox 8">
              <a:extLst>
                <a:ext uri="{FF2B5EF4-FFF2-40B4-BE49-F238E27FC236}">
                  <a16:creationId xmlns:a16="http://schemas.microsoft.com/office/drawing/2014/main" id="{04F0FCE1-0E46-68D2-D873-D8614BAA814C}"/>
                </a:ext>
              </a:extLst>
            </p:cNvPr>
            <p:cNvSpPr txBox="1"/>
            <p:nvPr/>
          </p:nvSpPr>
          <p:spPr>
            <a:xfrm>
              <a:off x="2455251" y="5122629"/>
              <a:ext cx="460371" cy="261610"/>
            </a:xfrm>
            <a:prstGeom prst="rect">
              <a:avLst/>
            </a:prstGeom>
            <a:noFill/>
          </p:spPr>
          <p:txBody>
            <a:bodyPr wrap="square" rtlCol="0">
              <a:spAutoFit/>
            </a:bodyPr>
            <a:lstStyle/>
            <a:p>
              <a:r>
                <a:rPr lang="en-US" sz="1100" dirty="0">
                  <a:solidFill>
                    <a:schemeClr val="tx1"/>
                  </a:solidFill>
                </a:rPr>
                <a:t>AP</a:t>
              </a:r>
            </a:p>
          </p:txBody>
        </p:sp>
        <p:sp>
          <p:nvSpPr>
            <p:cNvPr id="10" name="TextBox 9">
              <a:extLst>
                <a:ext uri="{FF2B5EF4-FFF2-40B4-BE49-F238E27FC236}">
                  <a16:creationId xmlns:a16="http://schemas.microsoft.com/office/drawing/2014/main" id="{9E57F0C8-2DB9-5DE0-54EA-55D4D5B265F2}"/>
                </a:ext>
              </a:extLst>
            </p:cNvPr>
            <p:cNvSpPr txBox="1"/>
            <p:nvPr/>
          </p:nvSpPr>
          <p:spPr>
            <a:xfrm>
              <a:off x="2291180" y="5486991"/>
              <a:ext cx="1033967" cy="261610"/>
            </a:xfrm>
            <a:prstGeom prst="rect">
              <a:avLst/>
            </a:prstGeom>
            <a:noFill/>
          </p:spPr>
          <p:txBody>
            <a:bodyPr wrap="square" rtlCol="0">
              <a:spAutoFit/>
            </a:bodyPr>
            <a:lstStyle/>
            <a:p>
              <a:r>
                <a:rPr lang="en-US" sz="1100" dirty="0">
                  <a:solidFill>
                    <a:schemeClr val="tx1"/>
                  </a:solidFill>
                </a:rPr>
                <a:t>DPS STA</a:t>
              </a:r>
            </a:p>
          </p:txBody>
        </p:sp>
        <p:sp>
          <p:nvSpPr>
            <p:cNvPr id="11" name="TextBox 10">
              <a:extLst>
                <a:ext uri="{FF2B5EF4-FFF2-40B4-BE49-F238E27FC236}">
                  <a16:creationId xmlns:a16="http://schemas.microsoft.com/office/drawing/2014/main" id="{7760D175-58EE-BDB3-089F-ABE08FF3E964}"/>
                </a:ext>
              </a:extLst>
            </p:cNvPr>
            <p:cNvSpPr txBox="1"/>
            <p:nvPr/>
          </p:nvSpPr>
          <p:spPr>
            <a:xfrm>
              <a:off x="4386869" y="5935334"/>
              <a:ext cx="977297" cy="261610"/>
            </a:xfrm>
            <a:prstGeom prst="rect">
              <a:avLst/>
            </a:prstGeom>
            <a:noFill/>
          </p:spPr>
          <p:txBody>
            <a:bodyPr wrap="square" rtlCol="0">
              <a:spAutoFit/>
            </a:bodyPr>
            <a:lstStyle/>
            <a:p>
              <a:r>
                <a:rPr lang="en-US" sz="1100" dirty="0">
                  <a:solidFill>
                    <a:schemeClr val="tx1"/>
                  </a:solidFill>
                </a:rPr>
                <a:t>LC mode</a:t>
              </a:r>
            </a:p>
          </p:txBody>
        </p:sp>
        <p:sp>
          <p:nvSpPr>
            <p:cNvPr id="12" name="Rectangle 11">
              <a:extLst>
                <a:ext uri="{FF2B5EF4-FFF2-40B4-BE49-F238E27FC236}">
                  <a16:creationId xmlns:a16="http://schemas.microsoft.com/office/drawing/2014/main" id="{F1D435CC-88FD-EC60-C86B-2AD65D29888C}"/>
                </a:ext>
              </a:extLst>
            </p:cNvPr>
            <p:cNvSpPr/>
            <p:nvPr/>
          </p:nvSpPr>
          <p:spPr>
            <a:xfrm>
              <a:off x="5469679" y="5432819"/>
              <a:ext cx="1169601" cy="39796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TB PPDU</a:t>
              </a:r>
            </a:p>
          </p:txBody>
        </p:sp>
        <p:sp>
          <p:nvSpPr>
            <p:cNvPr id="13" name="Rectangle 12">
              <a:extLst>
                <a:ext uri="{FF2B5EF4-FFF2-40B4-BE49-F238E27FC236}">
                  <a16:creationId xmlns:a16="http://schemas.microsoft.com/office/drawing/2014/main" id="{534719C9-B2B5-4135-C94D-FF24A3592FB1}"/>
                </a:ext>
              </a:extLst>
            </p:cNvPr>
            <p:cNvSpPr/>
            <p:nvPr/>
          </p:nvSpPr>
          <p:spPr>
            <a:xfrm>
              <a:off x="6769985" y="5034859"/>
              <a:ext cx="460371" cy="39796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BA</a:t>
              </a:r>
            </a:p>
          </p:txBody>
        </p:sp>
        <p:cxnSp>
          <p:nvCxnSpPr>
            <p:cNvPr id="14" name="Straight Connector 13">
              <a:extLst>
                <a:ext uri="{FF2B5EF4-FFF2-40B4-BE49-F238E27FC236}">
                  <a16:creationId xmlns:a16="http://schemas.microsoft.com/office/drawing/2014/main" id="{3FEEE739-9C49-B913-F750-F85D87227DF5}"/>
                </a:ext>
              </a:extLst>
            </p:cNvPr>
            <p:cNvCxnSpPr/>
            <p:nvPr/>
          </p:nvCxnSpPr>
          <p:spPr>
            <a:xfrm>
              <a:off x="5321929" y="4800896"/>
              <a:ext cx="0" cy="1485348"/>
            </a:xfrm>
            <a:prstGeom prst="line">
              <a:avLst/>
            </a:prstGeom>
            <a:ln w="12700">
              <a:prstDash val="dash"/>
            </a:ln>
          </p:spPr>
          <p:style>
            <a:lnRef idx="2">
              <a:schemeClr val="dk1"/>
            </a:lnRef>
            <a:fillRef idx="0">
              <a:schemeClr val="dk1"/>
            </a:fillRef>
            <a:effectRef idx="1">
              <a:schemeClr val="dk1"/>
            </a:effectRef>
            <a:fontRef idx="minor">
              <a:schemeClr val="tx1"/>
            </a:fontRef>
          </p:style>
        </p:cxnSp>
        <p:sp>
          <p:nvSpPr>
            <p:cNvPr id="15" name="Rectangle 14">
              <a:extLst>
                <a:ext uri="{FF2B5EF4-FFF2-40B4-BE49-F238E27FC236}">
                  <a16:creationId xmlns:a16="http://schemas.microsoft.com/office/drawing/2014/main" id="{A399F5F1-8DC4-ECAE-BB67-7835DF2BF05F}"/>
                </a:ext>
              </a:extLst>
            </p:cNvPr>
            <p:cNvSpPr/>
            <p:nvPr/>
          </p:nvSpPr>
          <p:spPr>
            <a:xfrm>
              <a:off x="4878680" y="5034859"/>
              <a:ext cx="460371" cy="39796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dirty="0">
                <a:solidFill>
                  <a:schemeClr val="tx1"/>
                </a:solidFill>
              </a:endParaRPr>
            </a:p>
          </p:txBody>
        </p:sp>
        <p:cxnSp>
          <p:nvCxnSpPr>
            <p:cNvPr id="16" name="Straight Connector 15">
              <a:extLst>
                <a:ext uri="{FF2B5EF4-FFF2-40B4-BE49-F238E27FC236}">
                  <a16:creationId xmlns:a16="http://schemas.microsoft.com/office/drawing/2014/main" id="{56F6146C-3529-2D58-D39B-A21B39974A01}"/>
                </a:ext>
              </a:extLst>
            </p:cNvPr>
            <p:cNvCxnSpPr/>
            <p:nvPr/>
          </p:nvCxnSpPr>
          <p:spPr>
            <a:xfrm>
              <a:off x="7230356" y="4744317"/>
              <a:ext cx="0" cy="1485348"/>
            </a:xfrm>
            <a:prstGeom prst="line">
              <a:avLst/>
            </a:prstGeom>
            <a:ln w="12700">
              <a:prstDash val="dash"/>
            </a:ln>
          </p:spPr>
          <p:style>
            <a:lnRef idx="2">
              <a:schemeClr val="dk1"/>
            </a:lnRef>
            <a:fillRef idx="0">
              <a:schemeClr val="dk1"/>
            </a:fillRef>
            <a:effectRef idx="1">
              <a:schemeClr val="dk1"/>
            </a:effectRef>
            <a:fontRef idx="minor">
              <a:schemeClr val="tx1"/>
            </a:fontRef>
          </p:style>
        </p:cxnSp>
        <p:sp>
          <p:nvSpPr>
            <p:cNvPr id="17" name="TextBox 16">
              <a:extLst>
                <a:ext uri="{FF2B5EF4-FFF2-40B4-BE49-F238E27FC236}">
                  <a16:creationId xmlns:a16="http://schemas.microsoft.com/office/drawing/2014/main" id="{5A2C111C-3721-AC19-114C-5A5DE30DD147}"/>
                </a:ext>
              </a:extLst>
            </p:cNvPr>
            <p:cNvSpPr txBox="1"/>
            <p:nvPr/>
          </p:nvSpPr>
          <p:spPr>
            <a:xfrm>
              <a:off x="7306363" y="5935334"/>
              <a:ext cx="977297" cy="261610"/>
            </a:xfrm>
            <a:prstGeom prst="rect">
              <a:avLst/>
            </a:prstGeom>
            <a:noFill/>
          </p:spPr>
          <p:txBody>
            <a:bodyPr wrap="square" rtlCol="0">
              <a:spAutoFit/>
            </a:bodyPr>
            <a:lstStyle/>
            <a:p>
              <a:r>
                <a:rPr lang="en-US" sz="1100" dirty="0">
                  <a:solidFill>
                    <a:schemeClr val="tx1"/>
                  </a:solidFill>
                </a:rPr>
                <a:t>LC mode</a:t>
              </a:r>
            </a:p>
          </p:txBody>
        </p:sp>
        <p:sp>
          <p:nvSpPr>
            <p:cNvPr id="18" name="TextBox 17">
              <a:extLst>
                <a:ext uri="{FF2B5EF4-FFF2-40B4-BE49-F238E27FC236}">
                  <a16:creationId xmlns:a16="http://schemas.microsoft.com/office/drawing/2014/main" id="{89E6DD00-8506-E0B4-82DC-8ABC4BFC0048}"/>
                </a:ext>
              </a:extLst>
            </p:cNvPr>
            <p:cNvSpPr txBox="1"/>
            <p:nvPr/>
          </p:nvSpPr>
          <p:spPr>
            <a:xfrm>
              <a:off x="5645303" y="5935334"/>
              <a:ext cx="977297" cy="261610"/>
            </a:xfrm>
            <a:prstGeom prst="rect">
              <a:avLst/>
            </a:prstGeom>
            <a:noFill/>
          </p:spPr>
          <p:txBody>
            <a:bodyPr wrap="square" rtlCol="0">
              <a:spAutoFit/>
            </a:bodyPr>
            <a:lstStyle/>
            <a:p>
              <a:r>
                <a:rPr lang="en-US" sz="1100" dirty="0">
                  <a:solidFill>
                    <a:schemeClr val="tx1"/>
                  </a:solidFill>
                </a:rPr>
                <a:t>HC mode</a:t>
              </a:r>
            </a:p>
          </p:txBody>
        </p:sp>
        <p:sp>
          <p:nvSpPr>
            <p:cNvPr id="19" name="TextBox 18">
              <a:extLst>
                <a:ext uri="{FF2B5EF4-FFF2-40B4-BE49-F238E27FC236}">
                  <a16:creationId xmlns:a16="http://schemas.microsoft.com/office/drawing/2014/main" id="{159F1FA6-7958-9EBE-4927-5D860DFF7A25}"/>
                </a:ext>
              </a:extLst>
            </p:cNvPr>
            <p:cNvSpPr txBox="1"/>
            <p:nvPr/>
          </p:nvSpPr>
          <p:spPr>
            <a:xfrm>
              <a:off x="4606512" y="5045075"/>
              <a:ext cx="1169600" cy="261610"/>
            </a:xfrm>
            <a:prstGeom prst="rect">
              <a:avLst/>
            </a:prstGeom>
            <a:noFill/>
          </p:spPr>
          <p:txBody>
            <a:bodyPr wrap="square" rtlCol="0">
              <a:spAutoFit/>
            </a:bodyPr>
            <a:lstStyle/>
            <a:p>
              <a:r>
                <a:rPr lang="en-US" sz="1100" dirty="0">
                  <a:solidFill>
                    <a:schemeClr val="tx1"/>
                  </a:solidFill>
                </a:rPr>
                <a:t>Basic Trigger</a:t>
              </a:r>
            </a:p>
          </p:txBody>
        </p:sp>
        <p:sp>
          <p:nvSpPr>
            <p:cNvPr id="20" name="TextBox 19">
              <a:extLst>
                <a:ext uri="{FF2B5EF4-FFF2-40B4-BE49-F238E27FC236}">
                  <a16:creationId xmlns:a16="http://schemas.microsoft.com/office/drawing/2014/main" id="{ECEC4348-34C5-092C-E763-8B34CC0AAA74}"/>
                </a:ext>
              </a:extLst>
            </p:cNvPr>
            <p:cNvSpPr txBox="1"/>
            <p:nvPr/>
          </p:nvSpPr>
          <p:spPr>
            <a:xfrm>
              <a:off x="4318415" y="4764806"/>
              <a:ext cx="1805371" cy="261610"/>
            </a:xfrm>
            <a:prstGeom prst="rect">
              <a:avLst/>
            </a:prstGeom>
            <a:noFill/>
          </p:spPr>
          <p:txBody>
            <a:bodyPr wrap="square" rtlCol="0">
              <a:spAutoFit/>
            </a:bodyPr>
            <a:lstStyle/>
            <a:p>
              <a:r>
                <a:rPr lang="en-US" sz="1050" dirty="0">
                  <a:solidFill>
                    <a:schemeClr val="tx1"/>
                  </a:solidFill>
                </a:rPr>
                <a:t>(w/ padding and I-FCS)</a:t>
              </a:r>
            </a:p>
          </p:txBody>
        </p:sp>
        <p:sp>
          <p:nvSpPr>
            <p:cNvPr id="21" name="Rectangle 20">
              <a:extLst>
                <a:ext uri="{FF2B5EF4-FFF2-40B4-BE49-F238E27FC236}">
                  <a16:creationId xmlns:a16="http://schemas.microsoft.com/office/drawing/2014/main" id="{C3240620-765C-841B-E713-B88C79B5D533}"/>
                </a:ext>
              </a:extLst>
            </p:cNvPr>
            <p:cNvSpPr/>
            <p:nvPr/>
          </p:nvSpPr>
          <p:spPr>
            <a:xfrm>
              <a:off x="3145205" y="5441598"/>
              <a:ext cx="480945" cy="36996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F1</a:t>
              </a:r>
            </a:p>
          </p:txBody>
        </p:sp>
        <p:sp>
          <p:nvSpPr>
            <p:cNvPr id="22" name="Rectangle 21">
              <a:extLst>
                <a:ext uri="{FF2B5EF4-FFF2-40B4-BE49-F238E27FC236}">
                  <a16:creationId xmlns:a16="http://schemas.microsoft.com/office/drawing/2014/main" id="{C56CED14-BAAA-E1BF-3B48-18857ABD6F9F}"/>
                </a:ext>
              </a:extLst>
            </p:cNvPr>
            <p:cNvSpPr/>
            <p:nvPr/>
          </p:nvSpPr>
          <p:spPr>
            <a:xfrm>
              <a:off x="3718661" y="5068323"/>
              <a:ext cx="480945" cy="36996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F2</a:t>
              </a:r>
            </a:p>
          </p:txBody>
        </p:sp>
        <p:cxnSp>
          <p:nvCxnSpPr>
            <p:cNvPr id="23" name="Straight Connector 22">
              <a:extLst>
                <a:ext uri="{FF2B5EF4-FFF2-40B4-BE49-F238E27FC236}">
                  <a16:creationId xmlns:a16="http://schemas.microsoft.com/office/drawing/2014/main" id="{D2E9AD50-AAA5-3E75-1980-699678BC5E6D}"/>
                </a:ext>
              </a:extLst>
            </p:cNvPr>
            <p:cNvCxnSpPr/>
            <p:nvPr/>
          </p:nvCxnSpPr>
          <p:spPr>
            <a:xfrm>
              <a:off x="4199606" y="4843805"/>
              <a:ext cx="0" cy="1380855"/>
            </a:xfrm>
            <a:prstGeom prst="line">
              <a:avLst/>
            </a:prstGeom>
            <a:ln w="12700">
              <a:prstDash val="dash"/>
            </a:ln>
          </p:spPr>
          <p:style>
            <a:lnRef idx="2">
              <a:schemeClr val="dk1"/>
            </a:lnRef>
            <a:fillRef idx="0">
              <a:schemeClr val="dk1"/>
            </a:fillRef>
            <a:effectRef idx="1">
              <a:schemeClr val="dk1"/>
            </a:effectRef>
            <a:fontRef idx="minor">
              <a:schemeClr val="tx1"/>
            </a:fontRef>
          </p:style>
        </p:cxnSp>
        <p:sp>
          <p:nvSpPr>
            <p:cNvPr id="24" name="TextBox 23">
              <a:extLst>
                <a:ext uri="{FF2B5EF4-FFF2-40B4-BE49-F238E27FC236}">
                  <a16:creationId xmlns:a16="http://schemas.microsoft.com/office/drawing/2014/main" id="{3F6FCBE1-00E2-5E62-57BD-33C0784A4998}"/>
                </a:ext>
              </a:extLst>
            </p:cNvPr>
            <p:cNvSpPr txBox="1"/>
            <p:nvPr/>
          </p:nvSpPr>
          <p:spPr>
            <a:xfrm>
              <a:off x="3090317" y="5820706"/>
              <a:ext cx="990480" cy="415498"/>
            </a:xfrm>
            <a:prstGeom prst="rect">
              <a:avLst/>
            </a:prstGeom>
            <a:noFill/>
          </p:spPr>
          <p:txBody>
            <a:bodyPr wrap="square" rtlCol="0">
              <a:spAutoFit/>
            </a:bodyPr>
            <a:lstStyle/>
            <a:p>
              <a:r>
                <a:rPr lang="en-US" sz="1000" dirty="0">
                  <a:solidFill>
                    <a:schemeClr val="tx1"/>
                  </a:solidFill>
                </a:rPr>
                <a:t>(w/ DPS enabled=1)</a:t>
              </a:r>
            </a:p>
          </p:txBody>
        </p:sp>
      </p:grpSp>
    </p:spTree>
    <p:extLst>
      <p:ext uri="{BB962C8B-B14F-4D97-AF65-F5344CB8AC3E}">
        <p14:creationId xmlns:p14="http://schemas.microsoft.com/office/powerpoint/2010/main" val="4209189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4902B-4F28-239A-CBDC-EFFEF6C59698}"/>
              </a:ext>
            </a:extLst>
          </p:cNvPr>
          <p:cNvSpPr>
            <a:spLocks noGrp="1"/>
          </p:cNvSpPr>
          <p:nvPr>
            <p:ph type="title"/>
          </p:nvPr>
        </p:nvSpPr>
        <p:spPr/>
        <p:txBody>
          <a:bodyPr/>
          <a:lstStyle/>
          <a:p>
            <a:r>
              <a:rPr lang="en-US" sz="2400" dirty="0"/>
              <a:t>Rx/Tx operating parameters update and DPS operation parameters</a:t>
            </a:r>
          </a:p>
        </p:txBody>
      </p:sp>
      <p:sp>
        <p:nvSpPr>
          <p:cNvPr id="3" name="Content Placeholder 2">
            <a:extLst>
              <a:ext uri="{FF2B5EF4-FFF2-40B4-BE49-F238E27FC236}">
                <a16:creationId xmlns:a16="http://schemas.microsoft.com/office/drawing/2014/main" id="{DBCEC9B6-EBB4-F71E-4ECB-1AC7493D64C4}"/>
              </a:ext>
            </a:extLst>
          </p:cNvPr>
          <p:cNvSpPr>
            <a:spLocks noGrp="1"/>
          </p:cNvSpPr>
          <p:nvPr>
            <p:ph idx="1"/>
          </p:nvPr>
        </p:nvSpPr>
        <p:spPr/>
        <p:txBody>
          <a:bodyPr>
            <a:normAutofit/>
          </a:bodyPr>
          <a:lstStyle/>
          <a:p>
            <a:pPr>
              <a:buFont typeface="Arial" panose="020B0604020202020204" pitchFamily="34" charset="0"/>
              <a:buChar char="•"/>
            </a:pPr>
            <a:r>
              <a:rPr lang="en-US" sz="1800" b="0" dirty="0"/>
              <a:t>A STA (e.g., non-AP STA) may change/update the receive operating mode (ROM) parameters and/or the transmit operating mode (TOM) parameters for TB PPDU transmission by sending the OM Control field or the Operating Mode Notification (OMN) frame to a peer STA (e.g., AP).</a:t>
            </a:r>
          </a:p>
          <a:p>
            <a:pPr>
              <a:buFont typeface="Arial" panose="020B0604020202020204" pitchFamily="34" charset="0"/>
              <a:buChar char="•"/>
            </a:pPr>
            <a:r>
              <a:rPr lang="en-US" altLang="ko-KR" sz="1800" b="0" dirty="0"/>
              <a:t>If a non-AP STA that changes/updates its Rx/Tx(for TB PPDU) operating parameters (via the OM Control field/OMN frame or the AOM parameters update via a management frame) enables the DPS mode, the updated Rx/Tx operating parameters shall be the HC mode operation parameters (e.g., channel BW, max </a:t>
            </a:r>
            <a:r>
              <a:rPr lang="en-US" altLang="ko-KR" sz="1800" b="0" dirty="0" err="1"/>
              <a:t>Nss</a:t>
            </a:r>
            <a:r>
              <a:rPr lang="en-US" altLang="ko-KR" sz="1800" b="0" dirty="0"/>
              <a:t>/</a:t>
            </a:r>
            <a:r>
              <a:rPr lang="en-US" altLang="ko-KR" sz="1800" b="0" dirty="0" err="1"/>
              <a:t>Nsts</a:t>
            </a:r>
            <a:r>
              <a:rPr lang="en-US" altLang="ko-KR" sz="1800" b="0" dirty="0"/>
              <a:t>, max MCS that the DPS STA in HC mode can receive and transmit with).</a:t>
            </a:r>
          </a:p>
          <a:p>
            <a:pPr>
              <a:buFont typeface="Arial" panose="020B0604020202020204" pitchFamily="34" charset="0"/>
              <a:buChar char="•"/>
            </a:pPr>
            <a:endParaRPr lang="en-US" altLang="ko-KR" sz="1800" b="0" dirty="0"/>
          </a:p>
          <a:p>
            <a:pPr>
              <a:buFont typeface="Arial" panose="020B0604020202020204" pitchFamily="34" charset="0"/>
              <a:buChar char="•"/>
            </a:pPr>
            <a:r>
              <a:rPr lang="en-US" altLang="ko-KR" sz="1800" b="0" dirty="0"/>
              <a:t>The updated Rx/Tx operating parameters for the HC mode shall not be less than the LC mode parameters.</a:t>
            </a:r>
          </a:p>
          <a:p>
            <a:pPr>
              <a:buFont typeface="Arial" panose="020B0604020202020204" pitchFamily="34" charset="0"/>
              <a:buChar char="•"/>
            </a:pPr>
            <a:r>
              <a:rPr lang="en-US" altLang="ko-KR" sz="1800" b="0" dirty="0"/>
              <a:t>If the updated Rx/Tx operating parameters for the HC mode are equal to the LC mode parameters, the DPS assisting AP shall do frame exchange with the DPS STA without ICF/ICR exchanges.</a:t>
            </a:r>
          </a:p>
          <a:p>
            <a:pPr>
              <a:buFont typeface="Arial" panose="020B0604020202020204" pitchFamily="34" charset="0"/>
              <a:buChar char="•"/>
            </a:pPr>
            <a:endParaRPr lang="en-US" altLang="ko-KR" sz="1800" b="0" dirty="0"/>
          </a:p>
          <a:p>
            <a:pPr>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66C99504-CB1A-EBD6-289C-86D350AC763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259AA97-B249-3F79-D7D1-5427495A0A50}"/>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6C83AA01-2D3F-7230-9AF7-580328C9835B}"/>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3490342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1D69E-F1D0-949A-150A-3AB2A2BD000C}"/>
              </a:ext>
            </a:extLst>
          </p:cNvPr>
          <p:cNvSpPr>
            <a:spLocks noGrp="1"/>
          </p:cNvSpPr>
          <p:nvPr>
            <p:ph type="title"/>
          </p:nvPr>
        </p:nvSpPr>
        <p:spPr/>
        <p:txBody>
          <a:bodyPr/>
          <a:lstStyle/>
          <a:p>
            <a:r>
              <a:rPr lang="en-US" dirty="0"/>
              <a:t>Group addressed frame reception in DPS mode</a:t>
            </a:r>
          </a:p>
        </p:txBody>
      </p:sp>
      <p:sp>
        <p:nvSpPr>
          <p:cNvPr id="3" name="Content Placeholder 2">
            <a:extLst>
              <a:ext uri="{FF2B5EF4-FFF2-40B4-BE49-F238E27FC236}">
                <a16:creationId xmlns:a16="http://schemas.microsoft.com/office/drawing/2014/main" id="{17616315-AB73-D583-3111-FA77D94B73FF}"/>
              </a:ext>
            </a:extLst>
          </p:cNvPr>
          <p:cNvSpPr>
            <a:spLocks noGrp="1"/>
          </p:cNvSpPr>
          <p:nvPr>
            <p:ph idx="1"/>
          </p:nvPr>
        </p:nvSpPr>
        <p:spPr/>
        <p:txBody>
          <a:bodyPr>
            <a:noAutofit/>
          </a:bodyPr>
          <a:lstStyle/>
          <a:p>
            <a:pPr>
              <a:buFont typeface="Arial" panose="020B0604020202020204" pitchFamily="34" charset="0"/>
              <a:buChar char="•"/>
            </a:pPr>
            <a:r>
              <a:rPr lang="en-US" sz="2000" b="0" dirty="0"/>
              <a:t>Background</a:t>
            </a:r>
          </a:p>
          <a:p>
            <a:pPr lvl="1">
              <a:buFont typeface="Arial" panose="020B0604020202020204" pitchFamily="34" charset="0"/>
              <a:buChar char="•"/>
            </a:pPr>
            <a:r>
              <a:rPr lang="en-US" sz="1600" b="0" dirty="0"/>
              <a:t>In the baseline specification, on the EMLSR link(s), the group addressed frame(s) that are expected to be received by the non-AP MLD shall be buffered and delivered following the rules defined in 35.3.15 (MLO group addressed frames).</a:t>
            </a:r>
          </a:p>
          <a:p>
            <a:pPr lvl="1">
              <a:buFont typeface="Arial" panose="020B0604020202020204" pitchFamily="34" charset="0"/>
              <a:buChar char="•"/>
            </a:pPr>
            <a:r>
              <a:rPr lang="en-US" sz="1600" b="0" dirty="0"/>
              <a:t>A non-AP STA affiliated with a non-AP MLD shall follow item (e) defined in 11.2.3.7 (Receive operation for STAs in PS mode) to receive the group addressed BUs sent by its associated AP affiliated with the associated AP MLD. If an indication of buffered group addressed frames in the TIM element about an AP affiliated with an AP MLD is received by any non-AP STA affiliated with a non-AP MLD, the non-AP STA affiliated with the non-AP MLD that is associated with the AP and that stays awake to receive group addressed BUs shall elect to receive all group addressed frames that are scheduled for delivery on the link that the non-AP STA is operating on.</a:t>
            </a:r>
          </a:p>
          <a:p>
            <a:pPr>
              <a:buFont typeface="Arial" panose="020B0604020202020204" pitchFamily="34" charset="0"/>
              <a:buChar char="•"/>
            </a:pPr>
            <a:r>
              <a:rPr lang="en-US" sz="2000" b="0" dirty="0"/>
              <a:t>Issue</a:t>
            </a:r>
          </a:p>
          <a:p>
            <a:pPr lvl="1">
              <a:buFont typeface="Arial" panose="020B0604020202020204" pitchFamily="34" charset="0"/>
              <a:buChar char="•"/>
            </a:pPr>
            <a:r>
              <a:rPr lang="en-US" sz="1600" b="0" dirty="0"/>
              <a:t>Group addressed frame transmission can not be initiated by ICF/ICR exchange. How a DPS STA in LC mode receives a group addressed frame should be clearly defined.</a:t>
            </a:r>
          </a:p>
          <a:p>
            <a:pPr>
              <a:buFont typeface="Arial" panose="020B0604020202020204" pitchFamily="34" charset="0"/>
              <a:buChar char="•"/>
            </a:pPr>
            <a:endParaRPr lang="en-US" sz="2000" b="0" dirty="0"/>
          </a:p>
        </p:txBody>
      </p:sp>
      <p:sp>
        <p:nvSpPr>
          <p:cNvPr id="4" name="Slide Number Placeholder 3">
            <a:extLst>
              <a:ext uri="{FF2B5EF4-FFF2-40B4-BE49-F238E27FC236}">
                <a16:creationId xmlns:a16="http://schemas.microsoft.com/office/drawing/2014/main" id="{0D06F7BB-4598-DDFC-8C02-C824DE6D38A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E7C35A9-68A1-3219-65D9-85014458BF66}"/>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FC576D29-273D-4A8F-2F17-150F9393A5B2}"/>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3087529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DB793-0F2B-A902-8EED-B272E9D7F4CB}"/>
              </a:ext>
            </a:extLst>
          </p:cNvPr>
          <p:cNvSpPr>
            <a:spLocks noGrp="1"/>
          </p:cNvSpPr>
          <p:nvPr>
            <p:ph type="title"/>
          </p:nvPr>
        </p:nvSpPr>
        <p:spPr/>
        <p:txBody>
          <a:bodyPr/>
          <a:lstStyle/>
          <a:p>
            <a:r>
              <a:rPr lang="en-US" dirty="0"/>
              <a:t>Group addressed frame reception in DPS mode</a:t>
            </a:r>
          </a:p>
        </p:txBody>
      </p:sp>
      <p:sp>
        <p:nvSpPr>
          <p:cNvPr id="3" name="Content Placeholder 2">
            <a:extLst>
              <a:ext uri="{FF2B5EF4-FFF2-40B4-BE49-F238E27FC236}">
                <a16:creationId xmlns:a16="http://schemas.microsoft.com/office/drawing/2014/main" id="{13644FCF-3AC4-911C-05AF-508E8D3C1D83}"/>
              </a:ext>
            </a:extLst>
          </p:cNvPr>
          <p:cNvSpPr>
            <a:spLocks noGrp="1"/>
          </p:cNvSpPr>
          <p:nvPr>
            <p:ph idx="1"/>
          </p:nvPr>
        </p:nvSpPr>
        <p:spPr/>
        <p:txBody>
          <a:bodyPr>
            <a:noAutofit/>
          </a:bodyPr>
          <a:lstStyle/>
          <a:p>
            <a:pPr>
              <a:buFont typeface="Arial" panose="020B0604020202020204" pitchFamily="34" charset="0"/>
              <a:buChar char="•"/>
            </a:pPr>
            <a:r>
              <a:rPr lang="en-US" b="0" dirty="0"/>
              <a:t>Proposal</a:t>
            </a:r>
          </a:p>
          <a:p>
            <a:pPr lvl="1">
              <a:buFont typeface="Arial" panose="020B0604020202020204" pitchFamily="34" charset="0"/>
              <a:buChar char="•"/>
            </a:pPr>
            <a:r>
              <a:rPr lang="en-US" sz="1800" b="0" dirty="0"/>
              <a:t>Option 1: If there is at least one non-AP STA in DPS mode, an AP shall transmit a group addressed frame using a PPDU format, channel BW, </a:t>
            </a:r>
            <a:r>
              <a:rPr lang="en-US" sz="1800" b="0" dirty="0" err="1"/>
              <a:t>Nss</a:t>
            </a:r>
            <a:r>
              <a:rPr lang="en-US" sz="1800" b="0" dirty="0"/>
              <a:t>, MCS (for the TXVECTOR parameters) of which the DPS STA can receive in the LC mode. </a:t>
            </a:r>
          </a:p>
          <a:p>
            <a:pPr lvl="2">
              <a:buFont typeface="Arial" panose="020B0604020202020204" pitchFamily="34" charset="0"/>
              <a:buChar char="•"/>
            </a:pPr>
            <a:r>
              <a:rPr lang="en-US" sz="1600" b="0" dirty="0"/>
              <a:t>The LC Mode operation parameters commonly applicable to all DPS STAs in LC mode can be used for the case of that all DPS STAs in LC mode operate in parameterized mode.</a:t>
            </a:r>
          </a:p>
          <a:p>
            <a:pPr lvl="1">
              <a:buFont typeface="Arial" panose="020B0604020202020204" pitchFamily="34" charset="0"/>
              <a:buChar char="•"/>
            </a:pPr>
            <a:endParaRPr lang="en-US" sz="1800" b="0" dirty="0"/>
          </a:p>
          <a:p>
            <a:pPr lvl="1">
              <a:buFont typeface="Arial" panose="020B0604020202020204" pitchFamily="34" charset="0"/>
              <a:buChar char="•"/>
            </a:pPr>
            <a:r>
              <a:rPr lang="en-US" sz="1800" b="0" dirty="0"/>
              <a:t>Option 2: A DPS STA shall transition to HC mode after it receives a DTIM Beacon frame indicating that there is a buffered group addressed frame at the associated AP.</a:t>
            </a:r>
          </a:p>
          <a:p>
            <a:pPr lvl="2">
              <a:buFont typeface="Arial" panose="020B0604020202020204" pitchFamily="34" charset="0"/>
              <a:buChar char="•"/>
            </a:pPr>
            <a:r>
              <a:rPr lang="en-US" sz="1600" dirty="0"/>
              <a:t>A</a:t>
            </a:r>
            <a:r>
              <a:rPr lang="en-US" sz="1600" b="0" dirty="0"/>
              <a:t> DPS STA in LC mode may transition to HC mode before receiving a DTIM Beacon frame. In this case, upon reception of the DTIM Beacon frame indicating the buffered group addressed frame the DPS STA shall stay in HC mode to receive the group addressed frame.</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D400FE14-C270-8070-DD31-C8F15F2F2DC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25606A7-7FF0-B422-5256-30DBCFDF81C6}"/>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C22B2B00-6007-DA92-C741-7C16864CD12C}"/>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4196406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8CB8D-3035-44F0-FAD1-737F92DB4AB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D32DDCB-6F28-F5D2-6D36-B1368677BA88}"/>
              </a:ext>
            </a:extLst>
          </p:cNvPr>
          <p:cNvSpPr>
            <a:spLocks noGrp="1"/>
          </p:cNvSpPr>
          <p:nvPr>
            <p:ph idx="1"/>
          </p:nvPr>
        </p:nvSpPr>
        <p:spPr/>
        <p:txBody>
          <a:bodyPr/>
          <a:lstStyle/>
          <a:p>
            <a:pPr>
              <a:buFont typeface="Arial" panose="020B0604020202020204" pitchFamily="34" charset="0"/>
              <a:buChar char="•"/>
            </a:pPr>
            <a:r>
              <a:rPr lang="en-US" b="0" dirty="0"/>
              <a:t>For TB PPDU transmission by a DPS STA, </a:t>
            </a:r>
          </a:p>
          <a:p>
            <a:pPr lvl="1">
              <a:buFont typeface="Arial" panose="020B0604020202020204" pitchFamily="34" charset="0"/>
              <a:buChar char="•"/>
            </a:pPr>
            <a:r>
              <a:rPr lang="en-US" dirty="0"/>
              <a:t>ICF/ICR exchanges may not be needed for TB PPDU Tx in HC mode</a:t>
            </a:r>
            <a:endParaRPr lang="en-US" sz="2000" dirty="0"/>
          </a:p>
          <a:p>
            <a:pPr>
              <a:buFont typeface="Arial" panose="020B0604020202020204" pitchFamily="34" charset="0"/>
              <a:buChar char="•"/>
            </a:pPr>
            <a:r>
              <a:rPr lang="en-US" b="0" dirty="0"/>
              <a:t>For group addressed frame reception in DPS mode,</a:t>
            </a:r>
          </a:p>
          <a:p>
            <a:pPr lvl="1">
              <a:buFont typeface="Arial" panose="020B0604020202020204" pitchFamily="34" charset="0"/>
              <a:buChar char="•"/>
            </a:pPr>
            <a:r>
              <a:rPr lang="en-US" dirty="0"/>
              <a:t>Option 1: AP may transmit a group addressed frame using LC mode parameters if there is at least one DPS STA in the BSS, or</a:t>
            </a:r>
          </a:p>
          <a:p>
            <a:pPr lvl="1">
              <a:buFont typeface="Arial" panose="020B0604020202020204" pitchFamily="34" charset="0"/>
              <a:buChar char="•"/>
            </a:pPr>
            <a:r>
              <a:rPr lang="en-US" dirty="0"/>
              <a:t>Option 2: A DPS STA shall transition to HC mode upon receiving a DTIM Beacon frame indicating that there is a buffered group addressed frame at the associated AP.</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06C2EAE-783C-86E0-0400-126840C841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EF3FC98-BBB7-62D4-EB8C-981F7D095964}"/>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807D34BD-591D-FC83-ABB9-FFCCCFCF6BC9}"/>
              </a:ext>
            </a:extLst>
          </p:cNvPr>
          <p:cNvSpPr>
            <a:spLocks noGrp="1"/>
          </p:cNvSpPr>
          <p:nvPr>
            <p:ph type="dt" idx="15"/>
          </p:nvPr>
        </p:nvSpPr>
        <p:spPr/>
        <p:txBody>
          <a:bodyPr/>
          <a:lstStyle/>
          <a:p>
            <a:r>
              <a:rPr lang="en-US" dirty="0"/>
              <a:t>August 2025</a:t>
            </a:r>
            <a:endParaRPr lang="en-GB" dirty="0"/>
          </a:p>
        </p:txBody>
      </p:sp>
    </p:spTree>
    <p:extLst>
      <p:ext uri="{BB962C8B-B14F-4D97-AF65-F5344CB8AC3E}">
        <p14:creationId xmlns:p14="http://schemas.microsoft.com/office/powerpoint/2010/main" val="4651334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8023</TotalTime>
  <Words>1723</Words>
  <Application>Microsoft Macintosh PowerPoint</Application>
  <PresentationFormat>Widescreen</PresentationFormat>
  <Paragraphs>137</Paragraphs>
  <Slides>12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 Unicode MS</vt:lpstr>
      <vt:lpstr>Arial</vt:lpstr>
      <vt:lpstr>Times New Roman</vt:lpstr>
      <vt:lpstr>Office Theme</vt:lpstr>
      <vt:lpstr>Document</vt:lpstr>
      <vt:lpstr>PowerPoint Presentation</vt:lpstr>
      <vt:lpstr>Introduction</vt:lpstr>
      <vt:lpstr>Recap) DPS mode</vt:lpstr>
      <vt:lpstr>TB PPDU transmission in DPS mode</vt:lpstr>
      <vt:lpstr>TB PPDU transmission in DPS mode</vt:lpstr>
      <vt:lpstr>Rx/Tx operating parameters update and DPS operation parameters</vt:lpstr>
      <vt:lpstr>Group addressed frame reception in DPS mode</vt:lpstr>
      <vt:lpstr>Group addressed frame reception in DPS mode</vt:lpstr>
      <vt:lpstr>Summary</vt:lpstr>
      <vt:lpstr>Straw Poll 1</vt:lpstr>
      <vt:lpstr>Straw Poll 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Kiseon Ryu</dc:creator>
  <cp:lastModifiedBy>Ryu Kiseon</cp:lastModifiedBy>
  <cp:revision>342</cp:revision>
  <cp:lastPrinted>1601-01-01T00:00:00Z</cp:lastPrinted>
  <dcterms:created xsi:type="dcterms:W3CDTF">2022-10-28T01:22:29Z</dcterms:created>
  <dcterms:modified xsi:type="dcterms:W3CDTF">2025-08-12T19:33:52Z</dcterms:modified>
</cp:coreProperties>
</file>