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08" r:id="rId2"/>
    <p:sldId id="330" r:id="rId3"/>
    <p:sldId id="339" r:id="rId4"/>
    <p:sldId id="347" r:id="rId5"/>
    <p:sldId id="348" r:id="rId6"/>
    <p:sldId id="349" r:id="rId7"/>
    <p:sldId id="331" r:id="rId8"/>
    <p:sldId id="338" r:id="rId9"/>
    <p:sldId id="33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08" autoAdjust="0"/>
    <p:restoredTop sz="96621"/>
  </p:normalViewPr>
  <p:slideViewPr>
    <p:cSldViewPr>
      <p:cViewPr varScale="1">
        <p:scale>
          <a:sx n="140" d="100"/>
          <a:sy n="140" d="100"/>
        </p:scale>
        <p:origin x="480"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802.11-25/1171r0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August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NPCA operation considering </a:t>
            </a:r>
            <a:r>
              <a:rPr lang="en-GB" kern="0" dirty="0"/>
              <a:t>unavailability</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463675"/>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kern="0"/>
              <a:t>:</a:t>
            </a:r>
            <a:r>
              <a:rPr lang="en-GB" sz="2000" b="0" kern="0"/>
              <a:t> 2025-08-12</a:t>
            </a:r>
            <a:endParaRPr lang="en-GB" sz="2000" b="0" kern="0" dirty="0"/>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noAutofit/>
          </a:bodyPr>
          <a:lstStyle/>
          <a:p>
            <a:pPr>
              <a:buFont typeface="Arial" panose="020B0604020202020204" pitchFamily="34" charset="0"/>
              <a:buChar char="•"/>
            </a:pPr>
            <a:r>
              <a:rPr lang="en-US" b="0" dirty="0"/>
              <a:t>In [1], an NPCA STA may switch to the NPCA primary channel for NPCA operation</a:t>
            </a:r>
          </a:p>
          <a:p>
            <a:pPr lvl="1">
              <a:buFont typeface="Arial" panose="020B0604020202020204" pitchFamily="34" charset="0"/>
              <a:buChar char="•"/>
            </a:pPr>
            <a:r>
              <a:rPr lang="en-US" b="0" dirty="0"/>
              <a:t>the STA received a PPDU, and all of the following conditions are true:</a:t>
            </a:r>
          </a:p>
          <a:p>
            <a:pPr lvl="2">
              <a:buFont typeface="Arial" panose="020B0604020202020204" pitchFamily="34" charset="0"/>
              <a:buChar char="•"/>
            </a:pPr>
            <a:r>
              <a:rPr lang="en-US" b="0" dirty="0"/>
              <a:t>#1: the PPDU is classified by the STA as an inter-BSS PPDU</a:t>
            </a:r>
          </a:p>
          <a:p>
            <a:pPr lvl="2">
              <a:buFont typeface="Arial" panose="020B0604020202020204" pitchFamily="34" charset="0"/>
              <a:buChar char="•"/>
            </a:pPr>
            <a:r>
              <a:rPr lang="en-US" b="0" dirty="0"/>
              <a:t>#2: Duration of the PPDU or the duration of the PPDU plus the value of the RXVECTOR parameter TXOP_DURATION of the PPDU, is greater than the value indicated in the most recently received or transmitted NPCA Minimum Duration Threshold field</a:t>
            </a:r>
          </a:p>
          <a:p>
            <a:pPr lvl="2">
              <a:buFont typeface="Arial" panose="020B0604020202020204" pitchFamily="34" charset="0"/>
              <a:buChar char="•"/>
            </a:pPr>
            <a:r>
              <a:rPr lang="en-US" b="0" dirty="0"/>
              <a:t>#3: the channel occupied by the PPDU does not overlap with the NPCA primary channel</a:t>
            </a:r>
          </a:p>
          <a:p>
            <a:pPr>
              <a:buFont typeface="Arial" panose="020B0604020202020204" pitchFamily="34" charset="0"/>
              <a:buChar char="•"/>
            </a:pPr>
            <a:r>
              <a:rPr lang="en-US" b="0" dirty="0"/>
              <a:t>In this document, we would like to discuss coexistence of NPCA operation with other UHR modes such as DUO and PUO regarding the condition #2 above.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59E5C-EEB5-C0BA-D313-644AB1060301}"/>
              </a:ext>
            </a:extLst>
          </p:cNvPr>
          <p:cNvSpPr>
            <a:spLocks noGrp="1"/>
          </p:cNvSpPr>
          <p:nvPr>
            <p:ph type="title"/>
          </p:nvPr>
        </p:nvSpPr>
        <p:spPr>
          <a:xfrm>
            <a:off x="914401" y="685802"/>
            <a:ext cx="10361084" cy="753926"/>
          </a:xfrm>
        </p:spPr>
        <p:txBody>
          <a:bodyPr/>
          <a:lstStyle/>
          <a:p>
            <a:r>
              <a:rPr lang="en-US" dirty="0"/>
              <a:t>NPCA for the overlapping unavailability duration</a:t>
            </a:r>
          </a:p>
        </p:txBody>
      </p:sp>
      <p:sp>
        <p:nvSpPr>
          <p:cNvPr id="3" name="Content Placeholder 2">
            <a:extLst>
              <a:ext uri="{FF2B5EF4-FFF2-40B4-BE49-F238E27FC236}">
                <a16:creationId xmlns:a16="http://schemas.microsoft.com/office/drawing/2014/main" id="{C81BD5AA-7B2A-A4C3-7ACA-896B47D74AF2}"/>
              </a:ext>
            </a:extLst>
          </p:cNvPr>
          <p:cNvSpPr>
            <a:spLocks noGrp="1"/>
          </p:cNvSpPr>
          <p:nvPr>
            <p:ph idx="1"/>
          </p:nvPr>
        </p:nvSpPr>
        <p:spPr>
          <a:xfrm>
            <a:off x="929217" y="1524000"/>
            <a:ext cx="10361084" cy="3065806"/>
          </a:xfrm>
        </p:spPr>
        <p:txBody>
          <a:bodyPr>
            <a:noAutofit/>
          </a:bodyPr>
          <a:lstStyle/>
          <a:p>
            <a:pPr>
              <a:buFont typeface="Arial" panose="020B0604020202020204" pitchFamily="34" charset="0"/>
              <a:buChar char="•"/>
            </a:pPr>
            <a:r>
              <a:rPr lang="en-US" sz="1800" b="0" dirty="0"/>
              <a:t>Background</a:t>
            </a:r>
          </a:p>
          <a:p>
            <a:pPr lvl="1">
              <a:buFont typeface="Arial" panose="020B0604020202020204" pitchFamily="34" charset="0"/>
              <a:buChar char="•"/>
            </a:pPr>
            <a:r>
              <a:rPr lang="en-US" sz="1400" b="0" dirty="0"/>
              <a:t>DUO/PUO STA can inform a peer STA of its aperiodic or periodic unavailability duration/service period.</a:t>
            </a:r>
          </a:p>
          <a:p>
            <a:pPr lvl="1">
              <a:buFont typeface="Arial" panose="020B0604020202020204" pitchFamily="34" charset="0"/>
              <a:buChar char="•"/>
            </a:pPr>
            <a:r>
              <a:rPr lang="en-US" sz="1400" b="0" dirty="0"/>
              <a:t>A DUO/PUO STA that enables NPCA operation can detect an OBSS PPDU.</a:t>
            </a:r>
          </a:p>
          <a:p>
            <a:pPr lvl="1">
              <a:buFont typeface="Arial" panose="020B0604020202020204" pitchFamily="34" charset="0"/>
              <a:buChar char="•"/>
            </a:pPr>
            <a:r>
              <a:rPr lang="en-US" sz="1400" b="0" dirty="0"/>
              <a:t>If the OBSS activity duration is greater than the NPCA Minimum Duration Threshold announced by the AP, an NPCA STA (DUO/PUO STA) and an NPCA peer STA may switch to the NPCA primary channel.</a:t>
            </a:r>
          </a:p>
          <a:p>
            <a:pPr>
              <a:buFont typeface="Arial" panose="020B0604020202020204" pitchFamily="34" charset="0"/>
              <a:buChar char="•"/>
            </a:pPr>
            <a:r>
              <a:rPr lang="en-US" sz="1800" b="0" dirty="0"/>
              <a:t>Consideration</a:t>
            </a:r>
          </a:p>
          <a:p>
            <a:pPr lvl="1">
              <a:buFont typeface="Arial" panose="020B0604020202020204" pitchFamily="34" charset="0"/>
              <a:buChar char="•"/>
            </a:pPr>
            <a:r>
              <a:rPr lang="en-US" sz="1400" b="0" dirty="0"/>
              <a:t>#1: The OBSS activity duration can overlap with the STA's unavailability duration.</a:t>
            </a:r>
          </a:p>
          <a:p>
            <a:pPr lvl="1">
              <a:buFont typeface="Arial" panose="020B0604020202020204" pitchFamily="34" charset="0"/>
              <a:buChar char="•"/>
            </a:pPr>
            <a:r>
              <a:rPr lang="en-US" sz="1400" dirty="0"/>
              <a:t>#2: The availability duration within the OBSS activity duration (i.e., the OBSS activity duration minus the overlapped unavailability duration) can be smaller than the NPCA Minimum Duration Threshold. </a:t>
            </a:r>
          </a:p>
          <a:p>
            <a:pPr lvl="1">
              <a:buFont typeface="Arial" panose="020B0604020202020204" pitchFamily="34" charset="0"/>
              <a:buChar char="•"/>
            </a:pPr>
            <a:r>
              <a:rPr lang="en-US" sz="1400" u="sng" dirty="0"/>
              <a:t>For #2, NPCA STA switching to the NPCA primary channel may not be able to do frame exchange with the NPCA peer STA due to insufficient availability duration on the NPCA primary channel. </a:t>
            </a:r>
            <a:endParaRPr lang="en-US" sz="1400" b="0" u="sng" dirty="0"/>
          </a:p>
        </p:txBody>
      </p:sp>
      <p:sp>
        <p:nvSpPr>
          <p:cNvPr id="4" name="Slide Number Placeholder 3">
            <a:extLst>
              <a:ext uri="{FF2B5EF4-FFF2-40B4-BE49-F238E27FC236}">
                <a16:creationId xmlns:a16="http://schemas.microsoft.com/office/drawing/2014/main" id="{5D42ED34-39BD-132E-6DFC-690E445402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DE2E913-AE1F-D3A4-58AC-6F14CF54B79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8B1DAF8-B8BE-F250-B9AF-83F89201000C}"/>
              </a:ext>
            </a:extLst>
          </p:cNvPr>
          <p:cNvSpPr>
            <a:spLocks noGrp="1"/>
          </p:cNvSpPr>
          <p:nvPr>
            <p:ph type="dt" idx="15"/>
          </p:nvPr>
        </p:nvSpPr>
        <p:spPr/>
        <p:txBody>
          <a:bodyPr/>
          <a:lstStyle/>
          <a:p>
            <a:r>
              <a:rPr lang="en-US" dirty="0"/>
              <a:t>August 2025</a:t>
            </a:r>
            <a:endParaRPr lang="en-GB" dirty="0"/>
          </a:p>
        </p:txBody>
      </p:sp>
      <p:grpSp>
        <p:nvGrpSpPr>
          <p:cNvPr id="7" name="Group 6">
            <a:extLst>
              <a:ext uri="{FF2B5EF4-FFF2-40B4-BE49-F238E27FC236}">
                <a16:creationId xmlns:a16="http://schemas.microsoft.com/office/drawing/2014/main" id="{17641CC8-C265-6CD0-B783-DA44CDA32DF2}"/>
              </a:ext>
            </a:extLst>
          </p:cNvPr>
          <p:cNvGrpSpPr/>
          <p:nvPr/>
        </p:nvGrpSpPr>
        <p:grpSpPr>
          <a:xfrm>
            <a:off x="1308840" y="4648200"/>
            <a:ext cx="9601837" cy="1744862"/>
            <a:chOff x="204042" y="2820713"/>
            <a:chExt cx="11857135" cy="3064349"/>
          </a:xfrm>
        </p:grpSpPr>
        <p:cxnSp>
          <p:nvCxnSpPr>
            <p:cNvPr id="8" name="Straight Arrow Connector 7">
              <a:extLst>
                <a:ext uri="{FF2B5EF4-FFF2-40B4-BE49-F238E27FC236}">
                  <a16:creationId xmlns:a16="http://schemas.microsoft.com/office/drawing/2014/main" id="{2881D284-3008-CAF2-65EA-87AE0FC82DEF}"/>
                </a:ext>
              </a:extLst>
            </p:cNvPr>
            <p:cNvCxnSpPr>
              <a:cxnSpLocks/>
            </p:cNvCxnSpPr>
            <p:nvPr/>
          </p:nvCxnSpPr>
          <p:spPr>
            <a:xfrm>
              <a:off x="599369" y="4683967"/>
              <a:ext cx="1033492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9" name="TextBox 8">
              <a:extLst>
                <a:ext uri="{FF2B5EF4-FFF2-40B4-BE49-F238E27FC236}">
                  <a16:creationId xmlns:a16="http://schemas.microsoft.com/office/drawing/2014/main" id="{AA5202CC-E659-2E0D-C1B1-F480B03A4A3B}"/>
                </a:ext>
              </a:extLst>
            </p:cNvPr>
            <p:cNvSpPr txBox="1"/>
            <p:nvPr/>
          </p:nvSpPr>
          <p:spPr>
            <a:xfrm>
              <a:off x="342614" y="4264128"/>
              <a:ext cx="884161" cy="459443"/>
            </a:xfrm>
            <a:prstGeom prst="rect">
              <a:avLst/>
            </a:prstGeom>
            <a:noFill/>
          </p:spPr>
          <p:txBody>
            <a:bodyPr wrap="square" rtlCol="0">
              <a:spAutoFit/>
            </a:bodyPr>
            <a:lstStyle/>
            <a:p>
              <a:r>
                <a:rPr lang="en-US" sz="1100" dirty="0">
                  <a:solidFill>
                    <a:schemeClr val="tx1"/>
                  </a:solidFill>
                </a:rPr>
                <a:t>AP</a:t>
              </a:r>
            </a:p>
          </p:txBody>
        </p:sp>
        <p:sp>
          <p:nvSpPr>
            <p:cNvPr id="10" name="TextBox 9">
              <a:extLst>
                <a:ext uri="{FF2B5EF4-FFF2-40B4-BE49-F238E27FC236}">
                  <a16:creationId xmlns:a16="http://schemas.microsoft.com/office/drawing/2014/main" id="{3A4CDFFB-26AB-DEB5-BAC6-5140AAFEE501}"/>
                </a:ext>
              </a:extLst>
            </p:cNvPr>
            <p:cNvSpPr txBox="1"/>
            <p:nvPr/>
          </p:nvSpPr>
          <p:spPr>
            <a:xfrm>
              <a:off x="204735" y="4734474"/>
              <a:ext cx="1392471" cy="756729"/>
            </a:xfrm>
            <a:prstGeom prst="rect">
              <a:avLst/>
            </a:prstGeom>
            <a:noFill/>
          </p:spPr>
          <p:txBody>
            <a:bodyPr wrap="square" rtlCol="0">
              <a:spAutoFit/>
            </a:bodyPr>
            <a:lstStyle/>
            <a:p>
              <a:r>
                <a:rPr lang="en-US" sz="1100" dirty="0">
                  <a:solidFill>
                    <a:schemeClr val="tx1"/>
                  </a:solidFill>
                </a:rPr>
                <a:t>DUO</a:t>
              </a:r>
              <a:r>
                <a:rPr lang="ko-KR" altLang="en-US" sz="1100" dirty="0">
                  <a:solidFill>
                    <a:schemeClr val="tx1"/>
                  </a:solidFill>
                </a:rPr>
                <a:t> </a:t>
              </a:r>
              <a:r>
                <a:rPr lang="en-US" altLang="ko-KR" sz="1100" dirty="0">
                  <a:solidFill>
                    <a:schemeClr val="tx1"/>
                  </a:solidFill>
                </a:rPr>
                <a:t>NPCA</a:t>
              </a:r>
              <a:r>
                <a:rPr lang="en-US" sz="1100" dirty="0">
                  <a:solidFill>
                    <a:schemeClr val="tx1"/>
                  </a:solidFill>
                </a:rPr>
                <a:t> STA</a:t>
              </a:r>
            </a:p>
          </p:txBody>
        </p:sp>
        <p:sp>
          <p:nvSpPr>
            <p:cNvPr id="11" name="Rectangle 10">
              <a:extLst>
                <a:ext uri="{FF2B5EF4-FFF2-40B4-BE49-F238E27FC236}">
                  <a16:creationId xmlns:a16="http://schemas.microsoft.com/office/drawing/2014/main" id="{2BF07115-D600-0A5E-240B-93FDE13EBFD7}"/>
                </a:ext>
              </a:extLst>
            </p:cNvPr>
            <p:cNvSpPr/>
            <p:nvPr/>
          </p:nvSpPr>
          <p:spPr>
            <a:xfrm>
              <a:off x="3165176" y="4135632"/>
              <a:ext cx="1600197"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PPDU</a:t>
              </a:r>
            </a:p>
          </p:txBody>
        </p:sp>
        <p:sp>
          <p:nvSpPr>
            <p:cNvPr id="12" name="Rectangle 11">
              <a:extLst>
                <a:ext uri="{FF2B5EF4-FFF2-40B4-BE49-F238E27FC236}">
                  <a16:creationId xmlns:a16="http://schemas.microsoft.com/office/drawing/2014/main" id="{ADB7C093-69BC-7305-FFC7-2EE8FBB301A4}"/>
                </a:ext>
              </a:extLst>
            </p:cNvPr>
            <p:cNvSpPr/>
            <p:nvPr/>
          </p:nvSpPr>
          <p:spPr>
            <a:xfrm>
              <a:off x="4940292" y="4685804"/>
              <a:ext cx="629859"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BA</a:t>
              </a:r>
            </a:p>
          </p:txBody>
        </p:sp>
        <p:sp>
          <p:nvSpPr>
            <p:cNvPr id="13" name="Rectangle 12">
              <a:extLst>
                <a:ext uri="{FF2B5EF4-FFF2-40B4-BE49-F238E27FC236}">
                  <a16:creationId xmlns:a16="http://schemas.microsoft.com/office/drawing/2014/main" id="{A959DBEB-1743-3086-CDA0-EB3EF2675541}"/>
                </a:ext>
              </a:extLst>
            </p:cNvPr>
            <p:cNvSpPr/>
            <p:nvPr/>
          </p:nvSpPr>
          <p:spPr>
            <a:xfrm>
              <a:off x="1526031" y="4132975"/>
              <a:ext cx="629859"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ICF</a:t>
              </a:r>
            </a:p>
            <a:p>
              <a:pPr algn="ctr"/>
              <a:r>
                <a:rPr lang="en-US" sz="800" dirty="0">
                  <a:solidFill>
                    <a:schemeClr val="tx1"/>
                  </a:solidFill>
                </a:rPr>
                <a:t>(BSRP)</a:t>
              </a:r>
            </a:p>
          </p:txBody>
        </p:sp>
        <p:sp>
          <p:nvSpPr>
            <p:cNvPr id="14" name="Rectangle 13">
              <a:extLst>
                <a:ext uri="{FF2B5EF4-FFF2-40B4-BE49-F238E27FC236}">
                  <a16:creationId xmlns:a16="http://schemas.microsoft.com/office/drawing/2014/main" id="{34037D41-7B2B-7A7C-8409-417101FDDA9C}"/>
                </a:ext>
              </a:extLst>
            </p:cNvPr>
            <p:cNvSpPr/>
            <p:nvPr/>
          </p:nvSpPr>
          <p:spPr>
            <a:xfrm>
              <a:off x="2344679" y="4685444"/>
              <a:ext cx="662270"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ICR</a:t>
              </a:r>
            </a:p>
            <a:p>
              <a:pPr algn="ctr"/>
              <a:r>
                <a:rPr lang="en-US" sz="800" dirty="0">
                  <a:solidFill>
                    <a:schemeClr val="tx1"/>
                  </a:solidFill>
                </a:rPr>
                <a:t>(M-BA)</a:t>
              </a:r>
            </a:p>
          </p:txBody>
        </p:sp>
        <p:sp>
          <p:nvSpPr>
            <p:cNvPr id="15" name="Rectangle 14">
              <a:extLst>
                <a:ext uri="{FF2B5EF4-FFF2-40B4-BE49-F238E27FC236}">
                  <a16:creationId xmlns:a16="http://schemas.microsoft.com/office/drawing/2014/main" id="{A1C0B5D5-2ABE-A637-E864-1BA7B702FDC4}"/>
                </a:ext>
              </a:extLst>
            </p:cNvPr>
            <p:cNvSpPr/>
            <p:nvPr/>
          </p:nvSpPr>
          <p:spPr>
            <a:xfrm>
              <a:off x="7597402" y="4685804"/>
              <a:ext cx="2701625" cy="546497"/>
            </a:xfrm>
            <a:prstGeom prst="rect">
              <a:avLst/>
            </a:prstGeom>
            <a:pattFill prst="pct25">
              <a:fgClr>
                <a:schemeClr val="tx1"/>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unavailability duration</a:t>
              </a:r>
            </a:p>
          </p:txBody>
        </p:sp>
        <p:sp>
          <p:nvSpPr>
            <p:cNvPr id="16" name="TextBox 15">
              <a:extLst>
                <a:ext uri="{FF2B5EF4-FFF2-40B4-BE49-F238E27FC236}">
                  <a16:creationId xmlns:a16="http://schemas.microsoft.com/office/drawing/2014/main" id="{F0A96AD2-1126-5B3F-EECF-EEE37F14986F}"/>
                </a:ext>
              </a:extLst>
            </p:cNvPr>
            <p:cNvSpPr txBox="1"/>
            <p:nvPr/>
          </p:nvSpPr>
          <p:spPr>
            <a:xfrm>
              <a:off x="7313801" y="5333125"/>
              <a:ext cx="399874" cy="230832"/>
            </a:xfrm>
            <a:prstGeom prst="rect">
              <a:avLst/>
            </a:prstGeom>
            <a:noFill/>
          </p:spPr>
          <p:txBody>
            <a:bodyPr wrap="square">
              <a:spAutoFit/>
            </a:bodyPr>
            <a:lstStyle/>
            <a:p>
              <a:r>
                <a:rPr lang="en-US" sz="900" dirty="0">
                  <a:solidFill>
                    <a:schemeClr val="tx1"/>
                  </a:solidFill>
                </a:rPr>
                <a:t>t1</a:t>
              </a:r>
            </a:p>
          </p:txBody>
        </p:sp>
        <p:cxnSp>
          <p:nvCxnSpPr>
            <p:cNvPr id="17" name="Straight Arrow Connector 16">
              <a:extLst>
                <a:ext uri="{FF2B5EF4-FFF2-40B4-BE49-F238E27FC236}">
                  <a16:creationId xmlns:a16="http://schemas.microsoft.com/office/drawing/2014/main" id="{926B5C30-0424-ED76-ED5F-685E6C2FA768}"/>
                </a:ext>
              </a:extLst>
            </p:cNvPr>
            <p:cNvCxnSpPr>
              <a:cxnSpLocks/>
            </p:cNvCxnSpPr>
            <p:nvPr/>
          </p:nvCxnSpPr>
          <p:spPr>
            <a:xfrm>
              <a:off x="7597402" y="5615819"/>
              <a:ext cx="2717566"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1CA1BB8D-7EAE-810A-0944-47EAF4A25A2F}"/>
                </a:ext>
              </a:extLst>
            </p:cNvPr>
            <p:cNvSpPr txBox="1"/>
            <p:nvPr/>
          </p:nvSpPr>
          <p:spPr>
            <a:xfrm>
              <a:off x="8585201" y="5595242"/>
              <a:ext cx="399874" cy="230832"/>
            </a:xfrm>
            <a:prstGeom prst="rect">
              <a:avLst/>
            </a:prstGeom>
            <a:noFill/>
          </p:spPr>
          <p:txBody>
            <a:bodyPr wrap="square">
              <a:spAutoFit/>
            </a:bodyPr>
            <a:lstStyle/>
            <a:p>
              <a:r>
                <a:rPr lang="en-US" sz="900" dirty="0">
                  <a:solidFill>
                    <a:schemeClr val="tx1"/>
                  </a:solidFill>
                </a:rPr>
                <a:t>X</a:t>
              </a:r>
            </a:p>
          </p:txBody>
        </p:sp>
        <p:sp>
          <p:nvSpPr>
            <p:cNvPr id="19" name="TextBox 18">
              <a:extLst>
                <a:ext uri="{FF2B5EF4-FFF2-40B4-BE49-F238E27FC236}">
                  <a16:creationId xmlns:a16="http://schemas.microsoft.com/office/drawing/2014/main" id="{BA6981B6-11AD-F1A8-2109-FE0572B6784A}"/>
                </a:ext>
              </a:extLst>
            </p:cNvPr>
            <p:cNvSpPr txBox="1"/>
            <p:nvPr/>
          </p:nvSpPr>
          <p:spPr>
            <a:xfrm>
              <a:off x="2231135" y="5236436"/>
              <a:ext cx="1727029" cy="648626"/>
            </a:xfrm>
            <a:prstGeom prst="rect">
              <a:avLst/>
            </a:prstGeom>
            <a:noFill/>
          </p:spPr>
          <p:txBody>
            <a:bodyPr wrap="square">
              <a:spAutoFit/>
            </a:bodyPr>
            <a:lstStyle/>
            <a:p>
              <a:r>
                <a:rPr lang="en-US" sz="900" dirty="0">
                  <a:solidFill>
                    <a:schemeClr val="tx1"/>
                  </a:solidFill>
                </a:rPr>
                <a:t>w/ unavailability feedback (e.g., t1 and X)</a:t>
              </a:r>
            </a:p>
          </p:txBody>
        </p:sp>
        <p:cxnSp>
          <p:nvCxnSpPr>
            <p:cNvPr id="20" name="Straight Connector 19">
              <a:extLst>
                <a:ext uri="{FF2B5EF4-FFF2-40B4-BE49-F238E27FC236}">
                  <a16:creationId xmlns:a16="http://schemas.microsoft.com/office/drawing/2014/main" id="{30BCF865-622D-20EB-4C0C-F59B3AC710EE}"/>
                </a:ext>
              </a:extLst>
            </p:cNvPr>
            <p:cNvCxnSpPr>
              <a:cxnSpLocks/>
            </p:cNvCxnSpPr>
            <p:nvPr/>
          </p:nvCxnSpPr>
          <p:spPr>
            <a:xfrm>
              <a:off x="7597402" y="5141934"/>
              <a:ext cx="1" cy="545649"/>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0796C8F8-9AB6-B6A7-B750-EB46A61C8E93}"/>
                </a:ext>
              </a:extLst>
            </p:cNvPr>
            <p:cNvSpPr txBox="1"/>
            <p:nvPr/>
          </p:nvSpPr>
          <p:spPr>
            <a:xfrm>
              <a:off x="10897535" y="4528160"/>
              <a:ext cx="1163642" cy="369332"/>
            </a:xfrm>
            <a:prstGeom prst="rect">
              <a:avLst/>
            </a:prstGeom>
            <a:noFill/>
          </p:spPr>
          <p:txBody>
            <a:bodyPr wrap="square">
              <a:spAutoFit/>
            </a:bodyPr>
            <a:lstStyle/>
            <a:p>
              <a:r>
                <a:rPr lang="en-US" sz="900" dirty="0">
                  <a:solidFill>
                    <a:schemeClr val="tx1"/>
                  </a:solidFill>
                </a:rPr>
                <a:t>BSS PCH (e.g., in P80)</a:t>
              </a:r>
            </a:p>
          </p:txBody>
        </p:sp>
        <p:sp>
          <p:nvSpPr>
            <p:cNvPr id="22" name="Rectangle 21">
              <a:extLst>
                <a:ext uri="{FF2B5EF4-FFF2-40B4-BE49-F238E27FC236}">
                  <a16:creationId xmlns:a16="http://schemas.microsoft.com/office/drawing/2014/main" id="{60F73F6D-C1A2-B748-94E1-CC3EA48D8202}"/>
                </a:ext>
              </a:extLst>
            </p:cNvPr>
            <p:cNvSpPr/>
            <p:nvPr/>
          </p:nvSpPr>
          <p:spPr>
            <a:xfrm>
              <a:off x="6214709" y="4480644"/>
              <a:ext cx="2701625" cy="367457"/>
            </a:xfrm>
            <a:prstGeom prst="rect">
              <a:avLst/>
            </a:prstGeom>
            <a:pattFill prst="pct5">
              <a:fgClr>
                <a:schemeClr val="tx1"/>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OBSS Tx (w/ 80MHz PPDU)</a:t>
              </a:r>
            </a:p>
          </p:txBody>
        </p:sp>
        <p:cxnSp>
          <p:nvCxnSpPr>
            <p:cNvPr id="23" name="Straight Arrow Connector 22">
              <a:extLst>
                <a:ext uri="{FF2B5EF4-FFF2-40B4-BE49-F238E27FC236}">
                  <a16:creationId xmlns:a16="http://schemas.microsoft.com/office/drawing/2014/main" id="{3492ED9A-0725-2133-C446-30042B2109A3}"/>
                </a:ext>
              </a:extLst>
            </p:cNvPr>
            <p:cNvCxnSpPr>
              <a:cxnSpLocks/>
            </p:cNvCxnSpPr>
            <p:nvPr/>
          </p:nvCxnSpPr>
          <p:spPr>
            <a:xfrm>
              <a:off x="541619" y="3220509"/>
              <a:ext cx="1033492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4" name="TextBox 23">
              <a:extLst>
                <a:ext uri="{FF2B5EF4-FFF2-40B4-BE49-F238E27FC236}">
                  <a16:creationId xmlns:a16="http://schemas.microsoft.com/office/drawing/2014/main" id="{8B70C905-349C-107B-B1B6-6BBDD5CF3312}"/>
                </a:ext>
              </a:extLst>
            </p:cNvPr>
            <p:cNvSpPr txBox="1"/>
            <p:nvPr/>
          </p:nvSpPr>
          <p:spPr>
            <a:xfrm>
              <a:off x="342616" y="2820713"/>
              <a:ext cx="884161" cy="459443"/>
            </a:xfrm>
            <a:prstGeom prst="rect">
              <a:avLst/>
            </a:prstGeom>
            <a:noFill/>
          </p:spPr>
          <p:txBody>
            <a:bodyPr wrap="square" rtlCol="0">
              <a:spAutoFit/>
            </a:bodyPr>
            <a:lstStyle/>
            <a:p>
              <a:r>
                <a:rPr lang="en-US" sz="1100" dirty="0">
                  <a:solidFill>
                    <a:schemeClr val="tx1"/>
                  </a:solidFill>
                </a:rPr>
                <a:t>AP</a:t>
              </a:r>
            </a:p>
          </p:txBody>
        </p:sp>
        <p:sp>
          <p:nvSpPr>
            <p:cNvPr id="25" name="TextBox 24">
              <a:extLst>
                <a:ext uri="{FF2B5EF4-FFF2-40B4-BE49-F238E27FC236}">
                  <a16:creationId xmlns:a16="http://schemas.microsoft.com/office/drawing/2014/main" id="{385B32C6-5C47-61C6-0FE2-4305438F11F9}"/>
                </a:ext>
              </a:extLst>
            </p:cNvPr>
            <p:cNvSpPr txBox="1"/>
            <p:nvPr/>
          </p:nvSpPr>
          <p:spPr>
            <a:xfrm>
              <a:off x="204042" y="3296088"/>
              <a:ext cx="1321989" cy="756729"/>
            </a:xfrm>
            <a:prstGeom prst="rect">
              <a:avLst/>
            </a:prstGeom>
            <a:noFill/>
          </p:spPr>
          <p:txBody>
            <a:bodyPr wrap="square" rtlCol="0">
              <a:spAutoFit/>
            </a:bodyPr>
            <a:lstStyle/>
            <a:p>
              <a:r>
                <a:rPr lang="en-US" sz="1100" dirty="0">
                  <a:solidFill>
                    <a:schemeClr val="tx1"/>
                  </a:solidFill>
                </a:rPr>
                <a:t>DUO NPCA STA</a:t>
              </a:r>
            </a:p>
          </p:txBody>
        </p:sp>
        <p:sp>
          <p:nvSpPr>
            <p:cNvPr id="26" name="TextBox 25">
              <a:extLst>
                <a:ext uri="{FF2B5EF4-FFF2-40B4-BE49-F238E27FC236}">
                  <a16:creationId xmlns:a16="http://schemas.microsoft.com/office/drawing/2014/main" id="{AC1F6775-B5D5-F508-5756-3EAF873BD89D}"/>
                </a:ext>
              </a:extLst>
            </p:cNvPr>
            <p:cNvSpPr txBox="1"/>
            <p:nvPr/>
          </p:nvSpPr>
          <p:spPr>
            <a:xfrm>
              <a:off x="10876547" y="3066620"/>
              <a:ext cx="1184630" cy="369332"/>
            </a:xfrm>
            <a:prstGeom prst="rect">
              <a:avLst/>
            </a:prstGeom>
            <a:noFill/>
          </p:spPr>
          <p:txBody>
            <a:bodyPr wrap="square">
              <a:spAutoFit/>
            </a:bodyPr>
            <a:lstStyle/>
            <a:p>
              <a:r>
                <a:rPr lang="en-US" sz="900" dirty="0">
                  <a:solidFill>
                    <a:schemeClr val="tx1"/>
                  </a:solidFill>
                </a:rPr>
                <a:t>NPCA PCH (e.g., in S80)</a:t>
              </a:r>
            </a:p>
          </p:txBody>
        </p:sp>
        <p:sp>
          <p:nvSpPr>
            <p:cNvPr id="27" name="TextBox 26">
              <a:extLst>
                <a:ext uri="{FF2B5EF4-FFF2-40B4-BE49-F238E27FC236}">
                  <a16:creationId xmlns:a16="http://schemas.microsoft.com/office/drawing/2014/main" id="{246E2572-619C-4D56-77F9-9F150D0FE6D5}"/>
                </a:ext>
              </a:extLst>
            </p:cNvPr>
            <p:cNvSpPr txBox="1"/>
            <p:nvPr/>
          </p:nvSpPr>
          <p:spPr>
            <a:xfrm>
              <a:off x="6015540" y="3382644"/>
              <a:ext cx="2900794" cy="369332"/>
            </a:xfrm>
            <a:prstGeom prst="rect">
              <a:avLst/>
            </a:prstGeom>
            <a:noFill/>
          </p:spPr>
          <p:txBody>
            <a:bodyPr wrap="square">
              <a:spAutoFit/>
            </a:bodyPr>
            <a:lstStyle/>
            <a:p>
              <a:r>
                <a:rPr lang="en-US" sz="900" dirty="0">
                  <a:solidFill>
                    <a:schemeClr val="tx1"/>
                  </a:solidFill>
                </a:rPr>
                <a:t>If Z &lt; NMDT &lt; Y, can AP and STA switch to the NPCA PCH?</a:t>
              </a:r>
            </a:p>
          </p:txBody>
        </p:sp>
        <p:cxnSp>
          <p:nvCxnSpPr>
            <p:cNvPr id="28" name="Straight Arrow Connector 27">
              <a:extLst>
                <a:ext uri="{FF2B5EF4-FFF2-40B4-BE49-F238E27FC236}">
                  <a16:creationId xmlns:a16="http://schemas.microsoft.com/office/drawing/2014/main" id="{239BC0AB-CEA5-7C6E-396C-84E0BBD4CE8E}"/>
                </a:ext>
              </a:extLst>
            </p:cNvPr>
            <p:cNvCxnSpPr>
              <a:cxnSpLocks/>
            </p:cNvCxnSpPr>
            <p:nvPr/>
          </p:nvCxnSpPr>
          <p:spPr>
            <a:xfrm>
              <a:off x="6214709" y="4338609"/>
              <a:ext cx="2733505"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111FFB17-D994-D59A-698B-76593E51E4D0}"/>
                </a:ext>
              </a:extLst>
            </p:cNvPr>
            <p:cNvSpPr txBox="1"/>
            <p:nvPr/>
          </p:nvSpPr>
          <p:spPr>
            <a:xfrm>
              <a:off x="7234387" y="4025228"/>
              <a:ext cx="363016" cy="230832"/>
            </a:xfrm>
            <a:prstGeom prst="rect">
              <a:avLst/>
            </a:prstGeom>
            <a:noFill/>
          </p:spPr>
          <p:txBody>
            <a:bodyPr wrap="square">
              <a:spAutoFit/>
            </a:bodyPr>
            <a:lstStyle/>
            <a:p>
              <a:r>
                <a:rPr lang="en-US" sz="900" dirty="0">
                  <a:solidFill>
                    <a:schemeClr val="tx1"/>
                  </a:solidFill>
                </a:rPr>
                <a:t>Y</a:t>
              </a:r>
            </a:p>
          </p:txBody>
        </p:sp>
        <p:cxnSp>
          <p:nvCxnSpPr>
            <p:cNvPr id="30" name="Straight Arrow Connector 29">
              <a:extLst>
                <a:ext uri="{FF2B5EF4-FFF2-40B4-BE49-F238E27FC236}">
                  <a16:creationId xmlns:a16="http://schemas.microsoft.com/office/drawing/2014/main" id="{8F01149D-F103-EE81-4127-EFE4B1F0A9A5}"/>
                </a:ext>
              </a:extLst>
            </p:cNvPr>
            <p:cNvCxnSpPr>
              <a:cxnSpLocks/>
            </p:cNvCxnSpPr>
            <p:nvPr/>
          </p:nvCxnSpPr>
          <p:spPr>
            <a:xfrm>
              <a:off x="6182829" y="4975895"/>
              <a:ext cx="1414573"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AC5D8C0F-EA65-901E-8E7D-82088EE59E1C}"/>
                </a:ext>
              </a:extLst>
            </p:cNvPr>
            <p:cNvSpPr txBox="1"/>
            <p:nvPr/>
          </p:nvSpPr>
          <p:spPr>
            <a:xfrm>
              <a:off x="6752667" y="4968266"/>
              <a:ext cx="363016" cy="230832"/>
            </a:xfrm>
            <a:prstGeom prst="rect">
              <a:avLst/>
            </a:prstGeom>
            <a:noFill/>
          </p:spPr>
          <p:txBody>
            <a:bodyPr wrap="square">
              <a:spAutoFit/>
            </a:bodyPr>
            <a:lstStyle/>
            <a:p>
              <a:r>
                <a:rPr lang="en-US" sz="900" dirty="0">
                  <a:solidFill>
                    <a:schemeClr val="tx1"/>
                  </a:solidFill>
                </a:rPr>
                <a:t>Z</a:t>
              </a:r>
            </a:p>
          </p:txBody>
        </p:sp>
        <p:sp>
          <p:nvSpPr>
            <p:cNvPr id="32" name="Arc 31">
              <a:extLst>
                <a:ext uri="{FF2B5EF4-FFF2-40B4-BE49-F238E27FC236}">
                  <a16:creationId xmlns:a16="http://schemas.microsoft.com/office/drawing/2014/main" id="{CA3149B6-7FF8-DA00-143A-82984B645565}"/>
                </a:ext>
              </a:extLst>
            </p:cNvPr>
            <p:cNvSpPr/>
            <p:nvPr/>
          </p:nvSpPr>
          <p:spPr>
            <a:xfrm flipH="1">
              <a:off x="5813848" y="3259241"/>
              <a:ext cx="868700" cy="1410832"/>
            </a:xfrm>
            <a:prstGeom prst="arc">
              <a:avLst>
                <a:gd name="adj1" fmla="val 16403004"/>
                <a:gd name="adj2" fmla="val 5320378"/>
              </a:avLst>
            </a:prstGeom>
            <a:ln>
              <a:prstDash val="dash"/>
              <a:headEnd type="arrow" w="med" len="med"/>
              <a:tailEnd type="none" w="med" len="med"/>
            </a:ln>
          </p:spPr>
          <p:style>
            <a:lnRef idx="2">
              <a:schemeClr val="dk1"/>
            </a:lnRef>
            <a:fillRef idx="0">
              <a:schemeClr val="dk1"/>
            </a:fillRef>
            <a:effectRef idx="1">
              <a:schemeClr val="dk1"/>
            </a:effectRef>
            <a:fontRef idx="minor">
              <a:schemeClr val="tx1"/>
            </a:fontRef>
          </p:style>
          <p:txBody>
            <a:bodyPr rtlCol="0" anchor="ctr"/>
            <a:lstStyle/>
            <a:p>
              <a:pPr algn="ctr"/>
              <a:endParaRPr lang="en-US" sz="1200"/>
            </a:p>
          </p:txBody>
        </p:sp>
        <p:sp>
          <p:nvSpPr>
            <p:cNvPr id="34" name="TextBox 33">
              <a:extLst>
                <a:ext uri="{FF2B5EF4-FFF2-40B4-BE49-F238E27FC236}">
                  <a16:creationId xmlns:a16="http://schemas.microsoft.com/office/drawing/2014/main" id="{4315993C-6284-EB38-AE1A-9877B712DF9B}"/>
                </a:ext>
              </a:extLst>
            </p:cNvPr>
            <p:cNvSpPr txBox="1"/>
            <p:nvPr/>
          </p:nvSpPr>
          <p:spPr>
            <a:xfrm>
              <a:off x="7986829" y="5343381"/>
              <a:ext cx="399875" cy="405390"/>
            </a:xfrm>
            <a:prstGeom prst="rect">
              <a:avLst/>
            </a:prstGeom>
            <a:noFill/>
          </p:spPr>
          <p:txBody>
            <a:bodyPr wrap="square">
              <a:spAutoFit/>
            </a:bodyPr>
            <a:lstStyle/>
            <a:p>
              <a:endParaRPr lang="en-US" sz="900" dirty="0">
                <a:solidFill>
                  <a:schemeClr val="tx1"/>
                </a:solidFill>
              </a:endParaRPr>
            </a:p>
          </p:txBody>
        </p:sp>
        <p:cxnSp>
          <p:nvCxnSpPr>
            <p:cNvPr id="35" name="Straight Connector 34">
              <a:extLst>
                <a:ext uri="{FF2B5EF4-FFF2-40B4-BE49-F238E27FC236}">
                  <a16:creationId xmlns:a16="http://schemas.microsoft.com/office/drawing/2014/main" id="{1E5D4B7D-17DC-ED88-98FC-274BD5794E63}"/>
                </a:ext>
              </a:extLst>
            </p:cNvPr>
            <p:cNvCxnSpPr>
              <a:cxnSpLocks/>
            </p:cNvCxnSpPr>
            <p:nvPr/>
          </p:nvCxnSpPr>
          <p:spPr>
            <a:xfrm>
              <a:off x="10305343" y="5224444"/>
              <a:ext cx="1" cy="545649"/>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54031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FCEEC-EAD1-7E5E-59F4-74D8444ECF6C}"/>
              </a:ext>
            </a:extLst>
          </p:cNvPr>
          <p:cNvSpPr>
            <a:spLocks noGrp="1"/>
          </p:cNvSpPr>
          <p:nvPr>
            <p:ph type="title"/>
          </p:nvPr>
        </p:nvSpPr>
        <p:spPr/>
        <p:txBody>
          <a:bodyPr/>
          <a:lstStyle/>
          <a:p>
            <a:r>
              <a:rPr lang="en-US" dirty="0"/>
              <a:t>NPCA for the overlapping unavailability duration/SP</a:t>
            </a:r>
          </a:p>
        </p:txBody>
      </p:sp>
      <p:sp>
        <p:nvSpPr>
          <p:cNvPr id="3" name="Content Placeholder 2">
            <a:extLst>
              <a:ext uri="{FF2B5EF4-FFF2-40B4-BE49-F238E27FC236}">
                <a16:creationId xmlns:a16="http://schemas.microsoft.com/office/drawing/2014/main" id="{6FA937D0-E2DD-017B-7CA3-FECF0DF9C214}"/>
              </a:ext>
            </a:extLst>
          </p:cNvPr>
          <p:cNvSpPr>
            <a:spLocks noGrp="1"/>
          </p:cNvSpPr>
          <p:nvPr>
            <p:ph idx="1"/>
          </p:nvPr>
        </p:nvSpPr>
        <p:spPr>
          <a:xfrm>
            <a:off x="965200" y="1782116"/>
            <a:ext cx="10361084" cy="4390083"/>
          </a:xfrm>
        </p:spPr>
        <p:txBody>
          <a:bodyPr>
            <a:noAutofit/>
          </a:bodyPr>
          <a:lstStyle/>
          <a:p>
            <a:pPr>
              <a:buFont typeface="Arial" panose="020B0604020202020204" pitchFamily="34" charset="0"/>
              <a:buChar char="•"/>
            </a:pPr>
            <a:r>
              <a:rPr lang="en-US" b="0" dirty="0"/>
              <a:t>If The OBSS activity duration overlaps with the unavailability duration informed by an NPCA STA in DUO/PUO mode,</a:t>
            </a:r>
          </a:p>
          <a:p>
            <a:pPr>
              <a:buFont typeface="Arial" panose="020B0604020202020204" pitchFamily="34" charset="0"/>
              <a:buChar char="•"/>
            </a:pPr>
            <a:r>
              <a:rPr lang="en-US" b="0" dirty="0"/>
              <a:t>The NPCA STA in DUO/PUO mode shall consider its availability duration on the NPCA channel to switch to the NPCA primary channel.</a:t>
            </a:r>
          </a:p>
          <a:p>
            <a:pPr lvl="1">
              <a:buFont typeface="Arial" panose="020B0604020202020204" pitchFamily="34" charset="0"/>
              <a:buChar char="•"/>
            </a:pPr>
            <a:r>
              <a:rPr lang="en-US" b="0" dirty="0"/>
              <a:t>Switching to the NPCA CH considering the NMDT and its unavailability duration/SP</a:t>
            </a:r>
          </a:p>
          <a:p>
            <a:pPr lvl="2">
              <a:buFont typeface="Arial" panose="020B0604020202020204" pitchFamily="34" charset="0"/>
              <a:buChar char="•"/>
            </a:pPr>
            <a:r>
              <a:rPr lang="en-US" dirty="0"/>
              <a:t>The OBSS activity duration is equal to or greater than the NPCA Minimum Duration Threshold announced by the AP.</a:t>
            </a:r>
          </a:p>
          <a:p>
            <a:pPr lvl="2">
              <a:buFont typeface="Arial" panose="020B0604020202020204" pitchFamily="34" charset="0"/>
              <a:buChar char="•"/>
            </a:pPr>
            <a:r>
              <a:rPr lang="en-US" u="sng" dirty="0"/>
              <a:t>The availability duration within the OBSS activity duration is equal to or greater than the NPCA Minimum Duration Threshold announced by the AP.</a:t>
            </a:r>
          </a:p>
          <a:p>
            <a:pPr lvl="2">
              <a:buFont typeface="Arial" panose="020B0604020202020204" pitchFamily="34" charset="0"/>
              <a:buChar char="•"/>
            </a:pPr>
            <a:r>
              <a:rPr lang="en-US" b="0" dirty="0"/>
              <a:t>All other conditions are met.</a:t>
            </a:r>
          </a:p>
          <a:p>
            <a:pPr lvl="2">
              <a:buFont typeface="Arial" panose="020B0604020202020204" pitchFamily="34" charset="0"/>
              <a:buChar char="•"/>
            </a:pPr>
            <a:endParaRPr lang="en-US" b="0" dirty="0"/>
          </a:p>
          <a:p>
            <a:pPr>
              <a:buFont typeface="Arial" panose="020B0604020202020204" pitchFamily="34" charset="0"/>
              <a:buChar char="•"/>
            </a:pPr>
            <a:endParaRPr lang="en-US" sz="2800" b="0" dirty="0"/>
          </a:p>
        </p:txBody>
      </p:sp>
      <p:sp>
        <p:nvSpPr>
          <p:cNvPr id="4" name="Slide Number Placeholder 3">
            <a:extLst>
              <a:ext uri="{FF2B5EF4-FFF2-40B4-BE49-F238E27FC236}">
                <a16:creationId xmlns:a16="http://schemas.microsoft.com/office/drawing/2014/main" id="{0DE33EFA-FB1D-0299-1C62-22222973938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19C33CC-9EC0-F5FC-234E-7B88EFFA290B}"/>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E04AFB9-73A7-56B9-1D0F-4A32AABF3D11}"/>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412906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A5BE-D53B-04DE-05C9-472CABACA1FA}"/>
              </a:ext>
            </a:extLst>
          </p:cNvPr>
          <p:cNvSpPr>
            <a:spLocks noGrp="1"/>
          </p:cNvSpPr>
          <p:nvPr>
            <p:ph type="title"/>
          </p:nvPr>
        </p:nvSpPr>
        <p:spPr>
          <a:xfrm>
            <a:off x="914401" y="685801"/>
            <a:ext cx="10361084" cy="982941"/>
          </a:xfrm>
        </p:spPr>
        <p:txBody>
          <a:bodyPr/>
          <a:lstStyle/>
          <a:p>
            <a:r>
              <a:rPr lang="en-US" sz="2800" dirty="0"/>
              <a:t>Proposal: Consideration of STA's availability for NPCA (1/2)</a:t>
            </a:r>
          </a:p>
        </p:txBody>
      </p:sp>
      <p:sp>
        <p:nvSpPr>
          <p:cNvPr id="3" name="Content Placeholder 2">
            <a:extLst>
              <a:ext uri="{FF2B5EF4-FFF2-40B4-BE49-F238E27FC236}">
                <a16:creationId xmlns:a16="http://schemas.microsoft.com/office/drawing/2014/main" id="{2DF07C97-E634-C0DF-B747-F3552808378E}"/>
              </a:ext>
            </a:extLst>
          </p:cNvPr>
          <p:cNvSpPr>
            <a:spLocks noGrp="1"/>
          </p:cNvSpPr>
          <p:nvPr>
            <p:ph idx="1"/>
          </p:nvPr>
        </p:nvSpPr>
        <p:spPr>
          <a:xfrm>
            <a:off x="915458" y="1768508"/>
            <a:ext cx="10361084" cy="2240672"/>
          </a:xfrm>
        </p:spPr>
        <p:txBody>
          <a:bodyPr>
            <a:noAutofit/>
          </a:bodyPr>
          <a:lstStyle/>
          <a:p>
            <a:pPr>
              <a:buFont typeface="Arial" panose="020B0604020202020204" pitchFamily="34" charset="0"/>
              <a:buChar char="•"/>
            </a:pPr>
            <a:r>
              <a:rPr lang="en-US" sz="1600" b="0" dirty="0"/>
              <a:t>NPCA STA may switch to the NPCA primary channel considering the NPCA minimum duration and its unavailability duration/SP when the following conditions are met.</a:t>
            </a:r>
          </a:p>
          <a:p>
            <a:pPr lvl="1">
              <a:buFont typeface="Arial" panose="020B0604020202020204" pitchFamily="34" charset="0"/>
              <a:buChar char="•"/>
            </a:pPr>
            <a:r>
              <a:rPr lang="en-US" sz="1400" dirty="0"/>
              <a:t>The OBSS activity duration is equal to or greater than the NPCA Minimum Duration Threshold announced by the AP.</a:t>
            </a:r>
          </a:p>
          <a:p>
            <a:pPr lvl="1">
              <a:buFont typeface="Arial" panose="020B0604020202020204" pitchFamily="34" charset="0"/>
              <a:buChar char="•"/>
            </a:pPr>
            <a:r>
              <a:rPr lang="en-US" sz="1400" dirty="0"/>
              <a:t>The availability duration within the OBSS activity duration is equal to or greater than the NPCA Minimum Duration Threshold.</a:t>
            </a:r>
          </a:p>
          <a:p>
            <a:pPr lvl="1">
              <a:buFont typeface="Arial" panose="020B0604020202020204" pitchFamily="34" charset="0"/>
              <a:buChar char="•"/>
            </a:pPr>
            <a:r>
              <a:rPr lang="en-US" sz="1400" dirty="0"/>
              <a:t>All other conditions are met.</a:t>
            </a:r>
          </a:p>
          <a:p>
            <a:pPr>
              <a:buFont typeface="Arial" panose="020B0604020202020204" pitchFamily="34" charset="0"/>
              <a:buChar char="•"/>
            </a:pPr>
            <a:r>
              <a:rPr lang="en-US" sz="1600" b="0" dirty="0"/>
              <a:t>The AP shall not transmit on the NPCA primary channel a PPDU addressed to the STA that has the the duration of inter-BSS activity minus the unavailability duration overlapped with the inter-BSS activity duration less than the NPCA Minimum Duration Threshold.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127D6B9-7238-541A-BC0F-165F32FDF3B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55A7043-43BF-9CE2-42CF-91CD05E20750}"/>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BDB8B5B-0530-3DB2-D190-6A4FF6B71B3E}"/>
              </a:ext>
            </a:extLst>
          </p:cNvPr>
          <p:cNvSpPr>
            <a:spLocks noGrp="1"/>
          </p:cNvSpPr>
          <p:nvPr>
            <p:ph type="dt" idx="15"/>
          </p:nvPr>
        </p:nvSpPr>
        <p:spPr/>
        <p:txBody>
          <a:bodyPr/>
          <a:lstStyle/>
          <a:p>
            <a:r>
              <a:rPr lang="en-US" dirty="0"/>
              <a:t>August 2025</a:t>
            </a:r>
            <a:endParaRPr lang="en-GB" dirty="0"/>
          </a:p>
        </p:txBody>
      </p:sp>
      <p:grpSp>
        <p:nvGrpSpPr>
          <p:cNvPr id="42" name="Group 41">
            <a:extLst>
              <a:ext uri="{FF2B5EF4-FFF2-40B4-BE49-F238E27FC236}">
                <a16:creationId xmlns:a16="http://schemas.microsoft.com/office/drawing/2014/main" id="{357325F3-DDF4-235C-2739-0E8B85E8F758}"/>
              </a:ext>
            </a:extLst>
          </p:cNvPr>
          <p:cNvGrpSpPr/>
          <p:nvPr/>
        </p:nvGrpSpPr>
        <p:grpSpPr>
          <a:xfrm>
            <a:off x="825182" y="4343400"/>
            <a:ext cx="10539521" cy="2089124"/>
            <a:chOff x="204042" y="2669188"/>
            <a:chExt cx="11857135" cy="3437014"/>
          </a:xfrm>
        </p:grpSpPr>
        <p:cxnSp>
          <p:nvCxnSpPr>
            <p:cNvPr id="7" name="Straight Arrow Connector 6">
              <a:extLst>
                <a:ext uri="{FF2B5EF4-FFF2-40B4-BE49-F238E27FC236}">
                  <a16:creationId xmlns:a16="http://schemas.microsoft.com/office/drawing/2014/main" id="{3007ACC1-27F6-5959-9BDE-6F9AA5E73D17}"/>
                </a:ext>
              </a:extLst>
            </p:cNvPr>
            <p:cNvCxnSpPr>
              <a:cxnSpLocks/>
            </p:cNvCxnSpPr>
            <p:nvPr/>
          </p:nvCxnSpPr>
          <p:spPr>
            <a:xfrm>
              <a:off x="599369" y="4683967"/>
              <a:ext cx="1033492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 name="TextBox 7">
              <a:extLst>
                <a:ext uri="{FF2B5EF4-FFF2-40B4-BE49-F238E27FC236}">
                  <a16:creationId xmlns:a16="http://schemas.microsoft.com/office/drawing/2014/main" id="{C782CE7F-06DC-0BAA-E14B-4C88E4628F64}"/>
                </a:ext>
              </a:extLst>
            </p:cNvPr>
            <p:cNvSpPr txBox="1"/>
            <p:nvPr/>
          </p:nvSpPr>
          <p:spPr>
            <a:xfrm>
              <a:off x="204042" y="4285017"/>
              <a:ext cx="884161" cy="506353"/>
            </a:xfrm>
            <a:prstGeom prst="rect">
              <a:avLst/>
            </a:prstGeom>
            <a:noFill/>
          </p:spPr>
          <p:txBody>
            <a:bodyPr wrap="square" rtlCol="0">
              <a:spAutoFit/>
            </a:bodyPr>
            <a:lstStyle/>
            <a:p>
              <a:r>
                <a:rPr lang="en-US" sz="1400" dirty="0">
                  <a:solidFill>
                    <a:schemeClr val="tx1"/>
                  </a:solidFill>
                </a:rPr>
                <a:t>AP</a:t>
              </a:r>
            </a:p>
          </p:txBody>
        </p:sp>
        <p:sp>
          <p:nvSpPr>
            <p:cNvPr id="9" name="Rectangle 8">
              <a:extLst>
                <a:ext uri="{FF2B5EF4-FFF2-40B4-BE49-F238E27FC236}">
                  <a16:creationId xmlns:a16="http://schemas.microsoft.com/office/drawing/2014/main" id="{42481F50-0050-D7CF-C99C-493A5A0BBDF9}"/>
                </a:ext>
              </a:extLst>
            </p:cNvPr>
            <p:cNvSpPr/>
            <p:nvPr/>
          </p:nvSpPr>
          <p:spPr>
            <a:xfrm>
              <a:off x="6679118" y="2671799"/>
              <a:ext cx="1906081"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PPDU</a:t>
              </a:r>
            </a:p>
            <a:p>
              <a:pPr algn="ctr"/>
              <a:r>
                <a:rPr lang="en-US" sz="900" dirty="0">
                  <a:solidFill>
                    <a:schemeClr val="tx1"/>
                  </a:solidFill>
                </a:rPr>
                <a:t>(Not to DUO NPCA STA)</a:t>
              </a:r>
            </a:p>
          </p:txBody>
        </p:sp>
        <p:sp>
          <p:nvSpPr>
            <p:cNvPr id="10" name="Rectangle 9">
              <a:extLst>
                <a:ext uri="{FF2B5EF4-FFF2-40B4-BE49-F238E27FC236}">
                  <a16:creationId xmlns:a16="http://schemas.microsoft.com/office/drawing/2014/main" id="{9AC97505-4F44-1AAB-10EE-8EAB888A7DA8}"/>
                </a:ext>
              </a:extLst>
            </p:cNvPr>
            <p:cNvSpPr/>
            <p:nvPr/>
          </p:nvSpPr>
          <p:spPr>
            <a:xfrm>
              <a:off x="4940292" y="4685804"/>
              <a:ext cx="629859"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BA</a:t>
              </a:r>
            </a:p>
          </p:txBody>
        </p:sp>
        <p:sp>
          <p:nvSpPr>
            <p:cNvPr id="11" name="Rectangle 10">
              <a:extLst>
                <a:ext uri="{FF2B5EF4-FFF2-40B4-BE49-F238E27FC236}">
                  <a16:creationId xmlns:a16="http://schemas.microsoft.com/office/drawing/2014/main" id="{3748FE4F-1AEB-EFAE-EAD9-DF179521E5F9}"/>
                </a:ext>
              </a:extLst>
            </p:cNvPr>
            <p:cNvSpPr/>
            <p:nvPr/>
          </p:nvSpPr>
          <p:spPr>
            <a:xfrm>
              <a:off x="1526031" y="4132975"/>
              <a:ext cx="629859"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ICF</a:t>
              </a:r>
            </a:p>
            <a:p>
              <a:pPr algn="ctr"/>
              <a:r>
                <a:rPr lang="en-US" sz="900" dirty="0">
                  <a:solidFill>
                    <a:schemeClr val="tx1"/>
                  </a:solidFill>
                </a:rPr>
                <a:t>(BSRP)</a:t>
              </a:r>
            </a:p>
          </p:txBody>
        </p:sp>
        <p:sp>
          <p:nvSpPr>
            <p:cNvPr id="12" name="Rectangle 11">
              <a:extLst>
                <a:ext uri="{FF2B5EF4-FFF2-40B4-BE49-F238E27FC236}">
                  <a16:creationId xmlns:a16="http://schemas.microsoft.com/office/drawing/2014/main" id="{4607E985-6968-EB2A-DD8E-5BA2B0DDA2EC}"/>
                </a:ext>
              </a:extLst>
            </p:cNvPr>
            <p:cNvSpPr/>
            <p:nvPr/>
          </p:nvSpPr>
          <p:spPr>
            <a:xfrm>
              <a:off x="2344679" y="4685444"/>
              <a:ext cx="662270"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ICR</a:t>
              </a:r>
            </a:p>
            <a:p>
              <a:pPr algn="ctr"/>
              <a:r>
                <a:rPr lang="en-US" sz="900" dirty="0">
                  <a:solidFill>
                    <a:schemeClr val="tx1"/>
                  </a:solidFill>
                </a:rPr>
                <a:t>(M-BA)</a:t>
              </a:r>
            </a:p>
          </p:txBody>
        </p:sp>
        <p:sp>
          <p:nvSpPr>
            <p:cNvPr id="13" name="Rectangle 12">
              <a:extLst>
                <a:ext uri="{FF2B5EF4-FFF2-40B4-BE49-F238E27FC236}">
                  <a16:creationId xmlns:a16="http://schemas.microsoft.com/office/drawing/2014/main" id="{DA246D29-FB0D-C0AD-6F9D-0AE2713940FC}"/>
                </a:ext>
              </a:extLst>
            </p:cNvPr>
            <p:cNvSpPr/>
            <p:nvPr/>
          </p:nvSpPr>
          <p:spPr>
            <a:xfrm>
              <a:off x="7597402" y="4685804"/>
              <a:ext cx="2701625" cy="546497"/>
            </a:xfrm>
            <a:prstGeom prst="rect">
              <a:avLst/>
            </a:prstGeom>
            <a:pattFill prst="pct25">
              <a:fgClr>
                <a:schemeClr val="tx1"/>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rPr>
                <a:t>unavailability duration</a:t>
              </a:r>
            </a:p>
          </p:txBody>
        </p:sp>
        <p:sp>
          <p:nvSpPr>
            <p:cNvPr id="14" name="TextBox 13">
              <a:extLst>
                <a:ext uri="{FF2B5EF4-FFF2-40B4-BE49-F238E27FC236}">
                  <a16:creationId xmlns:a16="http://schemas.microsoft.com/office/drawing/2014/main" id="{F1CC9F9A-10C1-4C0D-D7F8-0A26D574EC83}"/>
                </a:ext>
              </a:extLst>
            </p:cNvPr>
            <p:cNvSpPr txBox="1"/>
            <p:nvPr/>
          </p:nvSpPr>
          <p:spPr>
            <a:xfrm>
              <a:off x="7313801" y="5333125"/>
              <a:ext cx="399874" cy="405081"/>
            </a:xfrm>
            <a:prstGeom prst="rect">
              <a:avLst/>
            </a:prstGeom>
            <a:noFill/>
          </p:spPr>
          <p:txBody>
            <a:bodyPr wrap="square">
              <a:spAutoFit/>
            </a:bodyPr>
            <a:lstStyle/>
            <a:p>
              <a:r>
                <a:rPr lang="en-US" sz="1000" dirty="0">
                  <a:solidFill>
                    <a:schemeClr val="tx1"/>
                  </a:solidFill>
                </a:rPr>
                <a:t>t1</a:t>
              </a:r>
            </a:p>
          </p:txBody>
        </p:sp>
        <p:cxnSp>
          <p:nvCxnSpPr>
            <p:cNvPr id="15" name="Straight Arrow Connector 14">
              <a:extLst>
                <a:ext uri="{FF2B5EF4-FFF2-40B4-BE49-F238E27FC236}">
                  <a16:creationId xmlns:a16="http://schemas.microsoft.com/office/drawing/2014/main" id="{9D87CE65-AF0E-9BC7-7FAB-2DB721AE8A49}"/>
                </a:ext>
              </a:extLst>
            </p:cNvPr>
            <p:cNvCxnSpPr>
              <a:cxnSpLocks/>
            </p:cNvCxnSpPr>
            <p:nvPr/>
          </p:nvCxnSpPr>
          <p:spPr>
            <a:xfrm>
              <a:off x="7597402" y="5721698"/>
              <a:ext cx="2701625"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3454A936-40B2-F4AD-74A8-A484B2CEC918}"/>
                </a:ext>
              </a:extLst>
            </p:cNvPr>
            <p:cNvSpPr txBox="1"/>
            <p:nvPr/>
          </p:nvSpPr>
          <p:spPr>
            <a:xfrm>
              <a:off x="8585200" y="5701121"/>
              <a:ext cx="662269" cy="405081"/>
            </a:xfrm>
            <a:prstGeom prst="rect">
              <a:avLst/>
            </a:prstGeom>
            <a:noFill/>
          </p:spPr>
          <p:txBody>
            <a:bodyPr wrap="square">
              <a:spAutoFit/>
            </a:bodyPr>
            <a:lstStyle/>
            <a:p>
              <a:r>
                <a:rPr lang="en-US" sz="1000" dirty="0">
                  <a:solidFill>
                    <a:schemeClr val="tx1"/>
                  </a:solidFill>
                </a:rPr>
                <a:t>X</a:t>
              </a:r>
            </a:p>
          </p:txBody>
        </p:sp>
        <p:sp>
          <p:nvSpPr>
            <p:cNvPr id="17" name="TextBox 16">
              <a:extLst>
                <a:ext uri="{FF2B5EF4-FFF2-40B4-BE49-F238E27FC236}">
                  <a16:creationId xmlns:a16="http://schemas.microsoft.com/office/drawing/2014/main" id="{B07DBD63-6962-02C7-3FED-83603F4D94D5}"/>
                </a:ext>
              </a:extLst>
            </p:cNvPr>
            <p:cNvSpPr txBox="1"/>
            <p:nvPr/>
          </p:nvSpPr>
          <p:spPr>
            <a:xfrm>
              <a:off x="2231134" y="5236436"/>
              <a:ext cx="2096480" cy="658259"/>
            </a:xfrm>
            <a:prstGeom prst="rect">
              <a:avLst/>
            </a:prstGeom>
            <a:noFill/>
          </p:spPr>
          <p:txBody>
            <a:bodyPr wrap="square">
              <a:spAutoFit/>
            </a:bodyPr>
            <a:lstStyle/>
            <a:p>
              <a:r>
                <a:rPr lang="en-US" sz="1000" dirty="0">
                  <a:solidFill>
                    <a:schemeClr val="tx1"/>
                  </a:solidFill>
                </a:rPr>
                <a:t>w/ unavailability feedback (e.g., t1 and X)</a:t>
              </a:r>
            </a:p>
          </p:txBody>
        </p:sp>
        <p:cxnSp>
          <p:nvCxnSpPr>
            <p:cNvPr id="18" name="Straight Connector 17">
              <a:extLst>
                <a:ext uri="{FF2B5EF4-FFF2-40B4-BE49-F238E27FC236}">
                  <a16:creationId xmlns:a16="http://schemas.microsoft.com/office/drawing/2014/main" id="{8C30B232-F426-8AD3-FD1A-F9A2263D576E}"/>
                </a:ext>
              </a:extLst>
            </p:cNvPr>
            <p:cNvCxnSpPr>
              <a:cxnSpLocks/>
            </p:cNvCxnSpPr>
            <p:nvPr/>
          </p:nvCxnSpPr>
          <p:spPr>
            <a:xfrm>
              <a:off x="7597402" y="5238187"/>
              <a:ext cx="1" cy="545649"/>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748DC139-EB09-C762-7F8E-A0628B2ED914}"/>
                </a:ext>
              </a:extLst>
            </p:cNvPr>
            <p:cNvSpPr/>
            <p:nvPr/>
          </p:nvSpPr>
          <p:spPr>
            <a:xfrm>
              <a:off x="6214709" y="4480644"/>
              <a:ext cx="2701625" cy="367457"/>
            </a:xfrm>
            <a:prstGeom prst="rect">
              <a:avLst/>
            </a:prstGeom>
            <a:pattFill prst="pct5">
              <a:fgClr>
                <a:schemeClr val="tx1"/>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OBSS Tx (w/ 80MHz PPDU)</a:t>
              </a:r>
            </a:p>
          </p:txBody>
        </p:sp>
        <p:cxnSp>
          <p:nvCxnSpPr>
            <p:cNvPr id="20" name="Straight Arrow Connector 19">
              <a:extLst>
                <a:ext uri="{FF2B5EF4-FFF2-40B4-BE49-F238E27FC236}">
                  <a16:creationId xmlns:a16="http://schemas.microsoft.com/office/drawing/2014/main" id="{7B1281C3-7A63-4846-2D67-940B9DAF0B31}"/>
                </a:ext>
              </a:extLst>
            </p:cNvPr>
            <p:cNvCxnSpPr>
              <a:cxnSpLocks/>
            </p:cNvCxnSpPr>
            <p:nvPr/>
          </p:nvCxnSpPr>
          <p:spPr>
            <a:xfrm>
              <a:off x="541619" y="3220509"/>
              <a:ext cx="1033492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1" name="TextBox 20">
              <a:extLst>
                <a:ext uri="{FF2B5EF4-FFF2-40B4-BE49-F238E27FC236}">
                  <a16:creationId xmlns:a16="http://schemas.microsoft.com/office/drawing/2014/main" id="{2301CAA7-FC6D-45B4-5CAF-802D0FD3CE0A}"/>
                </a:ext>
              </a:extLst>
            </p:cNvPr>
            <p:cNvSpPr txBox="1"/>
            <p:nvPr/>
          </p:nvSpPr>
          <p:spPr>
            <a:xfrm>
              <a:off x="204042" y="2791102"/>
              <a:ext cx="884161" cy="506353"/>
            </a:xfrm>
            <a:prstGeom prst="rect">
              <a:avLst/>
            </a:prstGeom>
            <a:noFill/>
          </p:spPr>
          <p:txBody>
            <a:bodyPr wrap="square" rtlCol="0">
              <a:spAutoFit/>
            </a:bodyPr>
            <a:lstStyle/>
            <a:p>
              <a:r>
                <a:rPr lang="en-US" sz="1400" dirty="0">
                  <a:solidFill>
                    <a:schemeClr val="tx1"/>
                  </a:solidFill>
                </a:rPr>
                <a:t>AP</a:t>
              </a:r>
            </a:p>
          </p:txBody>
        </p:sp>
        <p:sp>
          <p:nvSpPr>
            <p:cNvPr id="22" name="TextBox 21">
              <a:extLst>
                <a:ext uri="{FF2B5EF4-FFF2-40B4-BE49-F238E27FC236}">
                  <a16:creationId xmlns:a16="http://schemas.microsoft.com/office/drawing/2014/main" id="{0F9FF847-8ED1-1AC6-85BA-C7D2BE37D928}"/>
                </a:ext>
              </a:extLst>
            </p:cNvPr>
            <p:cNvSpPr txBox="1"/>
            <p:nvPr/>
          </p:nvSpPr>
          <p:spPr>
            <a:xfrm>
              <a:off x="6182829" y="3280585"/>
              <a:ext cx="2496228" cy="835480"/>
            </a:xfrm>
            <a:prstGeom prst="rect">
              <a:avLst/>
            </a:prstGeom>
            <a:noFill/>
          </p:spPr>
          <p:txBody>
            <a:bodyPr wrap="square">
              <a:spAutoFit/>
            </a:bodyPr>
            <a:lstStyle/>
            <a:p>
              <a:r>
                <a:rPr lang="en-US" sz="900" dirty="0">
                  <a:solidFill>
                    <a:srgbClr val="FF0000"/>
                  </a:solidFill>
                </a:rPr>
                <a:t>If Z &lt; NMDT &lt; Y, AP switches to NPCH PCH, but DUO NPCA STA </a:t>
              </a:r>
              <a:r>
                <a:rPr lang="en-US" sz="900" b="1" dirty="0">
                  <a:solidFill>
                    <a:srgbClr val="FF0000"/>
                  </a:solidFill>
                </a:rPr>
                <a:t>does not </a:t>
              </a:r>
              <a:r>
                <a:rPr lang="en-US" sz="900" dirty="0">
                  <a:solidFill>
                    <a:srgbClr val="FF0000"/>
                  </a:solidFill>
                </a:rPr>
                <a:t>switch to NPCH PCH</a:t>
              </a:r>
            </a:p>
          </p:txBody>
        </p:sp>
        <p:cxnSp>
          <p:nvCxnSpPr>
            <p:cNvPr id="23" name="Straight Arrow Connector 22">
              <a:extLst>
                <a:ext uri="{FF2B5EF4-FFF2-40B4-BE49-F238E27FC236}">
                  <a16:creationId xmlns:a16="http://schemas.microsoft.com/office/drawing/2014/main" id="{BF9864BD-48B7-53E4-EF5E-B3709E48A677}"/>
                </a:ext>
              </a:extLst>
            </p:cNvPr>
            <p:cNvCxnSpPr>
              <a:cxnSpLocks/>
            </p:cNvCxnSpPr>
            <p:nvPr/>
          </p:nvCxnSpPr>
          <p:spPr>
            <a:xfrm>
              <a:off x="6214709" y="4338609"/>
              <a:ext cx="2733505"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17A599FC-5374-9198-46D3-969E56F226A0}"/>
                </a:ext>
              </a:extLst>
            </p:cNvPr>
            <p:cNvSpPr txBox="1"/>
            <p:nvPr/>
          </p:nvSpPr>
          <p:spPr>
            <a:xfrm>
              <a:off x="7234387" y="4025228"/>
              <a:ext cx="363016" cy="405081"/>
            </a:xfrm>
            <a:prstGeom prst="rect">
              <a:avLst/>
            </a:prstGeom>
            <a:noFill/>
          </p:spPr>
          <p:txBody>
            <a:bodyPr wrap="square">
              <a:spAutoFit/>
            </a:bodyPr>
            <a:lstStyle/>
            <a:p>
              <a:r>
                <a:rPr lang="en-US" sz="1000" dirty="0">
                  <a:solidFill>
                    <a:schemeClr val="tx1"/>
                  </a:solidFill>
                </a:rPr>
                <a:t>Y</a:t>
              </a:r>
            </a:p>
          </p:txBody>
        </p:sp>
        <p:cxnSp>
          <p:nvCxnSpPr>
            <p:cNvPr id="25" name="Straight Arrow Connector 24">
              <a:extLst>
                <a:ext uri="{FF2B5EF4-FFF2-40B4-BE49-F238E27FC236}">
                  <a16:creationId xmlns:a16="http://schemas.microsoft.com/office/drawing/2014/main" id="{24195A0A-8190-BFBB-15EB-6364CCF1F277}"/>
                </a:ext>
              </a:extLst>
            </p:cNvPr>
            <p:cNvCxnSpPr>
              <a:cxnSpLocks/>
            </p:cNvCxnSpPr>
            <p:nvPr/>
          </p:nvCxnSpPr>
          <p:spPr>
            <a:xfrm>
              <a:off x="6182829" y="4975895"/>
              <a:ext cx="1414573"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278FEC56-8218-A445-EC1C-4396EB0FFB29}"/>
                </a:ext>
              </a:extLst>
            </p:cNvPr>
            <p:cNvSpPr txBox="1"/>
            <p:nvPr/>
          </p:nvSpPr>
          <p:spPr>
            <a:xfrm>
              <a:off x="6752667" y="4968266"/>
              <a:ext cx="363016" cy="405081"/>
            </a:xfrm>
            <a:prstGeom prst="rect">
              <a:avLst/>
            </a:prstGeom>
            <a:noFill/>
          </p:spPr>
          <p:txBody>
            <a:bodyPr wrap="square">
              <a:spAutoFit/>
            </a:bodyPr>
            <a:lstStyle/>
            <a:p>
              <a:r>
                <a:rPr lang="en-US" sz="1000" dirty="0">
                  <a:solidFill>
                    <a:schemeClr val="tx1"/>
                  </a:solidFill>
                </a:rPr>
                <a:t>Z</a:t>
              </a:r>
            </a:p>
          </p:txBody>
        </p:sp>
        <p:grpSp>
          <p:nvGrpSpPr>
            <p:cNvPr id="27" name="Group 26">
              <a:extLst>
                <a:ext uri="{FF2B5EF4-FFF2-40B4-BE49-F238E27FC236}">
                  <a16:creationId xmlns:a16="http://schemas.microsoft.com/office/drawing/2014/main" id="{0A903D49-7544-ECE4-D7B6-8B10BD656320}"/>
                </a:ext>
              </a:extLst>
            </p:cNvPr>
            <p:cNvGrpSpPr/>
            <p:nvPr/>
          </p:nvGrpSpPr>
          <p:grpSpPr>
            <a:xfrm>
              <a:off x="6406868" y="3004998"/>
              <a:ext cx="249465" cy="219575"/>
              <a:chOff x="2293621" y="2870059"/>
              <a:chExt cx="181930" cy="277001"/>
            </a:xfrm>
          </p:grpSpPr>
          <p:sp>
            <p:nvSpPr>
              <p:cNvPr id="28" name="Parallelogram 27">
                <a:extLst>
                  <a:ext uri="{FF2B5EF4-FFF2-40B4-BE49-F238E27FC236}">
                    <a16:creationId xmlns:a16="http://schemas.microsoft.com/office/drawing/2014/main" id="{52DB2BB5-9369-5D4C-72EC-6DC88C6989FF}"/>
                  </a:ext>
                </a:extLst>
              </p:cNvPr>
              <p:cNvSpPr/>
              <p:nvPr/>
            </p:nvSpPr>
            <p:spPr bwMode="auto">
              <a:xfrm>
                <a:off x="2293621" y="2870061"/>
                <a:ext cx="81280" cy="276999"/>
              </a:xfrm>
              <a:prstGeom prst="parallelogram">
                <a:avLst>
                  <a:gd name="adj" fmla="val 3671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Times New Roman" pitchFamily="18" charset="0"/>
                </a:endParaRPr>
              </a:p>
            </p:txBody>
          </p:sp>
          <p:sp>
            <p:nvSpPr>
              <p:cNvPr id="29" name="Parallelogram 28">
                <a:extLst>
                  <a:ext uri="{FF2B5EF4-FFF2-40B4-BE49-F238E27FC236}">
                    <a16:creationId xmlns:a16="http://schemas.microsoft.com/office/drawing/2014/main" id="{680730F3-C918-2149-137B-A7414680A1EE}"/>
                  </a:ext>
                </a:extLst>
              </p:cNvPr>
              <p:cNvSpPr/>
              <p:nvPr/>
            </p:nvSpPr>
            <p:spPr bwMode="auto">
              <a:xfrm>
                <a:off x="2343946" y="2870060"/>
                <a:ext cx="81280" cy="276999"/>
              </a:xfrm>
              <a:prstGeom prst="parallelogram">
                <a:avLst>
                  <a:gd name="adj" fmla="val 3671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Times New Roman" pitchFamily="18" charset="0"/>
                </a:endParaRPr>
              </a:p>
            </p:txBody>
          </p:sp>
          <p:sp>
            <p:nvSpPr>
              <p:cNvPr id="30" name="Parallelogram 29">
                <a:extLst>
                  <a:ext uri="{FF2B5EF4-FFF2-40B4-BE49-F238E27FC236}">
                    <a16:creationId xmlns:a16="http://schemas.microsoft.com/office/drawing/2014/main" id="{0DBF9DD7-EB4E-EAD4-2BA7-018ABD5DB2B5}"/>
                  </a:ext>
                </a:extLst>
              </p:cNvPr>
              <p:cNvSpPr/>
              <p:nvPr/>
            </p:nvSpPr>
            <p:spPr bwMode="auto">
              <a:xfrm>
                <a:off x="2394271" y="2870059"/>
                <a:ext cx="81280" cy="276999"/>
              </a:xfrm>
              <a:prstGeom prst="parallelogram">
                <a:avLst>
                  <a:gd name="adj" fmla="val 3671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Times New Roman" pitchFamily="18" charset="0"/>
                </a:endParaRPr>
              </a:p>
            </p:txBody>
          </p:sp>
        </p:grpSp>
        <p:sp>
          <p:nvSpPr>
            <p:cNvPr id="31" name="Rectangle 30">
              <a:extLst>
                <a:ext uri="{FF2B5EF4-FFF2-40B4-BE49-F238E27FC236}">
                  <a16:creationId xmlns:a16="http://schemas.microsoft.com/office/drawing/2014/main" id="{098487B7-1393-7CCC-B9FB-2AB8156206E5}"/>
                </a:ext>
              </a:extLst>
            </p:cNvPr>
            <p:cNvSpPr/>
            <p:nvPr/>
          </p:nvSpPr>
          <p:spPr>
            <a:xfrm>
              <a:off x="3167264" y="4137720"/>
              <a:ext cx="1600197"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PPDU</a:t>
              </a:r>
            </a:p>
          </p:txBody>
        </p:sp>
        <p:sp>
          <p:nvSpPr>
            <p:cNvPr id="32" name="TextBox 31">
              <a:extLst>
                <a:ext uri="{FF2B5EF4-FFF2-40B4-BE49-F238E27FC236}">
                  <a16:creationId xmlns:a16="http://schemas.microsoft.com/office/drawing/2014/main" id="{CF8AD1B9-DAAD-E195-C802-960A426C1A98}"/>
                </a:ext>
              </a:extLst>
            </p:cNvPr>
            <p:cNvSpPr txBox="1"/>
            <p:nvPr/>
          </p:nvSpPr>
          <p:spPr>
            <a:xfrm>
              <a:off x="10897535" y="4528160"/>
              <a:ext cx="1163642" cy="658259"/>
            </a:xfrm>
            <a:prstGeom prst="rect">
              <a:avLst/>
            </a:prstGeom>
            <a:noFill/>
          </p:spPr>
          <p:txBody>
            <a:bodyPr wrap="square">
              <a:spAutoFit/>
            </a:bodyPr>
            <a:lstStyle/>
            <a:p>
              <a:r>
                <a:rPr lang="en-US" sz="1000" dirty="0">
                  <a:solidFill>
                    <a:schemeClr val="tx1"/>
                  </a:solidFill>
                </a:rPr>
                <a:t>BSS PCH (e.g., in P80)</a:t>
              </a:r>
            </a:p>
          </p:txBody>
        </p:sp>
        <p:sp>
          <p:nvSpPr>
            <p:cNvPr id="33" name="TextBox 32">
              <a:extLst>
                <a:ext uri="{FF2B5EF4-FFF2-40B4-BE49-F238E27FC236}">
                  <a16:creationId xmlns:a16="http://schemas.microsoft.com/office/drawing/2014/main" id="{94F05276-7064-995F-8DC0-ED252AE9A36F}"/>
                </a:ext>
              </a:extLst>
            </p:cNvPr>
            <p:cNvSpPr txBox="1"/>
            <p:nvPr/>
          </p:nvSpPr>
          <p:spPr>
            <a:xfrm>
              <a:off x="10876547" y="3066619"/>
              <a:ext cx="1184630" cy="658259"/>
            </a:xfrm>
            <a:prstGeom prst="rect">
              <a:avLst/>
            </a:prstGeom>
            <a:noFill/>
          </p:spPr>
          <p:txBody>
            <a:bodyPr wrap="square">
              <a:spAutoFit/>
            </a:bodyPr>
            <a:lstStyle/>
            <a:p>
              <a:r>
                <a:rPr lang="en-US" sz="1000" dirty="0">
                  <a:solidFill>
                    <a:schemeClr val="tx1"/>
                  </a:solidFill>
                </a:rPr>
                <a:t>NPCA PCH (e.g., in S80)</a:t>
              </a:r>
            </a:p>
          </p:txBody>
        </p:sp>
        <p:sp>
          <p:nvSpPr>
            <p:cNvPr id="34" name="TextBox 33">
              <a:extLst>
                <a:ext uri="{FF2B5EF4-FFF2-40B4-BE49-F238E27FC236}">
                  <a16:creationId xmlns:a16="http://schemas.microsoft.com/office/drawing/2014/main" id="{1A6DC140-2E30-B2A1-7147-B9711428D29E}"/>
                </a:ext>
              </a:extLst>
            </p:cNvPr>
            <p:cNvSpPr txBox="1"/>
            <p:nvPr/>
          </p:nvSpPr>
          <p:spPr>
            <a:xfrm>
              <a:off x="8599320" y="2669188"/>
              <a:ext cx="2251012" cy="607623"/>
            </a:xfrm>
            <a:prstGeom prst="rect">
              <a:avLst/>
            </a:prstGeom>
            <a:noFill/>
          </p:spPr>
          <p:txBody>
            <a:bodyPr wrap="square">
              <a:spAutoFit/>
            </a:bodyPr>
            <a:lstStyle/>
            <a:p>
              <a:r>
                <a:rPr lang="en-US" sz="900" dirty="0">
                  <a:solidFill>
                    <a:schemeClr val="tx1"/>
                  </a:solidFill>
                </a:rPr>
                <a:t>AP shall not transmit a frame to DUO NPCA STA on NPCA PCH</a:t>
              </a:r>
            </a:p>
          </p:txBody>
        </p:sp>
        <p:sp>
          <p:nvSpPr>
            <p:cNvPr id="35" name="Arc 34">
              <a:extLst>
                <a:ext uri="{FF2B5EF4-FFF2-40B4-BE49-F238E27FC236}">
                  <a16:creationId xmlns:a16="http://schemas.microsoft.com/office/drawing/2014/main" id="{6BEC5260-BF34-8A6F-0B7D-521ED77A1DB0}"/>
                </a:ext>
              </a:extLst>
            </p:cNvPr>
            <p:cNvSpPr/>
            <p:nvPr/>
          </p:nvSpPr>
          <p:spPr>
            <a:xfrm flipH="1">
              <a:off x="5813848" y="3259241"/>
              <a:ext cx="868700" cy="1410832"/>
            </a:xfrm>
            <a:prstGeom prst="arc">
              <a:avLst>
                <a:gd name="adj1" fmla="val 16403004"/>
                <a:gd name="adj2" fmla="val 5320378"/>
              </a:avLst>
            </a:prstGeom>
            <a:ln>
              <a:prstDash val="dash"/>
              <a:headEnd type="arrow" w="med" len="med"/>
              <a:tailEnd type="none" w="med" len="med"/>
            </a:ln>
          </p:spPr>
          <p:style>
            <a:lnRef idx="2">
              <a:schemeClr val="dk1"/>
            </a:lnRef>
            <a:fillRef idx="0">
              <a:schemeClr val="dk1"/>
            </a:fillRef>
            <a:effectRef idx="1">
              <a:schemeClr val="dk1"/>
            </a:effectRef>
            <a:fontRef idx="minor">
              <a:schemeClr val="tx1"/>
            </a:fontRef>
          </p:style>
          <p:txBody>
            <a:bodyPr rtlCol="0" anchor="ctr"/>
            <a:lstStyle/>
            <a:p>
              <a:pPr algn="ctr"/>
              <a:endParaRPr lang="en-US" sz="1400"/>
            </a:p>
          </p:txBody>
        </p:sp>
        <p:sp>
          <p:nvSpPr>
            <p:cNvPr id="36" name="TextBox 35">
              <a:extLst>
                <a:ext uri="{FF2B5EF4-FFF2-40B4-BE49-F238E27FC236}">
                  <a16:creationId xmlns:a16="http://schemas.microsoft.com/office/drawing/2014/main" id="{280710AD-ED2D-BE6C-68EB-7B2820E2C331}"/>
                </a:ext>
              </a:extLst>
            </p:cNvPr>
            <p:cNvSpPr txBox="1"/>
            <p:nvPr/>
          </p:nvSpPr>
          <p:spPr>
            <a:xfrm>
              <a:off x="204735" y="4734474"/>
              <a:ext cx="1392471" cy="860798"/>
            </a:xfrm>
            <a:prstGeom prst="rect">
              <a:avLst/>
            </a:prstGeom>
            <a:noFill/>
          </p:spPr>
          <p:txBody>
            <a:bodyPr wrap="square" rtlCol="0">
              <a:spAutoFit/>
            </a:bodyPr>
            <a:lstStyle/>
            <a:p>
              <a:r>
                <a:rPr lang="en-US" sz="1400" dirty="0">
                  <a:solidFill>
                    <a:schemeClr val="tx1"/>
                  </a:solidFill>
                </a:rPr>
                <a:t>DUO</a:t>
              </a:r>
              <a:r>
                <a:rPr lang="ko-KR" altLang="en-US" sz="1400" dirty="0">
                  <a:solidFill>
                    <a:schemeClr val="tx1"/>
                  </a:solidFill>
                </a:rPr>
                <a:t> </a:t>
              </a:r>
              <a:r>
                <a:rPr lang="en-US" altLang="ko-KR" sz="1400" dirty="0">
                  <a:solidFill>
                    <a:schemeClr val="tx1"/>
                  </a:solidFill>
                </a:rPr>
                <a:t>NPCA</a:t>
              </a:r>
              <a:r>
                <a:rPr lang="en-US" sz="1400" dirty="0">
                  <a:solidFill>
                    <a:schemeClr val="tx1"/>
                  </a:solidFill>
                </a:rPr>
                <a:t> STA</a:t>
              </a:r>
            </a:p>
          </p:txBody>
        </p:sp>
        <p:sp>
          <p:nvSpPr>
            <p:cNvPr id="37" name="TextBox 36">
              <a:extLst>
                <a:ext uri="{FF2B5EF4-FFF2-40B4-BE49-F238E27FC236}">
                  <a16:creationId xmlns:a16="http://schemas.microsoft.com/office/drawing/2014/main" id="{BB28AB36-2471-7F4F-9F47-BD5E14E8103B}"/>
                </a:ext>
              </a:extLst>
            </p:cNvPr>
            <p:cNvSpPr txBox="1"/>
            <p:nvPr/>
          </p:nvSpPr>
          <p:spPr>
            <a:xfrm>
              <a:off x="204042" y="3296089"/>
              <a:ext cx="1321989" cy="860798"/>
            </a:xfrm>
            <a:prstGeom prst="rect">
              <a:avLst/>
            </a:prstGeom>
            <a:noFill/>
          </p:spPr>
          <p:txBody>
            <a:bodyPr wrap="square" rtlCol="0">
              <a:spAutoFit/>
            </a:bodyPr>
            <a:lstStyle/>
            <a:p>
              <a:r>
                <a:rPr lang="en-US" sz="1400" dirty="0">
                  <a:solidFill>
                    <a:schemeClr val="tx1"/>
                  </a:solidFill>
                </a:rPr>
                <a:t>DUO NPCA STA</a:t>
              </a:r>
            </a:p>
          </p:txBody>
        </p:sp>
        <p:cxnSp>
          <p:nvCxnSpPr>
            <p:cNvPr id="41" name="Straight Connector 40">
              <a:extLst>
                <a:ext uri="{FF2B5EF4-FFF2-40B4-BE49-F238E27FC236}">
                  <a16:creationId xmlns:a16="http://schemas.microsoft.com/office/drawing/2014/main" id="{273528D1-2EC2-FF8B-B349-26E36CEC1A72}"/>
                </a:ext>
              </a:extLst>
            </p:cNvPr>
            <p:cNvCxnSpPr>
              <a:cxnSpLocks/>
            </p:cNvCxnSpPr>
            <p:nvPr/>
          </p:nvCxnSpPr>
          <p:spPr>
            <a:xfrm>
              <a:off x="10310130" y="5207706"/>
              <a:ext cx="1" cy="545649"/>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27402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775EA-128A-68FC-5EA1-47FF37BE28D7}"/>
              </a:ext>
            </a:extLst>
          </p:cNvPr>
          <p:cNvSpPr>
            <a:spLocks noGrp="1"/>
          </p:cNvSpPr>
          <p:nvPr>
            <p:ph type="title"/>
          </p:nvPr>
        </p:nvSpPr>
        <p:spPr/>
        <p:txBody>
          <a:bodyPr/>
          <a:lstStyle/>
          <a:p>
            <a:r>
              <a:rPr lang="en-US" sz="2800" dirty="0"/>
              <a:t>Proposal: Consideration of STA's availability for NPCA (2/2)</a:t>
            </a:r>
          </a:p>
        </p:txBody>
      </p:sp>
      <p:sp>
        <p:nvSpPr>
          <p:cNvPr id="3" name="Content Placeholder 2">
            <a:extLst>
              <a:ext uri="{FF2B5EF4-FFF2-40B4-BE49-F238E27FC236}">
                <a16:creationId xmlns:a16="http://schemas.microsoft.com/office/drawing/2014/main" id="{5814B591-7A08-9B48-5AEE-B8692727159C}"/>
              </a:ext>
            </a:extLst>
          </p:cNvPr>
          <p:cNvSpPr>
            <a:spLocks noGrp="1"/>
          </p:cNvSpPr>
          <p:nvPr>
            <p:ph idx="1"/>
          </p:nvPr>
        </p:nvSpPr>
        <p:spPr>
          <a:xfrm>
            <a:off x="914401" y="1981201"/>
            <a:ext cx="10361084" cy="1828799"/>
          </a:xfrm>
        </p:spPr>
        <p:txBody>
          <a:bodyPr>
            <a:normAutofit/>
          </a:bodyPr>
          <a:lstStyle/>
          <a:p>
            <a:pPr>
              <a:buFont typeface="Arial" panose="020B0604020202020204" pitchFamily="34" charset="0"/>
              <a:buChar char="•"/>
            </a:pPr>
            <a:r>
              <a:rPr lang="en-US" sz="2000" b="0" dirty="0"/>
              <a:t>An inter-BSS PPDU that triggers NPCA operation can be detected by an AP during the DUO/PUO STA's unavailability duration.</a:t>
            </a:r>
          </a:p>
          <a:p>
            <a:pPr>
              <a:buFont typeface="Arial" panose="020B0604020202020204" pitchFamily="34" charset="0"/>
              <a:buChar char="•"/>
            </a:pPr>
            <a:r>
              <a:rPr lang="en-US" sz="2000" b="0" dirty="0"/>
              <a:t>In this case, the AP shall not schedule DL/UL transmission for the DUO/PUO STA on the NPCA channel since the DUO/PUO STA is not expected to switch to the NPCA primary channel upon receiving of the inter-BSS PPDU during the unavailability duration.</a:t>
            </a:r>
          </a:p>
        </p:txBody>
      </p:sp>
      <p:sp>
        <p:nvSpPr>
          <p:cNvPr id="4" name="Slide Number Placeholder 3">
            <a:extLst>
              <a:ext uri="{FF2B5EF4-FFF2-40B4-BE49-F238E27FC236}">
                <a16:creationId xmlns:a16="http://schemas.microsoft.com/office/drawing/2014/main" id="{E63409CE-ED66-2E8F-E448-A9DFBCE0153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1C89084-48B0-5103-8AD6-C6C0369089C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1727F3B1-D5C7-242F-8AAA-16D3F6991CDF}"/>
              </a:ext>
            </a:extLst>
          </p:cNvPr>
          <p:cNvSpPr>
            <a:spLocks noGrp="1"/>
          </p:cNvSpPr>
          <p:nvPr>
            <p:ph type="dt" idx="15"/>
          </p:nvPr>
        </p:nvSpPr>
        <p:spPr/>
        <p:txBody>
          <a:bodyPr/>
          <a:lstStyle/>
          <a:p>
            <a:r>
              <a:rPr lang="en-US" dirty="0"/>
              <a:t>August 2025</a:t>
            </a:r>
            <a:endParaRPr lang="en-GB" dirty="0"/>
          </a:p>
        </p:txBody>
      </p:sp>
      <p:pic>
        <p:nvPicPr>
          <p:cNvPr id="71" name="Picture 70">
            <a:extLst>
              <a:ext uri="{FF2B5EF4-FFF2-40B4-BE49-F238E27FC236}">
                <a16:creationId xmlns:a16="http://schemas.microsoft.com/office/drawing/2014/main" id="{C5EFF04A-84F0-06C5-0A37-635F050054B4}"/>
              </a:ext>
            </a:extLst>
          </p:cNvPr>
          <p:cNvPicPr>
            <a:picLocks noChangeAspect="1"/>
          </p:cNvPicPr>
          <p:nvPr/>
        </p:nvPicPr>
        <p:blipFill>
          <a:blip r:embed="rId2"/>
          <a:stretch>
            <a:fillRect/>
          </a:stretch>
        </p:blipFill>
        <p:spPr>
          <a:xfrm>
            <a:off x="1823644" y="4024947"/>
            <a:ext cx="8544712" cy="2304703"/>
          </a:xfrm>
          <a:prstGeom prst="rect">
            <a:avLst/>
          </a:prstGeom>
        </p:spPr>
      </p:pic>
    </p:spTree>
    <p:extLst>
      <p:ext uri="{BB962C8B-B14F-4D97-AF65-F5344CB8AC3E}">
        <p14:creationId xmlns:p14="http://schemas.microsoft.com/office/powerpoint/2010/main" val="213291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p:txBody>
          <a:bodyPr/>
          <a:lstStyle/>
          <a:p>
            <a:pPr>
              <a:buFont typeface="Arial" panose="020B0604020202020204" pitchFamily="34" charset="0"/>
              <a:buChar char="•"/>
            </a:pPr>
            <a:r>
              <a:rPr lang="en-US" b="0" dirty="0"/>
              <a:t>A DUO/PUO STA that enables NPCA operation may detect an OBSS PPDU and the OBSS activity duration may overlap with the unavailability duration/SP.</a:t>
            </a:r>
          </a:p>
          <a:p>
            <a:pPr>
              <a:buFont typeface="Arial" panose="020B0604020202020204" pitchFamily="34" charset="0"/>
              <a:buChar char="•"/>
            </a:pPr>
            <a:r>
              <a:rPr lang="en-US" b="0" dirty="0"/>
              <a:t>An NPCA STA (DUO/PUO STA) may switch to the NPCA primary channel if</a:t>
            </a:r>
          </a:p>
          <a:p>
            <a:pPr lvl="1">
              <a:buFont typeface="Arial" panose="020B0604020202020204" pitchFamily="34" charset="0"/>
              <a:buChar char="•"/>
            </a:pPr>
            <a:r>
              <a:rPr lang="en-US" dirty="0"/>
              <a:t>The OBSS activity duration and the availability duration within the OBSS activity duration are equal to or greater than the NPCA Minimum Duration Threshold, or</a:t>
            </a:r>
            <a:endParaRPr lang="en-US" b="0" dirty="0"/>
          </a:p>
          <a:p>
            <a:pPr>
              <a:buFont typeface="Arial" panose="020B0604020202020204" pitchFamily="34" charset="0"/>
              <a:buChar char="•"/>
            </a:pPr>
            <a:r>
              <a:rPr lang="en-US" b="0" dirty="0"/>
              <a:t>An NPCA AP shall not schedule DL/UL transmission for a DUO/PUO STA on the NPCA channel if an inter-BSS PPDU that triggers NPCA operation has been received during the DUO/PUO STA's unavailability duration.</a:t>
            </a:r>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465133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F9A6-B746-5114-08E0-6F5EB593588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E0415E0C-2EF4-9633-C046-B90462857891}"/>
              </a:ext>
            </a:extLst>
          </p:cNvPr>
          <p:cNvSpPr>
            <a:spLocks noGrp="1"/>
          </p:cNvSpPr>
          <p:nvPr>
            <p:ph idx="1"/>
          </p:nvPr>
        </p:nvSpPr>
        <p:spPr/>
        <p:txBody>
          <a:bodyPr/>
          <a:lstStyle/>
          <a:p>
            <a:pPr>
              <a:buFont typeface="Arial" panose="020B0604020202020204" pitchFamily="34" charset="0"/>
              <a:buChar char="•"/>
            </a:pPr>
            <a:r>
              <a:rPr lang="en-US" dirty="0"/>
              <a:t>Do you agree to add the following text in the </a:t>
            </a:r>
            <a:r>
              <a:rPr lang="en-US" dirty="0" err="1"/>
              <a:t>TGbn</a:t>
            </a:r>
            <a:r>
              <a:rPr lang="en-US" dirty="0"/>
              <a:t> SFD?</a:t>
            </a:r>
          </a:p>
          <a:p>
            <a:pPr lvl="1">
              <a:buFont typeface="Arial" panose="020B0604020202020204" pitchFamily="34" charset="0"/>
              <a:buChar char="•"/>
            </a:pPr>
            <a:r>
              <a:rPr lang="en-US" dirty="0"/>
              <a:t>An NPCA STA that enables DUO or PUO mode shall consider its availability duration on the NPCA channel to switch to the NPCA primary channel.</a:t>
            </a:r>
          </a:p>
          <a:p>
            <a:pPr lvl="1">
              <a:buFont typeface="Arial" panose="020B0604020202020204" pitchFamily="34" charset="0"/>
              <a:buChar char="•"/>
            </a:pPr>
            <a:r>
              <a:rPr lang="en-US" dirty="0"/>
              <a:t>An NPCA AP shall consider availability of an NPCA STA, that enables DUO or PUO mode, for scheduling DL/UL transmission for the NPCA STA on the NPCA channel.</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D25BB91-AD00-F27B-B34A-7EFA23A7F75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0C8C1D8-2B4F-3E52-3B47-6ADB7BF23AE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F07EC01-970B-DB90-1BD3-8097DF47B1CC}"/>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263977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Draft P802.11bn_D0.3</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17305444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8068</TotalTime>
  <Words>1101</Words>
  <Application>Microsoft Macintosh PowerPoint</Application>
  <PresentationFormat>Widescreen</PresentationFormat>
  <Paragraphs>118</Paragraphs>
  <Slides>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Office Theme</vt:lpstr>
      <vt:lpstr>Document</vt:lpstr>
      <vt:lpstr>PowerPoint Presentation</vt:lpstr>
      <vt:lpstr>Introduction</vt:lpstr>
      <vt:lpstr>NPCA for the overlapping unavailability duration</vt:lpstr>
      <vt:lpstr>NPCA for the overlapping unavailability duration/SP</vt:lpstr>
      <vt:lpstr>Proposal: Consideration of STA's availability for NPCA (1/2)</vt:lpstr>
      <vt:lpstr>Proposal: Consideration of STA's availability for NPCA (2/2)</vt:lpstr>
      <vt:lpstr>Summary</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350</cp:revision>
  <cp:lastPrinted>1601-01-01T00:00:00Z</cp:lastPrinted>
  <dcterms:created xsi:type="dcterms:W3CDTF">2022-10-28T01:22:29Z</dcterms:created>
  <dcterms:modified xsi:type="dcterms:W3CDTF">2025-08-12T19:33:33Z</dcterms:modified>
</cp:coreProperties>
</file>