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31" r:id="rId2"/>
    <p:sldId id="910" r:id="rId3"/>
    <p:sldId id="968" r:id="rId4"/>
    <p:sldId id="958" r:id="rId5"/>
    <p:sldId id="969" r:id="rId6"/>
    <p:sldId id="939" r:id="rId7"/>
    <p:sldId id="964" r:id="rId8"/>
    <p:sldId id="971" r:id="rId9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6649" autoAdjust="0"/>
  </p:normalViewPr>
  <p:slideViewPr>
    <p:cSldViewPr>
      <p:cViewPr varScale="1">
        <p:scale>
          <a:sx n="97" d="100"/>
          <a:sy n="97" d="100"/>
        </p:scale>
        <p:origin x="348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70" y="-1092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7/24/2025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Alice Chen (Qualcomm)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1908" y="331014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802.11-25/</a:t>
            </a:r>
            <a:r>
              <a:rPr lang="en-US" altLang="en-US" sz="1800" b="1" dirty="0"/>
              <a:t>1169</a:t>
            </a:r>
            <a:r>
              <a:rPr lang="en-GB" altLang="en-US" sz="1800" b="1" dirty="0"/>
              <a:t>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3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3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3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A New Procedure for DPS Mobile AP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2025-07-24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451762"/>
              </p:ext>
            </p:extLst>
          </p:nvPr>
        </p:nvGraphicFramePr>
        <p:xfrm>
          <a:off x="1152525" y="2998720"/>
          <a:ext cx="7391400" cy="253949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Yunbo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liyunbo@Huawei.com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Yuchen</a:t>
                      </a:r>
                      <a:r>
                        <a:rPr lang="en-US" sz="1100" baseline="0" dirty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Guogang</a:t>
                      </a:r>
                      <a:r>
                        <a:rPr lang="en-US" sz="1100" dirty="0"/>
                        <a:t>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Yue Zhao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Maolin</a:t>
                      </a:r>
                      <a:r>
                        <a:rPr lang="en-US" sz="1100" dirty="0"/>
                        <a:t> Zhang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102127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Zhenpeng Shi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Kaidong</a:t>
                      </a:r>
                      <a:r>
                        <a:rPr lang="en-US" sz="1100" dirty="0"/>
                        <a:t> Wang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Ming Gan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2025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1590675"/>
          </a:xfrm>
        </p:spPr>
        <p:txBody>
          <a:bodyPr/>
          <a:lstStyle/>
          <a:p>
            <a:r>
              <a:rPr lang="en-US" altLang="zh-CN" sz="1600" b="0" dirty="0"/>
              <a:t>A DPS assisting STA shall solicit the transition of the peer DPS STA from lower capability (LC) mode to higher capability (HC) mode by sending an ICF</a:t>
            </a:r>
            <a:r>
              <a:rPr lang="en-US" altLang="zh-CN" sz="1600" b="0" dirty="0">
                <a:solidFill>
                  <a:srgbClr val="000000"/>
                </a:solidFill>
              </a:rPr>
              <a:t>;</a:t>
            </a:r>
          </a:p>
          <a:p>
            <a:r>
              <a:rPr lang="en-US" altLang="zh-CN" sz="1600" b="0" dirty="0">
                <a:solidFill>
                  <a:srgbClr val="000000"/>
                </a:solidFill>
              </a:rPr>
              <a:t>If a DPS assisting STA is also a DPS STA, it needs to make it clear when the DPS assisting STA switch from LC mode to HC mode;</a:t>
            </a:r>
          </a:p>
          <a:p>
            <a:pPr lvl="1"/>
            <a:r>
              <a:rPr lang="en-US" altLang="zh-CN" sz="1200" dirty="0">
                <a:solidFill>
                  <a:srgbClr val="000000"/>
                </a:solidFill>
              </a:rPr>
              <a:t>DPS assisting STA is a mobile AP, and the DPS STA is a non-AP STA, or</a:t>
            </a:r>
          </a:p>
          <a:p>
            <a:pPr lvl="1"/>
            <a:r>
              <a:rPr lang="en-US" altLang="zh-CN" sz="1200" b="0" dirty="0">
                <a:solidFill>
                  <a:srgbClr val="000000"/>
                </a:solidFill>
              </a:rPr>
              <a:t>DPS assisting STA is a non-AP STA, and the DPS STA is a mobile AP</a:t>
            </a:r>
          </a:p>
          <a:p>
            <a:r>
              <a:rPr lang="en-US" altLang="zh-CN" sz="1600" b="0" dirty="0">
                <a:solidFill>
                  <a:srgbClr val="000000"/>
                </a:solidFill>
              </a:rPr>
              <a:t>Below is a procedure when the DSP assisting STA is also a DPS STA;</a:t>
            </a:r>
          </a:p>
          <a:p>
            <a:pPr lvl="1"/>
            <a:r>
              <a:rPr lang="en-US" altLang="zh-CN" sz="1200" dirty="0">
                <a:solidFill>
                  <a:srgbClr val="000000"/>
                </a:solidFill>
              </a:rPr>
              <a:t>The DPS assisting STA switches from LC mode to HC mode;</a:t>
            </a:r>
          </a:p>
          <a:p>
            <a:pPr lvl="1"/>
            <a:r>
              <a:rPr lang="en-US" altLang="zh-CN" sz="1200" b="0" dirty="0">
                <a:solidFill>
                  <a:srgbClr val="000000"/>
                </a:solidFill>
              </a:rPr>
              <a:t>The DPS assisting STA performs channel contention, and </a:t>
            </a:r>
            <a:r>
              <a:rPr lang="en-US" altLang="zh-CN" sz="1200" b="0" dirty="0" err="1">
                <a:solidFill>
                  <a:srgbClr val="000000"/>
                </a:solidFill>
              </a:rPr>
              <a:t>backoff</a:t>
            </a:r>
            <a:r>
              <a:rPr lang="en-US" altLang="zh-CN" sz="1200" b="0" dirty="0">
                <a:solidFill>
                  <a:srgbClr val="000000"/>
                </a:solidFill>
              </a:rPr>
              <a:t> counter reaches 0;</a:t>
            </a:r>
          </a:p>
          <a:p>
            <a:pPr lvl="1"/>
            <a:r>
              <a:rPr lang="en-US" altLang="zh-CN" sz="1200" b="0" dirty="0">
                <a:solidFill>
                  <a:srgbClr val="000000"/>
                </a:solidFill>
              </a:rPr>
              <a:t>The DPS assisting STA sends ICF to DPS STA with padding;</a:t>
            </a:r>
          </a:p>
          <a:p>
            <a:pPr lvl="1"/>
            <a:r>
              <a:rPr lang="en-US" altLang="zh-CN" sz="1200" dirty="0">
                <a:solidFill>
                  <a:srgbClr val="000000"/>
                </a:solidFill>
              </a:rPr>
              <a:t>The DPS STA receives ICF and switch from LC to HC mode during padding period of ICF frame;</a:t>
            </a:r>
          </a:p>
          <a:p>
            <a:pPr lvl="1"/>
            <a:r>
              <a:rPr lang="en-US" altLang="zh-CN" sz="1200" b="0" dirty="0">
                <a:solidFill>
                  <a:srgbClr val="000000"/>
                </a:solidFill>
              </a:rPr>
              <a:t>The DPS STA response ICR to ICF frame.</a:t>
            </a:r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2025</a:t>
            </a:r>
            <a:endParaRPr lang="en-GB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5391462"/>
              </p:ext>
            </p:extLst>
          </p:nvPr>
        </p:nvGraphicFramePr>
        <p:xfrm>
          <a:off x="990600" y="4953000"/>
          <a:ext cx="7206834" cy="13526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Visio" r:id="rId3" imgW="9963316" imgH="1857221" progId="Visio.Drawing.15">
                  <p:embed/>
                </p:oleObj>
              </mc:Choice>
              <mc:Fallback>
                <p:oleObj name="Visio" r:id="rId3" imgW="9963316" imgH="1857221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953000"/>
                        <a:ext cx="7206834" cy="13526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2581275"/>
          </a:xfrm>
        </p:spPr>
        <p:txBody>
          <a:bodyPr/>
          <a:lstStyle/>
          <a:p>
            <a:r>
              <a:rPr lang="en-US" altLang="zh-CN" sz="1600" b="0" dirty="0">
                <a:solidFill>
                  <a:srgbClr val="000000"/>
                </a:solidFill>
              </a:rPr>
              <a:t>The DPS assisting STA cost more power</a:t>
            </a:r>
          </a:p>
          <a:p>
            <a:pPr lvl="1"/>
            <a:r>
              <a:rPr lang="en-US" altLang="zh-CN" sz="1400" b="0" dirty="0">
                <a:solidFill>
                  <a:srgbClr val="000000"/>
                </a:solidFill>
              </a:rPr>
              <a:t>It keeps in HC mode since the end time of its own switch delay period;</a:t>
            </a:r>
          </a:p>
          <a:p>
            <a:pPr lvl="1"/>
            <a:r>
              <a:rPr lang="en-US" altLang="zh-CN" sz="1400" dirty="0">
                <a:solidFill>
                  <a:srgbClr val="000000"/>
                </a:solidFill>
              </a:rPr>
              <a:t>If the channel changes to busy after channel delay, the DPS assisting STA may perform one of below based on implementation</a:t>
            </a:r>
          </a:p>
          <a:p>
            <a:pPr lvl="2"/>
            <a:r>
              <a:rPr lang="en-US" altLang="zh-CN" sz="1200" dirty="0">
                <a:solidFill>
                  <a:srgbClr val="000000"/>
                </a:solidFill>
              </a:rPr>
              <a:t>keeps in HC mode  =&gt; waste power</a:t>
            </a:r>
          </a:p>
          <a:p>
            <a:pPr lvl="2"/>
            <a:r>
              <a:rPr lang="en-US" altLang="zh-CN" sz="1200" dirty="0">
                <a:solidFill>
                  <a:srgbClr val="000000"/>
                </a:solidFill>
              </a:rPr>
              <a:t>Switches back to LC mode, and then switch to HC mode again when the channel becomes idle  =&gt; waste power and cause delay</a:t>
            </a:r>
          </a:p>
          <a:p>
            <a:pPr lvl="1"/>
            <a:r>
              <a:rPr lang="en-US" altLang="zh-CN" sz="1400" dirty="0">
                <a:solidFill>
                  <a:srgbClr val="000000"/>
                </a:solidFill>
              </a:rPr>
              <a:t>During the transition period of DPS STA, the DPS assisting STA needs to send padding information in HC mode</a:t>
            </a:r>
          </a:p>
          <a:p>
            <a:r>
              <a:rPr lang="en-US" altLang="zh-CN" sz="1600" b="0" dirty="0">
                <a:solidFill>
                  <a:srgbClr val="000000"/>
                </a:solidFill>
              </a:rPr>
              <a:t>We need an improved procedure to save power as well as reduce the transmission delay.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Drawbacks</a:t>
            </a:r>
          </a:p>
        </p:txBody>
      </p:sp>
      <p:sp>
        <p:nvSpPr>
          <p:cNvPr id="3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2025</a:t>
            </a:r>
            <a:endParaRPr lang="en-GB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0425162"/>
              </p:ext>
            </p:extLst>
          </p:nvPr>
        </p:nvGraphicFramePr>
        <p:xfrm>
          <a:off x="762000" y="5105400"/>
          <a:ext cx="7660451" cy="117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Visio" r:id="rId3" imgW="12106170" imgH="1857221" progId="Visio.Drawing.15">
                  <p:embed/>
                </p:oleObj>
              </mc:Choice>
              <mc:Fallback>
                <p:oleObj name="Visio" r:id="rId3" imgW="12106170" imgH="1857221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105400"/>
                        <a:ext cx="7660451" cy="1179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0859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971800"/>
          </a:xfrm>
        </p:spPr>
        <p:txBody>
          <a:bodyPr/>
          <a:lstStyle/>
          <a:p>
            <a:r>
              <a:rPr lang="en-US" altLang="zh-CN" sz="1600" b="0" dirty="0">
                <a:solidFill>
                  <a:srgbClr val="000000"/>
                </a:solidFill>
              </a:rPr>
              <a:t>DPS assisting STA performs </a:t>
            </a:r>
            <a:r>
              <a:rPr lang="en-US" altLang="zh-CN" sz="1600" b="0" dirty="0" err="1">
                <a:solidFill>
                  <a:srgbClr val="000000"/>
                </a:solidFill>
              </a:rPr>
              <a:t>backoff</a:t>
            </a:r>
            <a:r>
              <a:rPr lang="en-US" altLang="zh-CN" sz="1600" b="0" dirty="0">
                <a:solidFill>
                  <a:srgbClr val="000000"/>
                </a:solidFill>
              </a:rPr>
              <a:t> and send out ICF in LC mode;</a:t>
            </a:r>
          </a:p>
          <a:p>
            <a:r>
              <a:rPr lang="en-US" altLang="zh-CN" sz="1600" b="0" dirty="0">
                <a:solidFill>
                  <a:srgbClr val="000000"/>
                </a:solidFill>
              </a:rPr>
              <a:t>DPS STA responses ICR in LC mode;</a:t>
            </a:r>
          </a:p>
          <a:p>
            <a:r>
              <a:rPr lang="en-US" altLang="zh-CN" sz="1600" b="0" dirty="0">
                <a:solidFill>
                  <a:srgbClr val="000000"/>
                </a:solidFill>
              </a:rPr>
              <a:t>DPS assisting STA and DPS STA switch from LC mode to HC mode after ICR frame;</a:t>
            </a:r>
          </a:p>
          <a:p>
            <a:r>
              <a:rPr lang="en-US" altLang="zh-CN" sz="1600" b="0" dirty="0">
                <a:solidFill>
                  <a:srgbClr val="000000"/>
                </a:solidFill>
              </a:rPr>
              <a:t>DPS assisting STA performs </a:t>
            </a:r>
            <a:r>
              <a:rPr lang="en-US" altLang="zh-CN" sz="1600" b="0" dirty="0" err="1">
                <a:solidFill>
                  <a:srgbClr val="000000"/>
                </a:solidFill>
              </a:rPr>
              <a:t>backoff</a:t>
            </a:r>
            <a:r>
              <a:rPr lang="en-US" altLang="zh-CN" sz="1600" b="0" dirty="0">
                <a:solidFill>
                  <a:srgbClr val="000000"/>
                </a:solidFill>
              </a:rPr>
              <a:t> in HC mode;</a:t>
            </a:r>
          </a:p>
          <a:p>
            <a:pPr lvl="1"/>
            <a:r>
              <a:rPr lang="en-US" altLang="zh-CN" sz="1200" dirty="0">
                <a:solidFill>
                  <a:srgbClr val="000000"/>
                </a:solidFill>
              </a:rPr>
              <a:t>Usually only 20MHz is supported in LC mode, a </a:t>
            </a:r>
            <a:r>
              <a:rPr lang="en-US" altLang="zh-CN" sz="1200" dirty="0" err="1">
                <a:solidFill>
                  <a:srgbClr val="000000"/>
                </a:solidFill>
              </a:rPr>
              <a:t>backoff</a:t>
            </a:r>
            <a:r>
              <a:rPr lang="en-US" altLang="zh-CN" sz="1200" dirty="0">
                <a:solidFill>
                  <a:srgbClr val="000000"/>
                </a:solidFill>
              </a:rPr>
              <a:t> in HC mode can obtain a wider TXOP bandwidth</a:t>
            </a:r>
          </a:p>
          <a:p>
            <a:pPr lvl="1"/>
            <a:r>
              <a:rPr lang="en-US" altLang="zh-CN" sz="1200" dirty="0">
                <a:solidFill>
                  <a:srgbClr val="000000"/>
                </a:solidFill>
              </a:rPr>
              <a:t>If there is no transmission for time period larger than PIFS, the TXOP holder shall initiate a </a:t>
            </a:r>
            <a:r>
              <a:rPr lang="en-US" altLang="zh-CN" sz="1200" dirty="0" err="1">
                <a:solidFill>
                  <a:srgbClr val="000000"/>
                </a:solidFill>
              </a:rPr>
              <a:t>backoff</a:t>
            </a:r>
            <a:r>
              <a:rPr lang="en-US" altLang="zh-CN" sz="1200" dirty="0">
                <a:solidFill>
                  <a:srgbClr val="000000"/>
                </a:solidFill>
              </a:rPr>
              <a:t> in order to continues transmission in the TXOP</a:t>
            </a:r>
            <a:endParaRPr lang="en-US" altLang="zh-CN" sz="1200" b="0" dirty="0">
              <a:solidFill>
                <a:srgbClr val="000000"/>
              </a:solidFill>
            </a:endParaRPr>
          </a:p>
          <a:p>
            <a:r>
              <a:rPr lang="en-US" altLang="zh-CN" sz="1600" b="0" dirty="0">
                <a:solidFill>
                  <a:srgbClr val="000000"/>
                </a:solidFill>
              </a:rPr>
              <a:t>DPS assisting STA communicate with DPS STA in HC mode;</a:t>
            </a:r>
          </a:p>
          <a:p>
            <a:r>
              <a:rPr lang="en-US" altLang="zh-CN" sz="1600" b="0" dirty="0">
                <a:solidFill>
                  <a:srgbClr val="000000"/>
                </a:solidFill>
              </a:rPr>
              <a:t>Switch back rules for DPS assisting STA and DPS STA keeps unchanged.</a:t>
            </a:r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Proposed New Procedure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2025</a:t>
            </a:r>
            <a:endParaRPr lang="en-GB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8721989"/>
              </p:ext>
            </p:extLst>
          </p:nvPr>
        </p:nvGraphicFramePr>
        <p:xfrm>
          <a:off x="1066800" y="5001614"/>
          <a:ext cx="7086600" cy="13229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Visio" r:id="rId3" imgW="9963316" imgH="1857221" progId="Visio.Drawing.15">
                  <p:embed/>
                </p:oleObj>
              </mc:Choice>
              <mc:Fallback>
                <p:oleObj name="Visio" r:id="rId3" imgW="9963316" imgH="1857221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001614"/>
                        <a:ext cx="7086600" cy="13229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0396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971800"/>
          </a:xfrm>
        </p:spPr>
        <p:txBody>
          <a:bodyPr/>
          <a:lstStyle/>
          <a:p>
            <a:r>
              <a:rPr lang="en-US" altLang="zh-CN" sz="1600" b="0" dirty="0">
                <a:solidFill>
                  <a:srgbClr val="000000"/>
                </a:solidFill>
              </a:rPr>
              <a:t>It is “safer” for DPS assisting STA to switch to HC mode after ICF/ICR exchange in LC mode; </a:t>
            </a:r>
          </a:p>
          <a:p>
            <a:pPr lvl="1"/>
            <a:r>
              <a:rPr lang="en-US" altLang="zh-CN" sz="1400" dirty="0">
                <a:solidFill>
                  <a:srgbClr val="000000"/>
                </a:solidFill>
              </a:rPr>
              <a:t>Avoid the medium becomes busy during the </a:t>
            </a:r>
            <a:r>
              <a:rPr lang="en-US" altLang="zh-CN" sz="1400" dirty="0" err="1">
                <a:solidFill>
                  <a:srgbClr val="000000"/>
                </a:solidFill>
              </a:rPr>
              <a:t>backoff</a:t>
            </a:r>
            <a:r>
              <a:rPr lang="en-US" altLang="zh-CN" sz="1400" dirty="0">
                <a:solidFill>
                  <a:srgbClr val="000000"/>
                </a:solidFill>
              </a:rPr>
              <a:t> period in HC mode in current procedure</a:t>
            </a:r>
            <a:endParaRPr lang="en-US" altLang="zh-CN" sz="1400" b="0" dirty="0">
              <a:solidFill>
                <a:srgbClr val="000000"/>
              </a:solidFill>
            </a:endParaRPr>
          </a:p>
          <a:p>
            <a:r>
              <a:rPr lang="en-US" altLang="zh-CN" sz="1600" b="0" dirty="0">
                <a:solidFill>
                  <a:srgbClr val="000000"/>
                </a:solidFill>
              </a:rPr>
              <a:t>DPS assisting STA switches during the switch delay period of DPS STA, no extra time cost;</a:t>
            </a:r>
          </a:p>
          <a:p>
            <a:r>
              <a:rPr lang="en-US" altLang="zh-CN" sz="1600" b="0" dirty="0">
                <a:solidFill>
                  <a:srgbClr val="000000"/>
                </a:solidFill>
              </a:rPr>
              <a:t>DPS assisting STA doesn’t need to transmit padding information during the switch delay period of DPS STA, thus more power efficient.</a:t>
            </a:r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Benefits of Proposed New Procedure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2025</a:t>
            </a:r>
            <a:endParaRPr lang="en-GB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1066800" y="5001614"/>
          <a:ext cx="7086600" cy="13229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Visio" r:id="rId3" imgW="9963316" imgH="1857221" progId="Visio.Drawing.15">
                  <p:embed/>
                </p:oleObj>
              </mc:Choice>
              <mc:Fallback>
                <p:oleObj name="Visio" r:id="rId3" imgW="9963316" imgH="1857221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001614"/>
                        <a:ext cx="7086600" cy="13229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3880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3657600"/>
          </a:xfrm>
        </p:spPr>
        <p:txBody>
          <a:bodyPr/>
          <a:lstStyle/>
          <a:p>
            <a:r>
              <a:rPr lang="en-US" sz="2000" dirty="0"/>
              <a:t>There are several drawbacks for current DPS procedure when DPS assisting STA is also a DPS STA;</a:t>
            </a:r>
          </a:p>
          <a:p>
            <a:pPr lvl="1"/>
            <a:r>
              <a:rPr lang="en-US" sz="1600" dirty="0"/>
              <a:t>DPS assisting STA needs to stay a longer time in HC mode, which will cost more power</a:t>
            </a:r>
          </a:p>
          <a:p>
            <a:pPr lvl="1"/>
            <a:r>
              <a:rPr lang="en-US" sz="1600" dirty="0"/>
              <a:t>If channel busy happens during the </a:t>
            </a:r>
            <a:r>
              <a:rPr lang="en-US" sz="1600" dirty="0" err="1"/>
              <a:t>backoff</a:t>
            </a:r>
            <a:r>
              <a:rPr lang="en-US" sz="1600" dirty="0"/>
              <a:t> period, DPS assisting STA needs to stay on HC mode to waiting for channel becomes idle again or switch back and forth between HC and LC modes.</a:t>
            </a:r>
          </a:p>
          <a:p>
            <a:r>
              <a:rPr lang="en-US" sz="2000" dirty="0"/>
              <a:t>A more power efficient procedure is proposed in which the DPS assisting STA will obtain a TXOP in LC mode before it switch to HC mode.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2025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31324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114800"/>
          </a:xfrm>
        </p:spPr>
        <p:txBody>
          <a:bodyPr/>
          <a:lstStyle/>
          <a:p>
            <a:r>
              <a:rPr lang="en-US" altLang="zh-CN" sz="2000" dirty="0"/>
              <a:t>Do you agree that when a DPS assisting STA is a DPS STA, the DPS assisting STA is allowed to obtained a TXOP in LC mode before it switch to HC mode?</a:t>
            </a:r>
          </a:p>
          <a:p>
            <a:pPr lvl="1"/>
            <a:endParaRPr lang="en-US" altLang="zh-CN" sz="16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 1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2025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7934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114800"/>
          </a:xfrm>
        </p:spPr>
        <p:txBody>
          <a:bodyPr/>
          <a:lstStyle/>
          <a:p>
            <a:r>
              <a:rPr lang="en-US" altLang="zh-CN" sz="2000" dirty="0"/>
              <a:t>Do you agree that when a DPS assisting STA is a DPS STA, the following procedure is allowed?</a:t>
            </a:r>
          </a:p>
          <a:p>
            <a:pPr lvl="1"/>
            <a:r>
              <a:rPr lang="en-US" altLang="zh-CN" sz="1400" b="0" dirty="0">
                <a:solidFill>
                  <a:srgbClr val="000000"/>
                </a:solidFill>
              </a:rPr>
              <a:t>The DPS assisting STA obtains a TXOP in LC mode through ICF/ICR frame exchange with DPS STA;</a:t>
            </a:r>
          </a:p>
          <a:p>
            <a:pPr lvl="1"/>
            <a:r>
              <a:rPr lang="en-US" altLang="zh-CN" sz="1400" b="0" dirty="0">
                <a:solidFill>
                  <a:srgbClr val="000000"/>
                </a:solidFill>
              </a:rPr>
              <a:t>The DPS assisting STA and DPS STA switch from LC mode to HC mode after ICR frame;</a:t>
            </a:r>
          </a:p>
          <a:p>
            <a:pPr lvl="1"/>
            <a:r>
              <a:rPr lang="en-US" altLang="zh-CN" sz="1400" b="0" dirty="0">
                <a:solidFill>
                  <a:srgbClr val="000000"/>
                </a:solidFill>
              </a:rPr>
              <a:t>The DPS assisting STA performs a </a:t>
            </a:r>
            <a:r>
              <a:rPr lang="en-US" altLang="zh-CN" sz="1400" b="0" dirty="0" err="1">
                <a:solidFill>
                  <a:srgbClr val="000000"/>
                </a:solidFill>
              </a:rPr>
              <a:t>backoff</a:t>
            </a:r>
            <a:r>
              <a:rPr lang="en-US" altLang="zh-CN" sz="1400" b="0" dirty="0">
                <a:solidFill>
                  <a:srgbClr val="000000"/>
                </a:solidFill>
              </a:rPr>
              <a:t>  in HC mode before transmitting to DPS STA.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 2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2025</a:t>
            </a:r>
            <a:endParaRPr lang="en-GB" altLang="en-US" dirty="0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1725677"/>
              </p:ext>
            </p:extLst>
          </p:nvPr>
        </p:nvGraphicFramePr>
        <p:xfrm>
          <a:off x="1066800" y="4724400"/>
          <a:ext cx="7086600" cy="13229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Visio" r:id="rId3" imgW="9963316" imgH="1857221" progId="Visio.Drawing.15">
                  <p:embed/>
                </p:oleObj>
              </mc:Choice>
              <mc:Fallback>
                <p:oleObj name="Visio" r:id="rId3" imgW="9963316" imgH="1857221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724400"/>
                        <a:ext cx="7086600" cy="13229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762000" y="6172200"/>
            <a:ext cx="35258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/>
              <a:t>The figure is only for reference, it is not a part of SP2.</a:t>
            </a:r>
            <a:endParaRPr lang="zh-CN" altLang="en-US" i="1" dirty="0"/>
          </a:p>
        </p:txBody>
      </p:sp>
    </p:spTree>
    <p:extLst>
      <p:ext uri="{BB962C8B-B14F-4D97-AF65-F5344CB8AC3E}">
        <p14:creationId xmlns:p14="http://schemas.microsoft.com/office/powerpoint/2010/main" val="23274501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112493</TotalTime>
  <Words>852</Words>
  <Application>Microsoft Office PowerPoint</Application>
  <PresentationFormat>全屏显示(4:3)</PresentationFormat>
  <Paragraphs>94</Paragraphs>
  <Slides>8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Qualcomm Office Regular</vt:lpstr>
      <vt:lpstr>Qualcomm Regular</vt:lpstr>
      <vt:lpstr>Arial</vt:lpstr>
      <vt:lpstr>Times New Roman</vt:lpstr>
      <vt:lpstr>802-11-Submission</vt:lpstr>
      <vt:lpstr>Visio</vt:lpstr>
      <vt:lpstr>A New Procedure for DPS Mobile AP</vt:lpstr>
      <vt:lpstr>Introduction</vt:lpstr>
      <vt:lpstr>Drawbacks</vt:lpstr>
      <vt:lpstr>Proposed New Procedure</vt:lpstr>
      <vt:lpstr>Benefits of Proposed New Procedure</vt:lpstr>
      <vt:lpstr>Summary</vt:lpstr>
      <vt:lpstr>SP 1</vt:lpstr>
      <vt:lpstr>SP 2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2086</cp:revision>
  <cp:lastPrinted>1998-02-10T13:28:06Z</cp:lastPrinted>
  <dcterms:created xsi:type="dcterms:W3CDTF">2004-12-02T14:01:45Z</dcterms:created>
  <dcterms:modified xsi:type="dcterms:W3CDTF">2025-07-24T05:54:30Z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(3)L07xHmgWOgNTjzrBI5ilsknXWuDGJHTYQfNZS7fhtBwiZM7UlzTQcXgiWXvMhajRYoY25PGR
TXX2aatJS9RRaV1SPV67oOZ9YnJlhrLGUeJm8OYsxjeaj6QAe9xTasvp362/IdI7/n8ksVc/
p6Dc+O+joVsuSAKdfMon1boushGM9rpx2gpMsWihmxHCg/RAiMeRQszIHDWCSXpNLZbQLPkd
GTAn9DPd12NCnZqbKT</vt:lpwstr>
  </property>
  <property fmtid="{D5CDD505-2E9C-101B-9397-08002B2CF9AE}" pid="4" name="_2015_ms_pID_7253431">
    <vt:lpwstr>C88CMtS9vCQVkVUSQPk1crz1d4/+aCCVakXMfesOO6aJ2NX0UpJiTT
uI8FRg19H9+ZoUf9Xq6/6zAvgnUAzyvmTONyd84p0TdM6aG9cZzhrMPbPhg1057f7b2NHu9i
51Jp+WpI0rswYjFmgLQOwkViBvIC3xZM2n9CXogGhUBPKthxG1obZzx0FgDM5Vn2vuhhmfy7
TEpC1rwZKoUF42qhthgnGYPvBe9KrEonjFiz</vt:lpwstr>
  </property>
  <property fmtid="{D5CDD505-2E9C-101B-9397-08002B2CF9AE}" pid="5" name="_2015_ms_pID_7253432">
    <vt:lpwstr>4r8OSJyKuAHMC9WE+YadpMM=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1750242086</vt:lpwstr>
  </property>
</Properties>
</file>