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141170268" r:id="rId6"/>
    <p:sldId id="141170269" r:id="rId7"/>
    <p:sldId id="141170270" r:id="rId8"/>
    <p:sldId id="271" r:id="rId9"/>
    <p:sldId id="141170263" r:id="rId10"/>
    <p:sldId id="141170264" r:id="rId11"/>
    <p:sldId id="14117026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9" autoAdjust="0"/>
    <p:restoredTop sz="94660"/>
  </p:normalViewPr>
  <p:slideViewPr>
    <p:cSldViewPr>
      <p:cViewPr varScale="1">
        <p:scale>
          <a:sx n="159" d="100"/>
          <a:sy n="159" d="100"/>
        </p:scale>
        <p:origin x="210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802.11-yy/1162r0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802.11-yy/1162r0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802.11-yy/1162r0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802.11-yy/1162r0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Co-BF Sync-reference and Sync-follower Determination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Mrugen Deshmukh, Ofinno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814928"/>
              </p:ext>
            </p:extLst>
          </p:nvPr>
        </p:nvGraphicFramePr>
        <p:xfrm>
          <a:off x="993775" y="2417763"/>
          <a:ext cx="10494963" cy="352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453497" progId="Word.Document.8">
                  <p:embed/>
                </p:oleObj>
              </mc:Choice>
              <mc:Fallback>
                <p:oleObj name="Document" r:id="rId3" imgW="10448057" imgH="34534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7763"/>
                        <a:ext cx="10494963" cy="3525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7733-07A5-6E67-F62D-CACCFBB6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 Sync-Reference and Sync-Follower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54505-37AF-2D25-6A7D-513F8D306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Concept of a Sync-reference and a Sync-follower is introduced in UHR [1]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They are defined as follows [1]: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800" dirty="0"/>
              <a:t>Sync-reference AP: The AP acting as a frequency reference during sounding stage and beyond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Does not need to remember CFO re-corrections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800" dirty="0"/>
              <a:t>Sync-follower AP: The AP that aligns its frequency with respect to the Sync-reference AP during sounding stage and beyond 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Remembers pre-corrections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Decision/determination of which AP gets to be the Sync-reference is still TBD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47535-6F08-065C-6FF1-B27A191B34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3FDBE-6034-9016-0A2C-26A55E1788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696182-22AD-7CEB-C693-79D0B04C96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67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4D37-C816-A9BB-E3E2-BE1E5063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Illustration when sounding process happens first in reference AP’s BSS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2B85-03D3-23DE-D772-2891B522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Sounding is happening first in reference AP’s BSS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B3BB2-80BE-A059-BFB1-603E960936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88E3E-7861-9528-A626-C0F2813EBC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3FCFF3-EF29-4A12-7EEB-991C5D571C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98A978E-BB80-5F27-EF8C-4364364AC20A}"/>
              </a:ext>
            </a:extLst>
          </p:cNvPr>
          <p:cNvGrpSpPr/>
          <p:nvPr/>
        </p:nvGrpSpPr>
        <p:grpSpPr>
          <a:xfrm>
            <a:off x="1430361" y="2673641"/>
            <a:ext cx="9329163" cy="3516605"/>
            <a:chOff x="1456530" y="2518658"/>
            <a:chExt cx="9329163" cy="3516605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8B33F65-BE3E-1576-8168-13BC7465AE75}"/>
                </a:ext>
              </a:extLst>
            </p:cNvPr>
            <p:cNvCxnSpPr/>
            <p:nvPr/>
          </p:nvCxnSpPr>
          <p:spPr>
            <a:xfrm flipV="1">
              <a:off x="2015839" y="3792089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57EA003-C00E-B712-62BE-0CF9C7FE9D26}"/>
                </a:ext>
              </a:extLst>
            </p:cNvPr>
            <p:cNvSpPr/>
            <p:nvPr/>
          </p:nvSpPr>
          <p:spPr bwMode="auto">
            <a:xfrm>
              <a:off x="4330871" y="3426520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842C51-58E9-FD50-8F55-80E3D6E765FA}"/>
                </a:ext>
              </a:extLst>
            </p:cNvPr>
            <p:cNvCxnSpPr/>
            <p:nvPr/>
          </p:nvCxnSpPr>
          <p:spPr>
            <a:xfrm flipV="1">
              <a:off x="2015839" y="4291414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1D1B1B-8766-D0D8-FC22-807BB59575CC}"/>
                </a:ext>
              </a:extLst>
            </p:cNvPr>
            <p:cNvSpPr txBox="1"/>
            <p:nvPr/>
          </p:nvSpPr>
          <p:spPr>
            <a:xfrm>
              <a:off x="1456530" y="3344983"/>
              <a:ext cx="662361" cy="380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Reference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 AP1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6B454AE-7C2B-B19A-C544-170B8AF3DC9F}"/>
                </a:ext>
              </a:extLst>
            </p:cNvPr>
            <p:cNvSpPr txBox="1"/>
            <p:nvPr/>
          </p:nvSpPr>
          <p:spPr>
            <a:xfrm>
              <a:off x="1496191" y="3928457"/>
              <a:ext cx="593432" cy="380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Follower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 AP2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A325E98-498F-7AA5-1121-141251CFF17B}"/>
                </a:ext>
              </a:extLst>
            </p:cNvPr>
            <p:cNvSpPr/>
            <p:nvPr/>
          </p:nvSpPr>
          <p:spPr bwMode="auto">
            <a:xfrm>
              <a:off x="4991547" y="3426520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FA541C4-31ED-FE62-D5A4-0B4237B79210}"/>
                </a:ext>
              </a:extLst>
            </p:cNvPr>
            <p:cNvCxnSpPr/>
            <p:nvPr/>
          </p:nvCxnSpPr>
          <p:spPr>
            <a:xfrm flipV="1">
              <a:off x="2015839" y="4886838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8947F2-423B-8D4C-78B3-65DFB3BE4D63}"/>
                </a:ext>
              </a:extLst>
            </p:cNvPr>
            <p:cNvSpPr txBox="1"/>
            <p:nvPr/>
          </p:nvSpPr>
          <p:spPr>
            <a:xfrm>
              <a:off x="1474985" y="4438746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8327B6-A1AA-90D6-E20C-A73A571D3B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55865" y="5463939"/>
              <a:ext cx="8729828" cy="5329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2B4D768-EACA-2716-159A-CA4D1C6371F7}"/>
                </a:ext>
              </a:extLst>
            </p:cNvPr>
            <p:cNvSpPr txBox="1"/>
            <p:nvPr/>
          </p:nvSpPr>
          <p:spPr>
            <a:xfrm>
              <a:off x="1506385" y="5015977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86FDECA-FF7B-8B90-0662-6F8348CF7611}"/>
                </a:ext>
              </a:extLst>
            </p:cNvPr>
            <p:cNvSpPr/>
            <p:nvPr/>
          </p:nvSpPr>
          <p:spPr bwMode="auto">
            <a:xfrm>
              <a:off x="6012885" y="4501713"/>
              <a:ext cx="403386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7A401E5-C208-0C25-DCC1-AB1AE8BF36A1}"/>
                </a:ext>
              </a:extLst>
            </p:cNvPr>
            <p:cNvSpPr/>
            <p:nvPr/>
          </p:nvSpPr>
          <p:spPr bwMode="auto">
            <a:xfrm>
              <a:off x="5572253" y="3426520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BFRP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E07C2C-8F79-1ED1-851D-A3B6B2F07FF7}"/>
                </a:ext>
              </a:extLst>
            </p:cNvPr>
            <p:cNvSpPr/>
            <p:nvPr/>
          </p:nvSpPr>
          <p:spPr bwMode="auto">
            <a:xfrm>
              <a:off x="3457916" y="3439374"/>
              <a:ext cx="410506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</a:t>
              </a:r>
            </a:p>
            <a:p>
              <a:pPr algn="ctr"/>
              <a:r>
                <a:rPr lang="en-US" sz="800" dirty="0"/>
                <a:t>RP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53B2C0B-1D70-C43A-A249-EB3D66731AC7}"/>
                </a:ext>
              </a:extLst>
            </p:cNvPr>
            <p:cNvSpPr/>
            <p:nvPr/>
          </p:nvSpPr>
          <p:spPr bwMode="auto">
            <a:xfrm>
              <a:off x="2155371" y="3446681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C362EB0-839B-067D-9F6A-3EEA9985D29A}"/>
                </a:ext>
              </a:extLst>
            </p:cNvPr>
            <p:cNvSpPr/>
            <p:nvPr/>
          </p:nvSpPr>
          <p:spPr bwMode="auto">
            <a:xfrm>
              <a:off x="2789667" y="3948095"/>
              <a:ext cx="603636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14A1848-6522-FE71-33A1-56786D27E056}"/>
                </a:ext>
              </a:extLst>
            </p:cNvPr>
            <p:cNvSpPr/>
            <p:nvPr/>
          </p:nvSpPr>
          <p:spPr bwMode="auto">
            <a:xfrm>
              <a:off x="3868422" y="4523498"/>
              <a:ext cx="403386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BBFD2CF-6752-0C80-791A-C4A30AA49ACA}"/>
                </a:ext>
              </a:extLst>
            </p:cNvPr>
            <p:cNvSpPr/>
            <p:nvPr/>
          </p:nvSpPr>
          <p:spPr bwMode="auto">
            <a:xfrm>
              <a:off x="8513870" y="3926948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3C8988E-E163-4648-C732-134409012083}"/>
                </a:ext>
              </a:extLst>
            </p:cNvPr>
            <p:cNvSpPr/>
            <p:nvPr/>
          </p:nvSpPr>
          <p:spPr bwMode="auto">
            <a:xfrm>
              <a:off x="9833093" y="3926948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BFRP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B42F5D-C376-D741-C255-0E36D688401C}"/>
                </a:ext>
              </a:extLst>
            </p:cNvPr>
            <p:cNvSpPr/>
            <p:nvPr/>
          </p:nvSpPr>
          <p:spPr bwMode="auto">
            <a:xfrm>
              <a:off x="9175579" y="3930257"/>
              <a:ext cx="603637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15C760C-56B2-1BAA-1FB5-D686DF1E4068}"/>
                </a:ext>
              </a:extLst>
            </p:cNvPr>
            <p:cNvSpPr/>
            <p:nvPr/>
          </p:nvSpPr>
          <p:spPr bwMode="auto">
            <a:xfrm>
              <a:off x="10216008" y="5063036"/>
              <a:ext cx="408894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C4A4E6B-F232-E2AF-6F72-CE70DA9E10E6}"/>
                </a:ext>
              </a:extLst>
            </p:cNvPr>
            <p:cNvSpPr/>
            <p:nvPr/>
          </p:nvSpPr>
          <p:spPr bwMode="auto">
            <a:xfrm>
              <a:off x="6453144" y="3950118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59A82A2-C202-ADF2-5338-FFBF258138FD}"/>
                </a:ext>
              </a:extLst>
            </p:cNvPr>
            <p:cNvSpPr/>
            <p:nvPr/>
          </p:nvSpPr>
          <p:spPr bwMode="auto">
            <a:xfrm>
              <a:off x="7064344" y="3437805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52DB4A6-2F21-316B-5D94-FA0B230D7CE2}"/>
                </a:ext>
              </a:extLst>
            </p:cNvPr>
            <p:cNvSpPr/>
            <p:nvPr/>
          </p:nvSpPr>
          <p:spPr bwMode="auto">
            <a:xfrm>
              <a:off x="8080454" y="5091799"/>
              <a:ext cx="408894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2ED31AD-FEF8-03A7-0FD7-822AFC929C0D}"/>
                </a:ext>
              </a:extLst>
            </p:cNvPr>
            <p:cNvSpPr/>
            <p:nvPr/>
          </p:nvSpPr>
          <p:spPr bwMode="auto">
            <a:xfrm>
              <a:off x="7598214" y="3942446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BFRP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167311D-CCF0-4AE4-4562-E0BEC4EF6C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64216" y="3823070"/>
              <a:ext cx="0" cy="7885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F3BE7F5-9B55-F300-61E8-FCFC3B7C2AD3}"/>
                </a:ext>
              </a:extLst>
            </p:cNvPr>
            <p:cNvSpPr/>
            <p:nvPr/>
          </p:nvSpPr>
          <p:spPr bwMode="auto">
            <a:xfrm>
              <a:off x="2189264" y="4611613"/>
              <a:ext cx="1344083" cy="481017"/>
            </a:xfrm>
            <a:prstGeom prst="rect">
              <a:avLst/>
            </a:prstGeom>
            <a:solidFill>
              <a:srgbClr val="FEC8C4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r>
                <a:rPr lang="en-US" sz="1050" dirty="0">
                  <a:solidFill>
                    <a:schemeClr val="tx1"/>
                  </a:solidFill>
                  <a:latin typeface="Times New Roman" pitchFamily="18" charset="0"/>
                </a:rPr>
                <a:t>AP2 Calculates CFO and applies to NDP 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8689411-3707-BA44-7DFE-B6F9BA486D47}"/>
                </a:ext>
              </a:extLst>
            </p:cNvPr>
            <p:cNvCxnSpPr/>
            <p:nvPr/>
          </p:nvCxnSpPr>
          <p:spPr bwMode="auto">
            <a:xfrm flipH="1" flipV="1">
              <a:off x="3098512" y="4324484"/>
              <a:ext cx="8212" cy="2871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38A39E90-3C50-636E-6973-AC26AAC7AFA3}"/>
                </a:ext>
              </a:extLst>
            </p:cNvPr>
            <p:cNvCxnSpPr/>
            <p:nvPr/>
          </p:nvCxnSpPr>
          <p:spPr bwMode="auto">
            <a:xfrm rot="16200000" flipV="1">
              <a:off x="6057361" y="3196450"/>
              <a:ext cx="880289" cy="583523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35938B0-E953-A14B-3299-9793B3D478D9}"/>
                </a:ext>
              </a:extLst>
            </p:cNvPr>
            <p:cNvSpPr/>
            <p:nvPr/>
          </p:nvSpPr>
          <p:spPr bwMode="auto">
            <a:xfrm>
              <a:off x="5754349" y="2518658"/>
              <a:ext cx="1034916" cy="547742"/>
            </a:xfrm>
            <a:prstGeom prst="rect">
              <a:avLst/>
            </a:prstGeom>
            <a:solidFill>
              <a:srgbClr val="FEC8C4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r>
                <a:rPr lang="en-US" sz="1000" dirty="0">
                  <a:solidFill>
                    <a:schemeClr val="tx1"/>
                  </a:solidFill>
                  <a:latin typeface="Times New Roman" pitchFamily="18" charset="0"/>
                </a:rPr>
                <a:t>AP1 Calculates CFO and applies to NDP </a:t>
              </a:r>
            </a:p>
          </p:txBody>
        </p: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83E9E2F2-C822-8E90-F242-1B5B92B601AA}"/>
                </a:ext>
              </a:extLst>
            </p:cNvPr>
            <p:cNvCxnSpPr>
              <a:cxnSpLocks/>
              <a:stCxn id="37" idx="3"/>
            </p:cNvCxnSpPr>
            <p:nvPr/>
          </p:nvCxnSpPr>
          <p:spPr bwMode="auto">
            <a:xfrm>
              <a:off x="6789266" y="2792530"/>
              <a:ext cx="576317" cy="623513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E3D30DE-899E-3071-CAF8-A71F19626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01511" y="4289697"/>
              <a:ext cx="0" cy="13300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F9A6376-23C5-985E-8F8E-AD68BCA659F1}"/>
                </a:ext>
              </a:extLst>
            </p:cNvPr>
            <p:cNvSpPr txBox="1"/>
            <p:nvPr/>
          </p:nvSpPr>
          <p:spPr>
            <a:xfrm>
              <a:off x="5847846" y="5619765"/>
              <a:ext cx="1136850" cy="415498"/>
            </a:xfrm>
            <a:prstGeom prst="rect">
              <a:avLst/>
            </a:prstGeom>
            <a:solidFill>
              <a:srgbClr val="C498FE"/>
            </a:solidFill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Uses most recent </a:t>
              </a:r>
            </a:p>
            <a:p>
              <a:r>
                <a:rPr lang="en-US" sz="1050" dirty="0"/>
                <a:t>pre-correction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946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91FA-0BB3-DE75-D703-D7FD4E432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Illustration when sounding process happens first in follower AP’s BSS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D2072-9A3A-65FE-6985-187159FE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Sounding is happening first in follower AP’s BSS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C9067-A2C4-E6F5-7C29-5F0A6E1FCD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A2D1B-4329-726C-235B-F2C61B6CB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F86EB9-E678-3B51-C43D-64B14CE1BE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25F74A4-EDD2-F51D-EA80-C347D7B955B5}"/>
              </a:ext>
            </a:extLst>
          </p:cNvPr>
          <p:cNvGrpSpPr/>
          <p:nvPr/>
        </p:nvGrpSpPr>
        <p:grpSpPr>
          <a:xfrm>
            <a:off x="1498435" y="2551517"/>
            <a:ext cx="9193015" cy="3755037"/>
            <a:chOff x="1488611" y="2569563"/>
            <a:chExt cx="9193015" cy="375503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0B1A8B7-0FEC-26CF-270B-8CB90FB78317}"/>
                </a:ext>
              </a:extLst>
            </p:cNvPr>
            <p:cNvCxnSpPr/>
            <p:nvPr/>
          </p:nvCxnSpPr>
          <p:spPr>
            <a:xfrm flipV="1">
              <a:off x="1911772" y="3863204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2E1BD92-1837-71A6-A3CA-55AF1D76430C}"/>
                </a:ext>
              </a:extLst>
            </p:cNvPr>
            <p:cNvCxnSpPr/>
            <p:nvPr/>
          </p:nvCxnSpPr>
          <p:spPr>
            <a:xfrm flipV="1">
              <a:off x="1911772" y="4362529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D3098B2-7DD2-A12A-F861-5D722F9CA052}"/>
                </a:ext>
              </a:extLst>
            </p:cNvPr>
            <p:cNvSpPr txBox="1"/>
            <p:nvPr/>
          </p:nvSpPr>
          <p:spPr>
            <a:xfrm>
              <a:off x="1528605" y="3467389"/>
              <a:ext cx="688009" cy="380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Reference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11C35CD-D4B3-0C24-8069-4D35C087595A}"/>
                </a:ext>
              </a:extLst>
            </p:cNvPr>
            <p:cNvSpPr txBox="1"/>
            <p:nvPr/>
          </p:nvSpPr>
          <p:spPr>
            <a:xfrm>
              <a:off x="1509817" y="3999572"/>
              <a:ext cx="593432" cy="380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Follower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AP2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508C027-89B4-48BD-F4C0-9FE08849D056}"/>
                </a:ext>
              </a:extLst>
            </p:cNvPr>
            <p:cNvCxnSpPr/>
            <p:nvPr/>
          </p:nvCxnSpPr>
          <p:spPr>
            <a:xfrm flipV="1">
              <a:off x="1911772" y="4957953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D4D941C-E3D8-37B6-2075-C766A6EC524C}"/>
                </a:ext>
              </a:extLst>
            </p:cNvPr>
            <p:cNvSpPr txBox="1"/>
            <p:nvPr/>
          </p:nvSpPr>
          <p:spPr>
            <a:xfrm>
              <a:off x="1488611" y="4509861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6359254-081E-FF6B-49C5-6DB280F75D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51798" y="5535054"/>
              <a:ext cx="8729828" cy="5329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F3186F3-9CFF-826B-8520-629C066E0231}"/>
                </a:ext>
              </a:extLst>
            </p:cNvPr>
            <p:cNvSpPr txBox="1"/>
            <p:nvPr/>
          </p:nvSpPr>
          <p:spPr>
            <a:xfrm>
              <a:off x="1520011" y="5087092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9FC0716-134C-18AC-B5FF-EE2BDDA98C40}"/>
                </a:ext>
              </a:extLst>
            </p:cNvPr>
            <p:cNvSpPr/>
            <p:nvPr/>
          </p:nvSpPr>
          <p:spPr bwMode="auto">
            <a:xfrm>
              <a:off x="4211248" y="3999904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AEBF49F-4BA4-3FC4-C4E1-53DF2C27038E}"/>
                </a:ext>
              </a:extLst>
            </p:cNvPr>
            <p:cNvSpPr/>
            <p:nvPr/>
          </p:nvSpPr>
          <p:spPr bwMode="auto">
            <a:xfrm>
              <a:off x="5530471" y="3999904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BFRP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7F295BA-21EA-7EE0-3FBF-BE3C9B9F8731}"/>
                </a:ext>
              </a:extLst>
            </p:cNvPr>
            <p:cNvSpPr/>
            <p:nvPr/>
          </p:nvSpPr>
          <p:spPr bwMode="auto">
            <a:xfrm>
              <a:off x="4872957" y="4003213"/>
              <a:ext cx="603637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C988727-D338-D870-013D-E158227E1C63}"/>
                </a:ext>
              </a:extLst>
            </p:cNvPr>
            <p:cNvSpPr/>
            <p:nvPr/>
          </p:nvSpPr>
          <p:spPr bwMode="auto">
            <a:xfrm>
              <a:off x="5912442" y="5156701"/>
              <a:ext cx="408894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2D414AB-A611-9BB7-A8A9-88E8132FD173}"/>
                </a:ext>
              </a:extLst>
            </p:cNvPr>
            <p:cNvSpPr/>
            <p:nvPr/>
          </p:nvSpPr>
          <p:spPr bwMode="auto">
            <a:xfrm>
              <a:off x="2145054" y="3979261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2F5B6E1-7A95-5A95-4EB4-8EBF7F280556}"/>
                </a:ext>
              </a:extLst>
            </p:cNvPr>
            <p:cNvSpPr/>
            <p:nvPr/>
          </p:nvSpPr>
          <p:spPr bwMode="auto">
            <a:xfrm>
              <a:off x="2756254" y="3466948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3B91ADA-0404-D55A-4BA2-64B566DCC188}"/>
                </a:ext>
              </a:extLst>
            </p:cNvPr>
            <p:cNvSpPr/>
            <p:nvPr/>
          </p:nvSpPr>
          <p:spPr bwMode="auto">
            <a:xfrm>
              <a:off x="3674065" y="5156701"/>
              <a:ext cx="408894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FB09DAF-8731-58ED-8F77-FC422238C2AF}"/>
                </a:ext>
              </a:extLst>
            </p:cNvPr>
            <p:cNvSpPr/>
            <p:nvPr/>
          </p:nvSpPr>
          <p:spPr bwMode="auto">
            <a:xfrm>
              <a:off x="3290124" y="3971589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BFRP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87ED518-E813-E6CC-C06E-601212E1B2AB}"/>
                </a:ext>
              </a:extLst>
            </p:cNvPr>
            <p:cNvSpPr/>
            <p:nvPr/>
          </p:nvSpPr>
          <p:spPr bwMode="auto">
            <a:xfrm>
              <a:off x="8489311" y="3461046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6F54336-D38B-1914-BCC3-6B6D971E1091}"/>
                </a:ext>
              </a:extLst>
            </p:cNvPr>
            <p:cNvSpPr/>
            <p:nvPr/>
          </p:nvSpPr>
          <p:spPr bwMode="auto">
            <a:xfrm>
              <a:off x="9149987" y="3461046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5847B49-B0C5-E58A-EFEE-BC83DD7ABDCE}"/>
                </a:ext>
              </a:extLst>
            </p:cNvPr>
            <p:cNvSpPr/>
            <p:nvPr/>
          </p:nvSpPr>
          <p:spPr bwMode="auto">
            <a:xfrm>
              <a:off x="10171325" y="4536239"/>
              <a:ext cx="403386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57428B7-9B37-558D-96CD-D3A57B983071}"/>
                </a:ext>
              </a:extLst>
            </p:cNvPr>
            <p:cNvSpPr/>
            <p:nvPr/>
          </p:nvSpPr>
          <p:spPr bwMode="auto">
            <a:xfrm>
              <a:off x="9730693" y="3461046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BFRP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1093B1A-5309-8456-F40B-50D9CC43FB68}"/>
                </a:ext>
              </a:extLst>
            </p:cNvPr>
            <p:cNvSpPr/>
            <p:nvPr/>
          </p:nvSpPr>
          <p:spPr bwMode="auto">
            <a:xfrm>
              <a:off x="7635134" y="3496838"/>
              <a:ext cx="410506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/>
                <a:t>BF</a:t>
              </a:r>
            </a:p>
            <a:p>
              <a:pPr algn="ctr"/>
              <a:r>
                <a:rPr lang="en-US" sz="800" dirty="0"/>
                <a:t>RP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BB2A388-E1A1-0D02-F2FB-3A76CAA309F8}"/>
                </a:ext>
              </a:extLst>
            </p:cNvPr>
            <p:cNvSpPr/>
            <p:nvPr/>
          </p:nvSpPr>
          <p:spPr bwMode="auto">
            <a:xfrm>
              <a:off x="6332589" y="3504145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NDPA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95F017A-BE41-4DAE-9351-04D17BC34127}"/>
                </a:ext>
              </a:extLst>
            </p:cNvPr>
            <p:cNvSpPr/>
            <p:nvPr/>
          </p:nvSpPr>
          <p:spPr bwMode="auto">
            <a:xfrm>
              <a:off x="6966885" y="4005559"/>
              <a:ext cx="603636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NDP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1207CF4-CB57-7FD5-5F0C-5008447B9FD8}"/>
                </a:ext>
              </a:extLst>
            </p:cNvPr>
            <p:cNvSpPr/>
            <p:nvPr/>
          </p:nvSpPr>
          <p:spPr bwMode="auto">
            <a:xfrm>
              <a:off x="8045640" y="4580962"/>
              <a:ext cx="403386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/>
                <a:t>CSI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F66D8AAA-BD09-B980-53FC-89B8CA07695E}"/>
                </a:ext>
              </a:extLst>
            </p:cNvPr>
            <p:cNvCxnSpPr>
              <a:cxnSpLocks/>
              <a:endCxn id="27" idx="2"/>
            </p:cNvCxnSpPr>
            <p:nvPr/>
          </p:nvCxnSpPr>
          <p:spPr bwMode="auto">
            <a:xfrm flipV="1">
              <a:off x="2184876" y="4340767"/>
              <a:ext cx="261996" cy="15837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8656DB-B371-1156-A237-3BA6B220C144}"/>
                </a:ext>
              </a:extLst>
            </p:cNvPr>
            <p:cNvSpPr txBox="1"/>
            <p:nvPr/>
          </p:nvSpPr>
          <p:spPr>
            <a:xfrm>
              <a:off x="1736836" y="5924490"/>
              <a:ext cx="1095172" cy="400110"/>
            </a:xfrm>
            <a:prstGeom prst="rect">
              <a:avLst/>
            </a:prstGeom>
            <a:solidFill>
              <a:srgbClr val="C498FE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Uses most recent </a:t>
              </a:r>
            </a:p>
            <a:p>
              <a:r>
                <a:rPr lang="en-US" sz="1000" dirty="0"/>
                <a:t>pre-correction</a:t>
              </a: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802EDB9A-9553-9E4D-7306-088438519AAC}"/>
                </a:ext>
              </a:extLst>
            </p:cNvPr>
            <p:cNvCxnSpPr>
              <a:stCxn id="27" idx="0"/>
            </p:cNvCxnSpPr>
            <p:nvPr/>
          </p:nvCxnSpPr>
          <p:spPr bwMode="auto">
            <a:xfrm rot="16200000" flipV="1">
              <a:off x="1714968" y="3247355"/>
              <a:ext cx="880289" cy="583523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A1F76F1-D993-0C5A-990A-3BC20F2A42BF}"/>
                </a:ext>
              </a:extLst>
            </p:cNvPr>
            <p:cNvSpPr/>
            <p:nvPr/>
          </p:nvSpPr>
          <p:spPr bwMode="auto">
            <a:xfrm>
              <a:off x="1602071" y="2569563"/>
              <a:ext cx="1034916" cy="547742"/>
            </a:xfrm>
            <a:prstGeom prst="rect">
              <a:avLst/>
            </a:prstGeom>
            <a:solidFill>
              <a:srgbClr val="FEC8C4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r>
                <a:rPr lang="en-US" sz="1000" dirty="0">
                  <a:solidFill>
                    <a:schemeClr val="tx1"/>
                  </a:solidFill>
                  <a:latin typeface="Times New Roman" pitchFamily="18" charset="0"/>
                </a:rPr>
                <a:t>AP1 Calculates CFO and applies to NDP </a:t>
              </a:r>
            </a:p>
          </p:txBody>
        </p:sp>
        <p:cxnSp>
          <p:nvCxnSpPr>
            <p:cNvPr id="32" name="Connector: Elbow 31">
              <a:extLst>
                <a:ext uri="{FF2B5EF4-FFF2-40B4-BE49-F238E27FC236}">
                  <a16:creationId xmlns:a16="http://schemas.microsoft.com/office/drawing/2014/main" id="{E67CE81C-56AB-8D65-85DA-2E7C2044404E}"/>
                </a:ext>
              </a:extLst>
            </p:cNvPr>
            <p:cNvCxnSpPr>
              <a:cxnSpLocks/>
              <a:stCxn id="21" idx="3"/>
              <a:endCxn id="28" idx="0"/>
            </p:cNvCxnSpPr>
            <p:nvPr/>
          </p:nvCxnSpPr>
          <p:spPr bwMode="auto">
            <a:xfrm>
              <a:off x="2636987" y="2843434"/>
              <a:ext cx="386202" cy="62351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D4CFD552-3F9A-4C44-90F1-498C00200969}"/>
                </a:ext>
              </a:extLst>
            </p:cNvPr>
            <p:cNvCxnSpPr>
              <a:cxnSpLocks/>
              <a:stCxn id="41" idx="2"/>
            </p:cNvCxnSpPr>
            <p:nvPr/>
          </p:nvCxnSpPr>
          <p:spPr bwMode="auto">
            <a:xfrm>
              <a:off x="6634407" y="3865652"/>
              <a:ext cx="0" cy="7885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D6C7B8D-3199-F39B-36DF-914F417F2014}"/>
                </a:ext>
              </a:extLst>
            </p:cNvPr>
            <p:cNvSpPr/>
            <p:nvPr/>
          </p:nvSpPr>
          <p:spPr bwMode="auto">
            <a:xfrm>
              <a:off x="6359455" y="4654195"/>
              <a:ext cx="1344083" cy="481017"/>
            </a:xfrm>
            <a:prstGeom prst="rect">
              <a:avLst/>
            </a:prstGeom>
            <a:solidFill>
              <a:srgbClr val="FEC8C4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r>
                <a:rPr lang="en-US" sz="1050" dirty="0">
                  <a:solidFill>
                    <a:schemeClr val="tx1"/>
                  </a:solidFill>
                  <a:latin typeface="Times New Roman" pitchFamily="18" charset="0"/>
                </a:rPr>
                <a:t>AP2 Calculates CFO and applies to NDP 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96F1F2B3-C550-16F0-BFF0-57F0A94EDE9D}"/>
                </a:ext>
              </a:extLst>
            </p:cNvPr>
            <p:cNvCxnSpPr>
              <a:endCxn id="42" idx="2"/>
            </p:cNvCxnSpPr>
            <p:nvPr/>
          </p:nvCxnSpPr>
          <p:spPr bwMode="auto">
            <a:xfrm flipH="1" flipV="1">
              <a:off x="7268703" y="4367066"/>
              <a:ext cx="8212" cy="2871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453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CEA29-D68F-D041-DC84-407281F7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8167D-CF24-E02F-3E3E-9B8FC61F2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a given pair of APs, how the Sync-reference and Sync-follower roles are determined is undecided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 per current discussion, they are decided arbitrarily without considering any preference/criteria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a pair AP1-AP2 participating in Co-BF: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Both may be willing to be followers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Neither may be willing to be a follower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Only one may be willing to be a follower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 AP may strongly prefer to not be a follower (e.g., due to more complexity)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Preference of each AP may change over time based on some conditions (e.g., based on traffic)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As discussed in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APs’ sync reference/follower roles need to be negotiated or determined before Co-BF sounding starts to avoid competition. This can be discussed as a MAC topic together with information exchanges when a Co-BF group is formed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DD821-993A-8C7B-01A0-3A923AB87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5C7E2-0FA6-EFDD-7017-6CCCF58FA5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7DF25-749D-B267-2AD4-E044123EE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3D9B381-D43B-705B-18A4-B1A69EAFA258}"/>
              </a:ext>
            </a:extLst>
          </p:cNvPr>
          <p:cNvGrpSpPr/>
          <p:nvPr/>
        </p:nvGrpSpPr>
        <p:grpSpPr>
          <a:xfrm>
            <a:off x="1693600" y="5257800"/>
            <a:ext cx="8802685" cy="1108663"/>
            <a:chOff x="1027115" y="5292137"/>
            <a:chExt cx="8802685" cy="1108663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5C326EB-DF4F-505C-0B04-E2A23DB3FF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81400" y="6139093"/>
              <a:ext cx="624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877B1FB-3B2C-06D7-2A16-113C8DE507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81400" y="5758093"/>
              <a:ext cx="624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7EC829B-1F74-063D-F090-478A7A7A04EC}"/>
                </a:ext>
              </a:extLst>
            </p:cNvPr>
            <p:cNvSpPr/>
            <p:nvPr/>
          </p:nvSpPr>
          <p:spPr bwMode="auto">
            <a:xfrm>
              <a:off x="4267200" y="5453296"/>
              <a:ext cx="1447800" cy="801080"/>
            </a:xfrm>
            <a:prstGeom prst="rect">
              <a:avLst/>
            </a:prstGeom>
            <a:solidFill>
              <a:srgbClr val="FFFF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Negotiation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09D2F28-5C3D-ED59-6CEE-86560D5482F1}"/>
                </a:ext>
              </a:extLst>
            </p:cNvPr>
            <p:cNvSpPr/>
            <p:nvPr/>
          </p:nvSpPr>
          <p:spPr bwMode="auto">
            <a:xfrm>
              <a:off x="6172200" y="5453295"/>
              <a:ext cx="2170114" cy="801079"/>
            </a:xfrm>
            <a:prstGeom prst="rect">
              <a:avLst/>
            </a:prstGeom>
            <a:solidFill>
              <a:srgbClr val="FFFF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Sounding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2D6D320-6D4C-C1DF-8EC8-088DC2EE0B8A}"/>
                </a:ext>
              </a:extLst>
            </p:cNvPr>
            <p:cNvSpPr/>
            <p:nvPr/>
          </p:nvSpPr>
          <p:spPr bwMode="auto">
            <a:xfrm>
              <a:off x="8839200" y="5453295"/>
              <a:ext cx="990600" cy="801079"/>
            </a:xfrm>
            <a:prstGeom prst="rect">
              <a:avLst/>
            </a:prstGeom>
            <a:solidFill>
              <a:srgbClr val="FFFF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2835D9-420A-E964-ECDF-C6532A24263A}"/>
                </a:ext>
              </a:extLst>
            </p:cNvPr>
            <p:cNvSpPr txBox="1"/>
            <p:nvPr/>
          </p:nvSpPr>
          <p:spPr>
            <a:xfrm>
              <a:off x="3229422" y="5480450"/>
              <a:ext cx="592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38A0E73-34FB-6F46-1437-B073CFECED74}"/>
                </a:ext>
              </a:extLst>
            </p:cNvPr>
            <p:cNvSpPr txBox="1"/>
            <p:nvPr/>
          </p:nvSpPr>
          <p:spPr>
            <a:xfrm>
              <a:off x="3226481" y="5867680"/>
              <a:ext cx="592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2FE28E6-4096-F977-F4A9-E70E3CB10A27}"/>
                </a:ext>
              </a:extLst>
            </p:cNvPr>
            <p:cNvSpPr txBox="1"/>
            <p:nvPr/>
          </p:nvSpPr>
          <p:spPr>
            <a:xfrm>
              <a:off x="2941099" y="5292137"/>
              <a:ext cx="12218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(Sync-reference)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C8EB6AF-F385-DB9D-C74C-AE12E4BB73A6}"/>
                </a:ext>
              </a:extLst>
            </p:cNvPr>
            <p:cNvSpPr txBox="1"/>
            <p:nvPr/>
          </p:nvSpPr>
          <p:spPr>
            <a:xfrm>
              <a:off x="2886034" y="6123801"/>
              <a:ext cx="12025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(Sync-follower)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C3AA3CF-2824-C874-FAC7-69AC71BC78B4}"/>
                </a:ext>
              </a:extLst>
            </p:cNvPr>
            <p:cNvSpPr txBox="1"/>
            <p:nvPr/>
          </p:nvSpPr>
          <p:spPr>
            <a:xfrm>
              <a:off x="1027115" y="5599477"/>
              <a:ext cx="1547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Decided beforehand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w/o any consideration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8FC58FA-A61D-9BF4-045D-83121A12A001}"/>
                </a:ext>
              </a:extLst>
            </p:cNvPr>
            <p:cNvCxnSpPr>
              <a:cxnSpLocks/>
              <a:stCxn id="33" idx="3"/>
            </p:cNvCxnSpPr>
            <p:nvPr/>
          </p:nvCxnSpPr>
          <p:spPr bwMode="auto">
            <a:xfrm flipV="1">
              <a:off x="2574333" y="5564784"/>
              <a:ext cx="484430" cy="2655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4ACBB3E-A46B-880C-2B92-B5B979CBDDB6}"/>
                </a:ext>
              </a:extLst>
            </p:cNvPr>
            <p:cNvCxnSpPr>
              <a:cxnSpLocks/>
              <a:stCxn id="33" idx="3"/>
            </p:cNvCxnSpPr>
            <p:nvPr/>
          </p:nvCxnSpPr>
          <p:spPr bwMode="auto">
            <a:xfrm>
              <a:off x="2574333" y="5830310"/>
              <a:ext cx="445565" cy="3267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9915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699F4-F956-9EC1-AF5B-E6E64EA8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3AB8C-EA86-30D8-DF33-F8D6845D7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Sync-reference and Sync-follower roles may be determined during MAPC agreement negotiation (establish/update) for Co-BF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Considering the preference of each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agree to determine roles in subsequent stages based on a TBD criteria after Co-BF negotiation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DA669-248F-2CA6-2AF1-60FC4613EE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898E8-61B5-4F63-557E-8B266462BA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6EA763-549E-7EFD-EC45-8D5D87E377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40EF89-7CA1-2FDE-7E50-5510E3289661}"/>
              </a:ext>
            </a:extLst>
          </p:cNvPr>
          <p:cNvGrpSpPr/>
          <p:nvPr/>
        </p:nvGrpSpPr>
        <p:grpSpPr>
          <a:xfrm>
            <a:off x="2589743" y="4495800"/>
            <a:ext cx="7010400" cy="1105883"/>
            <a:chOff x="2464481" y="5181602"/>
            <a:chExt cx="6603319" cy="80108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E82FDC8-ED3E-8444-8679-4A3A45D7A2D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19400" y="5867400"/>
              <a:ext cx="624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79D3849-D6DC-D08B-7B35-F8944EA180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19400" y="5486400"/>
              <a:ext cx="624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9152EB1-E89D-C2A4-6849-CFC005F92D4B}"/>
                </a:ext>
              </a:extLst>
            </p:cNvPr>
            <p:cNvSpPr/>
            <p:nvPr/>
          </p:nvSpPr>
          <p:spPr bwMode="auto">
            <a:xfrm>
              <a:off x="3505200" y="5181603"/>
              <a:ext cx="1447800" cy="8010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Neg</a:t>
              </a: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otiation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8DB5DA8-031A-7ACA-8DAB-1F3BB1CBE3A9}"/>
                </a:ext>
              </a:extLst>
            </p:cNvPr>
            <p:cNvSpPr/>
            <p:nvPr/>
          </p:nvSpPr>
          <p:spPr bwMode="auto">
            <a:xfrm>
              <a:off x="5412706" y="5181602"/>
              <a:ext cx="2291365" cy="801079"/>
            </a:xfrm>
            <a:prstGeom prst="rect">
              <a:avLst/>
            </a:prstGeom>
            <a:solidFill>
              <a:srgbClr val="FFFF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Sounding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8FA9D37-AE86-FB97-2A33-C9E2FA140545}"/>
                </a:ext>
              </a:extLst>
            </p:cNvPr>
            <p:cNvSpPr/>
            <p:nvPr/>
          </p:nvSpPr>
          <p:spPr bwMode="auto">
            <a:xfrm>
              <a:off x="8077200" y="5181602"/>
              <a:ext cx="990600" cy="801079"/>
            </a:xfrm>
            <a:prstGeom prst="rect">
              <a:avLst/>
            </a:prstGeom>
            <a:solidFill>
              <a:srgbClr val="FFFF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4404378-F75F-C911-25AB-9B2B31C13A48}"/>
                </a:ext>
              </a:extLst>
            </p:cNvPr>
            <p:cNvSpPr txBox="1"/>
            <p:nvPr/>
          </p:nvSpPr>
          <p:spPr>
            <a:xfrm>
              <a:off x="2467422" y="5208757"/>
              <a:ext cx="592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D7B7576-4B6A-4554-39A4-D4FE91A5B8CA}"/>
                </a:ext>
              </a:extLst>
            </p:cNvPr>
            <p:cNvSpPr txBox="1"/>
            <p:nvPr/>
          </p:nvSpPr>
          <p:spPr>
            <a:xfrm>
              <a:off x="2464481" y="5595987"/>
              <a:ext cx="592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110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16F7-95C1-B44B-FBB9-44043C46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1FD2-AE88-ABD5-5221-31FC0009F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Sync-reference and Sync-follower roles may be determined/switched during each sounding session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Decided based on a criteria (e.g., initiating AP may decide)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503D5-294B-D6D6-42A8-58BB7F7504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AB4F7-7FCC-9D21-AE96-33EDFC615C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A43AB2-42D6-63A0-90B0-FFB62B0613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E50FF8-54E3-2CA8-7DA6-ADD3E370A617}"/>
              </a:ext>
            </a:extLst>
          </p:cNvPr>
          <p:cNvGrpSpPr/>
          <p:nvPr/>
        </p:nvGrpSpPr>
        <p:grpSpPr>
          <a:xfrm>
            <a:off x="2288118" y="3327495"/>
            <a:ext cx="7010400" cy="1105883"/>
            <a:chOff x="2464481" y="5181602"/>
            <a:chExt cx="6603319" cy="80108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14D98BF-9EEF-A0DF-68E6-012E69001D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19400" y="5867400"/>
              <a:ext cx="624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C4A63A1-B922-1CE1-F91B-254616978F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19400" y="5486400"/>
              <a:ext cx="624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7D53FB0-BDE6-D08E-CFFA-901F70574261}"/>
                </a:ext>
              </a:extLst>
            </p:cNvPr>
            <p:cNvSpPr/>
            <p:nvPr/>
          </p:nvSpPr>
          <p:spPr bwMode="auto">
            <a:xfrm>
              <a:off x="3505200" y="5181603"/>
              <a:ext cx="1447800" cy="801080"/>
            </a:xfrm>
            <a:prstGeom prst="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Negotiation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370B822-6678-FF61-A36B-DD2C7FCE4088}"/>
                </a:ext>
              </a:extLst>
            </p:cNvPr>
            <p:cNvSpPr/>
            <p:nvPr/>
          </p:nvSpPr>
          <p:spPr bwMode="auto">
            <a:xfrm>
              <a:off x="5329575" y="5181602"/>
              <a:ext cx="2231941" cy="80107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Sounding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0BE2BB-29E6-EB7A-D337-C1823622E409}"/>
                </a:ext>
              </a:extLst>
            </p:cNvPr>
            <p:cNvSpPr/>
            <p:nvPr/>
          </p:nvSpPr>
          <p:spPr bwMode="auto">
            <a:xfrm>
              <a:off x="8077200" y="5181602"/>
              <a:ext cx="990600" cy="801079"/>
            </a:xfrm>
            <a:prstGeom prst="rect">
              <a:avLst/>
            </a:prstGeom>
            <a:solidFill>
              <a:srgbClr val="FFFFFF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C3B75CF-105D-8EAC-5102-655ED1759DFA}"/>
                </a:ext>
              </a:extLst>
            </p:cNvPr>
            <p:cNvSpPr txBox="1"/>
            <p:nvPr/>
          </p:nvSpPr>
          <p:spPr>
            <a:xfrm>
              <a:off x="2467422" y="5208757"/>
              <a:ext cx="592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88BC54-B168-CAE2-FFF2-FF024AE1CE67}"/>
                </a:ext>
              </a:extLst>
            </p:cNvPr>
            <p:cNvSpPr txBox="1"/>
            <p:nvPr/>
          </p:nvSpPr>
          <p:spPr>
            <a:xfrm>
              <a:off x="2464481" y="5595987"/>
              <a:ext cx="592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2</a:t>
              </a:r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341FD7-F494-416D-B6F2-0EC5AB3A50E4}"/>
              </a:ext>
            </a:extLst>
          </p:cNvPr>
          <p:cNvCxnSpPr>
            <a:cxnSpLocks/>
          </p:cNvCxnSpPr>
          <p:nvPr/>
        </p:nvCxnSpPr>
        <p:spPr bwMode="auto">
          <a:xfrm>
            <a:off x="4727575" y="6219451"/>
            <a:ext cx="3124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7F25BE-BCC6-768A-E7C7-BF50F7C7F911}"/>
              </a:ext>
            </a:extLst>
          </p:cNvPr>
          <p:cNvCxnSpPr>
            <a:cxnSpLocks/>
          </p:cNvCxnSpPr>
          <p:nvPr/>
        </p:nvCxnSpPr>
        <p:spPr bwMode="auto">
          <a:xfrm>
            <a:off x="4727575" y="5698436"/>
            <a:ext cx="3048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2EF9874F-465C-2E04-14BD-4EAEF57BBA4F}"/>
              </a:ext>
            </a:extLst>
          </p:cNvPr>
          <p:cNvSpPr/>
          <p:nvPr/>
        </p:nvSpPr>
        <p:spPr bwMode="auto">
          <a:xfrm>
            <a:off x="4930049" y="5257800"/>
            <a:ext cx="743724" cy="440636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Co-BF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Invite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AAFBB9-85C8-D265-C200-E4C620BC3874}"/>
              </a:ext>
            </a:extLst>
          </p:cNvPr>
          <p:cNvSpPr/>
          <p:nvPr/>
        </p:nvSpPr>
        <p:spPr bwMode="auto">
          <a:xfrm>
            <a:off x="5864724" y="5778815"/>
            <a:ext cx="743724" cy="440636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Co-BF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Response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D7DF9A-E7E0-B700-3602-2D36F7CF5BBA}"/>
              </a:ext>
            </a:extLst>
          </p:cNvPr>
          <p:cNvSpPr/>
          <p:nvPr/>
        </p:nvSpPr>
        <p:spPr bwMode="auto">
          <a:xfrm>
            <a:off x="6784975" y="5257800"/>
            <a:ext cx="743724" cy="440636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NDPA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AA75754-E5F5-C6C2-3649-2C61B2AF291D}"/>
              </a:ext>
            </a:extLst>
          </p:cNvPr>
          <p:cNvSpPr/>
          <p:nvPr/>
        </p:nvSpPr>
        <p:spPr bwMode="auto">
          <a:xfrm>
            <a:off x="4041775" y="5029200"/>
            <a:ext cx="4572000" cy="1447800"/>
          </a:xfrm>
          <a:prstGeom prst="ellipse">
            <a:avLst/>
          </a:prstGeom>
          <a:noFill/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B5D7137-9B88-0D2A-703D-08106910E503}"/>
              </a:ext>
            </a:extLst>
          </p:cNvPr>
          <p:cNvCxnSpPr>
            <a:cxnSpLocks/>
            <a:endCxn id="28" idx="1"/>
          </p:cNvCxnSpPr>
          <p:nvPr/>
        </p:nvCxnSpPr>
        <p:spPr bwMode="auto">
          <a:xfrm flipH="1">
            <a:off x="4711329" y="4433375"/>
            <a:ext cx="625846" cy="807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E2119CC-E928-1216-AE81-CB3079DF3B37}"/>
              </a:ext>
            </a:extLst>
          </p:cNvPr>
          <p:cNvCxnSpPr>
            <a:cxnSpLocks/>
            <a:endCxn id="28" idx="7"/>
          </p:cNvCxnSpPr>
          <p:nvPr/>
        </p:nvCxnSpPr>
        <p:spPr bwMode="auto">
          <a:xfrm>
            <a:off x="6480175" y="4433375"/>
            <a:ext cx="1464046" cy="807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2929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83B3C-4D79-D1A4-4264-5DFF9966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794C3-2FC6-509D-38F5-A0A4D381F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Sync-reference and Sync-follower roles may be determined/switched outside of the MAPC negotiation/sounding/data transmission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Either AP may initiate switch role request after roles have been decided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Procedure for dynamic switching of roles may reuse Co-BF negotiation procedure or a separate frame exchange between APs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Switching indication may happen at any stage above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F118A-5D80-904D-78C2-A8847A113A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17DB3-6CA0-6141-F1E8-E20FCA6470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3153C3-013B-3529-AB47-EAD06787D1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F61281A-A9DC-87C3-C0C3-3505A4BA176B}"/>
              </a:ext>
            </a:extLst>
          </p:cNvPr>
          <p:cNvGrpSpPr/>
          <p:nvPr/>
        </p:nvGrpSpPr>
        <p:grpSpPr>
          <a:xfrm>
            <a:off x="1980671" y="3917331"/>
            <a:ext cx="8228543" cy="1950069"/>
            <a:chOff x="1980671" y="3581400"/>
            <a:chExt cx="8228543" cy="195006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0BAA4CB-4B47-5BA4-0BF0-3CDCF9104F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9271" y="5372322"/>
              <a:ext cx="799994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CCF785B-01A5-CDE6-663B-23303E84E2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9271" y="4846356"/>
              <a:ext cx="799994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03F8E9A-702A-6383-C882-F1FB7154D06C}"/>
                </a:ext>
              </a:extLst>
            </p:cNvPr>
            <p:cNvSpPr/>
            <p:nvPr/>
          </p:nvSpPr>
          <p:spPr bwMode="auto">
            <a:xfrm>
              <a:off x="3339217" y="4425587"/>
              <a:ext cx="1537054" cy="110588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Negotiation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9B21D7A-443C-DB90-ACA3-228A30DB33BC}"/>
                </a:ext>
              </a:extLst>
            </p:cNvPr>
            <p:cNvSpPr/>
            <p:nvPr/>
          </p:nvSpPr>
          <p:spPr bwMode="auto">
            <a:xfrm>
              <a:off x="6151310" y="4421114"/>
              <a:ext cx="2535490" cy="1105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Sounding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211AC1-307E-FD39-E38D-A57129DF8BA5}"/>
                </a:ext>
              </a:extLst>
            </p:cNvPr>
            <p:cNvSpPr/>
            <p:nvPr/>
          </p:nvSpPr>
          <p:spPr bwMode="auto">
            <a:xfrm>
              <a:off x="9157546" y="4425586"/>
              <a:ext cx="1051668" cy="1105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Co-BF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BF953E-173D-DF97-96D4-DA0D7B2A263B}"/>
                </a:ext>
              </a:extLst>
            </p:cNvPr>
            <p:cNvSpPr txBox="1"/>
            <p:nvPr/>
          </p:nvSpPr>
          <p:spPr>
            <a:xfrm>
              <a:off x="1983793" y="4463073"/>
              <a:ext cx="628722" cy="467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6241A3A-F56D-CC06-FED7-6EA6E01731E9}"/>
                </a:ext>
              </a:extLst>
            </p:cNvPr>
            <p:cNvSpPr txBox="1"/>
            <p:nvPr/>
          </p:nvSpPr>
          <p:spPr>
            <a:xfrm>
              <a:off x="1980671" y="4997640"/>
              <a:ext cx="628722" cy="467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2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7C7EF4A-3A47-99E1-5FBB-3B90BB9AEE31}"/>
                </a:ext>
              </a:extLst>
            </p:cNvPr>
            <p:cNvGrpSpPr/>
            <p:nvPr/>
          </p:nvGrpSpPr>
          <p:grpSpPr>
            <a:xfrm>
              <a:off x="5217635" y="3581400"/>
              <a:ext cx="2021365" cy="1264956"/>
              <a:chOff x="8187849" y="3581400"/>
              <a:chExt cx="2021365" cy="1264956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EC5031-0ED4-9299-0C31-1B1EF3AD8F2F}"/>
                  </a:ext>
                </a:extLst>
              </p:cNvPr>
              <p:cNvSpPr/>
              <p:nvPr/>
            </p:nvSpPr>
            <p:spPr bwMode="auto">
              <a:xfrm>
                <a:off x="8187849" y="4481002"/>
                <a:ext cx="583220" cy="36535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FRAME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71C7DC9D-F3B4-F97F-C2D4-B94B41B14804}"/>
                  </a:ext>
                </a:extLst>
              </p:cNvPr>
              <p:cNvCxnSpPr>
                <a:cxnSpLocks/>
                <a:endCxn id="18" idx="0"/>
              </p:cNvCxnSpPr>
              <p:nvPr/>
            </p:nvCxnSpPr>
            <p:spPr bwMode="auto">
              <a:xfrm flipH="1">
                <a:off x="8479459" y="3968385"/>
                <a:ext cx="267396" cy="51261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7ECEFDB-FBF1-D3F1-75AD-9285119A5064}"/>
                  </a:ext>
                </a:extLst>
              </p:cNvPr>
              <p:cNvSpPr txBox="1"/>
              <p:nvPr/>
            </p:nvSpPr>
            <p:spPr>
              <a:xfrm>
                <a:off x="8504901" y="3581400"/>
                <a:ext cx="170431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rgbClr val="FF0000"/>
                    </a:solidFill>
                  </a:rPr>
                  <a:t>AP 1 indicates switching of </a:t>
                </a:r>
              </a:p>
              <a:p>
                <a:r>
                  <a:rPr lang="en-US" sz="1050" dirty="0">
                    <a:solidFill>
                      <a:srgbClr val="FF0000"/>
                    </a:solidFill>
                  </a:rPr>
                  <a:t>Reference-Follower roles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078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[1] https://mentor.ieee.org/802.11/dcn/25/11-25-0083-01-00bn-cfo-correction-and-related-simplifications-for-cobf.pptx</a:t>
            </a:r>
          </a:p>
          <a:p>
            <a:r>
              <a:rPr lang="en-GB" sz="2000" dirty="0"/>
              <a:t>[2] https://mentor.ieee.org/802.11/dcn/25/11-25-0103-00-00bn-simplified-carrier-synchronization-for-cobf-transmissions.pptx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CCD85452DC14DB33F1A0D6FC02910" ma:contentTypeVersion="1" ma:contentTypeDescription="Create a new document." ma:contentTypeScope="" ma:versionID="b565aa54d6831802139c0855adc9a2c4">
  <xsd:schema xmlns:xsd="http://www.w3.org/2001/XMLSchema" xmlns:xs="http://www.w3.org/2001/XMLSchema" xmlns:p="http://schemas.microsoft.com/office/2006/metadata/properties" xmlns:ns3="24a94663-ac85-4567-bdcb-9c5eeca67e77" targetNamespace="http://schemas.microsoft.com/office/2006/metadata/properties" ma:root="true" ma:fieldsID="7fc466b0430fbd45e3cdc19eb15e331d" ns3:_="">
    <xsd:import namespace="24a94663-ac85-4567-bdcb-9c5eeca67e7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94663-ac85-4567-bdcb-9c5eeca67e77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1D2DF3-6527-477F-AB1E-928DFD3E04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94663-ac85-4567-bdcb-9c5eeca67e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3FC037-B286-4F0C-8954-F845874BBD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55840A-2A98-4953-9978-5331CA78342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24a94663-ac85-4567-bdcb-9c5eeca67e77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10170</TotalTime>
  <Words>726</Words>
  <Application>Microsoft Office PowerPoint</Application>
  <PresentationFormat>Widescreen</PresentationFormat>
  <Paragraphs>190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Calibre Semibold</vt:lpstr>
      <vt:lpstr>Calibri</vt:lpstr>
      <vt:lpstr>Times New Roman</vt:lpstr>
      <vt:lpstr>Office Theme</vt:lpstr>
      <vt:lpstr>Document</vt:lpstr>
      <vt:lpstr>Co-BF Sync-reference and Sync-follower Determination</vt:lpstr>
      <vt:lpstr>Introduction: Sync-Reference and Sync-Follower</vt:lpstr>
      <vt:lpstr>Background: Illustration when sounding process happens first in reference AP’s BSS [1]</vt:lpstr>
      <vt:lpstr>Background: Illustration when sounding process happens first in follower AP’s BSS [1]</vt:lpstr>
      <vt:lpstr>Problem</vt:lpstr>
      <vt:lpstr>Solution 1</vt:lpstr>
      <vt:lpstr>Solution 2</vt:lpstr>
      <vt:lpstr>Solution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Mrugen Deshmukh</dc:creator>
  <cp:keywords/>
  <cp:lastModifiedBy>Mrugen Deshmukh</cp:lastModifiedBy>
  <cp:revision>159</cp:revision>
  <cp:lastPrinted>1601-01-01T00:00:00Z</cp:lastPrinted>
  <dcterms:created xsi:type="dcterms:W3CDTF">2025-01-23T18:33:14Z</dcterms:created>
  <dcterms:modified xsi:type="dcterms:W3CDTF">2025-07-23T09:30:58Z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0x010100746CCD85452DC14DB33F1A0D6FC02910</vt:lpwstr>
  </property>
</Properties>
</file>