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6" r:id="rId2"/>
    <p:sldId id="480" r:id="rId3"/>
    <p:sldId id="605" r:id="rId4"/>
    <p:sldId id="610" r:id="rId5"/>
    <p:sldId id="611" r:id="rId6"/>
    <p:sldId id="608" r:id="rId7"/>
    <p:sldId id="604" r:id="rId8"/>
    <p:sldId id="587" r:id="rId9"/>
    <p:sldId id="614" r:id="rId10"/>
    <p:sldId id="609" r:id="rId11"/>
  </p:sldIdLst>
  <p:sldSz cx="12192000" cy="6858000"/>
  <p:notesSz cx="9926638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BD3609-64EF-8DC1-DA71-22AAEB7E0D22}" name="이준수" initials="이" userId="S::js.lee@newratek.com::8c6486e4-8bc7-4f1a-bdee-fbc23a8e82c1" providerId="AD"/>
  <p188:author id="{3A721035-C459-A068-4EF5-526E126F7C99}" name="NRT LAB" initials="NL" userId="S::nrt.lab@newratek.com::a20cd3e8-0e2c-40a5-99b6-2fbe4c0914df" providerId="AD"/>
  <p188:author id="{0F62E7C6-B314-523F-9E70-39A1E5A3E153}" name="노시찬" initials="노" userId="S::sc.noh@newratek.com::9de97547-44b1-4820-bc9d-2958daea934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천진영/책임연구원/차세대표준(연)ICS팀(jiny.chun@lge.com)" initials="천" lastIdx="1" clrIdx="0">
    <p:extLst>
      <p:ext uri="{19B8F6BF-5375-455C-9EA6-DF929625EA0E}">
        <p15:presenceInfo xmlns:p15="http://schemas.microsoft.com/office/powerpoint/2012/main" userId="S-1-5-21-2543426832-1914326140-3112152631-10825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8EEC0"/>
    <a:srgbClr val="F7FDAD"/>
    <a:srgbClr val="0000FF"/>
    <a:srgbClr val="FFCCCC"/>
    <a:srgbClr val="FF99FF"/>
    <a:srgbClr val="FFFF99"/>
    <a:srgbClr val="ADDB7B"/>
    <a:srgbClr val="BCE292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32" autoAdjust="0"/>
    <p:restoredTop sz="76910" autoAdjust="0"/>
  </p:normalViewPr>
  <p:slideViewPr>
    <p:cSldViewPr>
      <p:cViewPr varScale="1">
        <p:scale>
          <a:sx n="77" d="100"/>
          <a:sy n="77" d="100"/>
        </p:scale>
        <p:origin x="608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2252" y="84"/>
      </p:cViewPr>
      <p:guideLst>
        <p:guide orient="horz" pos="2141"/>
        <p:guide pos="31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64728" y="69906"/>
            <a:ext cx="216623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2143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doc.: IEEE 802.11-yy/1111r0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5677" y="69907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2143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83792" y="6578907"/>
            <a:ext cx="15613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2143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Si-Chan Noh</a:t>
            </a:r>
            <a:r>
              <a:rPr lang="en-US" dirty="0"/>
              <a:t>, </a:t>
            </a:r>
            <a:r>
              <a:rPr lang="en-US" altLang="ko-KR" dirty="0"/>
              <a:t>Newracom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2659" y="6578907"/>
            <a:ext cx="51777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2143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2505" y="283765"/>
            <a:ext cx="794162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312" tIns="45656" rIns="91312" bIns="45656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2505" y="6578907"/>
            <a:ext cx="718145" cy="18466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2507" y="6570981"/>
            <a:ext cx="816042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312" tIns="45656" rIns="91312" bIns="45656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98524" y="12837"/>
            <a:ext cx="21958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2143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doc.: IEEE 802.11-yy/0610r0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5430" y="12837"/>
            <a:ext cx="91602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2143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05100" y="512763"/>
            <a:ext cx="4516438" cy="25415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2284" y="3229214"/>
            <a:ext cx="7282072" cy="30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31" tIns="45974" rIns="93531" bIns="459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82265" y="6582077"/>
            <a:ext cx="2112117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6560" lvl="4" algn="r" defTabSz="932143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0028" y="6582077"/>
            <a:ext cx="51777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2143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6900" y="6582077"/>
            <a:ext cx="718145" cy="18466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6899" y="6580493"/>
            <a:ext cx="7852841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312" tIns="45656" rIns="91312" bIns="45656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29088" y="217184"/>
            <a:ext cx="8068466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1312" tIns="45656" rIns="91312" bIns="45656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5100" y="512763"/>
            <a:ext cx="4516438" cy="2541587"/>
          </a:xfrm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ko-KR"/>
          </a:p>
        </p:txBody>
      </p:sp>
    </p:spTree>
    <p:extLst>
      <p:ext uri="{BB962C8B-B14F-4D97-AF65-F5344CB8AC3E}">
        <p14:creationId xmlns:p14="http://schemas.microsoft.com/office/powerpoint/2010/main" val="18672833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A99C6-D063-7FB9-4E19-021D83835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996A529-515F-CFFD-4E7C-BDDD6CED3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5C41D9F-B5B8-9DDC-FBC7-2A1B1F5E94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9899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43045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54A1A-0665-CDD3-6F85-516AAA6CB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0B867D7B-1594-0EEA-B5DD-64A40B538C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4E90567B-25D1-B8A7-C2E2-188D78C70D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25084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AA9DB-3A34-4AC8-2CB0-DADD883DD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BDC7EBC-36FA-BF0A-0F90-2944146FF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59AB3B95-E93D-5C4A-3363-E088163023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5174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25850-272D-3F2B-B0CD-2E3D8972E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4940B0DB-1DEF-2826-CAB0-AD3DEAB46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D462D0A-5CBF-8B12-B96E-6F72D39408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1220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1E89B-87A5-0A75-77FA-7EB211C4AA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412A411-F606-F9AC-1316-40F64603E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3A9BC4FB-D73C-AE2D-07EF-FB8C403BCB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2273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BB89F-77DD-BEC5-385B-03563D9EA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E079577-ACDA-CDD3-ED8E-26EA1CDEA1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5EAB839-21CA-CA76-0901-3233FEF260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29758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76ED3-7827-6229-71A4-8414AAB21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10056DF6-DD25-94AF-6B5E-37B1B15A03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7F616C2-B45D-D8EF-A6F6-2584639955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40285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8726C-D7BA-0C10-0D09-1EF27603C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50B9A72A-023F-BFFC-27EB-8A760EB302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705100" y="512763"/>
            <a:ext cx="4516438" cy="2541587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AAAC765-85C0-6221-823D-4F3E980DC6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8802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  <a:lvl6pPr marL="2285943" indent="0" algn="ctr">
              <a:buNone/>
              <a:defRPr/>
            </a:lvl6pPr>
            <a:lvl7pPr marL="2743131" indent="0" algn="ctr">
              <a:buNone/>
              <a:defRPr/>
            </a:lvl7pPr>
            <a:lvl8pPr marL="3200320" indent="0" algn="ctr">
              <a:buNone/>
              <a:defRPr/>
            </a:lvl8pPr>
            <a:lvl9pPr marL="365750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0"/>
          </p:nvPr>
        </p:nvSpPr>
        <p:spPr>
          <a:xfrm>
            <a:off x="929220" y="332603"/>
            <a:ext cx="1182055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March 2024</a:t>
            </a:r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1"/>
          </p:nvPr>
        </p:nvSpPr>
        <p:spPr>
          <a:xfrm>
            <a:off x="9830576" y="6475413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</a:t>
            </a:r>
            <a:r>
              <a:rPr lang="en-US" altLang="ko-KR" dirty="0" err="1"/>
              <a:t>Newracom</a:t>
            </a:r>
            <a:endParaRPr lang="en-US" altLang="ko-KR" dirty="0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20" y="332603"/>
            <a:ext cx="9425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30576" y="6475413"/>
            <a:ext cx="15613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Si-Chan Noh, </a:t>
            </a:r>
            <a:r>
              <a:rPr lang="en-US" altLang="ko-KR" dirty="0" err="1"/>
              <a:t>Newracom</a:t>
            </a:r>
            <a:endParaRPr lang="en-US" altLang="ko-K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1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752600"/>
            <a:ext cx="103632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20" y="332603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March 2024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830576" y="6475413"/>
            <a:ext cx="15613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 dirty="0"/>
              <a:t>Si-Chan Noh, </a:t>
            </a:r>
            <a:r>
              <a:rPr lang="en-US" altLang="ko-KR" dirty="0" err="1"/>
              <a:t>Newracom</a:t>
            </a:r>
            <a:endParaRPr lang="en-US" altLang="ko-K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1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90414" y="332603"/>
            <a:ext cx="3270255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>
                <a:cs typeface="Arial" charset="0"/>
              </a:rPr>
              <a:t>doc.: IEEE 802.11-25/1155r1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2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2" y="6475414"/>
            <a:ext cx="718145" cy="18466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sz="1200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189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377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566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754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24" indent="-228594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15" indent="-228594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06" indent="-2285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795" indent="-2285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5984" indent="-2285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172" indent="-2285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361" indent="-228594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  <p:sp>
        <p:nvSpPr>
          <p:cNvPr id="9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0" name="날짜 개체 틀 3"/>
          <p:cNvSpPr txBox="1">
            <a:spLocks/>
          </p:cNvSpPr>
          <p:nvPr/>
        </p:nvSpPr>
        <p:spPr bwMode="auto">
          <a:xfrm>
            <a:off x="914400" y="332604"/>
            <a:ext cx="9425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l" rtl="0" eaLnBrk="0" fontAlgn="base" latinLnBrk="0" hangingPunct="0">
              <a:spcBef>
                <a:spcPct val="0"/>
              </a:spcBef>
              <a:spcAft>
                <a:spcPct val="0"/>
              </a:spcAft>
              <a:defRPr kumimoji="0" sz="1800" b="1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5pPr>
            <a:lvl6pPr marL="2286000" algn="l" defTabSz="914400" rtl="0" eaLnBrk="1" latinLnBrk="1" hangingPunct="1"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6pPr>
            <a:lvl7pPr marL="2743200" algn="l" defTabSz="914400" rtl="0" eaLnBrk="1" latinLnBrk="1" hangingPunct="1"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7pPr>
            <a:lvl8pPr marL="3200400" algn="l" defTabSz="914400" rtl="0" eaLnBrk="1" latinLnBrk="1" hangingPunct="1"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8pPr>
            <a:lvl9pPr marL="3657600" algn="l" defTabSz="914400" rtl="0" eaLnBrk="1" latinLnBrk="1" hangingPunct="1">
              <a:defRPr kumimoji="1" sz="1200" kern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  <a:cs typeface="+mn-cs"/>
              </a:defRPr>
            </a:lvl9pPr>
          </a:lstStyle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7E03CC87-A6A2-1D67-6C7A-C299D0417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69900"/>
            <a:ext cx="10363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5pPr>
            <a:lvl6pPr marL="457189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6pPr>
            <a:lvl7pPr marL="914377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7pPr>
            <a:lvl8pPr marL="1371566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8pPr>
            <a:lvl9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kumimoji="0" lang="en-US" kern="0" dirty="0"/>
              <a:t>Further Considerations on P-EDCA</a:t>
            </a:r>
            <a:endParaRPr kumimoji="0" lang="en-GB" kern="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22A708C-90E9-A0D3-5A06-680C09FF91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756504"/>
            <a:ext cx="8534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2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1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0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79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598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172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36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spcBef>
                <a:spcPts val="500"/>
              </a:spcBef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kumimoji="0" lang="en-GB" sz="2000" kern="0" dirty="0"/>
              <a:t>Date:</a:t>
            </a:r>
            <a:r>
              <a:rPr kumimoji="0" lang="en-GB" sz="2000" b="0" kern="0" dirty="0"/>
              <a:t> </a:t>
            </a:r>
            <a:r>
              <a:rPr lang="en-US" altLang="ko-KR" sz="2000" b="0" dirty="0">
                <a:ea typeface="굴림" panose="020B0600000101010101" pitchFamily="50" charset="-127"/>
              </a:rPr>
              <a:t>2025-07-17</a:t>
            </a:r>
            <a:endParaRPr kumimoji="0" lang="en-GB" sz="2000" b="0" kern="0" dirty="0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C0408AA7-62D7-A783-6431-AF7A2D276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175" y="2459896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13" name="Table 9">
            <a:extLst>
              <a:ext uri="{FF2B5EF4-FFF2-40B4-BE49-F238E27FC236}">
                <a16:creationId xmlns:a16="http://schemas.microsoft.com/office/drawing/2014/main" id="{33A076D7-3C24-EDF5-947A-43A3CC5AE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183662"/>
              </p:ext>
            </p:extLst>
          </p:nvPr>
        </p:nvGraphicFramePr>
        <p:xfrm>
          <a:off x="914400" y="2895600"/>
          <a:ext cx="10667999" cy="1188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335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Affiliations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ko-KR" sz="1600" dirty="0">
                          <a:solidFill>
                            <a:schemeClr val="tx1"/>
                          </a:solidFill>
                        </a:rPr>
                        <a:t>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mail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Si-Chan Noh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altLang="ko-KR" sz="1400" dirty="0">
                          <a:solidFill>
                            <a:schemeClr val="tx1"/>
                          </a:solidFill>
                        </a:rPr>
                        <a:t>Newracom</a:t>
                      </a:r>
                    </a:p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sc.noh@newracom.com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8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Joonsoo Lee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js.lee@newracom.com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8216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F2D9E-CD73-6AB6-27D4-8879AAB48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65A9FA-C6CC-9D62-02FC-7D8141F36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3F8312-5540-E555-699F-C39D6807D8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55284EA-B0EE-38BB-80CA-2C724C462CB1}"/>
              </a:ext>
            </a:extLst>
          </p:cNvPr>
          <p:cNvSpPr txBox="1">
            <a:spLocks/>
          </p:cNvSpPr>
          <p:nvPr/>
        </p:nvSpPr>
        <p:spPr bwMode="auto">
          <a:xfrm>
            <a:off x="914400" y="1981200"/>
            <a:ext cx="10667999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2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1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0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79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598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172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36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ko-KR" sz="2000" dirty="0"/>
              <a:t>[1] IEEE802.11 REVme7.0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2000" dirty="0"/>
              <a:t>[2] Draft P802.11bn_D1.0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A968969-A6BE-BEB2-A558-18C10B6FF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Reference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98236BE-AD9A-20FA-4DF5-819CF9B57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486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CD230AB-2A2B-0BAD-DDBF-92027EDED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Introduction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5B5EBAE-6F84-87C2-6507-71CC28A1A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CC3C29A5-7CEF-E2A7-93E2-55175AF4F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752600"/>
            <a:ext cx="10820401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The P-EDCA contention shall start immediately after the end of the transmitted DS-CTS frame and shall follow the random backoff procedure defined in 10.23.2.4 (Obtaining an EDCA TXOP) except that: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Only EDCAF[AC_VO] shall be allowed to contend during the P-EDCA contention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Operation of the other EDCAFs is suspended</a:t>
            </a:r>
          </a:p>
          <a:p>
            <a:pPr marL="457188" lvl="1" indent="0">
              <a:buNone/>
            </a:pPr>
            <a:endParaRPr lang="en-US" altLang="ko-KR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The text may benefit from clarifying how the suspension of the other EDCAFs is realized 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ko-KR" sz="1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Furthermore, one of the purposes of transmitting a DS-CTS prior to the P-EDCA contention is to provide medium protection, enabling P-EDCA STAs to content for the channel during the P-EDCA contention period</a:t>
            </a:r>
          </a:p>
          <a:p>
            <a:pPr marL="0" indent="0">
              <a:buNone/>
            </a:pPr>
            <a:endParaRPr lang="en-US" altLang="ko-K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In this contribution, we discuss how to ensure that only EDCAF[AC_VO] contends during the P-EDCA contention by suspending the other EDCAFs, and how to provide conservative channel protection following DS-CTS transmission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62148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64451-FDC7-A80F-184E-FCDE7E8090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D641BF-BE83-67B2-8A9D-CDD2CC54D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DDFBB8-7932-3FD9-D9C7-50BA7D244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7A53138-A6FA-1938-4188-3CCDABBC4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EDCAF to contend P-EDCA (1/3)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5234941-0F1B-96CB-6758-DAB2DA7924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D0A793A4-92AE-A061-3477-038551CE5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480" y="1751014"/>
            <a:ext cx="10820401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2000" dirty="0"/>
              <a:t>P-EDCA is an enhancement of the EDCA mechanism to support pending AC_VO</a:t>
            </a:r>
            <a:r>
              <a:rPr lang="ko-KR" altLang="en-US" sz="2000" dirty="0"/>
              <a:t> </a:t>
            </a:r>
            <a:r>
              <a:rPr lang="en-US" altLang="ko-KR" sz="2000" dirty="0"/>
              <a:t>traffic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600" dirty="0"/>
              <a:t>If a UHR STA has pending AC_VO traffic and meets the conditions for P-EDCA, it participates P-EDCA contention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600" dirty="0"/>
              <a:t>Given that P-EDCA is intended to support AC_VO traffic, it is reasonable that only EDCAF[AC_VO] be allowed to contend during the P-EDCA contention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600" dirty="0"/>
              <a:t>However, if suspension of all EDCAFs other than EDCAF[AC_VO] cannot be ensured, the following issue may arise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ko-KR" sz="1400" dirty="0"/>
              <a:t>Internal resolution among contending EDCAFs within a STA does not always reflect the intended prioritization 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ko-KR" sz="1200" dirty="0"/>
              <a:t>For example, EDCAF[AC_VI] may unintentionally obtain the TXOP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ko-KR" sz="1400" dirty="0"/>
              <a:t>This would undermine the main purpose of P-EDCA, and pending AC_VO traffic may be lost (i.e., expired)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600" dirty="0"/>
          </a:p>
          <a:p>
            <a:pPr>
              <a:buFont typeface="Arial" panose="020B0604020202020204" pitchFamily="34" charset="0"/>
              <a:buChar char="•"/>
            </a:pPr>
            <a:endParaRPr lang="en-US" altLang="ko-KR" sz="2000" dirty="0"/>
          </a:p>
          <a:p>
            <a:pPr marL="0" indent="0">
              <a:buNone/>
            </a:pPr>
            <a:endParaRPr lang="en-US" altLang="ko-KR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900" dirty="0"/>
              <a:t>Accordingly, a mechanism that suspends all EDCAFs except EDCAF[AC_VO] may be needed to ensure the intended behavior during the P-EDCA contention </a:t>
            </a:r>
          </a:p>
          <a:p>
            <a:pPr marL="0" indent="0">
              <a:buNone/>
            </a:pPr>
            <a:endParaRPr lang="en-US" altLang="ko-KR" sz="20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5C333DE2-05CD-D5F7-CEBD-8608A46D838B}"/>
              </a:ext>
            </a:extLst>
          </p:cNvPr>
          <p:cNvSpPr/>
          <p:nvPr/>
        </p:nvSpPr>
        <p:spPr>
          <a:xfrm>
            <a:off x="2222081" y="4122269"/>
            <a:ext cx="1003243" cy="17251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dirty="0">
                <a:solidFill>
                  <a:schemeClr val="tx1"/>
                </a:solidFill>
              </a:rPr>
              <a:t> [Internal contention]</a:t>
            </a:r>
            <a:endParaRPr lang="ko-KR" altLang="en-US" sz="700" dirty="0">
              <a:solidFill>
                <a:schemeClr val="tx1"/>
              </a:solidFill>
            </a:endParaRPr>
          </a:p>
        </p:txBody>
      </p:sp>
      <p:cxnSp>
        <p:nvCxnSpPr>
          <p:cNvPr id="77" name="직선 연결선 76">
            <a:extLst>
              <a:ext uri="{FF2B5EF4-FFF2-40B4-BE49-F238E27FC236}">
                <a16:creationId xmlns:a16="http://schemas.microsoft.com/office/drawing/2014/main" id="{0341C0E5-8049-9C52-4C86-2E9E98BED4B2}"/>
              </a:ext>
            </a:extLst>
          </p:cNvPr>
          <p:cNvCxnSpPr>
            <a:cxnSpLocks/>
          </p:cNvCxnSpPr>
          <p:nvPr/>
        </p:nvCxnSpPr>
        <p:spPr>
          <a:xfrm>
            <a:off x="3244272" y="4605847"/>
            <a:ext cx="5492909" cy="0"/>
          </a:xfrm>
          <a:prstGeom prst="line">
            <a:avLst/>
          </a:prstGeom>
          <a:ln w="1143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0E9C5F72-BEFB-AC5D-ADF6-D1C749A17E66}"/>
              </a:ext>
            </a:extLst>
          </p:cNvPr>
          <p:cNvSpPr/>
          <p:nvPr/>
        </p:nvSpPr>
        <p:spPr>
          <a:xfrm>
            <a:off x="3527256" y="4243172"/>
            <a:ext cx="596129" cy="3633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79" name="직사각형 78">
            <a:extLst>
              <a:ext uri="{FF2B5EF4-FFF2-40B4-BE49-F238E27FC236}">
                <a16:creationId xmlns:a16="http://schemas.microsoft.com/office/drawing/2014/main" id="{62F500F5-A312-CCCF-D6B0-9F7A9BA72C88}"/>
              </a:ext>
            </a:extLst>
          </p:cNvPr>
          <p:cNvSpPr/>
          <p:nvPr/>
        </p:nvSpPr>
        <p:spPr>
          <a:xfrm>
            <a:off x="6234304" y="4243341"/>
            <a:ext cx="1213495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rgbClr val="FF0000"/>
                </a:solidFill>
              </a:rPr>
              <a:t>AC_VI </a:t>
            </a:r>
            <a:r>
              <a:rPr lang="en-US" altLang="ko-KR" sz="900" b="1" dirty="0">
                <a:solidFill>
                  <a:schemeClr val="tx1"/>
                </a:solidFill>
              </a:rPr>
              <a:t>traffic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80" name="직사각형 79">
            <a:extLst>
              <a:ext uri="{FF2B5EF4-FFF2-40B4-BE49-F238E27FC236}">
                <a16:creationId xmlns:a16="http://schemas.microsoft.com/office/drawing/2014/main" id="{756862FB-37C9-E107-2C64-4EA2A3CE6CB6}"/>
              </a:ext>
            </a:extLst>
          </p:cNvPr>
          <p:cNvSpPr/>
          <p:nvPr/>
        </p:nvSpPr>
        <p:spPr>
          <a:xfrm>
            <a:off x="5378903" y="4605847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CTS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81" name="사각형: 둥근 모서리 80">
            <a:extLst>
              <a:ext uri="{FF2B5EF4-FFF2-40B4-BE49-F238E27FC236}">
                <a16:creationId xmlns:a16="http://schemas.microsoft.com/office/drawing/2014/main" id="{65E96AF8-F8ED-CD71-B45C-59246E1DF1F3}"/>
              </a:ext>
            </a:extLst>
          </p:cNvPr>
          <p:cNvSpPr/>
          <p:nvPr/>
        </p:nvSpPr>
        <p:spPr>
          <a:xfrm flipV="1">
            <a:off x="8206384" y="4551380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82" name="사각형: 둥근 모서리 81">
            <a:extLst>
              <a:ext uri="{FF2B5EF4-FFF2-40B4-BE49-F238E27FC236}">
                <a16:creationId xmlns:a16="http://schemas.microsoft.com/office/drawing/2014/main" id="{462591B5-60B3-CC7F-662B-4D68A7BF754D}"/>
              </a:ext>
            </a:extLst>
          </p:cNvPr>
          <p:cNvSpPr/>
          <p:nvPr/>
        </p:nvSpPr>
        <p:spPr>
          <a:xfrm flipV="1">
            <a:off x="8206836" y="4920008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cxnSp>
        <p:nvCxnSpPr>
          <p:cNvPr id="83" name="직선 연결선 82">
            <a:extLst>
              <a:ext uri="{FF2B5EF4-FFF2-40B4-BE49-F238E27FC236}">
                <a16:creationId xmlns:a16="http://schemas.microsoft.com/office/drawing/2014/main" id="{67CEFF1D-5FCD-D58E-4408-BA3B5605DD9E}"/>
              </a:ext>
            </a:extLst>
          </p:cNvPr>
          <p:cNvCxnSpPr/>
          <p:nvPr/>
        </p:nvCxnSpPr>
        <p:spPr bwMode="auto">
          <a:xfrm>
            <a:off x="4123385" y="4395572"/>
            <a:ext cx="0" cy="10845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84" name="직사각형 83">
            <a:extLst>
              <a:ext uri="{FF2B5EF4-FFF2-40B4-BE49-F238E27FC236}">
                <a16:creationId xmlns:a16="http://schemas.microsoft.com/office/drawing/2014/main" id="{A45BC296-F468-89A0-4321-A47AE6F5D230}"/>
              </a:ext>
            </a:extLst>
          </p:cNvPr>
          <p:cNvSpPr/>
          <p:nvPr/>
        </p:nvSpPr>
        <p:spPr>
          <a:xfrm>
            <a:off x="7634385" y="4604261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BA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cxnSp>
        <p:nvCxnSpPr>
          <p:cNvPr id="85" name="직선 연결선 84">
            <a:extLst>
              <a:ext uri="{FF2B5EF4-FFF2-40B4-BE49-F238E27FC236}">
                <a16:creationId xmlns:a16="http://schemas.microsoft.com/office/drawing/2014/main" id="{CCE1E15E-5E40-13FB-AA50-8164D3D8BDE9}"/>
              </a:ext>
            </a:extLst>
          </p:cNvPr>
          <p:cNvCxnSpPr>
            <a:cxnSpLocks/>
          </p:cNvCxnSpPr>
          <p:nvPr/>
        </p:nvCxnSpPr>
        <p:spPr>
          <a:xfrm>
            <a:off x="3253026" y="5554641"/>
            <a:ext cx="5492909" cy="0"/>
          </a:xfrm>
          <a:prstGeom prst="line">
            <a:avLst/>
          </a:prstGeom>
          <a:ln w="1143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직사각형 85">
            <a:extLst>
              <a:ext uri="{FF2B5EF4-FFF2-40B4-BE49-F238E27FC236}">
                <a16:creationId xmlns:a16="http://schemas.microsoft.com/office/drawing/2014/main" id="{D751AAA2-FC83-6E82-5603-5A5A6F29ACCF}"/>
              </a:ext>
            </a:extLst>
          </p:cNvPr>
          <p:cNvSpPr/>
          <p:nvPr/>
        </p:nvSpPr>
        <p:spPr>
          <a:xfrm>
            <a:off x="3536010" y="5191966"/>
            <a:ext cx="596129" cy="363388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DS-CTS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A38560B3-57DC-4591-C58A-F6D3FDC76E52}"/>
              </a:ext>
            </a:extLst>
          </p:cNvPr>
          <p:cNvSpPr/>
          <p:nvPr/>
        </p:nvSpPr>
        <p:spPr>
          <a:xfrm>
            <a:off x="6243058" y="5192135"/>
            <a:ext cx="1213495" cy="36092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89" name="사각형: 둥근 모서리 88">
            <a:extLst>
              <a:ext uri="{FF2B5EF4-FFF2-40B4-BE49-F238E27FC236}">
                <a16:creationId xmlns:a16="http://schemas.microsoft.com/office/drawing/2014/main" id="{AF0BD6F1-92AE-DED8-0182-B715F909D103}"/>
              </a:ext>
            </a:extLst>
          </p:cNvPr>
          <p:cNvSpPr/>
          <p:nvPr/>
        </p:nvSpPr>
        <p:spPr>
          <a:xfrm flipV="1">
            <a:off x="8215138" y="5500174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EDAA3FEA-4443-E11F-7D21-9A89589A7382}"/>
              </a:ext>
            </a:extLst>
          </p:cNvPr>
          <p:cNvSpPr/>
          <p:nvPr/>
        </p:nvSpPr>
        <p:spPr>
          <a:xfrm>
            <a:off x="2666507" y="5279099"/>
            <a:ext cx="596129" cy="36338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AC_VO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CB879D95-C91E-82D9-62FF-CAE0B96F41CA}"/>
              </a:ext>
            </a:extLst>
          </p:cNvPr>
          <p:cNvSpPr/>
          <p:nvPr/>
        </p:nvSpPr>
        <p:spPr>
          <a:xfrm>
            <a:off x="2617462" y="4397392"/>
            <a:ext cx="596129" cy="36338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AC_VI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cxnSp>
        <p:nvCxnSpPr>
          <p:cNvPr id="92" name="직선 연결선 91">
            <a:extLst>
              <a:ext uri="{FF2B5EF4-FFF2-40B4-BE49-F238E27FC236}">
                <a16:creationId xmlns:a16="http://schemas.microsoft.com/office/drawing/2014/main" id="{D74F1FF4-C798-5F26-EB1B-3AD342943C10}"/>
              </a:ext>
            </a:extLst>
          </p:cNvPr>
          <p:cNvCxnSpPr/>
          <p:nvPr/>
        </p:nvCxnSpPr>
        <p:spPr bwMode="auto">
          <a:xfrm>
            <a:off x="4627196" y="4227767"/>
            <a:ext cx="0" cy="10845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grpSp>
        <p:nvGrpSpPr>
          <p:cNvPr id="93" name="그룹 92">
            <a:extLst>
              <a:ext uri="{FF2B5EF4-FFF2-40B4-BE49-F238E27FC236}">
                <a16:creationId xmlns:a16="http://schemas.microsoft.com/office/drawing/2014/main" id="{655FDCB3-9976-F4B2-89BA-85A24DF4761D}"/>
              </a:ext>
            </a:extLst>
          </p:cNvPr>
          <p:cNvGrpSpPr/>
          <p:nvPr/>
        </p:nvGrpSpPr>
        <p:grpSpPr>
          <a:xfrm>
            <a:off x="4299049" y="4514312"/>
            <a:ext cx="407256" cy="87161"/>
            <a:chOff x="-250179" y="5094439"/>
            <a:chExt cx="407256" cy="87161"/>
          </a:xfrm>
        </p:grpSpPr>
        <p:cxnSp>
          <p:nvCxnSpPr>
            <p:cNvPr id="94" name="직선 연결선 93">
              <a:extLst>
                <a:ext uri="{FF2B5EF4-FFF2-40B4-BE49-F238E27FC236}">
                  <a16:creationId xmlns:a16="http://schemas.microsoft.com/office/drawing/2014/main" id="{82AE31A1-B997-A31A-C910-B53020E47BF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250179" y="5177946"/>
              <a:ext cx="358770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5" name="직선 연결선 94">
              <a:extLst>
                <a:ext uri="{FF2B5EF4-FFF2-40B4-BE49-F238E27FC236}">
                  <a16:creationId xmlns:a16="http://schemas.microsoft.com/office/drawing/2014/main" id="{9D77A0F6-7776-E68F-4E8D-70A6D3722FB5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42862" y="5096027"/>
              <a:ext cx="299939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6" name="직선 연결선 95">
              <a:extLst>
                <a:ext uri="{FF2B5EF4-FFF2-40B4-BE49-F238E27FC236}">
                  <a16:creationId xmlns:a16="http://schemas.microsoft.com/office/drawing/2014/main" id="{E752636B-0667-8E62-BDE5-A7233058096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245902" y="5098093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7" name="직선 연결선 96">
              <a:extLst>
                <a:ext uri="{FF2B5EF4-FFF2-40B4-BE49-F238E27FC236}">
                  <a16:creationId xmlns:a16="http://schemas.microsoft.com/office/drawing/2014/main" id="{E2E920E2-145F-60EB-D690-6E904E7588A9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72914" y="5094439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8" name="직선 연결선 97">
              <a:extLst>
                <a:ext uri="{FF2B5EF4-FFF2-40B4-BE49-F238E27FC236}">
                  <a16:creationId xmlns:a16="http://schemas.microsoft.com/office/drawing/2014/main" id="{30B38FF7-38CD-3AA0-98B1-6D6E39C85EB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97097" y="5098093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9" name="직선 연결선 98">
              <a:extLst>
                <a:ext uri="{FF2B5EF4-FFF2-40B4-BE49-F238E27FC236}">
                  <a16:creationId xmlns:a16="http://schemas.microsoft.com/office/drawing/2014/main" id="{494F787F-F236-B302-0436-0D0759E4C9E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4625" y="5098092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00" name="직사각형 99">
            <a:extLst>
              <a:ext uri="{FF2B5EF4-FFF2-40B4-BE49-F238E27FC236}">
                <a16:creationId xmlns:a16="http://schemas.microsoft.com/office/drawing/2014/main" id="{B22C19D9-67EC-BD56-6887-EC0957FF0724}"/>
              </a:ext>
            </a:extLst>
          </p:cNvPr>
          <p:cNvSpPr/>
          <p:nvPr/>
        </p:nvSpPr>
        <p:spPr>
          <a:xfrm>
            <a:off x="4628904" y="4248666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RTS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grpSp>
        <p:nvGrpSpPr>
          <p:cNvPr id="101" name="그룹 100">
            <a:extLst>
              <a:ext uri="{FF2B5EF4-FFF2-40B4-BE49-F238E27FC236}">
                <a16:creationId xmlns:a16="http://schemas.microsoft.com/office/drawing/2014/main" id="{A2144229-7E70-E682-CF1B-C05C83AED1C7}"/>
              </a:ext>
            </a:extLst>
          </p:cNvPr>
          <p:cNvGrpSpPr/>
          <p:nvPr/>
        </p:nvGrpSpPr>
        <p:grpSpPr>
          <a:xfrm>
            <a:off x="4238566" y="5460793"/>
            <a:ext cx="407256" cy="87161"/>
            <a:chOff x="54621" y="5399239"/>
            <a:chExt cx="407256" cy="87161"/>
          </a:xfrm>
        </p:grpSpPr>
        <p:grpSp>
          <p:nvGrpSpPr>
            <p:cNvPr id="102" name="그룹 101">
              <a:extLst>
                <a:ext uri="{FF2B5EF4-FFF2-40B4-BE49-F238E27FC236}">
                  <a16:creationId xmlns:a16="http://schemas.microsoft.com/office/drawing/2014/main" id="{293135F5-3B66-1AF4-5D0D-2B36FF77F9A1}"/>
                </a:ext>
              </a:extLst>
            </p:cNvPr>
            <p:cNvGrpSpPr/>
            <p:nvPr/>
          </p:nvGrpSpPr>
          <p:grpSpPr>
            <a:xfrm>
              <a:off x="54621" y="5399239"/>
              <a:ext cx="407256" cy="87161"/>
              <a:chOff x="-250179" y="5094439"/>
              <a:chExt cx="407256" cy="87161"/>
            </a:xfrm>
          </p:grpSpPr>
          <p:cxnSp>
            <p:nvCxnSpPr>
              <p:cNvPr id="104" name="직선 연결선 103">
                <a:extLst>
                  <a:ext uri="{FF2B5EF4-FFF2-40B4-BE49-F238E27FC236}">
                    <a16:creationId xmlns:a16="http://schemas.microsoft.com/office/drawing/2014/main" id="{70DA15D5-04B7-EF99-6F62-DDF59C1A76E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250179" y="5177946"/>
                <a:ext cx="358770" cy="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5" name="직선 연결선 104">
                <a:extLst>
                  <a:ext uri="{FF2B5EF4-FFF2-40B4-BE49-F238E27FC236}">
                    <a16:creationId xmlns:a16="http://schemas.microsoft.com/office/drawing/2014/main" id="{A7047219-E4A3-97BD-1E4E-5F2F0ABA34E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42862" y="5096027"/>
                <a:ext cx="299939" cy="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6" name="직선 연결선 105">
                <a:extLst>
                  <a:ext uri="{FF2B5EF4-FFF2-40B4-BE49-F238E27FC236}">
                    <a16:creationId xmlns:a16="http://schemas.microsoft.com/office/drawing/2014/main" id="{2A642FFC-54B2-A3B7-0078-24B42668E4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245902" y="5098093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7" name="직선 연결선 106">
                <a:extLst>
                  <a:ext uri="{FF2B5EF4-FFF2-40B4-BE49-F238E27FC236}">
                    <a16:creationId xmlns:a16="http://schemas.microsoft.com/office/drawing/2014/main" id="{92A00084-00E6-5C96-F143-CF2CA8259BC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72914" y="5094439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8" name="직선 연결선 107">
                <a:extLst>
                  <a:ext uri="{FF2B5EF4-FFF2-40B4-BE49-F238E27FC236}">
                    <a16:creationId xmlns:a16="http://schemas.microsoft.com/office/drawing/2014/main" id="{F3650472-D1E8-D5EA-915C-9985FBEF921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97097" y="5098093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09" name="직선 연결선 108">
                <a:extLst>
                  <a:ext uri="{FF2B5EF4-FFF2-40B4-BE49-F238E27FC236}">
                    <a16:creationId xmlns:a16="http://schemas.microsoft.com/office/drawing/2014/main" id="{9FB2F06A-7822-4440-F077-BFA18E92189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4625" y="5098092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103" name="직선 연결선 102">
              <a:extLst>
                <a:ext uri="{FF2B5EF4-FFF2-40B4-BE49-F238E27FC236}">
                  <a16:creationId xmlns:a16="http://schemas.microsoft.com/office/drawing/2014/main" id="{733155AA-9E66-8A1D-C8CB-E4E051DE883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1684" y="5399239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10" name="직사각형 109">
            <a:extLst>
              <a:ext uri="{FF2B5EF4-FFF2-40B4-BE49-F238E27FC236}">
                <a16:creationId xmlns:a16="http://schemas.microsoft.com/office/drawing/2014/main" id="{C21ED0D6-24C8-B8C2-70D5-1DA6728639AF}"/>
              </a:ext>
            </a:extLst>
          </p:cNvPr>
          <p:cNvSpPr/>
          <p:nvPr/>
        </p:nvSpPr>
        <p:spPr>
          <a:xfrm>
            <a:off x="5371748" y="5189711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111" name="직사각형 110">
            <a:extLst>
              <a:ext uri="{FF2B5EF4-FFF2-40B4-BE49-F238E27FC236}">
                <a16:creationId xmlns:a16="http://schemas.microsoft.com/office/drawing/2014/main" id="{21123101-CB0C-4C12-CF47-CCA34B6101DE}"/>
              </a:ext>
            </a:extLst>
          </p:cNvPr>
          <p:cNvSpPr/>
          <p:nvPr/>
        </p:nvSpPr>
        <p:spPr>
          <a:xfrm>
            <a:off x="7624261" y="5189711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87" name="직사각형 86">
            <a:extLst>
              <a:ext uri="{FF2B5EF4-FFF2-40B4-BE49-F238E27FC236}">
                <a16:creationId xmlns:a16="http://schemas.microsoft.com/office/drawing/2014/main" id="{9D0E84F3-1FBA-B6E7-C6FF-616B0D45FCA9}"/>
              </a:ext>
            </a:extLst>
          </p:cNvPr>
          <p:cNvSpPr/>
          <p:nvPr/>
        </p:nvSpPr>
        <p:spPr>
          <a:xfrm>
            <a:off x="4629191" y="5197460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074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A880A7-DF44-491B-DC3F-48A0080273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1E2E20-409A-4D9A-D389-E35F77911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6F4A465-4F75-B391-D1CD-1B36DB3AED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CED0DB0-F2F5-188A-9B80-591DA2C32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EDCAF to contend P-EDCA (2/3)</a:t>
            </a:r>
            <a:endParaRPr 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58E98495-9116-AE44-9250-3B73911C4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752600"/>
            <a:ext cx="10820401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The following described the related TXNAV timer from IEEE802.11 REVme7.0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“</a:t>
            </a:r>
            <a:r>
              <a:rPr lang="en-US" altLang="ko-KR" sz="1800" i="1" dirty="0"/>
              <a:t>The TXNAV timer is a single timer, shared by the EDCAFs within a STA, that is initialized with the duration from the Duration/ID field in the frame most recently successfully transmitted </a:t>
            </a:r>
            <a:r>
              <a:rPr lang="en-US" altLang="ko-KR" sz="1800" b="1" i="1" u="sng" dirty="0"/>
              <a:t>by the TXOP holder</a:t>
            </a:r>
            <a:r>
              <a:rPr lang="en-US" altLang="ko-KR" sz="1800" i="1" dirty="0"/>
              <a:t>, except for PS-Poll frames</a:t>
            </a:r>
            <a:r>
              <a:rPr lang="en-US" altLang="ko-KR" sz="1800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“</a:t>
            </a:r>
            <a:r>
              <a:rPr lang="en-US" altLang="ko-KR" sz="1800" i="1" dirty="0"/>
              <a:t>All other channel access functions at the STA shall treat the medium as busy until the expiration of the TXNAV timer</a:t>
            </a:r>
            <a:r>
              <a:rPr lang="en-US" altLang="ko-KR" sz="1800" dirty="0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The P-EDCA text specifies the following: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800" dirty="0"/>
              <a:t>A P-EDCA STA that initiates a TXOP during a P-EDCA contention shall transmit an RTS frame as the initial frame in the TXOP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800" dirty="0"/>
              <a:t>This implies that the TXOP holder is defined upon the transmission of the RTS frame</a:t>
            </a:r>
            <a:endParaRPr lang="en-US" altLang="ko-KR" dirty="0"/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Therefore, exploring reuse or extension of the TXNAV timer before the TXOP holder is determined may help suspend all EDCAFs other than EDCAF[AC_VO]</a:t>
            </a:r>
            <a:br>
              <a:rPr lang="en-US" altLang="ko-KR" sz="1800" dirty="0"/>
            </a:br>
            <a:endParaRPr lang="en-US" altLang="ko-KR" sz="2000" dirty="0"/>
          </a:p>
          <a:p>
            <a:pPr>
              <a:buFont typeface="Arial" panose="020B0604020202020204" pitchFamily="34" charset="0"/>
              <a:buChar char="•"/>
            </a:pPr>
            <a:endParaRPr lang="en-GB" altLang="ko-KR" sz="2000" dirty="0"/>
          </a:p>
        </p:txBody>
      </p:sp>
    </p:spTree>
    <p:extLst>
      <p:ext uri="{BB962C8B-B14F-4D97-AF65-F5344CB8AC3E}">
        <p14:creationId xmlns:p14="http://schemas.microsoft.com/office/powerpoint/2010/main" val="205420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25ED7-8B21-5C55-5C2B-FCC92B3D8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8F61BE-2087-533E-AFA1-F9F83BFEE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F45147-54C0-A9BA-15A3-3734E6D45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81D58C7-8A35-EF33-5C83-5A9F4D630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EDCAF to contend P-EDCA (3/3)</a:t>
            </a:r>
            <a:endParaRPr lang="en-US" dirty="0"/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513DF879-BA06-FB27-8528-DADADA180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501" y="1751014"/>
            <a:ext cx="10820401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2000" dirty="0"/>
              <a:t>Proposal : Extend the concept of the TXNAV timer by adding the following rule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600" dirty="0"/>
              <a:t>“</a:t>
            </a:r>
            <a:r>
              <a:rPr lang="en-US" altLang="ko-KR" sz="1600" i="1" dirty="0"/>
              <a:t>The TXNAV timer is a single timer, shared by the EDCAFs within a STA, that is initialized with the duration from the Duration/ID field in the frame most recently successfully transmitted </a:t>
            </a:r>
            <a:r>
              <a:rPr lang="en-US" altLang="ko-KR" sz="1600" i="1" u="sng" dirty="0"/>
              <a:t>by the TXOP holder</a:t>
            </a:r>
            <a:r>
              <a:rPr lang="en-US" altLang="ko-KR" sz="1600" i="1" dirty="0"/>
              <a:t>, except for PS-Poll frames”. </a:t>
            </a:r>
            <a:br>
              <a:rPr lang="en-US" altLang="ko-KR" sz="1600" i="1" dirty="0"/>
            </a:br>
            <a:r>
              <a:rPr lang="en-US" altLang="ko-KR" sz="1600" i="1" dirty="0">
                <a:solidFill>
                  <a:srgbClr val="FF0000"/>
                </a:solidFill>
              </a:rPr>
              <a:t>In addition, the TXNAV timer shall also be initialized with the duration from the Duration/ID field in a transmitted defer signal (e.g., DS-CTS) for P-EDCA contention. </a:t>
            </a:r>
            <a:endParaRPr lang="en-US" altLang="ko-KR" sz="1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600" dirty="0"/>
              <a:t>With this rule, after transmitting DS-CTS, the TXNAV timer applies to all EDCAFs other than EDCAF[AC_VO] for the DS-CTS Duration/ID interval </a:t>
            </a:r>
            <a:endParaRPr lang="en-GB" altLang="ko-KR" sz="1600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ko-KR" sz="1600" dirty="0"/>
              <a:t>As a result, only EDCAF[AC_VO] attempts channel access during the P-EDCA contention </a:t>
            </a:r>
            <a:endParaRPr lang="en-GB" altLang="ko-KR" sz="1600" dirty="0"/>
          </a:p>
          <a:p>
            <a:pPr>
              <a:buFont typeface="Arial" panose="020B0604020202020204" pitchFamily="34" charset="0"/>
              <a:buChar char="•"/>
            </a:pPr>
            <a:endParaRPr lang="en-GB" altLang="ko-KR" sz="1800" dirty="0"/>
          </a:p>
          <a:p>
            <a:pPr>
              <a:buFont typeface="Arial" panose="020B0604020202020204" pitchFamily="34" charset="0"/>
              <a:buChar char="•"/>
            </a:pPr>
            <a:endParaRPr lang="en-GB" altLang="ko-KR" sz="2000" dirty="0"/>
          </a:p>
          <a:p>
            <a:pPr>
              <a:buFont typeface="Arial" panose="020B0604020202020204" pitchFamily="34" charset="0"/>
              <a:buChar char="•"/>
            </a:pPr>
            <a:endParaRPr lang="en-GB" altLang="ko-KR" sz="20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3BED752F-57D5-8EB1-7FB2-67F88320EFCC}"/>
              </a:ext>
            </a:extLst>
          </p:cNvPr>
          <p:cNvSpPr/>
          <p:nvPr/>
        </p:nvSpPr>
        <p:spPr>
          <a:xfrm>
            <a:off x="2759008" y="4495800"/>
            <a:ext cx="1003243" cy="17251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700" dirty="0">
                <a:solidFill>
                  <a:schemeClr val="tx1"/>
                </a:solidFill>
              </a:rPr>
              <a:t> [Internal contention]</a:t>
            </a:r>
            <a:endParaRPr lang="ko-KR" altLang="en-US" sz="700" dirty="0">
              <a:solidFill>
                <a:schemeClr val="tx1"/>
              </a:solidFill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D0CF07A2-C037-0FA9-F15E-23EB034B603D}"/>
              </a:ext>
            </a:extLst>
          </p:cNvPr>
          <p:cNvCxnSpPr>
            <a:cxnSpLocks/>
          </p:cNvCxnSpPr>
          <p:nvPr/>
        </p:nvCxnSpPr>
        <p:spPr>
          <a:xfrm>
            <a:off x="3781199" y="4979378"/>
            <a:ext cx="5492909" cy="0"/>
          </a:xfrm>
          <a:prstGeom prst="line">
            <a:avLst/>
          </a:prstGeom>
          <a:ln w="1143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직사각형 5">
            <a:extLst>
              <a:ext uri="{FF2B5EF4-FFF2-40B4-BE49-F238E27FC236}">
                <a16:creationId xmlns:a16="http://schemas.microsoft.com/office/drawing/2014/main" id="{3157CFDC-E89A-A46C-2B44-3B7D04161D93}"/>
              </a:ext>
            </a:extLst>
          </p:cNvPr>
          <p:cNvSpPr/>
          <p:nvPr/>
        </p:nvSpPr>
        <p:spPr>
          <a:xfrm>
            <a:off x="4064183" y="4616703"/>
            <a:ext cx="596129" cy="36338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FF95842F-4E35-F3A4-0261-7444671163DC}"/>
              </a:ext>
            </a:extLst>
          </p:cNvPr>
          <p:cNvSpPr/>
          <p:nvPr/>
        </p:nvSpPr>
        <p:spPr>
          <a:xfrm>
            <a:off x="6710805" y="5565666"/>
            <a:ext cx="1213495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rgbClr val="FF0000"/>
                </a:solidFill>
              </a:rPr>
              <a:t>AC_VO </a:t>
            </a:r>
            <a:r>
              <a:rPr lang="en-US" altLang="ko-KR" sz="900" b="1" dirty="0">
                <a:solidFill>
                  <a:schemeClr val="tx1"/>
                </a:solidFill>
              </a:rPr>
              <a:t>traffic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2F49AF18-B271-6AB6-FF28-95183C0EBCE8}"/>
              </a:ext>
            </a:extLst>
          </p:cNvPr>
          <p:cNvSpPr/>
          <p:nvPr/>
        </p:nvSpPr>
        <p:spPr>
          <a:xfrm>
            <a:off x="5934367" y="5926586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CTS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F9D9ABFF-A1F8-9394-F0C8-9B95A44C0DC6}"/>
              </a:ext>
            </a:extLst>
          </p:cNvPr>
          <p:cNvSpPr/>
          <p:nvPr/>
        </p:nvSpPr>
        <p:spPr>
          <a:xfrm flipV="1">
            <a:off x="8723914" y="4924911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2" name="사각형: 둥근 모서리 11">
            <a:extLst>
              <a:ext uri="{FF2B5EF4-FFF2-40B4-BE49-F238E27FC236}">
                <a16:creationId xmlns:a16="http://schemas.microsoft.com/office/drawing/2014/main" id="{6C06DA1A-0CA5-4818-8B5B-29157C40DD47}"/>
              </a:ext>
            </a:extLst>
          </p:cNvPr>
          <p:cNvSpPr/>
          <p:nvPr/>
        </p:nvSpPr>
        <p:spPr>
          <a:xfrm flipV="1">
            <a:off x="8743763" y="5293539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75204B90-8628-37D6-7EB8-45B74990A4BC}"/>
              </a:ext>
            </a:extLst>
          </p:cNvPr>
          <p:cNvCxnSpPr/>
          <p:nvPr/>
        </p:nvCxnSpPr>
        <p:spPr bwMode="auto">
          <a:xfrm>
            <a:off x="4660312" y="4769103"/>
            <a:ext cx="0" cy="10845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A2A6199-0600-5CAB-1E77-17ABC6919899}"/>
              </a:ext>
            </a:extLst>
          </p:cNvPr>
          <p:cNvSpPr/>
          <p:nvPr/>
        </p:nvSpPr>
        <p:spPr>
          <a:xfrm>
            <a:off x="8181609" y="5929100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BA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cxnSp>
        <p:nvCxnSpPr>
          <p:cNvPr id="15" name="직선 연결선 14">
            <a:extLst>
              <a:ext uri="{FF2B5EF4-FFF2-40B4-BE49-F238E27FC236}">
                <a16:creationId xmlns:a16="http://schemas.microsoft.com/office/drawing/2014/main" id="{6FDBFC61-A4ED-D32A-2100-68396245B24A}"/>
              </a:ext>
            </a:extLst>
          </p:cNvPr>
          <p:cNvCxnSpPr>
            <a:cxnSpLocks/>
          </p:cNvCxnSpPr>
          <p:nvPr/>
        </p:nvCxnSpPr>
        <p:spPr>
          <a:xfrm>
            <a:off x="3789953" y="5928172"/>
            <a:ext cx="5492909" cy="0"/>
          </a:xfrm>
          <a:prstGeom prst="line">
            <a:avLst/>
          </a:prstGeom>
          <a:ln w="1143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075E33BC-3475-CFB7-B96F-064BD9341E01}"/>
              </a:ext>
            </a:extLst>
          </p:cNvPr>
          <p:cNvSpPr/>
          <p:nvPr/>
        </p:nvSpPr>
        <p:spPr>
          <a:xfrm>
            <a:off x="4072937" y="5565497"/>
            <a:ext cx="596129" cy="363388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DS-CTS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C9EFAC7-26FA-149C-FBBC-0DD72BC12E30}"/>
              </a:ext>
            </a:extLst>
          </p:cNvPr>
          <p:cNvSpPr/>
          <p:nvPr/>
        </p:nvSpPr>
        <p:spPr>
          <a:xfrm>
            <a:off x="6705600" y="4614213"/>
            <a:ext cx="1213495" cy="360920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781D6B1C-EC0E-D17E-2072-7BA81DB8F24A}"/>
              </a:ext>
            </a:extLst>
          </p:cNvPr>
          <p:cNvSpPr/>
          <p:nvPr/>
        </p:nvSpPr>
        <p:spPr>
          <a:xfrm flipV="1">
            <a:off x="8752065" y="5873705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A0AA3EC7-608B-E9E8-C8DF-D542F17B1053}"/>
              </a:ext>
            </a:extLst>
          </p:cNvPr>
          <p:cNvSpPr/>
          <p:nvPr/>
        </p:nvSpPr>
        <p:spPr>
          <a:xfrm>
            <a:off x="3203434" y="5652630"/>
            <a:ext cx="596129" cy="36338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AC_VO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FCFD43DA-A53B-C3EE-B719-2853D4C844DC}"/>
              </a:ext>
            </a:extLst>
          </p:cNvPr>
          <p:cNvSpPr/>
          <p:nvPr/>
        </p:nvSpPr>
        <p:spPr>
          <a:xfrm>
            <a:off x="3154389" y="4770923"/>
            <a:ext cx="596129" cy="363388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AC_VI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cxnSp>
        <p:nvCxnSpPr>
          <p:cNvPr id="37" name="직선 연결선 36">
            <a:extLst>
              <a:ext uri="{FF2B5EF4-FFF2-40B4-BE49-F238E27FC236}">
                <a16:creationId xmlns:a16="http://schemas.microsoft.com/office/drawing/2014/main" id="{DE8B10F1-6F53-4191-26B3-3F294CA8AED0}"/>
              </a:ext>
            </a:extLst>
          </p:cNvPr>
          <p:cNvCxnSpPr/>
          <p:nvPr/>
        </p:nvCxnSpPr>
        <p:spPr bwMode="auto">
          <a:xfrm>
            <a:off x="5164123" y="4601298"/>
            <a:ext cx="0" cy="1084531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ffectLst/>
        </p:spPr>
      </p:cxn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8A56C472-895D-CD97-EB75-2B59D6F48969}"/>
              </a:ext>
            </a:extLst>
          </p:cNvPr>
          <p:cNvSpPr/>
          <p:nvPr/>
        </p:nvSpPr>
        <p:spPr>
          <a:xfrm>
            <a:off x="5171637" y="5556911"/>
            <a:ext cx="488497" cy="360920"/>
          </a:xfrm>
          <a:prstGeom prst="rect">
            <a:avLst/>
          </a:prstGeom>
          <a:pattFill prst="pct30">
            <a:fgClr>
              <a:schemeClr val="accent2">
                <a:lumMod val="20000"/>
                <a:lumOff val="80000"/>
              </a:schemeClr>
            </a:fgClr>
            <a:bgClr>
              <a:schemeClr val="bg1"/>
            </a:bgClr>
          </a:patt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RTS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grpSp>
        <p:nvGrpSpPr>
          <p:cNvPr id="66" name="그룹 65">
            <a:extLst>
              <a:ext uri="{FF2B5EF4-FFF2-40B4-BE49-F238E27FC236}">
                <a16:creationId xmlns:a16="http://schemas.microsoft.com/office/drawing/2014/main" id="{1F9462BD-D6B3-67B2-7EBA-0A65D4D8BFF8}"/>
              </a:ext>
            </a:extLst>
          </p:cNvPr>
          <p:cNvGrpSpPr/>
          <p:nvPr/>
        </p:nvGrpSpPr>
        <p:grpSpPr>
          <a:xfrm>
            <a:off x="4775493" y="5834324"/>
            <a:ext cx="407256" cy="87161"/>
            <a:chOff x="54621" y="5399239"/>
            <a:chExt cx="407256" cy="87161"/>
          </a:xfrm>
        </p:grpSpPr>
        <p:grpSp>
          <p:nvGrpSpPr>
            <p:cNvPr id="67" name="그룹 66">
              <a:extLst>
                <a:ext uri="{FF2B5EF4-FFF2-40B4-BE49-F238E27FC236}">
                  <a16:creationId xmlns:a16="http://schemas.microsoft.com/office/drawing/2014/main" id="{744C3463-90CF-BBF1-3A7C-678CCA8BE0E9}"/>
                </a:ext>
              </a:extLst>
            </p:cNvPr>
            <p:cNvGrpSpPr/>
            <p:nvPr/>
          </p:nvGrpSpPr>
          <p:grpSpPr>
            <a:xfrm>
              <a:off x="54621" y="5399239"/>
              <a:ext cx="407256" cy="87161"/>
              <a:chOff x="-250179" y="5094439"/>
              <a:chExt cx="407256" cy="87161"/>
            </a:xfrm>
          </p:grpSpPr>
          <p:cxnSp>
            <p:nvCxnSpPr>
              <p:cNvPr id="69" name="직선 연결선 68">
                <a:extLst>
                  <a:ext uri="{FF2B5EF4-FFF2-40B4-BE49-F238E27FC236}">
                    <a16:creationId xmlns:a16="http://schemas.microsoft.com/office/drawing/2014/main" id="{1F48DBAA-C0BF-2C0C-5B79-53CC7440AE2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250179" y="5177946"/>
                <a:ext cx="358770" cy="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0" name="직선 연결선 69">
                <a:extLst>
                  <a:ext uri="{FF2B5EF4-FFF2-40B4-BE49-F238E27FC236}">
                    <a16:creationId xmlns:a16="http://schemas.microsoft.com/office/drawing/2014/main" id="{AB0F6FBD-42C6-119C-1A3B-C2B4EC4F3B5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42862" y="5096027"/>
                <a:ext cx="299939" cy="0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1" name="직선 연결선 70">
                <a:extLst>
                  <a:ext uri="{FF2B5EF4-FFF2-40B4-BE49-F238E27FC236}">
                    <a16:creationId xmlns:a16="http://schemas.microsoft.com/office/drawing/2014/main" id="{DFE404A3-0C27-35B6-A0D2-7B27D0AD044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245902" y="5098093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2" name="직선 연결선 71">
                <a:extLst>
                  <a:ext uri="{FF2B5EF4-FFF2-40B4-BE49-F238E27FC236}">
                    <a16:creationId xmlns:a16="http://schemas.microsoft.com/office/drawing/2014/main" id="{3574AC5E-861B-4D07-69D0-17C5A6A469C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72914" y="5094439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3" name="직선 연결선 72">
                <a:extLst>
                  <a:ext uri="{FF2B5EF4-FFF2-40B4-BE49-F238E27FC236}">
                    <a16:creationId xmlns:a16="http://schemas.microsoft.com/office/drawing/2014/main" id="{4FF22DA7-2211-E510-FA52-EC6E74F364C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97097" y="5098093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74" name="직선 연결선 73">
                <a:extLst>
                  <a:ext uri="{FF2B5EF4-FFF2-40B4-BE49-F238E27FC236}">
                    <a16:creationId xmlns:a16="http://schemas.microsoft.com/office/drawing/2014/main" id="{BF47DEA6-66FD-30A8-73FA-90C3C3068E4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-14625" y="5098092"/>
                <a:ext cx="102943" cy="83507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  <p:cxnSp>
          <p:nvCxnSpPr>
            <p:cNvPr id="68" name="직선 연결선 67">
              <a:extLst>
                <a:ext uri="{FF2B5EF4-FFF2-40B4-BE49-F238E27FC236}">
                  <a16:creationId xmlns:a16="http://schemas.microsoft.com/office/drawing/2014/main" id="{78D41873-186F-870A-33BB-D978CE366B4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51684" y="5399239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D56C90A5-28D2-7759-0E40-A169A2073131}"/>
              </a:ext>
            </a:extLst>
          </p:cNvPr>
          <p:cNvSpPr/>
          <p:nvPr/>
        </p:nvSpPr>
        <p:spPr>
          <a:xfrm>
            <a:off x="5920238" y="4615024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EF56FADB-7BBD-95C5-F6D7-5315C4FAD8E6}"/>
              </a:ext>
            </a:extLst>
          </p:cNvPr>
          <p:cNvSpPr/>
          <p:nvPr/>
        </p:nvSpPr>
        <p:spPr>
          <a:xfrm>
            <a:off x="8164293" y="4611702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  <p:cxnSp>
        <p:nvCxnSpPr>
          <p:cNvPr id="77" name="직선 화살표 연결선 76">
            <a:extLst>
              <a:ext uri="{FF2B5EF4-FFF2-40B4-BE49-F238E27FC236}">
                <a16:creationId xmlns:a16="http://schemas.microsoft.com/office/drawing/2014/main" id="{1DAA75C2-BC39-BA15-AC6C-E4B86E21B93A}"/>
              </a:ext>
            </a:extLst>
          </p:cNvPr>
          <p:cNvCxnSpPr>
            <a:cxnSpLocks/>
          </p:cNvCxnSpPr>
          <p:nvPr/>
        </p:nvCxnSpPr>
        <p:spPr bwMode="auto">
          <a:xfrm>
            <a:off x="4581903" y="4517350"/>
            <a:ext cx="1143391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7FB32614-3048-691E-9ADB-146304362332}"/>
              </a:ext>
            </a:extLst>
          </p:cNvPr>
          <p:cNvSpPr/>
          <p:nvPr/>
        </p:nvSpPr>
        <p:spPr>
          <a:xfrm>
            <a:off x="3851164" y="4029244"/>
            <a:ext cx="2557571" cy="56388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>
                <a:solidFill>
                  <a:schemeClr val="tx1"/>
                </a:solidFill>
              </a:rPr>
              <a:t>P-EDCA contention duration (</a:t>
            </a:r>
            <a:r>
              <a:rPr lang="en-GB" altLang="ko-KR" sz="1100" b="1" dirty="0">
                <a:solidFill>
                  <a:schemeClr val="tx1"/>
                </a:solidFill>
              </a:rPr>
              <a:t>97 µs</a:t>
            </a:r>
            <a:r>
              <a:rPr lang="en-US" altLang="ko-KR" sz="1000" b="1" dirty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US" altLang="ko-KR" sz="1000" dirty="0">
                <a:solidFill>
                  <a:schemeClr val="tx1"/>
                </a:solidFill>
              </a:rPr>
              <a:t>= </a:t>
            </a:r>
            <a:r>
              <a:rPr lang="en-US" altLang="ko-KR" sz="1000" b="1" dirty="0">
                <a:solidFill>
                  <a:srgbClr val="FF0000"/>
                </a:solidFill>
              </a:rPr>
              <a:t>TXNAV Timer </a:t>
            </a:r>
            <a:endParaRPr lang="ko-KR" altLang="en-US" sz="1000" b="1" dirty="0">
              <a:solidFill>
                <a:srgbClr val="FF0000"/>
              </a:solidFill>
            </a:endParaRPr>
          </a:p>
        </p:txBody>
      </p:sp>
      <p:sp>
        <p:nvSpPr>
          <p:cNvPr id="81" name="사각형: 둥근 모서리 80">
            <a:extLst>
              <a:ext uri="{FF2B5EF4-FFF2-40B4-BE49-F238E27FC236}">
                <a16:creationId xmlns:a16="http://schemas.microsoft.com/office/drawing/2014/main" id="{3E058D89-CCC4-FD89-9DD6-E3FEADDAD007}"/>
              </a:ext>
            </a:extLst>
          </p:cNvPr>
          <p:cNvSpPr/>
          <p:nvPr/>
        </p:nvSpPr>
        <p:spPr>
          <a:xfrm flipV="1">
            <a:off x="8743763" y="6259239"/>
            <a:ext cx="684990" cy="45719"/>
          </a:xfrm>
          <a:prstGeom prst="roundRect">
            <a:avLst/>
          </a:prstGeom>
          <a:solidFill>
            <a:schemeClr val="bg1"/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>
                <a:solidFill>
                  <a:schemeClr val="tx1"/>
                </a:solidFill>
              </a:rPr>
              <a:t>…</a:t>
            </a:r>
          </a:p>
        </p:txBody>
      </p:sp>
      <p:grpSp>
        <p:nvGrpSpPr>
          <p:cNvPr id="82" name="그룹 81">
            <a:extLst>
              <a:ext uri="{FF2B5EF4-FFF2-40B4-BE49-F238E27FC236}">
                <a16:creationId xmlns:a16="http://schemas.microsoft.com/office/drawing/2014/main" id="{9A331936-38FC-3EA9-F694-321897489E34}"/>
              </a:ext>
            </a:extLst>
          </p:cNvPr>
          <p:cNvGrpSpPr/>
          <p:nvPr/>
        </p:nvGrpSpPr>
        <p:grpSpPr>
          <a:xfrm>
            <a:off x="4835976" y="4887843"/>
            <a:ext cx="407256" cy="87161"/>
            <a:chOff x="-250179" y="5094439"/>
            <a:chExt cx="407256" cy="87161"/>
          </a:xfrm>
        </p:grpSpPr>
        <p:cxnSp>
          <p:nvCxnSpPr>
            <p:cNvPr id="83" name="직선 연결선 82">
              <a:extLst>
                <a:ext uri="{FF2B5EF4-FFF2-40B4-BE49-F238E27FC236}">
                  <a16:creationId xmlns:a16="http://schemas.microsoft.com/office/drawing/2014/main" id="{EB8C8DF8-BC4C-0593-358D-B704F46BA68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250179" y="5177946"/>
              <a:ext cx="358770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4" name="직선 연결선 83">
              <a:extLst>
                <a:ext uri="{FF2B5EF4-FFF2-40B4-BE49-F238E27FC236}">
                  <a16:creationId xmlns:a16="http://schemas.microsoft.com/office/drawing/2014/main" id="{F3392E50-C4F0-2150-2F9B-9EB1C6DC31F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42862" y="5096027"/>
              <a:ext cx="299939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7" name="직선 연결선 86">
              <a:extLst>
                <a:ext uri="{FF2B5EF4-FFF2-40B4-BE49-F238E27FC236}">
                  <a16:creationId xmlns:a16="http://schemas.microsoft.com/office/drawing/2014/main" id="{289CB283-D9EB-7B39-0248-EC4AF3C3347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245902" y="5098093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8" name="직선 연결선 87">
              <a:extLst>
                <a:ext uri="{FF2B5EF4-FFF2-40B4-BE49-F238E27FC236}">
                  <a16:creationId xmlns:a16="http://schemas.microsoft.com/office/drawing/2014/main" id="{B85ED8A8-966B-E6A6-4E2C-05E73B4E572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72914" y="5094439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9" name="직선 연결선 88">
              <a:extLst>
                <a:ext uri="{FF2B5EF4-FFF2-40B4-BE49-F238E27FC236}">
                  <a16:creationId xmlns:a16="http://schemas.microsoft.com/office/drawing/2014/main" id="{25397A95-0075-9B20-125D-6C15DF477F0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97097" y="5098093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90" name="직선 연결선 89">
              <a:extLst>
                <a:ext uri="{FF2B5EF4-FFF2-40B4-BE49-F238E27FC236}">
                  <a16:creationId xmlns:a16="http://schemas.microsoft.com/office/drawing/2014/main" id="{B6E9E111-8E93-1EF5-B4EB-02A1BA0E6D3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-14625" y="5098092"/>
              <a:ext cx="102943" cy="83507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0FE17FD-B763-18D4-310D-152079F376F8}"/>
              </a:ext>
            </a:extLst>
          </p:cNvPr>
          <p:cNvSpPr/>
          <p:nvPr/>
        </p:nvSpPr>
        <p:spPr>
          <a:xfrm>
            <a:off x="5172239" y="4612433"/>
            <a:ext cx="488497" cy="360920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900" b="1" dirty="0">
                <a:solidFill>
                  <a:schemeClr val="tx1"/>
                </a:solidFill>
              </a:rPr>
              <a:t>BUSY</a:t>
            </a:r>
            <a:endParaRPr lang="ko-KR" altLang="en-US" sz="9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869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5E3D4-EF49-B606-992C-AEA9594D0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85FA56-439E-4B71-5718-5E1C2DC60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6B7005-7BB4-5B22-1CCD-CB3F7F7F0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87163CE-2942-093D-F1B5-33A496EB9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Medium protection for P-EDCA contention 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8422ED8-409C-BB19-5D4E-344B8E8F66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6A87CA0B-CD31-1C5F-6C64-F316DEB27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399" y="1752600"/>
            <a:ext cx="10820401" cy="4343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After transmitting the DS-CTS, the UHR STA contends only with other P-EDCA STAs that have also transmitted a DS-CTS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STAs that overhear the DS-CTS shall not attempt channel access for the </a:t>
            </a:r>
            <a:r>
              <a:rPr lang="en-GB" altLang="ko-KR" sz="1400" dirty="0"/>
              <a:t>97 µs duration</a:t>
            </a:r>
            <a:endParaRPr lang="en-US" altLang="ko-KR" sz="1400" dirty="0"/>
          </a:p>
          <a:p>
            <a:pPr marL="0" indent="0">
              <a:buNone/>
            </a:pPr>
            <a:endParaRPr lang="en-US" altLang="ko-KR" sz="18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When a P-EDCA STA initiates a TXOP by transmitting an RTS frame in a non-HT PPDU, </a:t>
            </a:r>
            <a:br>
              <a:rPr lang="en-US" altLang="ko-KR" sz="1800" dirty="0"/>
            </a:br>
            <a:r>
              <a:rPr lang="en-US" altLang="ko-KR" sz="1800" dirty="0"/>
              <a:t>the data rate of the RTS frame can be defined as follows: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i="1" dirty="0"/>
              <a:t>“If a control frame is carried in non-HT PPDU, the transmitting STA shall transmit the frame using one of the rates in the BSSBasicRateSet parameter or a rate from the mandatory rate set of the attached PHY if the BSSBasicRateSet is empty”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1400" i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However, if the RTS is transmitted at a data rate higher than 6 Mb/s, it may fail to provide conservative medium protection, which refers to ensuring the maximum possible coverage and decodability of the control frame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ko-KR" sz="1400" dirty="0"/>
              <a:t>In such a case, OBSS STAs that overheard the DS-CTS may be unable to receive or decode the RTS/CTS, and may therefore attempt to access the channel after the </a:t>
            </a:r>
            <a:r>
              <a:rPr lang="en-GB" altLang="ko-KR" sz="1400" dirty="0"/>
              <a:t>97 µs duration, causing interference to the TXOP obtained by the P-EDCA STA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altLang="ko-KR" sz="11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1800" dirty="0"/>
              <a:t>Proposal: Transmit the RTS at a data rate no greater than that of the DS-CTS to maintain consistent medium protection and to prevent interference after a P-EDCA STA obtains a TXOP</a:t>
            </a:r>
            <a:endParaRPr lang="en-US" altLang="ko-KR" sz="1100" dirty="0"/>
          </a:p>
        </p:txBody>
      </p:sp>
    </p:spTree>
    <p:extLst>
      <p:ext uri="{BB962C8B-B14F-4D97-AF65-F5344CB8AC3E}">
        <p14:creationId xmlns:p14="http://schemas.microsoft.com/office/powerpoint/2010/main" val="1418779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6B49B-4598-E17D-6F85-75F90CBF9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508B90-613C-18C7-5F44-329BF0497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7888058-C33F-209E-A296-22E669D90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3308B48-DB01-47C9-763B-80894D582330}"/>
              </a:ext>
            </a:extLst>
          </p:cNvPr>
          <p:cNvSpPr txBox="1">
            <a:spLocks/>
          </p:cNvSpPr>
          <p:nvPr/>
        </p:nvSpPr>
        <p:spPr bwMode="auto">
          <a:xfrm>
            <a:off x="914400" y="1981201"/>
            <a:ext cx="10667999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2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1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0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79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598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172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36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ko-KR" sz="2000" dirty="0"/>
              <a:t>In this presentation, we outline an approach that aims to enable only EDCAF[AC_VO] to contend during P-EDCA by reusing the TXNAV timer concept</a:t>
            </a:r>
          </a:p>
          <a:p>
            <a:r>
              <a:rPr lang="en-US" altLang="ko-KR" sz="2000" dirty="0"/>
              <a:t>Moreover, we also discuss medium-protection aspects, focusing on the RTS data rate used after the DS-CTS as the initial frame of the TXOP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D3174D9-7CB4-6F7E-D291-3BF9065CA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Summary 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79B9C12-4272-BAB5-5719-579D8F70B9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989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D65D0-09C8-13D0-9F77-1D3BAD206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8ACC76-86FE-30BE-87DC-0B39A1DD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801DAAB-234B-D8AB-A9A3-82004B7B8F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70D5FA-27D3-7BC0-A51F-63B0863DD303}"/>
              </a:ext>
            </a:extLst>
          </p:cNvPr>
          <p:cNvSpPr txBox="1">
            <a:spLocks/>
          </p:cNvSpPr>
          <p:nvPr/>
        </p:nvSpPr>
        <p:spPr bwMode="auto">
          <a:xfrm>
            <a:off x="914400" y="1981201"/>
            <a:ext cx="10667999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2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1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0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79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598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172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36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Times New Roman" pitchFamily="16" charset="0"/>
              <a:buChar char="•"/>
            </a:pPr>
            <a:r>
              <a:rPr lang="en-US" altLang="ko-KR" dirty="0"/>
              <a:t>Do you agree to consider defining a mechanism for the P-EDCA STA to suspend all EDCAFs except EDCAF[AC_VO]?</a:t>
            </a:r>
          </a:p>
          <a:p>
            <a:pPr lvl="1">
              <a:buFont typeface="Times New Roman" pitchFamily="16" charset="0"/>
              <a:buChar char="•"/>
            </a:pPr>
            <a:r>
              <a:rPr lang="en-US" altLang="ko-KR" sz="2400" dirty="0"/>
              <a:t>One option is to enhance the TXNAV timer</a:t>
            </a:r>
          </a:p>
          <a:p>
            <a:pPr marL="457188" lvl="1" indent="0">
              <a:buNone/>
            </a:pPr>
            <a:endParaRPr lang="en-GB" altLang="ko-KR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47F5A73-384E-2753-6674-8D5A3BD43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Straw Poll #1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8762B19-2A44-7C9C-3975-2EF53445C8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718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5B599-9619-9A04-523B-53B2CD092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C536F3-4C97-C6BB-52B0-4034EE088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4400" y="332603"/>
            <a:ext cx="942566" cy="276999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July 2025</a:t>
            </a: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E3062E2-D32A-C430-9270-B0BA2BC72A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92475" y="6475414"/>
            <a:ext cx="1561325" cy="184666"/>
          </a:xfrm>
        </p:spPr>
        <p:txBody>
          <a:bodyPr/>
          <a:lstStyle/>
          <a:p>
            <a:pPr>
              <a:defRPr/>
            </a:pPr>
            <a:r>
              <a:rPr lang="en-US" altLang="ko-KR" dirty="0"/>
              <a:t>Si-Chan Noh, Newracom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40AFAE-764C-2373-8D5F-7E80CB9473E5}"/>
              </a:ext>
            </a:extLst>
          </p:cNvPr>
          <p:cNvSpPr txBox="1">
            <a:spLocks/>
          </p:cNvSpPr>
          <p:nvPr/>
        </p:nvSpPr>
        <p:spPr bwMode="auto">
          <a:xfrm>
            <a:off x="914400" y="1981201"/>
            <a:ext cx="10667999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891" indent="-342891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32" indent="-28574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2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1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06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795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5984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172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361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 typeface="Times New Roman" pitchFamily="16" charset="0"/>
              <a:buChar char="•"/>
            </a:pPr>
            <a:r>
              <a:rPr lang="en-US" altLang="ko-KR" dirty="0"/>
              <a:t>Do you agree to require that a P-EDCA STA transmit RTS at a data rate no greater than that used for the DS-CTS?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5D60CD8-B645-2005-67D1-4F229D689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altLang="ko-KR" dirty="0"/>
              <a:t>Straw Poll #2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769419E-1CFB-926E-9D17-4DC1D4F922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67400" y="6475414"/>
            <a:ext cx="432811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32" indent="-285744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971" indent="-228594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160" indent="-228594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349" indent="-228594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537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726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8914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103" indent="-228594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 dirty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ko-KR" sz="1200" b="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321662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491005</TotalTime>
  <Words>1176</Words>
  <Application>Microsoft Office PowerPoint</Application>
  <PresentationFormat>와이드스크린</PresentationFormat>
  <Paragraphs>140</Paragraphs>
  <Slides>10</Slides>
  <Notes>10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굴림</vt:lpstr>
      <vt:lpstr>Arial</vt:lpstr>
      <vt:lpstr>Times New Roman</vt:lpstr>
      <vt:lpstr>802-11-Submission</vt:lpstr>
      <vt:lpstr>PowerPoint 프레젠테이션</vt:lpstr>
      <vt:lpstr>Introduction</vt:lpstr>
      <vt:lpstr>EDCAF to contend P-EDCA (1/3)</vt:lpstr>
      <vt:lpstr>EDCAF to contend P-EDCA (2/3)</vt:lpstr>
      <vt:lpstr>EDCAF to contend P-EDCA (3/3)</vt:lpstr>
      <vt:lpstr>Medium protection for P-EDCA contention </vt:lpstr>
      <vt:lpstr>Summary </vt:lpstr>
      <vt:lpstr>Straw Poll #1</vt:lpstr>
      <vt:lpstr>Straw Poll #2</vt:lpstr>
      <vt:lpstr>Reference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ieee802.11bn</dc:title>
  <dc:creator>Sichan Noh;Joonsoo Lee</dc:creator>
  <cp:lastModifiedBy>Si-Chan Noh</cp:lastModifiedBy>
  <cp:revision>6456</cp:revision>
  <cp:lastPrinted>2024-07-25T22:15:22Z</cp:lastPrinted>
  <dcterms:created xsi:type="dcterms:W3CDTF">2007-05-21T21:00:37Z</dcterms:created>
  <dcterms:modified xsi:type="dcterms:W3CDTF">2025-09-10T08:00:05Z</dcterms:modified>
</cp:coreProperties>
</file>