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6" r:id="rId2"/>
    <p:sldId id="480" r:id="rId3"/>
    <p:sldId id="605" r:id="rId4"/>
    <p:sldId id="610" r:id="rId5"/>
    <p:sldId id="611" r:id="rId6"/>
    <p:sldId id="608" r:id="rId7"/>
    <p:sldId id="604" r:id="rId8"/>
    <p:sldId id="609" r:id="rId9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EEC0"/>
    <a:srgbClr val="F7FDAD"/>
    <a:srgbClr val="0000FF"/>
    <a:srgbClr val="FFCCCC"/>
    <a:srgbClr val="FF99FF"/>
    <a:srgbClr val="FFFF99"/>
    <a:srgbClr val="ADDB7B"/>
    <a:srgbClr val="BCE292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76910" autoAdjust="0"/>
  </p:normalViewPr>
  <p:slideViewPr>
    <p:cSldViewPr>
      <p:cViewPr varScale="1">
        <p:scale>
          <a:sx n="68" d="100"/>
          <a:sy n="68" d="100"/>
        </p:scale>
        <p:origin x="148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54A1A-0665-CDD3-6F85-516AAA6CB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B867D7B-1594-0EEA-B5DD-64A40B538C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E90567B-25D1-B8A7-C2E2-188D78C70D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5084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AA9DB-3A34-4AC8-2CB0-DADD883DD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BDC7EBC-36FA-BF0A-0F90-2944146FFC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9AB3B95-E93D-5C4A-3363-E08816302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5174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25850-272D-3F2B-B0CD-2E3D8972E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940B0DB-1DEF-2826-CAB0-AD3DEAB468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D462D0A-5CBF-8B12-B96E-6F72D39408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1220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1E89B-87A5-0A75-77FA-7EB211C4A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412A411-F606-F9AC-1316-40F64603EF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A9BC4FB-D73C-AE2D-07EF-FB8C403BCB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2273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BB89F-77DD-BEC5-385B-03563D9EA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E079577-ACDA-CDD3-ED8E-26EA1CDEA1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5EAB839-21CA-CA76-0901-3233FEF260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2975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A99C6-D063-7FB9-4E19-021D83835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E996A529-515F-CFFD-4E7C-BDDD6CED3C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5C41D9F-B5B8-9DDC-FBC7-2A1B1F5E94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989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0414" y="332603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802.11-25/1155r0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kern="0" dirty="0"/>
              <a:t>Further Considerations on P-EDCA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2025-07-17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CC3C29A5-7CEF-E2A7-93E2-55175AF4F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752600"/>
            <a:ext cx="10820401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P-EDCA contention shall start immediately after the end of the transmitted DS-CTS frame and shall follow the random backoff procedure defined in 10.23.2.4 (Obtaining an EDCA TXOP) except that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Only EDCAF[AC_VO] shall be allowed to contend during the P-EDCA contention; Operation of the other EDCAFs is suspended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However, how to suspend to other EDCAFs is yet to be defined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In addition, one of the purposes of transmitting a DS-CTS before P-EDCA contention can be considered to be the provision of medium protection during the P-EDCA contention duration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In this contribution, we discuss how to allow only EDCAF[AC_VO] to contend during the P-EDCA by suspending other EDCAFs, and how to provide conservative channel protection after transmitting the DS-CTS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64451-FDC7-A80F-184E-FCDE7E809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D641BF-BE83-67B2-8A9D-CDD2CC54D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DDFBB8-7932-3FD9-D9C7-50BA7D244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7A53138-A6FA-1938-4188-3CCDABBC4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EDCAF to contend P-EDCA (1/3)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5234941-0F1B-96CB-6758-DAB2DA792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D0A793A4-92AE-A061-3477-038551CE5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752600"/>
            <a:ext cx="10820401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P-EDCA is an enhancement of the EDCA mechanism to support pending AC_VO</a:t>
            </a:r>
            <a:r>
              <a:rPr lang="ko-KR" altLang="en-US" sz="2000" dirty="0"/>
              <a:t> </a:t>
            </a:r>
            <a:r>
              <a:rPr lang="en-US" altLang="ko-KR" sz="2000" dirty="0"/>
              <a:t>LL</a:t>
            </a:r>
            <a:r>
              <a:rPr lang="ko-KR" altLang="en-US" sz="2000" dirty="0"/>
              <a:t> </a:t>
            </a:r>
            <a:r>
              <a:rPr lang="en-US" altLang="ko-KR" sz="2000" dirty="0"/>
              <a:t>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if the UHR STA has pending LL traffic and satisfies the conditions to perform P-EDCA, it can participate in P-EDCA contention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the context of P-EDCA, which is intended to support AC_VO LL traffic, it is reasonable that only EDCAF[AC_VO] shall be allowed to contend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However, if the suspension of all EDCAFs except EDCAF[AC_VO] cannot be ensured, the following issue may occur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Since internal resolution of contending EDCAFs within a STA does not always reflect intended prioritization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For example, EDCAF[AC_VI] may unintentionally obtain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This may violate the main purpose of P-EDCA, and the pending AC_VO LL traffic may be lost (i.e., expired)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Therefore,</a:t>
            </a:r>
            <a:r>
              <a:rPr lang="ko-KR" altLang="en-US" sz="2000" dirty="0"/>
              <a:t> </a:t>
            </a:r>
            <a:r>
              <a:rPr lang="en-US" altLang="ko-KR" sz="2000" dirty="0"/>
              <a:t>it is essential to enforce a mechanism that strictly suspends all EDCAFs except EDCAF[AC_VO]</a:t>
            </a:r>
            <a:endParaRPr lang="en-US" altLang="ko-KR" sz="1600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5C333DE2-05CD-D5F7-CEBD-8608A46D838B}"/>
              </a:ext>
            </a:extLst>
          </p:cNvPr>
          <p:cNvSpPr/>
          <p:nvPr/>
        </p:nvSpPr>
        <p:spPr>
          <a:xfrm>
            <a:off x="3001874" y="5310842"/>
            <a:ext cx="1003243" cy="17251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 [Internal contention]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ED5EFCFB-FB6A-6D33-A417-0D3976F700B1}"/>
              </a:ext>
            </a:extLst>
          </p:cNvPr>
          <p:cNvSpPr/>
          <p:nvPr/>
        </p:nvSpPr>
        <p:spPr>
          <a:xfrm>
            <a:off x="4061192" y="4927975"/>
            <a:ext cx="640615" cy="253625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AIFS[2]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B42625E0-C924-57CF-3280-B889F60D8D82}"/>
              </a:ext>
            </a:extLst>
          </p:cNvPr>
          <p:cNvCxnSpPr>
            <a:cxnSpLocks/>
          </p:cNvCxnSpPr>
          <p:nvPr/>
        </p:nvCxnSpPr>
        <p:spPr>
          <a:xfrm>
            <a:off x="3267846" y="4782275"/>
            <a:ext cx="5492909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1529E1C-3F80-6A22-C02C-C24CDCF9493C}"/>
              </a:ext>
            </a:extLst>
          </p:cNvPr>
          <p:cNvSpPr/>
          <p:nvPr/>
        </p:nvSpPr>
        <p:spPr>
          <a:xfrm>
            <a:off x="3550830" y="4419600"/>
            <a:ext cx="596129" cy="363388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DS-CTS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99431F9-646B-7F9B-C26E-A3007EF3190D}"/>
              </a:ext>
            </a:extLst>
          </p:cNvPr>
          <p:cNvSpPr/>
          <p:nvPr/>
        </p:nvSpPr>
        <p:spPr>
          <a:xfrm>
            <a:off x="4652478" y="4425094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A178B6D-3719-15DE-26C0-09D5740916B3}"/>
              </a:ext>
            </a:extLst>
          </p:cNvPr>
          <p:cNvSpPr/>
          <p:nvPr/>
        </p:nvSpPr>
        <p:spPr>
          <a:xfrm>
            <a:off x="6257878" y="4419769"/>
            <a:ext cx="1213495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AC_VI </a:t>
            </a:r>
            <a:r>
              <a:rPr lang="en-US" altLang="ko-KR" sz="900" b="1" dirty="0">
                <a:solidFill>
                  <a:schemeClr val="tx1"/>
                </a:solidFill>
              </a:rPr>
              <a:t>traffic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96F90EF-8590-419F-66A3-4B21B3B856D1}"/>
              </a:ext>
            </a:extLst>
          </p:cNvPr>
          <p:cNvSpPr/>
          <p:nvPr/>
        </p:nvSpPr>
        <p:spPr>
          <a:xfrm>
            <a:off x="5402477" y="4782275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2DB3331-A51E-40C1-692A-22392E5B6778}"/>
              </a:ext>
            </a:extLst>
          </p:cNvPr>
          <p:cNvSpPr/>
          <p:nvPr/>
        </p:nvSpPr>
        <p:spPr>
          <a:xfrm flipV="1">
            <a:off x="8229958" y="4727808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15189ACC-9B26-5A3B-13F7-5B0F43599EE7}"/>
              </a:ext>
            </a:extLst>
          </p:cNvPr>
          <p:cNvSpPr/>
          <p:nvPr/>
        </p:nvSpPr>
        <p:spPr>
          <a:xfrm flipV="1">
            <a:off x="8230410" y="5096436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E236F8AB-2AE3-91C3-B0FF-974D724A09BB}"/>
              </a:ext>
            </a:extLst>
          </p:cNvPr>
          <p:cNvCxnSpPr/>
          <p:nvPr/>
        </p:nvCxnSpPr>
        <p:spPr bwMode="auto">
          <a:xfrm>
            <a:off x="4146959" y="4477177"/>
            <a:ext cx="0" cy="6734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263E7BE8-221C-6F08-D535-E192425FD5D2}"/>
              </a:ext>
            </a:extLst>
          </p:cNvPr>
          <p:cNvCxnSpPr/>
          <p:nvPr/>
        </p:nvCxnSpPr>
        <p:spPr bwMode="auto">
          <a:xfrm>
            <a:off x="4648200" y="4419600"/>
            <a:ext cx="0" cy="69272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E2D5AAE8-2E31-368B-1B42-F60562E8ED81}"/>
              </a:ext>
            </a:extLst>
          </p:cNvPr>
          <p:cNvCxnSpPr>
            <a:cxnSpLocks/>
          </p:cNvCxnSpPr>
          <p:nvPr/>
        </p:nvCxnSpPr>
        <p:spPr bwMode="auto">
          <a:xfrm>
            <a:off x="4114800" y="4953000"/>
            <a:ext cx="5334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2B4CA191-5607-2051-BE62-08BC3CB93D40}"/>
              </a:ext>
            </a:extLst>
          </p:cNvPr>
          <p:cNvSpPr/>
          <p:nvPr/>
        </p:nvSpPr>
        <p:spPr>
          <a:xfrm>
            <a:off x="7657959" y="4780689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26EBA14F-29E6-F9EB-8B0C-4AA195E894DD}"/>
              </a:ext>
            </a:extLst>
          </p:cNvPr>
          <p:cNvGrpSpPr/>
          <p:nvPr/>
        </p:nvGrpSpPr>
        <p:grpSpPr>
          <a:xfrm>
            <a:off x="3520835" y="5288818"/>
            <a:ext cx="1721325" cy="494846"/>
            <a:chOff x="3484155" y="5538640"/>
            <a:chExt cx="1721325" cy="494846"/>
          </a:xfrm>
        </p:grpSpPr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B900BDED-EB7B-3002-B2B6-95A6DB90E8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04113" y="5571391"/>
              <a:ext cx="0" cy="3666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52886EAF-B738-B2C8-0BB3-6827AE29ED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91080" y="5938029"/>
              <a:ext cx="914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7DD1CB8A-EE58-2A4F-119F-BFFE789B4156}"/>
                </a:ext>
              </a:extLst>
            </p:cNvPr>
            <p:cNvSpPr/>
            <p:nvPr/>
          </p:nvSpPr>
          <p:spPr>
            <a:xfrm>
              <a:off x="3484155" y="5538640"/>
              <a:ext cx="1232083" cy="278286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AC_VI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CBF1D9A7-0EA8-E49B-AFB1-D704826811B1}"/>
                </a:ext>
              </a:extLst>
            </p:cNvPr>
            <p:cNvSpPr/>
            <p:nvPr/>
          </p:nvSpPr>
          <p:spPr>
            <a:xfrm>
              <a:off x="3484155" y="5755200"/>
              <a:ext cx="1232083" cy="278286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AC_V0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9CCF1BF6-5B8D-82E1-116F-58AB4F2E99B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90630" y="5713081"/>
              <a:ext cx="35877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B10204E2-3025-7F52-E5C5-A6DDE6F6888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97947" y="5631162"/>
              <a:ext cx="299939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C74AEBCA-1BE6-2197-5203-8B84E01CE5A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94907" y="5633228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F5005E3F-192E-82F2-B681-9930568E5DB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67895" y="5629574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629A36F6-53BD-95AF-9EA3-3D680E1085D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443712" y="5633228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A4FB7868-5490-25E6-5A32-CF81509A7F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526184" y="5633227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240E48DA-3C51-1513-4EA8-D9298B607182}"/>
                </a:ext>
              </a:extLst>
            </p:cNvPr>
            <p:cNvSpPr/>
            <p:nvPr/>
          </p:nvSpPr>
          <p:spPr>
            <a:xfrm>
              <a:off x="4654527" y="5608552"/>
              <a:ext cx="469544" cy="119418"/>
            </a:xfrm>
            <a:prstGeom prst="rect">
              <a:avLst/>
            </a:prstGeom>
            <a:pattFill prst="pct30">
              <a:fgClr>
                <a:schemeClr val="accent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b="1" dirty="0">
                  <a:solidFill>
                    <a:schemeClr val="tx1"/>
                  </a:solidFill>
                </a:rPr>
                <a:t>RTS</a:t>
              </a:r>
              <a:endParaRPr lang="ko-KR" altLang="en-US" sz="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7B0BF022-EF85-DFE7-B31C-C7E9AED59D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84092" y="5899073"/>
              <a:ext cx="35877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42DB8EC4-05F7-5816-5E54-E63283EE329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91409" y="5817154"/>
              <a:ext cx="299939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9EBBA212-F2DA-1639-DF09-DE6A75AE031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88369" y="5819220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380BEDD5-5BDB-4694-77CF-9B2699A9354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61357" y="5815566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B7329DD6-9A8A-E553-43A8-D9160C64D34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437174" y="5819220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CFE7F107-6B0E-8E47-2579-CA7FC13CFF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519646" y="5819219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2" name="직사각형 51">
              <a:extLst>
                <a:ext uri="{FF2B5EF4-FFF2-40B4-BE49-F238E27FC236}">
                  <a16:creationId xmlns:a16="http://schemas.microsoft.com/office/drawing/2014/main" id="{F8385C19-7B71-5DBE-0384-F0B5A0B128C8}"/>
                </a:ext>
              </a:extLst>
            </p:cNvPr>
            <p:cNvSpPr/>
            <p:nvPr/>
          </p:nvSpPr>
          <p:spPr>
            <a:xfrm>
              <a:off x="4647989" y="5794544"/>
              <a:ext cx="469544" cy="119418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b="1" dirty="0">
                  <a:solidFill>
                    <a:schemeClr val="tx1"/>
                  </a:solidFill>
                </a:rPr>
                <a:t>BUSY</a:t>
              </a:r>
              <a:endParaRPr lang="ko-KR" altLang="en-US" sz="7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60C3EE4C-8B9C-E25F-D952-3D7D4FAE2742}"/>
              </a:ext>
            </a:extLst>
          </p:cNvPr>
          <p:cNvSpPr/>
          <p:nvPr/>
        </p:nvSpPr>
        <p:spPr bwMode="auto">
          <a:xfrm>
            <a:off x="3962400" y="5288818"/>
            <a:ext cx="1288966" cy="4948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2C6E0E12-9698-8EBB-CF58-EB75C086E48C}"/>
              </a:ext>
            </a:extLst>
          </p:cNvPr>
          <p:cNvCxnSpPr>
            <a:cxnSpLocks/>
          </p:cNvCxnSpPr>
          <p:nvPr/>
        </p:nvCxnSpPr>
        <p:spPr bwMode="auto">
          <a:xfrm flipH="1">
            <a:off x="3957807" y="5149423"/>
            <a:ext cx="189152" cy="14036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D5E198EA-C72E-8154-3C58-861280F5455B}"/>
              </a:ext>
            </a:extLst>
          </p:cNvPr>
          <p:cNvCxnSpPr>
            <a:cxnSpLocks/>
          </p:cNvCxnSpPr>
          <p:nvPr/>
        </p:nvCxnSpPr>
        <p:spPr bwMode="auto">
          <a:xfrm>
            <a:off x="4650902" y="5102478"/>
            <a:ext cx="600464" cy="19664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1507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880A7-DF44-491B-DC3F-48A008027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1E2E20-409A-4D9A-D389-E35F77911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F4A465-4F75-B391-D1CD-1B36DB3AE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CED0DB0-F2F5-188A-9B80-591DA2C32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EDCAF to contend P-EDCA (2/3)</a:t>
            </a:r>
            <a:endParaRPr 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58E98495-9116-AE44-9250-3B73911C4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752600"/>
            <a:ext cx="10820401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following described the related TXNAV timer from IEEE802.11 REVme7.0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“</a:t>
            </a:r>
            <a:r>
              <a:rPr lang="en-US" altLang="ko-KR" sz="1800" i="1" dirty="0"/>
              <a:t>The TXNAV timer is a single timer, shared by the EDCAFs within a STA, that is initialized with the duration from the Duration/ID field in the frame most recently successfully transmitted </a:t>
            </a:r>
            <a:r>
              <a:rPr lang="en-US" altLang="ko-KR" sz="1800" b="1" i="1" u="sng" dirty="0"/>
              <a:t>by the TXOP holder</a:t>
            </a:r>
            <a:r>
              <a:rPr lang="en-US" altLang="ko-KR" sz="1800" i="1" dirty="0"/>
              <a:t>, except for PS-Poll frames</a:t>
            </a:r>
            <a:r>
              <a:rPr lang="en-US" altLang="ko-KR" sz="1800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“</a:t>
            </a:r>
            <a:r>
              <a:rPr lang="en-US" altLang="ko-KR" sz="1800" i="1" dirty="0"/>
              <a:t>All other channel access functions at the STA shall treat the medium as busy until the expiration of the TXNAV timer</a:t>
            </a:r>
            <a:r>
              <a:rPr lang="en-US" altLang="ko-KR" sz="1800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We already define the rule in P-EDCA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A P-EDCA STA that initiates a TXOP during a P-EDCA contention shall transmit an RTS frame as initial frame in the TXOP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Therefore, if the concept of the TXNAV timer can be reused or extended before the TXOP holder is clearly identified, all EDCAFs can be suspended except for EDCAF[AC_VO]</a:t>
            </a:r>
            <a:br>
              <a:rPr lang="en-US" altLang="ko-KR" sz="1800" dirty="0"/>
            </a:b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GB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05420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25ED7-8B21-5C55-5C2B-FCC92B3D8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08F61BE-2087-533E-AFA1-F9F83BFEE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F45147-54C0-A9BA-15A3-3734E6D45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81D58C7-8A35-EF33-5C83-5A9F4D630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EDCAF to contend P-EDCA (3/3)</a:t>
            </a:r>
            <a:endParaRPr 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513DF879-BA06-FB27-8528-DADADA180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9762"/>
            <a:ext cx="10820401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Proposal : Extend the concept of the TXNAV timer by adding the following rule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After transmitting the DS-CTS, the TXNAV timer shall be applied to all EDCAFs except the EDCAF for AC_VO, </a:t>
            </a:r>
            <a:br>
              <a:rPr lang="en-US" altLang="ko-KR" sz="1600" dirty="0"/>
            </a:br>
            <a:r>
              <a:rPr lang="en-US" altLang="ko-KR" sz="1600" dirty="0"/>
              <a:t>for the duration indicated in the Duration/ID field of the DS-CTS (e.g., until the end of 97 µs)</a:t>
            </a:r>
            <a:endParaRPr lang="en-GB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By applying this, the TXNAV timer operates internally at the P-EDCA STA that transmitted the DS-CTS, causing all ACs except AC_VO to refrain from attempting channel access</a:t>
            </a:r>
            <a:endParaRPr lang="en-GB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GB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GB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GB" altLang="ko-KR" sz="2000" dirty="0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C62F5AF4-C032-B29C-231F-C49DAF10ADF5}"/>
              </a:ext>
            </a:extLst>
          </p:cNvPr>
          <p:cNvSpPr/>
          <p:nvPr/>
        </p:nvSpPr>
        <p:spPr>
          <a:xfrm>
            <a:off x="4625028" y="4805701"/>
            <a:ext cx="640615" cy="253625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AIFS[2]</a:t>
            </a: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9296B888-CEFA-F55D-7F33-8DC47DAD2F1F}"/>
              </a:ext>
            </a:extLst>
          </p:cNvPr>
          <p:cNvCxnSpPr>
            <a:cxnSpLocks/>
          </p:cNvCxnSpPr>
          <p:nvPr/>
        </p:nvCxnSpPr>
        <p:spPr>
          <a:xfrm>
            <a:off x="3831682" y="4556403"/>
            <a:ext cx="5492909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68DB93D-1F8E-CF53-BBD7-C26C2B1AC362}"/>
              </a:ext>
            </a:extLst>
          </p:cNvPr>
          <p:cNvSpPr/>
          <p:nvPr/>
        </p:nvSpPr>
        <p:spPr>
          <a:xfrm>
            <a:off x="4114666" y="4193728"/>
            <a:ext cx="596129" cy="363388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DS-CTS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F374BC8-A06A-D266-B854-0E70AD0F871A}"/>
              </a:ext>
            </a:extLst>
          </p:cNvPr>
          <p:cNvSpPr/>
          <p:nvPr/>
        </p:nvSpPr>
        <p:spPr>
          <a:xfrm>
            <a:off x="5216314" y="4199222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548386-0914-9969-9C01-9C26E814A982}"/>
              </a:ext>
            </a:extLst>
          </p:cNvPr>
          <p:cNvSpPr/>
          <p:nvPr/>
        </p:nvSpPr>
        <p:spPr>
          <a:xfrm>
            <a:off x="6821714" y="4193897"/>
            <a:ext cx="1213495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AC_VO </a:t>
            </a:r>
            <a:r>
              <a:rPr lang="en-US" altLang="ko-KR" sz="900" b="1" dirty="0">
                <a:solidFill>
                  <a:schemeClr val="tx1"/>
                </a:solidFill>
              </a:rPr>
              <a:t>traffic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8BAE449-75C5-7385-514C-946FC12CA6AB}"/>
              </a:ext>
            </a:extLst>
          </p:cNvPr>
          <p:cNvSpPr/>
          <p:nvPr/>
        </p:nvSpPr>
        <p:spPr>
          <a:xfrm>
            <a:off x="5966313" y="4556403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9D08B813-0014-7F1F-F7BE-37C97F9608D9}"/>
              </a:ext>
            </a:extLst>
          </p:cNvPr>
          <p:cNvSpPr/>
          <p:nvPr/>
        </p:nvSpPr>
        <p:spPr>
          <a:xfrm flipV="1">
            <a:off x="8793794" y="4501936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D1A3897B-28AA-0E0C-4249-20CB8D6A9321}"/>
              </a:ext>
            </a:extLst>
          </p:cNvPr>
          <p:cNvSpPr/>
          <p:nvPr/>
        </p:nvSpPr>
        <p:spPr>
          <a:xfrm flipV="1">
            <a:off x="8794246" y="4870564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A316D5D8-CC06-0256-6427-BC005480DE27}"/>
              </a:ext>
            </a:extLst>
          </p:cNvPr>
          <p:cNvCxnSpPr/>
          <p:nvPr/>
        </p:nvCxnSpPr>
        <p:spPr bwMode="auto">
          <a:xfrm>
            <a:off x="4710795" y="4193728"/>
            <a:ext cx="0" cy="8382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836A4D81-6A62-48C5-36B4-BB375EC7526C}"/>
              </a:ext>
            </a:extLst>
          </p:cNvPr>
          <p:cNvCxnSpPr/>
          <p:nvPr/>
        </p:nvCxnSpPr>
        <p:spPr bwMode="auto">
          <a:xfrm>
            <a:off x="5212036" y="4193728"/>
            <a:ext cx="0" cy="8382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A5BF9A56-2449-3BEF-440C-035AEC338899}"/>
              </a:ext>
            </a:extLst>
          </p:cNvPr>
          <p:cNvCxnSpPr>
            <a:cxnSpLocks/>
          </p:cNvCxnSpPr>
          <p:nvPr/>
        </p:nvCxnSpPr>
        <p:spPr bwMode="auto">
          <a:xfrm>
            <a:off x="4678636" y="4780250"/>
            <a:ext cx="5334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6EF4E11C-A17B-2CB3-8479-1BCFDE64D961}"/>
              </a:ext>
            </a:extLst>
          </p:cNvPr>
          <p:cNvSpPr/>
          <p:nvPr/>
        </p:nvSpPr>
        <p:spPr>
          <a:xfrm>
            <a:off x="8221795" y="4554817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8C249CBA-939F-E989-478A-EEDAAE03FF34}"/>
              </a:ext>
            </a:extLst>
          </p:cNvPr>
          <p:cNvCxnSpPr>
            <a:cxnSpLocks/>
          </p:cNvCxnSpPr>
          <p:nvPr/>
        </p:nvCxnSpPr>
        <p:spPr bwMode="auto">
          <a:xfrm>
            <a:off x="4745691" y="4023003"/>
            <a:ext cx="1143391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6B62633-2102-B00D-2D01-EBE748776B6E}"/>
              </a:ext>
            </a:extLst>
          </p:cNvPr>
          <p:cNvSpPr/>
          <p:nvPr/>
        </p:nvSpPr>
        <p:spPr>
          <a:xfrm>
            <a:off x="4038600" y="3505200"/>
            <a:ext cx="2557571" cy="5638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P-EDCA contention duration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en-GB" altLang="ko-KR" sz="1100" dirty="0">
                <a:solidFill>
                  <a:schemeClr val="tx1"/>
                </a:solidFill>
              </a:rPr>
              <a:t>97 µs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= </a:t>
            </a:r>
            <a:r>
              <a:rPr lang="en-US" altLang="ko-KR" sz="1000" b="1" dirty="0">
                <a:solidFill>
                  <a:srgbClr val="FF0000"/>
                </a:solidFill>
              </a:rPr>
              <a:t>TXNAV Timer 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6861D373-1706-5032-22E1-7F2D6B3A6ACD}"/>
              </a:ext>
            </a:extLst>
          </p:cNvPr>
          <p:cNvSpPr/>
          <p:nvPr/>
        </p:nvSpPr>
        <p:spPr>
          <a:xfrm>
            <a:off x="3395493" y="5183359"/>
            <a:ext cx="1003243" cy="17251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 [Internal contention]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BA88BE83-B729-83EC-BC37-97A6BDCFD0DB}"/>
              </a:ext>
            </a:extLst>
          </p:cNvPr>
          <p:cNvCxnSpPr>
            <a:cxnSpLocks/>
          </p:cNvCxnSpPr>
          <p:nvPr/>
        </p:nvCxnSpPr>
        <p:spPr bwMode="auto">
          <a:xfrm flipH="1">
            <a:off x="4398736" y="5019220"/>
            <a:ext cx="312059" cy="16413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F1072642-3F7C-CEE2-6087-F5619C9E991A}"/>
              </a:ext>
            </a:extLst>
          </p:cNvPr>
          <p:cNvCxnSpPr>
            <a:cxnSpLocks/>
          </p:cNvCxnSpPr>
          <p:nvPr/>
        </p:nvCxnSpPr>
        <p:spPr bwMode="auto">
          <a:xfrm>
            <a:off x="5191703" y="5036606"/>
            <a:ext cx="458591" cy="11935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C2115726-9014-02EB-531C-293D60F76E94}"/>
              </a:ext>
            </a:extLst>
          </p:cNvPr>
          <p:cNvGrpSpPr/>
          <p:nvPr/>
        </p:nvGrpSpPr>
        <p:grpSpPr>
          <a:xfrm>
            <a:off x="3963429" y="5165934"/>
            <a:ext cx="1721325" cy="529246"/>
            <a:chOff x="4539764" y="5784674"/>
            <a:chExt cx="1721325" cy="529246"/>
          </a:xfrm>
        </p:grpSpPr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6AEBE1D6-1C88-ABDF-1D7C-3D49A5B655F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9722" y="5851825"/>
              <a:ext cx="0" cy="3666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B8AFE911-A375-2ADE-FF36-4223E7F9A0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46689" y="6218463"/>
              <a:ext cx="914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FD7317EC-7B2B-BB17-E4BF-FB8F15DED47C}"/>
                </a:ext>
              </a:extLst>
            </p:cNvPr>
            <p:cNvSpPr/>
            <p:nvPr/>
          </p:nvSpPr>
          <p:spPr>
            <a:xfrm>
              <a:off x="4539764" y="5819074"/>
              <a:ext cx="1232083" cy="278286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AC_VI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2" name="직사각형 41">
              <a:extLst>
                <a:ext uri="{FF2B5EF4-FFF2-40B4-BE49-F238E27FC236}">
                  <a16:creationId xmlns:a16="http://schemas.microsoft.com/office/drawing/2014/main" id="{2F238B2F-9FBB-B685-2721-AD9613995395}"/>
                </a:ext>
              </a:extLst>
            </p:cNvPr>
            <p:cNvSpPr/>
            <p:nvPr/>
          </p:nvSpPr>
          <p:spPr>
            <a:xfrm>
              <a:off x="4539764" y="6035634"/>
              <a:ext cx="1232083" cy="278286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AC_V0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F439294B-DE54-6A81-2BE5-A9D2C9DE84C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46239" y="5993515"/>
              <a:ext cx="35877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5AF4B4FF-025A-25EA-8374-5A99871F5EE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53556" y="5911596"/>
              <a:ext cx="299939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F4C324C7-382B-C2B1-9850-A7D507733AA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50516" y="5913662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81E07E23-AFC4-D6FF-D66D-82F2ED33F32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3504" y="5910008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1F17A530-7FB5-C3C0-3542-1F6ED718F5C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99321" y="5913662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0AC6214F-BCFE-3B0C-8D39-C78AAD0BDA0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581793" y="5913661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41C051D3-91BB-B7A4-EF62-8B93F537892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39701" y="6179507"/>
              <a:ext cx="35877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0ED75234-FD10-18BE-4AB8-E2125372DDF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47018" y="6097588"/>
              <a:ext cx="299939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31BF0EDF-23C2-A823-8A9D-268BBFAFE4A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43978" y="6099654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267D9EF7-2F8B-FE9B-907A-E6FEE9EBC20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16966" y="6096000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33B42793-BB06-74FA-502D-4DC7A208C64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92783" y="6099654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7F59B5DA-1CD0-5B9A-3604-78E23DFF8F5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575255" y="6099653"/>
              <a:ext cx="102943" cy="83507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CC39B111-1435-FB2E-2EDD-9974401EADD8}"/>
                </a:ext>
              </a:extLst>
            </p:cNvPr>
            <p:cNvSpPr/>
            <p:nvPr/>
          </p:nvSpPr>
          <p:spPr bwMode="auto">
            <a:xfrm>
              <a:off x="4948432" y="5805837"/>
              <a:ext cx="1288966" cy="4948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AD5E5729-BB64-F850-A736-025BB3015557}"/>
                </a:ext>
              </a:extLst>
            </p:cNvPr>
            <p:cNvSpPr/>
            <p:nvPr/>
          </p:nvSpPr>
          <p:spPr>
            <a:xfrm>
              <a:off x="5698471" y="6070464"/>
              <a:ext cx="469544" cy="119418"/>
            </a:xfrm>
            <a:prstGeom prst="rect">
              <a:avLst/>
            </a:prstGeom>
            <a:pattFill prst="pct30">
              <a:fgClr>
                <a:schemeClr val="accent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b="1" dirty="0">
                  <a:solidFill>
                    <a:schemeClr val="tx1"/>
                  </a:solidFill>
                </a:rPr>
                <a:t>RTS</a:t>
              </a:r>
              <a:endParaRPr lang="ko-KR" alt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곱하기 기호 84">
              <a:extLst>
                <a:ext uri="{FF2B5EF4-FFF2-40B4-BE49-F238E27FC236}">
                  <a16:creationId xmlns:a16="http://schemas.microsoft.com/office/drawing/2014/main" id="{CA473342-0398-004C-D0FF-7CF7B9EAA09C}"/>
                </a:ext>
              </a:extLst>
            </p:cNvPr>
            <p:cNvSpPr/>
            <p:nvPr/>
          </p:nvSpPr>
          <p:spPr bwMode="auto">
            <a:xfrm>
              <a:off x="5456728" y="5784674"/>
              <a:ext cx="293497" cy="262957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686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5E3D4-EF49-B606-992C-AEA9594D08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85FA56-439E-4B71-5718-5E1C2DC60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6B7005-7BB4-5B22-1CCD-CB3F7F7F0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87163CE-2942-093D-F1B5-33A496EB9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Medium protection for P-EDCA contention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8422ED8-409C-BB19-5D4E-344B8E8F6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6A87CA0B-CD31-1C5F-6C64-F316DEB27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752600"/>
            <a:ext cx="10820401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Due to the DS-CTS, the UHR STA that transmits the DS-CTS can contend only with other </a:t>
            </a:r>
            <a:br>
              <a:rPr lang="en-US" altLang="ko-KR" sz="1800" dirty="0"/>
            </a:br>
            <a:r>
              <a:rPr lang="en-US" altLang="ko-KR" sz="1800" dirty="0"/>
              <a:t>P-EDCA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This means that when OBSS STAs overhear DS-CTS, they shall not attempt channel access during the </a:t>
            </a:r>
            <a:r>
              <a:rPr lang="en-GB" altLang="ko-KR" sz="1400" dirty="0"/>
              <a:t>97 µs duration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When a P-EDCA STA initiates a TXOP by transmitting an RTS frame, the data rate of the RTS frame can be defined as follows: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i="1" dirty="0"/>
              <a:t>“If a control frame is carried in non-HT PPDU, the transmitting STA shall transmit the frame using one of the rates in the BSSBasicRateSet parameter or a rate from the mandatory rate set of the attached PHY if the BSSBasicRateSet is empty”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However, if the RTS is transmitted at a higher data rate compared to 6 Mb/s, it may not provide conservative medium protection, which refers to ensuring the maximum possible coverage and decodability of the control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In such a case, OBSS STAs that could receive the DS-CTS may not be able to receive/decode the RTS, and thus may attempt to access the channel after the </a:t>
            </a:r>
            <a:r>
              <a:rPr lang="en-GB" altLang="ko-KR" sz="1400" dirty="0"/>
              <a:t>97 µs duration, causing interference to the TXOP obtained by the P-EDCA STA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ko-KR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Proposal: Use a data rate equal to or lower than 6 Mb/s for transmitting the RTS to maintain consistent medium protection and prevent interference after a P-EDCA STA obtains a TXOP</a:t>
            </a: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141877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6B49B-4598-E17D-6F85-75F90CBF9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508B90-613C-18C7-5F44-329BF0497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888058-C33F-209E-A296-22E669D90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308B48-DB01-47C9-763B-80894D58233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discuss how to allow only EDCAF[AC_VO] to contend in P-EDCA by reusing the concept of the TXNAV timer</a:t>
            </a:r>
          </a:p>
          <a:p>
            <a:r>
              <a:rPr lang="en-US" altLang="ko-KR" sz="2000" dirty="0"/>
              <a:t>Moreover, regarding medium protection, we discuss the data rate of the RTS transmitted after the DS-CTS as the initial frame in the TXOP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D3174D9-7CB4-6F7E-D291-3BF9065C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79B9C12-4272-BAB5-5719-579D8F70B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89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F2D9E-CD73-6AB6-27D4-8879AAB48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65A9FA-C6CC-9D62-02FC-7D8141F36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3F8312-5540-E555-699F-C39D6807D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5284EA-B0EE-38BB-80CA-2C724C462CB1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[1] IEEE802.11 REVme7.0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[2] Draft P802.11bn_D0.3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A968969-A6BE-BEB2-A558-18C10B6F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98236BE-AD9A-20FA-4DF5-819CF9B57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4869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481596</TotalTime>
  <Words>1032</Words>
  <Application>Microsoft Office PowerPoint</Application>
  <PresentationFormat>와이드스크린</PresentationFormat>
  <Paragraphs>118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EDCAF to contend P-EDCA (1/3)</vt:lpstr>
      <vt:lpstr>EDCAF to contend P-EDCA (2/3)</vt:lpstr>
      <vt:lpstr>EDCAF to contend P-EDCA (3/3)</vt:lpstr>
      <vt:lpstr>Medium protection for P-EDCA contention </vt:lpstr>
      <vt:lpstr>Summary </vt:lpstr>
      <vt:lpstr>Reference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6407</cp:revision>
  <cp:lastPrinted>2024-07-25T22:15:22Z</cp:lastPrinted>
  <dcterms:created xsi:type="dcterms:W3CDTF">2007-05-21T21:00:37Z</dcterms:created>
  <dcterms:modified xsi:type="dcterms:W3CDTF">2025-07-17T08:01:21Z</dcterms:modified>
</cp:coreProperties>
</file>