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83" r:id="rId3"/>
    <p:sldId id="281" r:id="rId4"/>
    <p:sldId id="269" r:id="rId5"/>
    <p:sldId id="284" r:id="rId6"/>
    <p:sldId id="285" r:id="rId7"/>
    <p:sldId id="290" r:id="rId8"/>
    <p:sldId id="286" r:id="rId9"/>
    <p:sldId id="287" r:id="rId10"/>
    <p:sldId id="277" r:id="rId11"/>
    <p:sldId id="288" r:id="rId12"/>
    <p:sldId id="264" r:id="rId13"/>
    <p:sldId id="280" r:id="rId14"/>
    <p:sldId id="289"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BC7F5"/>
    <a:srgbClr val="CBE9FB"/>
    <a:srgbClr val="2FDD8E"/>
    <a:srgbClr val="A2F0CD"/>
    <a:srgbClr val="89D1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719" autoAdjust="0"/>
    <p:restoredTop sz="95753" autoAdjust="0"/>
  </p:normalViewPr>
  <p:slideViewPr>
    <p:cSldViewPr>
      <p:cViewPr varScale="1">
        <p:scale>
          <a:sx n="97" d="100"/>
          <a:sy n="97" d="100"/>
        </p:scale>
        <p:origin x="330" y="7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7/17/2025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657238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076670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91994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293675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184011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87312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598084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150317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618491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98225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1783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2025</a:t>
            </a:r>
            <a:endParaRPr lang="en-GB" dirty="0"/>
          </a:p>
        </p:txBody>
      </p:sp>
      <p:sp>
        <p:nvSpPr>
          <p:cNvPr id="5" name="Footer Placeholder 4"/>
          <p:cNvSpPr>
            <a:spLocks noGrp="1"/>
          </p:cNvSpPr>
          <p:nvPr>
            <p:ph type="ftr" idx="11"/>
          </p:nvPr>
        </p:nvSpPr>
        <p:spPr/>
        <p:txBody>
          <a:bodyPr/>
          <a:lstStyle>
            <a:lvl1pPr>
              <a:defRPr/>
            </a:lvl1pPr>
          </a:lstStyle>
          <a:p>
            <a:r>
              <a:rPr lang="en-GB"/>
              <a:t>Abhishek Chaturvedi et al. (Samsung Electronics)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Abhishek Chaturvedi et al. (Samsung Electronics)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July 2025</a:t>
            </a:r>
            <a:endParaRPr lang="en-GB"/>
          </a:p>
        </p:txBody>
      </p:sp>
      <p:sp>
        <p:nvSpPr>
          <p:cNvPr id="5" name="Footer Placeholder 4"/>
          <p:cNvSpPr>
            <a:spLocks noGrp="1"/>
          </p:cNvSpPr>
          <p:nvPr>
            <p:ph type="ftr" idx="11"/>
          </p:nvPr>
        </p:nvSpPr>
        <p:spPr/>
        <p:txBody>
          <a:bodyPr/>
          <a:lstStyle>
            <a:lvl1pPr>
              <a:defRPr/>
            </a:lvl1pPr>
          </a:lstStyle>
          <a:p>
            <a:r>
              <a:rPr lang="en-GB"/>
              <a:t>Abhishek Chaturvedi et al. (Samsung Electronics)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2025</a:t>
            </a:r>
            <a:endParaRPr lang="en-GB"/>
          </a:p>
        </p:txBody>
      </p:sp>
      <p:sp>
        <p:nvSpPr>
          <p:cNvPr id="6" name="Footer Placeholder 5"/>
          <p:cNvSpPr>
            <a:spLocks noGrp="1"/>
          </p:cNvSpPr>
          <p:nvPr>
            <p:ph type="ftr" idx="11"/>
          </p:nvPr>
        </p:nvSpPr>
        <p:spPr/>
        <p:txBody>
          <a:bodyPr/>
          <a:lstStyle>
            <a:lvl1pPr>
              <a:defRPr/>
            </a:lvl1pPr>
          </a:lstStyle>
          <a:p>
            <a:r>
              <a:rPr lang="en-GB"/>
              <a:t>Abhishek Chaturvedi et al. (Samsung Electronics)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Abhishek Chaturvedi et al. (Samsung Electronics)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2025</a:t>
            </a:r>
            <a:endParaRPr lang="en-GB"/>
          </a:p>
        </p:txBody>
      </p:sp>
      <p:sp>
        <p:nvSpPr>
          <p:cNvPr id="4" name="Footer Placeholder 3"/>
          <p:cNvSpPr>
            <a:spLocks noGrp="1"/>
          </p:cNvSpPr>
          <p:nvPr>
            <p:ph type="ftr" idx="11"/>
          </p:nvPr>
        </p:nvSpPr>
        <p:spPr/>
        <p:txBody>
          <a:bodyPr/>
          <a:lstStyle>
            <a:lvl1pPr>
              <a:defRPr/>
            </a:lvl1pPr>
          </a:lstStyle>
          <a:p>
            <a:r>
              <a:rPr lang="en-GB"/>
              <a:t>Abhishek Chaturvedi et al. (Samsung Electronics)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2025</a:t>
            </a:r>
            <a:endParaRPr lang="en-GB"/>
          </a:p>
        </p:txBody>
      </p:sp>
      <p:sp>
        <p:nvSpPr>
          <p:cNvPr id="3" name="Footer Placeholder 2"/>
          <p:cNvSpPr>
            <a:spLocks noGrp="1"/>
          </p:cNvSpPr>
          <p:nvPr>
            <p:ph type="ftr" idx="11"/>
          </p:nvPr>
        </p:nvSpPr>
        <p:spPr/>
        <p:txBody>
          <a:bodyPr/>
          <a:lstStyle>
            <a:lvl1pPr>
              <a:defRPr/>
            </a:lvl1pPr>
          </a:lstStyle>
          <a:p>
            <a:r>
              <a:rPr lang="en-GB"/>
              <a:t>Abhishek Chaturvedi et al. (Samsung Electronics)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2025</a:t>
            </a:r>
            <a:endParaRPr lang="en-GB"/>
          </a:p>
        </p:txBody>
      </p:sp>
      <p:sp>
        <p:nvSpPr>
          <p:cNvPr id="5" name="Footer Placeholder 4"/>
          <p:cNvSpPr>
            <a:spLocks noGrp="1"/>
          </p:cNvSpPr>
          <p:nvPr>
            <p:ph type="ftr" idx="11"/>
          </p:nvPr>
        </p:nvSpPr>
        <p:spPr/>
        <p:txBody>
          <a:bodyPr/>
          <a:lstStyle>
            <a:lvl1pPr>
              <a:defRPr/>
            </a:lvl1pPr>
          </a:lstStyle>
          <a:p>
            <a:r>
              <a:rPr lang="en-GB"/>
              <a:t>Abhishek Chaturvedi et al. (Samsung Electronics)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2025</a:t>
            </a:r>
            <a:endParaRPr lang="en-GB"/>
          </a:p>
        </p:txBody>
      </p:sp>
      <p:sp>
        <p:nvSpPr>
          <p:cNvPr id="5" name="Footer Placeholder 4"/>
          <p:cNvSpPr>
            <a:spLocks noGrp="1"/>
          </p:cNvSpPr>
          <p:nvPr>
            <p:ph type="ftr" idx="11"/>
          </p:nvPr>
        </p:nvSpPr>
        <p:spPr/>
        <p:txBody>
          <a:bodyPr/>
          <a:lstStyle>
            <a:lvl1pPr>
              <a:defRPr/>
            </a:lvl1pPr>
          </a:lstStyle>
          <a:p>
            <a:r>
              <a:rPr lang="en-GB"/>
              <a:t>Abhishek Chaturvedi et al. (Samsung Electronics)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Abhishek Chaturvedi et al. (Samsung Electronics)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802.11-25/1154r0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 management in MAPC framework</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2025-07-17</a:t>
            </a:r>
          </a:p>
        </p:txBody>
      </p:sp>
      <p:sp>
        <p:nvSpPr>
          <p:cNvPr id="6" name="Date Placeholder 3"/>
          <p:cNvSpPr>
            <a:spLocks noGrp="1"/>
          </p:cNvSpPr>
          <p:nvPr>
            <p:ph type="dt" idx="10"/>
          </p:nvPr>
        </p:nvSpPr>
        <p:spPr/>
        <p:txBody>
          <a:bodyPr/>
          <a:lstStyle/>
          <a:p>
            <a:r>
              <a:rPr lang="en-US"/>
              <a:t>July 2025</a:t>
            </a:r>
            <a:endParaRPr lang="en-US" dirty="0"/>
          </a:p>
        </p:txBody>
      </p:sp>
      <p:sp>
        <p:nvSpPr>
          <p:cNvPr id="7" name="Footer Placeholder 4"/>
          <p:cNvSpPr>
            <a:spLocks noGrp="1"/>
          </p:cNvSpPr>
          <p:nvPr>
            <p:ph type="ftr" idx="11"/>
          </p:nvPr>
        </p:nvSpPr>
        <p:spPr/>
        <p:txBody>
          <a:bodyPr/>
          <a:lstStyle/>
          <a:p>
            <a:r>
              <a:rPr lang="en-GB"/>
              <a:t>Abhishek Chaturvedi et al. (Samsung Electronics)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23317922"/>
              </p:ext>
            </p:extLst>
          </p:nvPr>
        </p:nvGraphicFramePr>
        <p:xfrm>
          <a:off x="998538" y="2413000"/>
          <a:ext cx="10294937" cy="2919413"/>
        </p:xfrm>
        <a:graphic>
          <a:graphicData uri="http://schemas.openxmlformats.org/presentationml/2006/ole">
            <mc:AlternateContent xmlns:mc="http://schemas.openxmlformats.org/markup-compatibility/2006">
              <mc:Choice xmlns:v="urn:schemas-microsoft-com:vml" Requires="v">
                <p:oleObj spid="_x0000_s1278" name="Document" r:id="rId4" imgW="10580904" imgH="2990144" progId="Word.Document.8">
                  <p:embed/>
                </p:oleObj>
              </mc:Choice>
              <mc:Fallback>
                <p:oleObj name="Document" r:id="rId4" imgW="10580904" imgH="2990144" progId="Word.Document.8">
                  <p:embed/>
                  <p:pic>
                    <p:nvPicPr>
                      <p:cNvPr id="0" name="Picture 3"/>
                      <p:cNvPicPr>
                        <a:picLocks noChangeAspect="1" noChangeArrowheads="1"/>
                      </p:cNvPicPr>
                      <p:nvPr/>
                    </p:nvPicPr>
                    <p:blipFill>
                      <a:blip r:embed="rId5"/>
                      <a:srcRect/>
                      <a:stretch>
                        <a:fillRect/>
                      </a:stretch>
                    </p:blipFill>
                    <p:spPr bwMode="auto">
                      <a:xfrm>
                        <a:off x="998538" y="2413000"/>
                        <a:ext cx="10294937" cy="29194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solidFill>
                  <a:schemeClr val="tx1"/>
                </a:solidFill>
              </a:rPr>
              <a:t>Summary</a:t>
            </a:r>
          </a:p>
        </p:txBody>
      </p:sp>
      <p:sp>
        <p:nvSpPr>
          <p:cNvPr id="4098" name="Rectangle 2"/>
          <p:cNvSpPr>
            <a:spLocks noGrp="1" noChangeArrowheads="1"/>
          </p:cNvSpPr>
          <p:nvPr>
            <p:ph idx="1"/>
          </p:nvPr>
        </p:nvSpPr>
        <p:spPr>
          <a:xfrm>
            <a:off x="914401" y="1412776"/>
            <a:ext cx="10361084" cy="4831904"/>
          </a:xfrm>
          <a:ln/>
        </p:spPr>
        <p:txBody>
          <a:bodyPr/>
          <a:lstStyle/>
          <a:p>
            <a:pPr marL="0" indent="0"/>
            <a:r>
              <a:rPr lang="en-IN" sz="2000" b="0" dirty="0">
                <a:latin typeface="Times New Roman" panose="02020603050405020304" pitchFamily="18" charset="0"/>
                <a:cs typeface="Times New Roman" panose="02020603050405020304" pitchFamily="18" charset="0"/>
              </a:rPr>
              <a:t>This contribution, </a:t>
            </a:r>
          </a:p>
          <a:p>
            <a:pPr>
              <a:buFont typeface="Arial" panose="020B0604020202020204" pitchFamily="34" charset="0"/>
              <a:buChar char="•"/>
            </a:pPr>
            <a:r>
              <a:rPr lang="en-IN" sz="2000" b="0" dirty="0">
                <a:latin typeface="Times New Roman" panose="02020603050405020304" pitchFamily="18" charset="0"/>
                <a:cs typeface="Times New Roman" panose="02020603050405020304" pitchFamily="18" charset="0"/>
              </a:rPr>
              <a:t>highlights the need to define a considerate system to handle MAPC pair joining and leaving event</a:t>
            </a:r>
          </a:p>
          <a:p>
            <a:pPr>
              <a:buFont typeface="Arial" panose="020B0604020202020204" pitchFamily="34" charset="0"/>
              <a:buChar char="•"/>
            </a:pPr>
            <a:r>
              <a:rPr lang="en-IN" sz="2000" b="0" dirty="0">
                <a:latin typeface="Times New Roman" panose="02020603050405020304" pitchFamily="18" charset="0"/>
                <a:cs typeface="Times New Roman" panose="02020603050405020304" pitchFamily="18" charset="0"/>
              </a:rPr>
              <a:t>defines the concept of Guard Window &amp; related policy based on the characteristics of MAPC coordination scheme(s) present amidst MAPC pair of APs including:</a:t>
            </a:r>
          </a:p>
          <a:p>
            <a:pPr lvl="1">
              <a:buFont typeface="Courier New" panose="02070309020205020404" pitchFamily="49" charset="0"/>
              <a:buChar char="o"/>
            </a:pPr>
            <a:r>
              <a:rPr lang="en-IN" sz="1800" dirty="0">
                <a:latin typeface="Times New Roman" panose="02020603050405020304" pitchFamily="18" charset="0"/>
                <a:cs typeface="Times New Roman" panose="02020603050405020304" pitchFamily="18" charset="0"/>
              </a:rPr>
              <a:t>GW_time_info and other parameters broadcast</a:t>
            </a:r>
          </a:p>
          <a:p>
            <a:pPr lvl="1">
              <a:buFont typeface="Courier New" panose="02070309020205020404" pitchFamily="49" charset="0"/>
              <a:buChar char="o"/>
            </a:pPr>
            <a:r>
              <a:rPr lang="en-IN" sz="1800" dirty="0">
                <a:latin typeface="Times New Roman" panose="02020603050405020304" pitchFamily="18" charset="0"/>
                <a:cs typeface="Times New Roman" panose="02020603050405020304" pitchFamily="18" charset="0"/>
              </a:rPr>
              <a:t>implementation options</a:t>
            </a:r>
          </a:p>
          <a:p>
            <a:pPr lvl="1">
              <a:buFont typeface="Courier New" panose="02070309020205020404" pitchFamily="49" charset="0"/>
              <a:buChar char="o"/>
            </a:pPr>
            <a:r>
              <a:rPr lang="en-IN" sz="1800" b="0" dirty="0">
                <a:latin typeface="Times New Roman" panose="02020603050405020304" pitchFamily="18" charset="0"/>
                <a:cs typeface="Times New Roman" panose="02020603050405020304" pitchFamily="18" charset="0"/>
              </a:rPr>
              <a:t>update to successive broadcasted values</a:t>
            </a:r>
          </a:p>
          <a:p>
            <a:pPr lvl="1">
              <a:buFont typeface="Courier New" panose="02070309020205020404" pitchFamily="49" charset="0"/>
              <a:buChar char="o"/>
            </a:pPr>
            <a:r>
              <a:rPr lang="en-IN" sz="1800" b="0" dirty="0">
                <a:latin typeface="Times New Roman" panose="02020603050405020304" pitchFamily="18" charset="0"/>
                <a:cs typeface="Times New Roman" panose="02020603050405020304" pitchFamily="18" charset="0"/>
              </a:rPr>
              <a:t>further enhancements</a:t>
            </a:r>
          </a:p>
          <a:p>
            <a:pPr>
              <a:buFont typeface="Arial" panose="020B0604020202020204" pitchFamily="34" charset="0"/>
              <a:buChar char="•"/>
            </a:pPr>
            <a:r>
              <a:rPr lang="en-IN" sz="2000" b="0" dirty="0">
                <a:latin typeface="Times New Roman" panose="02020603050405020304" pitchFamily="18" charset="0"/>
                <a:cs typeface="Times New Roman" panose="02020603050405020304" pitchFamily="18" charset="0"/>
              </a:rPr>
              <a:t>defines the handling of an external AP trying to join the MAPC pair based on GW policy</a:t>
            </a:r>
          </a:p>
          <a:p>
            <a:pPr>
              <a:buFont typeface="Arial" panose="020B0604020202020204" pitchFamily="34" charset="0"/>
              <a:buChar char="•"/>
            </a:pPr>
            <a:r>
              <a:rPr lang="en-IN" sz="2000" b="0" dirty="0">
                <a:latin typeface="Times New Roman" panose="02020603050405020304" pitchFamily="18" charset="0"/>
                <a:cs typeface="Times New Roman" panose="02020603050405020304" pitchFamily="18" charset="0"/>
              </a:rPr>
              <a:t>defines the handling of a participating AP trying to leave the MAPC pair based on GW policy</a:t>
            </a:r>
          </a:p>
          <a:p>
            <a:pPr>
              <a:buFont typeface="Arial" panose="020B0604020202020204" pitchFamily="34" charset="0"/>
              <a:buChar char="•"/>
            </a:pPr>
            <a:r>
              <a:rPr lang="en-IN" sz="2000" b="0" dirty="0">
                <a:latin typeface="Times New Roman" panose="02020603050405020304" pitchFamily="18" charset="0"/>
                <a:cs typeface="Times New Roman" panose="02020603050405020304" pitchFamily="18" charset="0"/>
              </a:rPr>
              <a:t>further considers the handling of the scenarios according to strict, lenient and urgent basis.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
        <p:nvSpPr>
          <p:cNvPr id="5" name="Footer Placeholder 4"/>
          <p:cNvSpPr>
            <a:spLocks noGrp="1"/>
          </p:cNvSpPr>
          <p:nvPr>
            <p:ph type="ftr" idx="14"/>
          </p:nvPr>
        </p:nvSpPr>
        <p:spPr/>
        <p:txBody>
          <a:bodyPr/>
          <a:lstStyle/>
          <a:p>
            <a:r>
              <a:rPr lang="en-GB"/>
              <a:t>Abhishek Chaturvedi et al. (Samsung Electronics)</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1848905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solidFill>
                  <a:schemeClr val="tx1"/>
                </a:solidFill>
              </a:rPr>
              <a:t>Specification support</a:t>
            </a:r>
          </a:p>
        </p:txBody>
      </p:sp>
      <p:sp>
        <p:nvSpPr>
          <p:cNvPr id="4098" name="Rectangle 2"/>
          <p:cNvSpPr>
            <a:spLocks noGrp="1" noChangeArrowheads="1"/>
          </p:cNvSpPr>
          <p:nvPr>
            <p:ph idx="1"/>
          </p:nvPr>
        </p:nvSpPr>
        <p:spPr>
          <a:xfrm>
            <a:off x="914401" y="1412776"/>
            <a:ext cx="10361084" cy="4831904"/>
          </a:xfrm>
          <a:ln/>
        </p:spPr>
        <p:txBody>
          <a:bodyPr/>
          <a:lstStyle/>
          <a:p>
            <a:pPr>
              <a:buFont typeface="Arial" panose="020B0604020202020204" pitchFamily="34" charset="0"/>
              <a:buChar char="•"/>
            </a:pPr>
            <a:r>
              <a:rPr lang="en-IN" sz="2000" b="0" dirty="0">
                <a:latin typeface="Times New Roman" panose="02020603050405020304" pitchFamily="18" charset="0"/>
                <a:cs typeface="Times New Roman" panose="02020603050405020304" pitchFamily="18" charset="0"/>
              </a:rPr>
              <a:t>Definition, purpose and usage of Guard Window, GW policy, GW_time_info, GW_offset, cause, sub_cause, backoff_timer.</a:t>
            </a:r>
          </a:p>
          <a:p>
            <a:pPr>
              <a:buFont typeface="Arial" panose="020B0604020202020204" pitchFamily="34" charset="0"/>
              <a:buChar char="•"/>
            </a:pPr>
            <a:r>
              <a:rPr lang="en-IN" sz="2000" b="0" dirty="0">
                <a:latin typeface="Times New Roman" panose="02020603050405020304" pitchFamily="18" charset="0"/>
                <a:cs typeface="Times New Roman" panose="02020603050405020304" pitchFamily="18" charset="0"/>
              </a:rPr>
              <a:t>Modification in broadcast mechanisms such as </a:t>
            </a:r>
            <a:r>
              <a:rPr lang="en-IN" sz="2000" b="0" i="1" dirty="0">
                <a:latin typeface="Times New Roman" panose="02020603050405020304" pitchFamily="18" charset="0"/>
                <a:cs typeface="Times New Roman" panose="02020603050405020304" pitchFamily="18" charset="0"/>
              </a:rPr>
              <a:t>Beacon, Probe Request/Response </a:t>
            </a:r>
            <a:r>
              <a:rPr lang="en-IN" sz="2000" b="0" dirty="0">
                <a:latin typeface="Times New Roman" panose="02020603050405020304" pitchFamily="18" charset="0"/>
                <a:cs typeface="Times New Roman" panose="02020603050405020304" pitchFamily="18" charset="0"/>
              </a:rPr>
              <a:t>or </a:t>
            </a:r>
            <a:r>
              <a:rPr lang="en-IN" sz="2000" b="0" i="1" dirty="0">
                <a:latin typeface="Times New Roman" panose="02020603050405020304" pitchFamily="18" charset="0"/>
                <a:cs typeface="Times New Roman" panose="02020603050405020304" pitchFamily="18" charset="0"/>
              </a:rPr>
              <a:t>MAPC Discovery Request/Response frame </a:t>
            </a:r>
            <a:r>
              <a:rPr lang="en-IN" sz="2000" b="0" dirty="0">
                <a:latin typeface="Times New Roman" panose="02020603050405020304" pitchFamily="18" charset="0"/>
                <a:cs typeface="Times New Roman" panose="02020603050405020304" pitchFamily="18" charset="0"/>
              </a:rPr>
              <a:t>to indicate presence of a single/per scheme GW_time_info parameter.</a:t>
            </a:r>
          </a:p>
          <a:p>
            <a:pPr>
              <a:buFont typeface="Arial" panose="020B0604020202020204" pitchFamily="34" charset="0"/>
              <a:buChar char="•"/>
            </a:pPr>
            <a:r>
              <a:rPr lang="en-IN" sz="2000" b="0" dirty="0">
                <a:latin typeface="Times New Roman" panose="02020603050405020304" pitchFamily="18" charset="0"/>
                <a:cs typeface="Times New Roman" panose="02020603050405020304" pitchFamily="18" charset="0"/>
              </a:rPr>
              <a:t>Modification of </a:t>
            </a:r>
            <a:r>
              <a:rPr lang="en-IN" sz="2000" b="0" i="1" dirty="0">
                <a:latin typeface="Times New Roman" panose="02020603050405020304" pitchFamily="18" charset="0"/>
                <a:cs typeface="Times New Roman" panose="02020603050405020304" pitchFamily="18" charset="0"/>
              </a:rPr>
              <a:t>MAPC Negotiation Request frame </a:t>
            </a:r>
            <a:r>
              <a:rPr lang="en-IN" sz="2000" b="0" dirty="0">
                <a:latin typeface="Times New Roman" panose="02020603050405020304" pitchFamily="18" charset="0"/>
                <a:cs typeface="Times New Roman" panose="02020603050405020304" pitchFamily="18" charset="0"/>
              </a:rPr>
              <a:t>to include </a:t>
            </a:r>
            <a:r>
              <a:rPr lang="en-IN" sz="2000" b="0" dirty="0">
                <a:solidFill>
                  <a:schemeClr val="tx1"/>
                </a:solidFill>
                <a:latin typeface="Times New Roman" panose="02020603050405020304" pitchFamily="18" charset="0"/>
                <a:cs typeface="Times New Roman" panose="02020603050405020304" pitchFamily="18" charset="0"/>
              </a:rPr>
              <a:t>cause</a:t>
            </a:r>
            <a:r>
              <a:rPr lang="en-IN" sz="2000" b="0" dirty="0">
                <a:latin typeface="Times New Roman" panose="02020603050405020304" pitchFamily="18" charset="0"/>
                <a:cs typeface="Times New Roman" panose="02020603050405020304" pitchFamily="18" charset="0"/>
              </a:rPr>
              <a:t> and sub_cause parameters.</a:t>
            </a:r>
          </a:p>
          <a:p>
            <a:pPr>
              <a:buFont typeface="Arial" panose="020B0604020202020204" pitchFamily="34" charset="0"/>
              <a:buChar char="•"/>
            </a:pPr>
            <a:r>
              <a:rPr lang="en-IN" sz="2000" b="0" dirty="0">
                <a:latin typeface="Times New Roman" panose="02020603050405020304" pitchFamily="18" charset="0"/>
                <a:cs typeface="Times New Roman" panose="02020603050405020304" pitchFamily="18" charset="0"/>
              </a:rPr>
              <a:t>Modification of </a:t>
            </a:r>
            <a:r>
              <a:rPr lang="en-IN" sz="2000" b="0" i="1" dirty="0">
                <a:latin typeface="Times New Roman" panose="02020603050405020304" pitchFamily="18" charset="0"/>
                <a:cs typeface="Times New Roman" panose="02020603050405020304" pitchFamily="18" charset="0"/>
              </a:rPr>
              <a:t>MAPC Negotiation Response frame </a:t>
            </a:r>
            <a:r>
              <a:rPr lang="en-IN" sz="2000" b="0" dirty="0">
                <a:latin typeface="Times New Roman" panose="02020603050405020304" pitchFamily="18" charset="0"/>
                <a:cs typeface="Times New Roman" panose="02020603050405020304" pitchFamily="18" charset="0"/>
              </a:rPr>
              <a:t>to include appropriate backoff_timer parameter along with appropriate Status Code.</a:t>
            </a:r>
          </a:p>
          <a:p>
            <a:pPr marL="0" indent="0"/>
            <a:endParaRPr lang="en-IN" sz="2000" b="0" dirty="0">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
        <p:nvSpPr>
          <p:cNvPr id="5" name="Footer Placeholder 4"/>
          <p:cNvSpPr>
            <a:spLocks noGrp="1"/>
          </p:cNvSpPr>
          <p:nvPr>
            <p:ph type="ftr" idx="14"/>
          </p:nvPr>
        </p:nvSpPr>
        <p:spPr/>
        <p:txBody>
          <a:bodyPr/>
          <a:lstStyle/>
          <a:p>
            <a:r>
              <a:rPr lang="en-GB"/>
              <a:t>Abhishek Chaturvedi et al. (Samsung Electronics)</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7939871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29217" y="1412776"/>
            <a:ext cx="10361084" cy="4113213"/>
          </a:xfrm>
        </p:spPr>
        <p:txBody>
          <a:bodyPr/>
          <a:lstStyle/>
          <a:p>
            <a:pPr marL="0" indent="0"/>
            <a:r>
              <a:rPr lang="en-GB" dirty="0"/>
              <a:t>[1] 11-25-0599-15-00bn-pdt-mac-mapc-signaling-and-protocol-aspects</a:t>
            </a:r>
          </a:p>
          <a:p>
            <a:pPr marL="0" indent="0"/>
            <a:r>
              <a:rPr lang="en-GB" dirty="0"/>
              <a:t>[2] Draft P802.11bn_D0.3</a:t>
            </a:r>
          </a:p>
          <a:p>
            <a:pPr marL="0" indent="0"/>
            <a:r>
              <a:rPr lang="en-GB" dirty="0"/>
              <a:t>[3] 11-25-0014-24-00bn-tgbn-motions-list-part-2</a:t>
            </a:r>
          </a:p>
          <a:p>
            <a:pPr marL="0" indent="0"/>
            <a:r>
              <a:rPr lang="en-GB" dirty="0"/>
              <a:t>[4] 11-24-0171-26-00bn-tgbn-motions-list-part-1</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5" name="Footer Placeholder 4"/>
          <p:cNvSpPr>
            <a:spLocks noGrp="1"/>
          </p:cNvSpPr>
          <p:nvPr>
            <p:ph type="ftr" idx="14"/>
          </p:nvPr>
        </p:nvSpPr>
        <p:spPr/>
        <p:txBody>
          <a:bodyPr/>
          <a:lstStyle/>
          <a:p>
            <a:r>
              <a:rPr lang="en-GB"/>
              <a:t>Abhishek Chaturvedi et al. (Samsung Electronics)</a:t>
            </a:r>
            <a:endParaRPr lang="en-GB" dirty="0"/>
          </a:p>
        </p:txBody>
      </p:sp>
      <p:sp>
        <p:nvSpPr>
          <p:cNvPr id="4" name="Date Placeholder 3"/>
          <p:cNvSpPr>
            <a:spLocks noGrp="1"/>
          </p:cNvSpPr>
          <p:nvPr>
            <p:ph type="dt" idx="15"/>
          </p:nvPr>
        </p:nvSpPr>
        <p:spPr/>
        <p:txBody>
          <a:bodyPr/>
          <a:lstStyle/>
          <a:p>
            <a:r>
              <a:rPr lang="en-US"/>
              <a:t>July 2025</a:t>
            </a:r>
            <a:endParaRPr lang="en-GB"/>
          </a:p>
        </p:txBody>
      </p:sp>
      <p:sp>
        <p:nvSpPr>
          <p:cNvPr id="10" name="Rectangle 1"/>
          <p:cNvSpPr>
            <a:spLocks noGrp="1" noChangeArrowheads="1"/>
          </p:cNvSpPr>
          <p:nvPr>
            <p:ph type="title"/>
          </p:nvPr>
        </p:nvSpPr>
        <p:spPr>
          <a:xfrm>
            <a:off x="914401" y="685801"/>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Tree>
    <p:extLst>
      <p:ext uri="{BB962C8B-B14F-4D97-AF65-F5344CB8AC3E}">
        <p14:creationId xmlns:p14="http://schemas.microsoft.com/office/powerpoint/2010/main" val="260922027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SP#1</a:t>
            </a:r>
          </a:p>
        </p:txBody>
      </p:sp>
      <p:sp>
        <p:nvSpPr>
          <p:cNvPr id="4098" name="Rectangle 2"/>
          <p:cNvSpPr>
            <a:spLocks noGrp="1" noChangeArrowheads="1"/>
          </p:cNvSpPr>
          <p:nvPr>
            <p:ph idx="1"/>
          </p:nvPr>
        </p:nvSpPr>
        <p:spPr>
          <a:xfrm>
            <a:off x="914401" y="1412776"/>
            <a:ext cx="10361084" cy="1368152"/>
          </a:xfrm>
          <a:ln/>
        </p:spPr>
        <p:txBody>
          <a:bodyPr/>
          <a:lstStyle/>
          <a:p>
            <a:pPr>
              <a:buFont typeface="Times New Roman" pitchFamily="16" charset="0"/>
              <a:buChar char="•"/>
            </a:pPr>
            <a:r>
              <a:rPr lang="en-IN" dirty="0"/>
              <a:t>Do you agree that TGbn SFD defines a Guard Window (and related parameters), according to the coordinated schemes, in MAPC related broadcasts to protect the coordinated state of the MAPC pair of APs ?</a:t>
            </a:r>
          </a:p>
          <a:p>
            <a:pPr>
              <a:buFont typeface="Times New Roman" pitchFamily="16" charset="0"/>
              <a:buChar char="•"/>
            </a:pPr>
            <a:endParaRPr lang="en-IN" dirty="0"/>
          </a:p>
          <a:p>
            <a:pPr>
              <a:buFont typeface="Arial" panose="020B0604020202020204" pitchFamily="34" charset="0"/>
              <a:buChar char="•"/>
            </a:pPr>
            <a:r>
              <a:rPr lang="en-IN" b="0" dirty="0"/>
              <a:t>Yes</a:t>
            </a:r>
          </a:p>
          <a:p>
            <a:pPr>
              <a:buFont typeface="Arial" panose="020B0604020202020204" pitchFamily="34" charset="0"/>
              <a:buChar char="•"/>
            </a:pPr>
            <a:r>
              <a:rPr lang="en-IN" b="0" dirty="0"/>
              <a:t>No </a:t>
            </a:r>
          </a:p>
          <a:p>
            <a:pPr>
              <a:buFont typeface="Arial" panose="020B0604020202020204" pitchFamily="34" charset="0"/>
              <a:buChar char="•"/>
            </a:pPr>
            <a:r>
              <a:rPr lang="en-IN" b="0" dirty="0"/>
              <a:t>Abstain</a:t>
            </a:r>
            <a:endParaRPr lang="en-GB"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
        <p:nvSpPr>
          <p:cNvPr id="5" name="Footer Placeholder 4"/>
          <p:cNvSpPr>
            <a:spLocks noGrp="1"/>
          </p:cNvSpPr>
          <p:nvPr>
            <p:ph type="ftr" idx="14"/>
          </p:nvPr>
        </p:nvSpPr>
        <p:spPr/>
        <p:txBody>
          <a:bodyPr/>
          <a:lstStyle/>
          <a:p>
            <a:r>
              <a:rPr lang="en-GB"/>
              <a:t>Abhishek Chaturvedi et al. (Samsung Electronics)</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8096611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SP#2</a:t>
            </a:r>
          </a:p>
        </p:txBody>
      </p:sp>
      <p:sp>
        <p:nvSpPr>
          <p:cNvPr id="4098" name="Rectangle 2"/>
          <p:cNvSpPr>
            <a:spLocks noGrp="1" noChangeArrowheads="1"/>
          </p:cNvSpPr>
          <p:nvPr>
            <p:ph idx="1"/>
          </p:nvPr>
        </p:nvSpPr>
        <p:spPr>
          <a:xfrm>
            <a:off x="914401" y="1412776"/>
            <a:ext cx="10361084" cy="1368152"/>
          </a:xfrm>
          <a:ln/>
        </p:spPr>
        <p:txBody>
          <a:bodyPr/>
          <a:lstStyle/>
          <a:p>
            <a:pPr>
              <a:buFont typeface="Times New Roman" pitchFamily="16" charset="0"/>
              <a:buChar char="•"/>
            </a:pPr>
            <a:r>
              <a:rPr lang="en-IN" dirty="0"/>
              <a:t>Do you agree to define the following in TGbn SFD:</a:t>
            </a:r>
          </a:p>
          <a:p>
            <a:pPr marL="0" indent="0"/>
            <a:r>
              <a:rPr lang="en-IN" dirty="0"/>
              <a:t>	</a:t>
            </a:r>
            <a:r>
              <a:rPr lang="en-IN" sz="2100" dirty="0"/>
              <a:t>- handling of a new/external AP, trying to coordinate(join) with the MAPC pair of APs, according to the MAPC GW policy.</a:t>
            </a:r>
          </a:p>
          <a:p>
            <a:pPr marL="0" indent="0"/>
            <a:r>
              <a:rPr lang="en-IN" sz="2100" dirty="0"/>
              <a:t>	- handling of a participating AP trying to terminate(leave), partial/all MAPC agreements with the MAPC pair of APs, according to the </a:t>
            </a:r>
            <a:r>
              <a:rPr lang="en-IN" sz="2100"/>
              <a:t>MAPC GW </a:t>
            </a:r>
            <a:r>
              <a:rPr lang="en-IN" sz="2100" dirty="0"/>
              <a:t>policy.</a:t>
            </a:r>
          </a:p>
          <a:p>
            <a:pPr marL="0" indent="0"/>
            <a:endParaRPr lang="en-IN" sz="2000" dirty="0"/>
          </a:p>
          <a:p>
            <a:pPr>
              <a:buFont typeface="Arial" panose="020B0604020202020204" pitchFamily="34" charset="0"/>
              <a:buChar char="•"/>
            </a:pPr>
            <a:r>
              <a:rPr lang="en-IN" b="0" dirty="0"/>
              <a:t>Yes</a:t>
            </a:r>
          </a:p>
          <a:p>
            <a:pPr>
              <a:buFont typeface="Arial" panose="020B0604020202020204" pitchFamily="34" charset="0"/>
              <a:buChar char="•"/>
            </a:pPr>
            <a:r>
              <a:rPr lang="en-IN" b="0" dirty="0"/>
              <a:t>No </a:t>
            </a:r>
          </a:p>
          <a:p>
            <a:pPr>
              <a:buFont typeface="Arial" panose="020B0604020202020204" pitchFamily="34" charset="0"/>
              <a:buChar char="•"/>
            </a:pPr>
            <a:r>
              <a:rPr lang="en-IN" b="0" dirty="0"/>
              <a:t>Abstain</a:t>
            </a:r>
            <a:endParaRPr lang="en-GB" b="0" dirty="0"/>
          </a:p>
          <a:p>
            <a:pPr marL="0" indent="0"/>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14</a:t>
            </a:fld>
            <a:endParaRPr lang="en-GB"/>
          </a:p>
        </p:txBody>
      </p:sp>
      <p:sp>
        <p:nvSpPr>
          <p:cNvPr id="5" name="Footer Placeholder 4"/>
          <p:cNvSpPr>
            <a:spLocks noGrp="1"/>
          </p:cNvSpPr>
          <p:nvPr>
            <p:ph type="ftr" idx="14"/>
          </p:nvPr>
        </p:nvSpPr>
        <p:spPr/>
        <p:txBody>
          <a:bodyPr/>
          <a:lstStyle/>
          <a:p>
            <a:r>
              <a:rPr lang="en-GB"/>
              <a:t>Abhishek Chaturvedi et al. (Samsung Electronics)</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2988673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4098" name="Rectangle 2"/>
          <p:cNvSpPr>
            <a:spLocks noGrp="1" noChangeArrowheads="1"/>
          </p:cNvSpPr>
          <p:nvPr>
            <p:ph idx="1"/>
          </p:nvPr>
        </p:nvSpPr>
        <p:spPr>
          <a:xfrm>
            <a:off x="478319" y="1196752"/>
            <a:ext cx="11233248" cy="4113213"/>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IN" sz="1600" b="0" dirty="0">
                <a:solidFill>
                  <a:schemeClr val="tx1"/>
                </a:solidFill>
              </a:rPr>
              <a:t>The current TGbn SFD does not provide the mechanism to protect the current coordinated state of a MAPC pair of APs.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IN" sz="1600" b="0" dirty="0">
                <a:solidFill>
                  <a:schemeClr val="tx1"/>
                </a:solidFill>
              </a:rPr>
              <a:t>Further, it does not provide the insight about 'when &amp; how' to reach a SUCCESS/FAILURE conclusion for a </a:t>
            </a:r>
            <a:r>
              <a:rPr lang="en-IN" sz="1600" b="0" i="1" dirty="0">
                <a:solidFill>
                  <a:schemeClr val="tx1"/>
                </a:solidFill>
              </a:rPr>
              <a:t>MAPC Negotiation Request frame </a:t>
            </a:r>
            <a:r>
              <a:rPr lang="en-IN" sz="1600" b="0" dirty="0">
                <a:solidFill>
                  <a:schemeClr val="tx1"/>
                </a:solidFill>
              </a:rPr>
              <a:t>either for a new agreement establishment(join) or teardown(leave).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IN" sz="1600" b="0" dirty="0">
              <a:solidFill>
                <a:schemeClr val="tx1"/>
              </a:solidFill>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IN" sz="1400" dirty="0">
                <a:solidFill>
                  <a:schemeClr val="tx1"/>
                </a:solidFill>
              </a:rPr>
              <a:t>37.13.1.3 MAPC agreement negotiation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IN" sz="1400" dirty="0">
                <a:solidFill>
                  <a:schemeClr val="tx1"/>
                </a:solidFill>
                <a:highlight>
                  <a:srgbClr val="FFFF00"/>
                </a:highlight>
              </a:rPr>
              <a:t>37.13.1.3.1 General</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IN" sz="1200" b="0" dirty="0">
                <a:solidFill>
                  <a:schemeClr val="tx1"/>
                </a:solidFill>
              </a:rPr>
              <a:t>This subclause defines procedures for MAPC agreement negotiation. An AP shall follow the rules defined in this subclause to establish, update or tear down agreements for MAPC through negotiation, in addition to the specific rules for multi-AP coordination schemes defined in 37.13.2 (Procedures for specific multi-AP coordination schemes).</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IN" sz="1200" b="0" dirty="0">
                <a:solidFill>
                  <a:srgbClr val="FF0000"/>
                </a:solidFill>
              </a:rPr>
              <a:t>…The Status Code field shall be set to SUCCESS if the MAPC responding AP accepts all the requests carried in the received MAPC Negotiation Request frame. Otherwise, the MAPC responding AP shall set the corresponding Status field to indicate an appropriate rejection status code as per Table 9-80 (Status codes).</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IN" sz="1200" b="0" dirty="0">
              <a:solidFill>
                <a:schemeClr val="tx1"/>
              </a:solidFill>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IN" sz="1400" dirty="0">
                <a:solidFill>
                  <a:schemeClr val="tx1"/>
                </a:solidFill>
              </a:rPr>
              <a:t>37.13.1.3.2 MAPC agreement establishment</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IN" sz="1400" b="0" dirty="0">
                <a:solidFill>
                  <a:schemeClr val="tx1"/>
                </a:solidFill>
              </a:rPr>
              <a:t>        …</a:t>
            </a:r>
            <a:r>
              <a:rPr lang="en-IN" sz="1200" b="0" dirty="0">
                <a:solidFill>
                  <a:schemeClr val="tx1"/>
                </a:solidFill>
              </a:rPr>
              <a:t>To accept, reject, or suggest alternative parameters for a MAPC agreement establishment, the MAPC responding AP shall follow the rules defined in </a:t>
            </a:r>
            <a:r>
              <a:rPr lang="en-IN" sz="1200" b="0" dirty="0">
                <a:solidFill>
                  <a:schemeClr val="tx1"/>
                </a:solidFill>
                <a:highlight>
                  <a:srgbClr val="FFFF00"/>
                </a:highlight>
              </a:rPr>
              <a:t>37.13.1.3.1 (General).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IN" sz="1400" b="0" dirty="0">
                <a:solidFill>
                  <a:schemeClr val="tx1"/>
                </a:solidFill>
              </a:rPr>
              <a:t>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IN" sz="1400" dirty="0">
                <a:solidFill>
                  <a:schemeClr val="tx1"/>
                </a:solidFill>
              </a:rPr>
              <a:t>37.13.1.3.4 MAPC agreement teardown</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IN" sz="1400" dirty="0">
                <a:solidFill>
                  <a:schemeClr val="tx1"/>
                </a:solidFill>
              </a:rPr>
              <a:t>        </a:t>
            </a:r>
            <a:r>
              <a:rPr lang="en-IN" sz="1400" b="0" dirty="0">
                <a:solidFill>
                  <a:schemeClr val="tx1"/>
                </a:solidFill>
              </a:rPr>
              <a:t>…</a:t>
            </a:r>
            <a:r>
              <a:rPr lang="en-IN" sz="1200" b="0" dirty="0">
                <a:solidFill>
                  <a:schemeClr val="tx1"/>
                </a:solidFill>
              </a:rPr>
              <a:t>The MAPC responding AP shall accept the request to teardown an existing MAPC agreement by following the rules defined in </a:t>
            </a:r>
            <a:r>
              <a:rPr lang="en-IN" sz="1200" b="0" dirty="0">
                <a:solidFill>
                  <a:schemeClr val="tx1"/>
                </a:solidFill>
                <a:highlight>
                  <a:srgbClr val="FFFF00"/>
                </a:highlight>
              </a:rPr>
              <a:t>37.13.1.3.1 (General). </a:t>
            </a:r>
            <a:endParaRPr lang="en-GB" sz="1200" dirty="0">
              <a:highlight>
                <a:srgbClr val="FFFF00"/>
              </a:highlight>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Abhishek Chaturvedi et al. (Samsung Electronics)</a:t>
            </a:r>
          </a:p>
        </p:txBody>
      </p:sp>
      <p:sp>
        <p:nvSpPr>
          <p:cNvPr id="4" name="Date Placeholder 3"/>
          <p:cNvSpPr>
            <a:spLocks noGrp="1"/>
          </p:cNvSpPr>
          <p:nvPr>
            <p:ph type="dt" idx="15"/>
          </p:nvPr>
        </p:nvSpPr>
        <p:spPr/>
        <p:txBody>
          <a:bodyPr/>
          <a:lstStyle/>
          <a:p>
            <a:r>
              <a:rPr lang="en-US"/>
              <a:t>July 2025</a:t>
            </a:r>
            <a:endParaRPr lang="en-GB" dirty="0"/>
          </a:p>
        </p:txBody>
      </p:sp>
      <p:sp>
        <p:nvSpPr>
          <p:cNvPr id="2" name="Rectangle 1">
            <a:extLst>
              <a:ext uri="{FF2B5EF4-FFF2-40B4-BE49-F238E27FC236}">
                <a16:creationId xmlns:a16="http://schemas.microsoft.com/office/drawing/2014/main" id="{BAC8F153-947E-4036-8A77-546084A8D177}"/>
              </a:ext>
            </a:extLst>
          </p:cNvPr>
          <p:cNvSpPr/>
          <p:nvPr/>
        </p:nvSpPr>
        <p:spPr bwMode="auto">
          <a:xfrm>
            <a:off x="442843" y="2276872"/>
            <a:ext cx="11304199" cy="3544044"/>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IN"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0099923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Motivation</a:t>
            </a:r>
          </a:p>
        </p:txBody>
      </p:sp>
      <p:sp>
        <p:nvSpPr>
          <p:cNvPr id="4098" name="Rectangle 2"/>
          <p:cNvSpPr>
            <a:spLocks noGrp="1" noChangeArrowheads="1"/>
          </p:cNvSpPr>
          <p:nvPr>
            <p:ph idx="1"/>
          </p:nvPr>
        </p:nvSpPr>
        <p:spPr>
          <a:xfrm>
            <a:off x="405782" y="1276128"/>
            <a:ext cx="11378850" cy="2152872"/>
          </a:xfrm>
          <a:ln/>
        </p:spPr>
        <p:txBody>
          <a:bodyPr/>
          <a:lstStyle/>
          <a:p>
            <a:pPr>
              <a:buFont typeface="Arial" panose="020B0604020202020204" pitchFamily="34" charset="0"/>
              <a:buChar char="•"/>
            </a:pPr>
            <a:r>
              <a:rPr lang="en-IN" sz="1600" b="0" dirty="0">
                <a:latin typeface="Times New Roman" panose="02020603050405020304" pitchFamily="18" charset="0"/>
                <a:cs typeface="Times New Roman" panose="02020603050405020304" pitchFamily="18" charset="0"/>
              </a:rPr>
              <a:t>MAPC is performed to minimize the channel interference and maximize channel utilization efficiency to meet the UHR KPIs.</a:t>
            </a:r>
          </a:p>
          <a:p>
            <a:pPr>
              <a:buFont typeface="Arial" panose="020B0604020202020204" pitchFamily="34" charset="0"/>
              <a:buChar char="•"/>
            </a:pPr>
            <a:r>
              <a:rPr lang="en-IN" sz="1600" b="0" dirty="0">
                <a:latin typeface="Times New Roman" panose="02020603050405020304" pitchFamily="18" charset="0"/>
                <a:cs typeface="Times New Roman" panose="02020603050405020304" pitchFamily="18" charset="0"/>
              </a:rPr>
              <a:t>MAPC procedure includes various pre-coordination steps including discovery, negotiation, agreement, pre-ops. followed by post-coordination steps including coordinated transmission, re-negotiation, agreement teardown and related signalling per step. </a:t>
            </a:r>
          </a:p>
          <a:p>
            <a:pPr>
              <a:buFont typeface="Arial" panose="020B0604020202020204" pitchFamily="34" charset="0"/>
              <a:buChar char="•"/>
            </a:pPr>
            <a:r>
              <a:rPr lang="en-IN" sz="1600" b="0" dirty="0">
                <a:latin typeface="Times New Roman" panose="02020603050405020304" pitchFamily="18" charset="0"/>
                <a:cs typeface="Times New Roman" panose="02020603050405020304" pitchFamily="18" charset="0"/>
              </a:rPr>
              <a:t>In summary, a whole lot of signal processing is involved in achieving any kind of coordination. With this insight:</a:t>
            </a:r>
          </a:p>
          <a:p>
            <a:pPr lvl="1">
              <a:buFont typeface="Wingdings" panose="05000000000000000000" pitchFamily="2" charset="2"/>
              <a:buChar char="ü"/>
            </a:pPr>
            <a:r>
              <a:rPr lang="en-IN" sz="1600" b="0" dirty="0">
                <a:highlight>
                  <a:srgbClr val="00FF00"/>
                </a:highlight>
                <a:latin typeface="Times New Roman" panose="02020603050405020304" pitchFamily="18" charset="0"/>
                <a:cs typeface="Times New Roman" panose="02020603050405020304" pitchFamily="18" charset="0"/>
              </a:rPr>
              <a:t>it seems only fair </a:t>
            </a:r>
            <a:r>
              <a:rPr lang="en-IN" sz="1600" b="0" dirty="0">
                <a:latin typeface="Times New Roman" panose="02020603050405020304" pitchFamily="18" charset="0"/>
                <a:cs typeface="Times New Roman" panose="02020603050405020304" pitchFamily="18" charset="0"/>
              </a:rPr>
              <a:t>to allow the participating APs to </a:t>
            </a:r>
            <a:r>
              <a:rPr lang="en-IN" sz="1600" dirty="0">
                <a:latin typeface="Times New Roman" panose="02020603050405020304" pitchFamily="18" charset="0"/>
                <a:cs typeface="Times New Roman" panose="02020603050405020304" pitchFamily="18" charset="0"/>
              </a:rPr>
              <a:t>enjoy the benefit of coordination for at least a 'defined wait period' </a:t>
            </a:r>
            <a:r>
              <a:rPr lang="en-IN" sz="1600" b="0" dirty="0">
                <a:latin typeface="Times New Roman" panose="02020603050405020304" pitchFamily="18" charset="0"/>
                <a:cs typeface="Times New Roman" panose="02020603050405020304" pitchFamily="18" charset="0"/>
              </a:rPr>
              <a:t>before a new/ external AP can try to join the already formed MAPC pair and thus causing disruption to ongoing coordinated transmission followed by another set of signalling procedure</a:t>
            </a:r>
          </a:p>
          <a:p>
            <a:pPr lvl="1">
              <a:buFont typeface="Wingdings" panose="05000000000000000000" pitchFamily="2" charset="2"/>
              <a:buChar char="ü"/>
            </a:pPr>
            <a:r>
              <a:rPr lang="en-IN" sz="1600" b="0" dirty="0">
                <a:highlight>
                  <a:srgbClr val="00FF00"/>
                </a:highlight>
                <a:latin typeface="Times New Roman" panose="02020603050405020304" pitchFamily="18" charset="0"/>
                <a:cs typeface="Times New Roman" panose="02020603050405020304" pitchFamily="18" charset="0"/>
              </a:rPr>
              <a:t>it seems only fair </a:t>
            </a:r>
            <a:r>
              <a:rPr lang="en-IN" sz="1600" b="0" dirty="0">
                <a:latin typeface="Times New Roman" panose="02020603050405020304" pitchFamily="18" charset="0"/>
                <a:cs typeface="Times New Roman" panose="02020603050405020304" pitchFamily="18" charset="0"/>
              </a:rPr>
              <a:t>to ensure that any participating AP does not leave (teardown agreement) in MAPC </a:t>
            </a:r>
            <a:r>
              <a:rPr lang="en-IN" sz="1600" dirty="0">
                <a:latin typeface="Times New Roman" panose="02020603050405020304" pitchFamily="18" charset="0"/>
                <a:cs typeface="Times New Roman" panose="02020603050405020304" pitchFamily="18" charset="0"/>
              </a:rPr>
              <a:t>pair</a:t>
            </a:r>
            <a:r>
              <a:rPr lang="en-IN" sz="1600" b="0" dirty="0">
                <a:latin typeface="Times New Roman" panose="02020603050405020304" pitchFamily="18" charset="0"/>
                <a:cs typeface="Times New Roman" panose="02020603050405020304" pitchFamily="18" charset="0"/>
              </a:rPr>
              <a:t> abruptly and rather considers a "defined wait period’ and thus </a:t>
            </a:r>
            <a:r>
              <a:rPr lang="en-IN" sz="1600" b="0" u="sng" dirty="0">
                <a:latin typeface="Times New Roman" panose="02020603050405020304" pitchFamily="18" charset="0"/>
                <a:cs typeface="Times New Roman" panose="02020603050405020304" pitchFamily="18" charset="0"/>
              </a:rPr>
              <a:t>help to </a:t>
            </a:r>
            <a:r>
              <a:rPr lang="en-IN" sz="1600" u="sng" dirty="0">
                <a:latin typeface="Times New Roman" panose="02020603050405020304" pitchFamily="18" charset="0"/>
                <a:cs typeface="Times New Roman" panose="02020603050405020304" pitchFamily="18" charset="0"/>
              </a:rPr>
              <a:t>minimizing the below, otherwise, foreseen problems</a:t>
            </a:r>
            <a:r>
              <a:rPr lang="en-IN" sz="1600" dirty="0">
                <a:latin typeface="Times New Roman" panose="02020603050405020304" pitchFamily="18" charset="0"/>
                <a:cs typeface="Times New Roman" panose="02020603050405020304" pitchFamily="18" charset="0"/>
              </a:rPr>
              <a:t>: </a:t>
            </a:r>
          </a:p>
          <a:p>
            <a:pPr marL="1200150" lvl="2" indent="-285750">
              <a:buFont typeface="Courier New" panose="02070309020205020404" pitchFamily="49" charset="0"/>
              <a:buChar char="o"/>
            </a:pPr>
            <a:r>
              <a:rPr lang="en-IN" sz="1600" b="0" dirty="0">
                <a:latin typeface="Times New Roman" panose="02020603050405020304" pitchFamily="18" charset="0"/>
                <a:cs typeface="Times New Roman" panose="02020603050405020304" pitchFamily="18" charset="0"/>
              </a:rPr>
              <a:t>while operating independently, the abruptly left AP can cause interference and resource crunch to rest of the </a:t>
            </a:r>
            <a:r>
              <a:rPr lang="en-IN" sz="1600" dirty="0">
                <a:latin typeface="Times New Roman" panose="02020603050405020304" pitchFamily="18" charset="0"/>
                <a:cs typeface="Times New Roman" panose="02020603050405020304" pitchFamily="18" charset="0"/>
              </a:rPr>
              <a:t>participating APs</a:t>
            </a:r>
            <a:endParaRPr lang="en-IN" sz="1600" b="0" dirty="0">
              <a:latin typeface="Times New Roman" panose="02020603050405020304" pitchFamily="18" charset="0"/>
              <a:cs typeface="Times New Roman" panose="02020603050405020304" pitchFamily="18" charset="0"/>
            </a:endParaRPr>
          </a:p>
          <a:p>
            <a:pPr marL="1200150" lvl="2" indent="-285750">
              <a:buFont typeface="Courier New" panose="02070309020205020404" pitchFamily="49" charset="0"/>
              <a:buChar char="o"/>
            </a:pPr>
            <a:r>
              <a:rPr lang="en-IN" sz="1600" dirty="0">
                <a:latin typeface="Times New Roman" panose="02020603050405020304" pitchFamily="18" charset="0"/>
                <a:cs typeface="Times New Roman" panose="02020603050405020304" pitchFamily="18" charset="0"/>
              </a:rPr>
              <a:t>r</a:t>
            </a:r>
            <a:r>
              <a:rPr lang="en-IN" sz="1600" b="0" dirty="0">
                <a:latin typeface="Times New Roman" panose="02020603050405020304" pitchFamily="18" charset="0"/>
                <a:cs typeface="Times New Roman" panose="02020603050405020304" pitchFamily="18" charset="0"/>
              </a:rPr>
              <a:t>emaining participating APs might continue to operate under limited negotiated resources until a new (re-)negotiation is performed</a:t>
            </a:r>
          </a:p>
          <a:p>
            <a:pPr marL="0" indent="0"/>
            <a:endParaRPr lang="en-IN" sz="16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IN" sz="1600" b="0" dirty="0">
                <a:latin typeface="Times New Roman" panose="02020603050405020304" pitchFamily="18" charset="0"/>
                <a:cs typeface="Times New Roman" panose="02020603050405020304" pitchFamily="18" charset="0"/>
              </a:rPr>
              <a:t>Hence, it is important to define a standard suggested 'wait period' to allow the participating APs to enjoy the benefit of coordination for a minimum duration of time and accordingly, also to define 'when &amp; 'how’ </a:t>
            </a:r>
            <a:r>
              <a:rPr lang="en-IN" sz="1600" dirty="0">
                <a:latin typeface="Times New Roman" panose="02020603050405020304" pitchFamily="18" charset="0"/>
                <a:cs typeface="Times New Roman" panose="02020603050405020304" pitchFamily="18" charset="0"/>
              </a:rPr>
              <a:t>(1) to handle a new/ external AP to join an existing MAPC pair of APs </a:t>
            </a:r>
            <a:r>
              <a:rPr lang="en-IN" sz="1600" b="0" dirty="0">
                <a:latin typeface="Times New Roman" panose="02020603050405020304" pitchFamily="18" charset="0"/>
                <a:cs typeface="Times New Roman" panose="02020603050405020304" pitchFamily="18" charset="0"/>
              </a:rPr>
              <a:t>&amp;</a:t>
            </a:r>
            <a:r>
              <a:rPr lang="en-IN" sz="1600" dirty="0">
                <a:latin typeface="Times New Roman" panose="02020603050405020304" pitchFamily="18" charset="0"/>
                <a:cs typeface="Times New Roman" panose="02020603050405020304" pitchFamily="18" charset="0"/>
              </a:rPr>
              <a:t> (2) to handle a participating AP leaving the MAPC pair of APs </a:t>
            </a:r>
            <a:r>
              <a:rPr lang="en-IN" sz="1600" b="0" dirty="0">
                <a:latin typeface="Times New Roman" panose="02020603050405020304" pitchFamily="18" charset="0"/>
                <a:cs typeface="Times New Roman" panose="02020603050405020304" pitchFamily="18" charset="0"/>
              </a:rPr>
              <a:t>for efficient usage of negotiated resources.</a:t>
            </a:r>
            <a:endParaRPr lang="en-IN" sz="1600" dirty="0">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Abhishek Chaturvedi et al. (Samsung Electronics)</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4041384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8319" y="1276128"/>
            <a:ext cx="11233248" cy="4968552"/>
          </a:xfrm>
          <a:ln/>
        </p:spPr>
        <p:txBody>
          <a:bodyPr/>
          <a:lstStyle/>
          <a:p>
            <a:pPr marL="0" indent="0" defTabSz="914400"/>
            <a:r>
              <a:rPr lang="en-IN" sz="1800" b="0" dirty="0">
                <a:solidFill>
                  <a:schemeClr val="tx1"/>
                </a:solidFill>
                <a:latin typeface="Times New Roman" panose="02020603050405020304" pitchFamily="18" charset="0"/>
                <a:cs typeface="Times New Roman" panose="02020603050405020304" pitchFamily="18" charset="0"/>
              </a:rPr>
              <a:t>When an MAPC pair is formed (comprising at least two participating APs coordinating for one or more MAPC scheme),</a:t>
            </a:r>
          </a:p>
          <a:p>
            <a:pPr defTabSz="914400">
              <a:buFont typeface="Arial" panose="020B0604020202020204" pitchFamily="34" charset="0"/>
              <a:buChar char="•"/>
            </a:pPr>
            <a:r>
              <a:rPr lang="en-IN" sz="1800" b="0" dirty="0">
                <a:solidFill>
                  <a:schemeClr val="tx1"/>
                </a:solidFill>
                <a:latin typeface="Times New Roman" panose="02020603050405020304" pitchFamily="18" charset="0"/>
                <a:cs typeface="Times New Roman" panose="02020603050405020304" pitchFamily="18" charset="0"/>
              </a:rPr>
              <a:t>MAPC pair information and individual AP’s participated scheme related indication to be broadcasted.</a:t>
            </a:r>
          </a:p>
          <a:p>
            <a:pPr defTabSz="914400">
              <a:buFont typeface="Arial" panose="020B0604020202020204" pitchFamily="34" charset="0"/>
              <a:buChar char="•"/>
            </a:pPr>
            <a:r>
              <a:rPr lang="en-IN" sz="1800" b="0" dirty="0">
                <a:solidFill>
                  <a:schemeClr val="tx1"/>
                </a:solidFill>
                <a:latin typeface="Times New Roman" panose="02020603050405020304" pitchFamily="18" charset="0"/>
                <a:cs typeface="Times New Roman" panose="02020603050405020304" pitchFamily="18" charset="0"/>
              </a:rPr>
              <a:t>MAPC pair applies a standard defined ‘wait period’ herein </a:t>
            </a:r>
            <a:r>
              <a:rPr lang="en-IN" sz="1800" dirty="0">
                <a:solidFill>
                  <a:schemeClr val="tx1"/>
                </a:solidFill>
                <a:latin typeface="Times New Roman" panose="02020603050405020304" pitchFamily="18" charset="0"/>
                <a:cs typeface="Times New Roman" panose="02020603050405020304" pitchFamily="18" charset="0"/>
              </a:rPr>
              <a:t>called as Guard Window(GW) </a:t>
            </a:r>
            <a:r>
              <a:rPr lang="en-IN" sz="1800" b="0" dirty="0">
                <a:solidFill>
                  <a:schemeClr val="tx1"/>
                </a:solidFill>
                <a:latin typeface="Times New Roman" panose="02020603050405020304" pitchFamily="18" charset="0"/>
                <a:cs typeface="Times New Roman" panose="02020603050405020304" pitchFamily="18" charset="0"/>
              </a:rPr>
              <a:t>(and its associated policies) whose value depends on the 'type' of MAPC scheme(s) active amidst the MAPC pair of APs.</a:t>
            </a:r>
          </a:p>
          <a:p>
            <a:pPr defTabSz="914400">
              <a:buFont typeface="Arial" panose="020B0604020202020204" pitchFamily="34" charset="0"/>
              <a:buChar char="•"/>
            </a:pPr>
            <a:r>
              <a:rPr lang="en-IN" sz="1800" b="0" dirty="0">
                <a:solidFill>
                  <a:schemeClr val="tx1"/>
                </a:solidFill>
                <a:latin typeface="Times New Roman" panose="02020603050405020304" pitchFamily="18" charset="0"/>
                <a:cs typeface="Times New Roman" panose="02020603050405020304" pitchFamily="18" charset="0"/>
              </a:rPr>
              <a:t>An external AP trying to join the pair to benefit from coordination, based on MAPC pair broadcast, and accordingly its mapc-joining-request handling by any participating or coordinating AP on the basis of GW policy. </a:t>
            </a:r>
          </a:p>
          <a:p>
            <a:pPr defTabSz="914400">
              <a:buFont typeface="Arial" panose="020B0604020202020204" pitchFamily="34" charset="0"/>
              <a:buChar char="•"/>
            </a:pPr>
            <a:r>
              <a:rPr lang="en-IN" sz="1800" b="0" dirty="0">
                <a:solidFill>
                  <a:schemeClr val="tx1"/>
                </a:solidFill>
                <a:latin typeface="Times New Roman" panose="02020603050405020304" pitchFamily="18" charset="0"/>
                <a:cs typeface="Times New Roman" panose="02020603050405020304" pitchFamily="18" charset="0"/>
              </a:rPr>
              <a:t>A participating AP trying to leave the pair due to its personal condition (e.g. low battery level) during the pre- or post-coordination steps, and accordingly its mapc-leaving-request handling by the coordinating AP on the basis of GW policy.</a:t>
            </a:r>
          </a:p>
          <a:p>
            <a:pPr defTabSz="914400">
              <a:buFont typeface="Arial" panose="020B0604020202020204" pitchFamily="34" charset="0"/>
              <a:buChar char="•"/>
            </a:pPr>
            <a:r>
              <a:rPr lang="en-IN" sz="1800" b="0" dirty="0">
                <a:solidFill>
                  <a:schemeClr val="tx1"/>
                </a:solidFill>
                <a:latin typeface="Times New Roman" panose="02020603050405020304" pitchFamily="18" charset="0"/>
                <a:cs typeface="Times New Roman" panose="02020603050405020304" pitchFamily="18" charset="0"/>
              </a:rPr>
              <a:t>Further, addressing cases needing leniency and urgency in handling.</a:t>
            </a:r>
          </a:p>
          <a:p>
            <a:pPr defTabSz="914400">
              <a:buFont typeface="Arial" panose="020B0604020202020204" pitchFamily="34" charset="0"/>
              <a:buChar char="•"/>
            </a:pPr>
            <a:endParaRPr lang="en-GB" sz="1800" b="1" dirty="0">
              <a:cs typeface="+mn-cs"/>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Abhishek Chaturvedi et al. (Samsung Electronics)</a:t>
            </a:r>
            <a:endParaRPr lang="en-GB" dirty="0"/>
          </a:p>
        </p:txBody>
      </p:sp>
      <p:sp>
        <p:nvSpPr>
          <p:cNvPr id="4" name="Date Placeholder 3"/>
          <p:cNvSpPr>
            <a:spLocks noGrp="1"/>
          </p:cNvSpPr>
          <p:nvPr>
            <p:ph type="dt" idx="15"/>
          </p:nvPr>
        </p:nvSpPr>
        <p:spPr/>
        <p:txBody>
          <a:bodyPr/>
          <a:lstStyle/>
          <a:p>
            <a:r>
              <a:rPr lang="en-US"/>
              <a:t>July 2025</a:t>
            </a:r>
            <a:endParaRPr lang="en-GB" dirty="0"/>
          </a:p>
        </p:txBody>
      </p:sp>
      <p:pic>
        <p:nvPicPr>
          <p:cNvPr id="7" name="Picture 6">
            <a:extLst>
              <a:ext uri="{FF2B5EF4-FFF2-40B4-BE49-F238E27FC236}">
                <a16:creationId xmlns:a16="http://schemas.microsoft.com/office/drawing/2014/main" id="{7AB7C773-83DF-45F4-A41E-AB301B8BDE52}"/>
              </a:ext>
            </a:extLst>
          </p:cNvPr>
          <p:cNvPicPr>
            <a:picLocks noChangeAspect="1"/>
          </p:cNvPicPr>
          <p:nvPr/>
        </p:nvPicPr>
        <p:blipFill>
          <a:blip r:embed="rId3"/>
          <a:stretch>
            <a:fillRect/>
          </a:stretch>
        </p:blipFill>
        <p:spPr>
          <a:xfrm>
            <a:off x="3863752" y="4767277"/>
            <a:ext cx="7776864" cy="1459253"/>
          </a:xfrm>
          <a:prstGeom prst="rect">
            <a:avLst/>
          </a:prstGeom>
        </p:spPr>
      </p:pic>
      <p:sp>
        <p:nvSpPr>
          <p:cNvPr id="8" name="TextBox 7">
            <a:extLst>
              <a:ext uri="{FF2B5EF4-FFF2-40B4-BE49-F238E27FC236}">
                <a16:creationId xmlns:a16="http://schemas.microsoft.com/office/drawing/2014/main" id="{69E5BD24-6F62-42AB-9C72-282C99D6B472}"/>
              </a:ext>
            </a:extLst>
          </p:cNvPr>
          <p:cNvSpPr txBox="1"/>
          <p:nvPr/>
        </p:nvSpPr>
        <p:spPr>
          <a:xfrm>
            <a:off x="1055440" y="5427983"/>
            <a:ext cx="2664296" cy="307777"/>
          </a:xfrm>
          <a:prstGeom prst="rect">
            <a:avLst/>
          </a:prstGeom>
          <a:noFill/>
        </p:spPr>
        <p:txBody>
          <a:bodyPr wrap="square" rtlCol="0">
            <a:spAutoFit/>
          </a:bodyPr>
          <a:lstStyle/>
          <a:p>
            <a:r>
              <a:rPr lang="en-IN" sz="1400" b="1" dirty="0">
                <a:solidFill>
                  <a:schemeClr val="tx1"/>
                </a:solidFill>
              </a:rPr>
              <a:t>Fig. Unified MAPC framework</a:t>
            </a:r>
          </a:p>
        </p:txBody>
      </p:sp>
    </p:spTree>
    <p:extLst>
      <p:ext uri="{BB962C8B-B14F-4D97-AF65-F5344CB8AC3E}">
        <p14:creationId xmlns:p14="http://schemas.microsoft.com/office/powerpoint/2010/main" val="17204813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5458" y="620688"/>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Guard Window &amp; related policy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p:cNvSpPr>
            <a:spLocks noGrp="1"/>
          </p:cNvSpPr>
          <p:nvPr>
            <p:ph type="ftr" idx="14"/>
          </p:nvPr>
        </p:nvSpPr>
        <p:spPr/>
        <p:txBody>
          <a:bodyPr/>
          <a:lstStyle/>
          <a:p>
            <a:r>
              <a:rPr lang="en-GB"/>
              <a:t>Abhishek Chaturvedi et al. (Samsung Electronics)</a:t>
            </a:r>
            <a:endParaRPr lang="en-GB" dirty="0"/>
          </a:p>
        </p:txBody>
      </p:sp>
      <p:sp>
        <p:nvSpPr>
          <p:cNvPr id="4" name="Date Placeholder 3"/>
          <p:cNvSpPr>
            <a:spLocks noGrp="1"/>
          </p:cNvSpPr>
          <p:nvPr>
            <p:ph type="dt" idx="15"/>
          </p:nvPr>
        </p:nvSpPr>
        <p:spPr/>
        <p:txBody>
          <a:bodyPr/>
          <a:lstStyle/>
          <a:p>
            <a:r>
              <a:rPr lang="en-US"/>
              <a:t>July 2025</a:t>
            </a:r>
            <a:endParaRPr lang="en-GB" dirty="0"/>
          </a:p>
        </p:txBody>
      </p:sp>
      <p:graphicFrame>
        <p:nvGraphicFramePr>
          <p:cNvPr id="7" name="Table 6">
            <a:extLst>
              <a:ext uri="{FF2B5EF4-FFF2-40B4-BE49-F238E27FC236}">
                <a16:creationId xmlns:a16="http://schemas.microsoft.com/office/drawing/2014/main" id="{A1089B2A-AF9E-4E66-98D8-A7BE39EE0774}"/>
              </a:ext>
            </a:extLst>
          </p:cNvPr>
          <p:cNvGraphicFramePr>
            <a:graphicFrameLocks noGrp="1"/>
          </p:cNvGraphicFramePr>
          <p:nvPr>
            <p:extLst>
              <p:ext uri="{D42A27DB-BD31-4B8C-83A1-F6EECF244321}">
                <p14:modId xmlns:p14="http://schemas.microsoft.com/office/powerpoint/2010/main" val="2832208949"/>
              </p:ext>
            </p:extLst>
          </p:nvPr>
        </p:nvGraphicFramePr>
        <p:xfrm>
          <a:off x="594257" y="1646695"/>
          <a:ext cx="11003486" cy="4678837"/>
        </p:xfrm>
        <a:graphic>
          <a:graphicData uri="http://schemas.openxmlformats.org/drawingml/2006/table">
            <a:tbl>
              <a:tblPr firstRow="1" bandRow="1">
                <a:tableStyleId>{5C22544A-7EE6-4342-B048-85BDC9FD1C3A}</a:tableStyleId>
              </a:tblPr>
              <a:tblGrid>
                <a:gridCol w="389175">
                  <a:extLst>
                    <a:ext uri="{9D8B030D-6E8A-4147-A177-3AD203B41FA5}">
                      <a16:colId xmlns:a16="http://schemas.microsoft.com/office/drawing/2014/main" val="3602213694"/>
                    </a:ext>
                  </a:extLst>
                </a:gridCol>
                <a:gridCol w="1872208">
                  <a:extLst>
                    <a:ext uri="{9D8B030D-6E8A-4147-A177-3AD203B41FA5}">
                      <a16:colId xmlns:a16="http://schemas.microsoft.com/office/drawing/2014/main" val="467066716"/>
                    </a:ext>
                  </a:extLst>
                </a:gridCol>
                <a:gridCol w="8742103">
                  <a:extLst>
                    <a:ext uri="{9D8B030D-6E8A-4147-A177-3AD203B41FA5}">
                      <a16:colId xmlns:a16="http://schemas.microsoft.com/office/drawing/2014/main" val="2663499404"/>
                    </a:ext>
                  </a:extLst>
                </a:gridCol>
              </a:tblGrid>
              <a:tr h="461387">
                <a:tc>
                  <a:txBody>
                    <a:bodyPr/>
                    <a:lstStyle/>
                    <a:p>
                      <a:pPr algn="ctr"/>
                      <a:r>
                        <a:rPr lang="en-IN" sz="1500" dirty="0">
                          <a:latin typeface="Times New Roman" panose="02020603050405020304" pitchFamily="18" charset="0"/>
                          <a:cs typeface="Times New Roman" panose="02020603050405020304" pitchFamily="18" charset="0"/>
                        </a:rPr>
                        <a:t>#</a:t>
                      </a:r>
                    </a:p>
                  </a:txBody>
                  <a:tcPr/>
                </a:tc>
                <a:tc>
                  <a:txBody>
                    <a:bodyPr/>
                    <a:lstStyle/>
                    <a:p>
                      <a:pPr algn="ctr"/>
                      <a:r>
                        <a:rPr lang="en-IN" sz="1500" dirty="0">
                          <a:latin typeface="Times New Roman" panose="02020603050405020304" pitchFamily="18" charset="0"/>
                          <a:cs typeface="Times New Roman" panose="02020603050405020304" pitchFamily="18" charset="0"/>
                        </a:rPr>
                        <a:t>GW </a:t>
                      </a:r>
                      <a:r>
                        <a:rPr lang="en-IN" sz="1500" baseline="0" dirty="0">
                          <a:latin typeface="Times New Roman" panose="02020603050405020304" pitchFamily="18" charset="0"/>
                          <a:cs typeface="Times New Roman" panose="02020603050405020304" pitchFamily="18" charset="0"/>
                        </a:rPr>
                        <a:t>policy</a:t>
                      </a:r>
                      <a:endParaRPr lang="en-IN" sz="1500" dirty="0">
                        <a:latin typeface="Times New Roman" panose="02020603050405020304" pitchFamily="18" charset="0"/>
                        <a:cs typeface="Times New Roman" panose="02020603050405020304" pitchFamily="18" charset="0"/>
                      </a:endParaRPr>
                    </a:p>
                  </a:txBody>
                  <a:tcPr/>
                </a:tc>
                <a:tc>
                  <a:txBody>
                    <a:bodyPr/>
                    <a:lstStyle/>
                    <a:p>
                      <a:pPr algn="ctr"/>
                      <a:r>
                        <a:rPr lang="en-IN" sz="1500" dirty="0">
                          <a:latin typeface="Times New Roman" panose="02020603050405020304" pitchFamily="18" charset="0"/>
                          <a:cs typeface="Times New Roman" panose="02020603050405020304" pitchFamily="18" charset="0"/>
                        </a:rPr>
                        <a:t>Description</a:t>
                      </a:r>
                    </a:p>
                  </a:txBody>
                  <a:tcPr/>
                </a:tc>
                <a:extLst>
                  <a:ext uri="{0D108BD9-81ED-4DB2-BD59-A6C34878D82A}">
                    <a16:rowId xmlns:a16="http://schemas.microsoft.com/office/drawing/2014/main" val="2774754602"/>
                  </a:ext>
                </a:extLst>
              </a:tr>
              <a:tr h="1080649">
                <a:tc>
                  <a:txBody>
                    <a:bodyPr/>
                    <a:lstStyle/>
                    <a:p>
                      <a:pPr algn="ctr"/>
                      <a:r>
                        <a:rPr lang="en-IN" sz="1500" dirty="0">
                          <a:latin typeface="Times New Roman" panose="02020603050405020304" pitchFamily="18" charset="0"/>
                          <a:cs typeface="Times New Roman" panose="02020603050405020304" pitchFamily="18" charset="0"/>
                        </a:rPr>
                        <a:t>1</a:t>
                      </a:r>
                    </a:p>
                  </a:txBody>
                  <a:tcPr/>
                </a:tc>
                <a:tc>
                  <a:txBody>
                    <a:bodyPr/>
                    <a:lstStyle/>
                    <a:p>
                      <a:pPr algn="ctr"/>
                      <a:r>
                        <a:rPr lang="en-IN" sz="1500" dirty="0">
                          <a:latin typeface="Times New Roman" panose="02020603050405020304" pitchFamily="18" charset="0"/>
                          <a:cs typeface="Times New Roman" panose="02020603050405020304" pitchFamily="18" charset="0"/>
                        </a:rPr>
                        <a:t>Short </a:t>
                      </a:r>
                    </a:p>
                    <a:p>
                      <a:pPr algn="ctr"/>
                      <a:r>
                        <a:rPr lang="en-IN" sz="1500" dirty="0">
                          <a:latin typeface="Times New Roman" panose="02020603050405020304" pitchFamily="18" charset="0"/>
                          <a:cs typeface="Times New Roman" panose="02020603050405020304" pitchFamily="18" charset="0"/>
                        </a:rPr>
                        <a:t>term</a:t>
                      </a:r>
                    </a:p>
                  </a:txBody>
                  <a:tcPr/>
                </a:tc>
                <a:tc>
                  <a:txBody>
                    <a:bodyPr/>
                    <a:lstStyle/>
                    <a:p>
                      <a:pPr marL="457200" indent="-457200">
                        <a:buFont typeface="Arial" panose="020B0604020202020204" pitchFamily="34" charset="0"/>
                        <a:buChar char="•"/>
                      </a:pPr>
                      <a:r>
                        <a:rPr lang="en-IN" sz="1500" dirty="0">
                          <a:latin typeface="Times New Roman" panose="02020603050405020304" pitchFamily="18" charset="0"/>
                          <a:cs typeface="Times New Roman" panose="02020603050405020304" pitchFamily="18" charset="0"/>
                        </a:rPr>
                        <a:t>Coordination schemes</a:t>
                      </a:r>
                      <a:r>
                        <a:rPr lang="en-IN" sz="1500" baseline="0" dirty="0">
                          <a:latin typeface="Times New Roman" panose="02020603050405020304" pitchFamily="18" charset="0"/>
                          <a:cs typeface="Times New Roman" panose="02020603050405020304" pitchFamily="18" charset="0"/>
                        </a:rPr>
                        <a:t> which are valid for short duration such as TXOP (which is typically 3-4ms) are referred as short term coordination (e.g. Co-BF).</a:t>
                      </a:r>
                      <a:endParaRPr lang="en-IN" sz="15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IN" sz="1500" dirty="0">
                          <a:latin typeface="Times New Roman" panose="02020603050405020304" pitchFamily="18" charset="0"/>
                          <a:cs typeface="Times New Roman" panose="02020603050405020304" pitchFamily="18" charset="0"/>
                        </a:rPr>
                        <a:t>If the MAPC pair of APs consists of 'only short term coordination schemes', </a:t>
                      </a:r>
                      <a:r>
                        <a:rPr lang="en-IN" sz="1500" dirty="0">
                          <a:solidFill>
                            <a:srgbClr val="0070C0"/>
                          </a:solidFill>
                          <a:latin typeface="Times New Roman" panose="02020603050405020304" pitchFamily="18" charset="0"/>
                          <a:cs typeface="Times New Roman" panose="02020603050405020304" pitchFamily="18" charset="0"/>
                        </a:rPr>
                        <a:t>then 'joining of an external AP' OR 'leaving of a participating AP' is allowed after ending of the last TXOP schedule of the pair. </a:t>
                      </a:r>
                      <a:endParaRPr lang="en-IN" sz="1500" baseline="0" dirty="0">
                        <a:solidFill>
                          <a:srgbClr val="0070C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09600593"/>
                  </a:ext>
                </a:extLst>
              </a:tr>
              <a:tr h="1080649">
                <a:tc>
                  <a:txBody>
                    <a:bodyPr/>
                    <a:lstStyle/>
                    <a:p>
                      <a:pPr algn="ctr"/>
                      <a:r>
                        <a:rPr lang="en-IN" sz="1500" dirty="0">
                          <a:latin typeface="Times New Roman" panose="02020603050405020304" pitchFamily="18" charset="0"/>
                          <a:cs typeface="Times New Roman" panose="02020603050405020304" pitchFamily="18" charset="0"/>
                        </a:rPr>
                        <a:t>2</a:t>
                      </a:r>
                    </a:p>
                  </a:txBody>
                  <a:tcPr/>
                </a:tc>
                <a:tc>
                  <a:txBody>
                    <a:bodyPr/>
                    <a:lstStyle/>
                    <a:p>
                      <a:pPr algn="ctr"/>
                      <a:r>
                        <a:rPr lang="en-IN" sz="1500" dirty="0">
                          <a:latin typeface="Times New Roman" panose="02020603050405020304" pitchFamily="18" charset="0"/>
                          <a:cs typeface="Times New Roman" panose="02020603050405020304" pitchFamily="18" charset="0"/>
                        </a:rPr>
                        <a:t>Long </a:t>
                      </a:r>
                    </a:p>
                    <a:p>
                      <a:pPr algn="ctr"/>
                      <a:r>
                        <a:rPr lang="en-IN" sz="1500" dirty="0">
                          <a:latin typeface="Times New Roman" panose="02020603050405020304" pitchFamily="18" charset="0"/>
                          <a:cs typeface="Times New Roman" panose="02020603050405020304" pitchFamily="18" charset="0"/>
                        </a:rPr>
                        <a:t>term</a:t>
                      </a:r>
                    </a:p>
                  </a:txBody>
                  <a:tcPr/>
                </a:tc>
                <a:tc>
                  <a:txBody>
                    <a:bodyPr/>
                    <a:lstStyle/>
                    <a:p>
                      <a:pPr marL="457200" marR="0" lvl="0" indent="-457200" algn="l" defTabSz="1462766" rtl="0" eaLnBrk="1" fontAlgn="auto" latinLnBrk="1" hangingPunct="1">
                        <a:lnSpc>
                          <a:spcPct val="100000"/>
                        </a:lnSpc>
                        <a:spcBef>
                          <a:spcPts val="0"/>
                        </a:spcBef>
                        <a:spcAft>
                          <a:spcPts val="0"/>
                        </a:spcAft>
                        <a:buClrTx/>
                        <a:buSzTx/>
                        <a:buFont typeface="Arial" panose="020B0604020202020204" pitchFamily="34" charset="0"/>
                        <a:buChar char="•"/>
                        <a:tabLst/>
                        <a:defRPr/>
                      </a:pPr>
                      <a:r>
                        <a:rPr lang="en-IN" sz="1500" dirty="0">
                          <a:latin typeface="Times New Roman" panose="02020603050405020304" pitchFamily="18" charset="0"/>
                          <a:cs typeface="Times New Roman" panose="02020603050405020304" pitchFamily="18" charset="0"/>
                        </a:rPr>
                        <a:t>Coordination schemes</a:t>
                      </a:r>
                      <a:r>
                        <a:rPr lang="en-IN" sz="1500" baseline="0" dirty="0">
                          <a:latin typeface="Times New Roman" panose="02020603050405020304" pitchFamily="18" charset="0"/>
                          <a:cs typeface="Times New Roman" panose="02020603050405020304" pitchFamily="18" charset="0"/>
                        </a:rPr>
                        <a:t> which are valid for long duration such as SP (which are typically 16ms long) durations are termed as long term coordination (e.g. Co-RTWT).</a:t>
                      </a:r>
                      <a:endParaRPr lang="en-IN" sz="15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IN" sz="1500" dirty="0">
                          <a:latin typeface="Times New Roman" panose="02020603050405020304" pitchFamily="18" charset="0"/>
                          <a:cs typeface="Times New Roman" panose="02020603050405020304" pitchFamily="18" charset="0"/>
                        </a:rPr>
                        <a:t>If the MAPC pair of APs consists of ‘only long term coordination schemes’, </a:t>
                      </a:r>
                      <a:r>
                        <a:rPr lang="en-IN" sz="1500" dirty="0">
                          <a:solidFill>
                            <a:srgbClr val="0070C0"/>
                          </a:solidFill>
                          <a:latin typeface="Times New Roman" panose="02020603050405020304" pitchFamily="18" charset="0"/>
                          <a:cs typeface="Times New Roman" panose="02020603050405020304" pitchFamily="18" charset="0"/>
                        </a:rPr>
                        <a:t>then 'joining of an external AP' OR 'leaving of a participating AP' is allowed </a:t>
                      </a:r>
                      <a:r>
                        <a:rPr lang="en-IN" sz="1500" baseline="0" dirty="0">
                          <a:solidFill>
                            <a:srgbClr val="0070C0"/>
                          </a:solidFill>
                          <a:latin typeface="Times New Roman" panose="02020603050405020304" pitchFamily="18" charset="0"/>
                          <a:cs typeface="Times New Roman" panose="02020603050405020304" pitchFamily="18" charset="0"/>
                        </a:rPr>
                        <a:t>after ending of the last SP schedule of the pair</a:t>
                      </a:r>
                      <a:r>
                        <a:rPr lang="en-IN" sz="1500" baseline="0" dirty="0">
                          <a:latin typeface="Times New Roman" panose="02020603050405020304" pitchFamily="18" charset="0"/>
                          <a:cs typeface="Times New Roman" panose="02020603050405020304" pitchFamily="18" charset="0"/>
                        </a:rPr>
                        <a:t>.</a:t>
                      </a:r>
                      <a:endParaRPr lang="en-IN" sz="15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518297195"/>
                  </a:ext>
                </a:extLst>
              </a:tr>
              <a:tr h="1080649">
                <a:tc>
                  <a:txBody>
                    <a:bodyPr/>
                    <a:lstStyle/>
                    <a:p>
                      <a:pPr algn="ctr"/>
                      <a:r>
                        <a:rPr lang="en-IN" sz="1500" dirty="0">
                          <a:latin typeface="Times New Roman" panose="02020603050405020304" pitchFamily="18" charset="0"/>
                          <a:cs typeface="Times New Roman" panose="02020603050405020304" pitchFamily="18" charset="0"/>
                        </a:rPr>
                        <a:t>3</a:t>
                      </a:r>
                    </a:p>
                  </a:txBody>
                  <a:tcPr/>
                </a:tc>
                <a:tc>
                  <a:txBody>
                    <a:bodyPr/>
                    <a:lstStyle/>
                    <a:p>
                      <a:pPr algn="ctr"/>
                      <a:r>
                        <a:rPr lang="en-IN" sz="1500" dirty="0">
                          <a:latin typeface="Times New Roman" panose="02020603050405020304" pitchFamily="18" charset="0"/>
                          <a:cs typeface="Times New Roman" panose="02020603050405020304" pitchFamily="18" charset="0"/>
                        </a:rPr>
                        <a:t>Mixed </a:t>
                      </a:r>
                    </a:p>
                    <a:p>
                      <a:pPr algn="ctr"/>
                      <a:r>
                        <a:rPr lang="en-IN" sz="1500" dirty="0">
                          <a:latin typeface="Times New Roman" panose="02020603050405020304" pitchFamily="18" charset="0"/>
                          <a:cs typeface="Times New Roman" panose="02020603050405020304" pitchFamily="18" charset="0"/>
                        </a:rPr>
                        <a:t>term</a:t>
                      </a:r>
                    </a:p>
                  </a:txBody>
                  <a:tcPr/>
                </a:tc>
                <a:tc>
                  <a:txBody>
                    <a:bodyPr/>
                    <a:lstStyle/>
                    <a:p>
                      <a:pPr marL="342900" marR="0" lvl="0" indent="-342900" algn="l" defTabSz="1462766" rtl="0" eaLnBrk="1" fontAlgn="auto" latinLnBrk="1" hangingPunct="1">
                        <a:lnSpc>
                          <a:spcPct val="100000"/>
                        </a:lnSpc>
                        <a:spcBef>
                          <a:spcPts val="0"/>
                        </a:spcBef>
                        <a:spcAft>
                          <a:spcPts val="0"/>
                        </a:spcAft>
                        <a:buClrTx/>
                        <a:buSzTx/>
                        <a:buFont typeface="Arial" panose="020B0604020202020204" pitchFamily="34" charset="0"/>
                        <a:buChar char="•"/>
                        <a:tabLst/>
                        <a:defRPr/>
                      </a:pPr>
                      <a:r>
                        <a:rPr lang="en-IN" sz="1500" dirty="0">
                          <a:latin typeface="Times New Roman" panose="02020603050405020304" pitchFamily="18" charset="0"/>
                          <a:cs typeface="Times New Roman" panose="02020603050405020304" pitchFamily="18" charset="0"/>
                        </a:rPr>
                        <a:t>Its possible that there are both type of schemes coordinated amidst the pair of APs i.e. comprising short term as well as long terms schemes.</a:t>
                      </a:r>
                    </a:p>
                    <a:p>
                      <a:pPr marL="342900" marR="0" lvl="0" indent="-342900" algn="l" defTabSz="1462766" rtl="0" eaLnBrk="1" fontAlgn="auto" latinLnBrk="1" hangingPunct="1">
                        <a:lnSpc>
                          <a:spcPct val="100000"/>
                        </a:lnSpc>
                        <a:spcBef>
                          <a:spcPts val="0"/>
                        </a:spcBef>
                        <a:spcAft>
                          <a:spcPts val="0"/>
                        </a:spcAft>
                        <a:buClrTx/>
                        <a:buSzTx/>
                        <a:buFont typeface="Arial" panose="020B0604020202020204" pitchFamily="34" charset="0"/>
                        <a:buChar char="•"/>
                        <a:tabLst/>
                        <a:defRPr/>
                      </a:pPr>
                      <a:r>
                        <a:rPr lang="en-IN" sz="1500" dirty="0">
                          <a:latin typeface="Times New Roman" panose="02020603050405020304" pitchFamily="18" charset="0"/>
                          <a:cs typeface="Times New Roman" panose="02020603050405020304" pitchFamily="18" charset="0"/>
                        </a:rPr>
                        <a:t>If the MAPC pair of APs consists of ‘both short term &amp; long term coordination schemes’, </a:t>
                      </a:r>
                      <a:r>
                        <a:rPr lang="en-IN" sz="1500" dirty="0">
                          <a:solidFill>
                            <a:srgbClr val="0070C0"/>
                          </a:solidFill>
                          <a:latin typeface="Times New Roman" panose="02020603050405020304" pitchFamily="18" charset="0"/>
                          <a:cs typeface="Times New Roman" panose="02020603050405020304" pitchFamily="18" charset="0"/>
                        </a:rPr>
                        <a:t>then 'joining of an external AP' OR 'leaving of a participating AP' is allowed </a:t>
                      </a:r>
                      <a:r>
                        <a:rPr lang="en-IN" sz="1500" baseline="0" dirty="0">
                          <a:solidFill>
                            <a:srgbClr val="0070C0"/>
                          </a:solidFill>
                          <a:latin typeface="Times New Roman" panose="02020603050405020304" pitchFamily="18" charset="0"/>
                          <a:cs typeface="Times New Roman" panose="02020603050405020304" pitchFamily="18" charset="0"/>
                        </a:rPr>
                        <a:t>after ending of the “last schedule” of the pair.</a:t>
                      </a:r>
                      <a:endParaRPr lang="en-IN" sz="15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431859118"/>
                  </a:ext>
                </a:extLst>
              </a:tr>
              <a:tr h="975503">
                <a:tc>
                  <a:txBody>
                    <a:bodyPr/>
                    <a:lstStyle/>
                    <a:p>
                      <a:pPr algn="ctr"/>
                      <a:r>
                        <a:rPr lang="en-IN" sz="1500" dirty="0">
                          <a:latin typeface="Times New Roman" panose="02020603050405020304" pitchFamily="18" charset="0"/>
                          <a:cs typeface="Times New Roman" panose="02020603050405020304" pitchFamily="18" charset="0"/>
                        </a:rPr>
                        <a:t>4</a:t>
                      </a:r>
                    </a:p>
                  </a:txBody>
                  <a:tcPr/>
                </a:tc>
                <a:tc>
                  <a:txBody>
                    <a:bodyPr/>
                    <a:lstStyle/>
                    <a:p>
                      <a:pPr algn="ctr"/>
                      <a:r>
                        <a:rPr lang="en-IN" sz="1500" dirty="0">
                          <a:latin typeface="Times New Roman" panose="02020603050405020304" pitchFamily="18" charset="0"/>
                          <a:cs typeface="Times New Roman" panose="02020603050405020304" pitchFamily="18" charset="0"/>
                        </a:rPr>
                        <a:t>*Per </a:t>
                      </a:r>
                    </a:p>
                    <a:p>
                      <a:pPr algn="ctr"/>
                      <a:r>
                        <a:rPr lang="en-IN" sz="1500" dirty="0">
                          <a:latin typeface="Times New Roman" panose="02020603050405020304" pitchFamily="18" charset="0"/>
                          <a:cs typeface="Times New Roman" panose="02020603050405020304" pitchFamily="18" charset="0"/>
                        </a:rPr>
                        <a:t>coordination scheme </a:t>
                      </a:r>
                    </a:p>
                    <a:p>
                      <a:pPr algn="ctr"/>
                      <a:r>
                        <a:rPr lang="en-IN" sz="1500" dirty="0">
                          <a:latin typeface="Times New Roman" panose="02020603050405020304" pitchFamily="18" charset="0"/>
                          <a:cs typeface="Times New Roman" panose="02020603050405020304" pitchFamily="18" charset="0"/>
                        </a:rPr>
                        <a:t>(only for joining)</a:t>
                      </a:r>
                    </a:p>
                  </a:txBody>
                  <a:tcPr/>
                </a:tc>
                <a:tc>
                  <a:txBody>
                    <a:bodyPr/>
                    <a:lstStyle/>
                    <a:p>
                      <a:pPr marL="342900" indent="-342900">
                        <a:buFont typeface="Arial" panose="020B0604020202020204" pitchFamily="34" charset="0"/>
                        <a:buChar char="•"/>
                      </a:pPr>
                      <a:r>
                        <a:rPr lang="en-IN" sz="1500" dirty="0">
                          <a:latin typeface="Times New Roman" panose="02020603050405020304" pitchFamily="18" charset="0"/>
                          <a:cs typeface="Times New Roman" panose="02020603050405020304" pitchFamily="18" charset="0"/>
                        </a:rPr>
                        <a:t>If the participating APs decide to broadcast GW information </a:t>
                      </a:r>
                      <a:r>
                        <a:rPr lang="en-IN" sz="1500" baseline="0" dirty="0">
                          <a:latin typeface="Times New Roman" panose="02020603050405020304" pitchFamily="18" charset="0"/>
                          <a:cs typeface="Times New Roman" panose="02020603050405020304" pitchFamily="18" charset="0"/>
                        </a:rPr>
                        <a:t>per coordinated scheme, then </a:t>
                      </a:r>
                      <a:r>
                        <a:rPr lang="en-IN" sz="1500" baseline="0" dirty="0">
                          <a:solidFill>
                            <a:srgbClr val="0070C0"/>
                          </a:solidFill>
                          <a:latin typeface="Times New Roman" panose="02020603050405020304" pitchFamily="18" charset="0"/>
                          <a:cs typeface="Times New Roman" panose="02020603050405020304" pitchFamily="18" charset="0"/>
                        </a:rPr>
                        <a:t>an external AP is allowed to join the pair if the last GW duration belonging to the specific scheme for which external AP asks to join, has elapsed or expired since MAPC pair formation</a:t>
                      </a:r>
                      <a:r>
                        <a:rPr lang="en-IN" sz="1500" baseline="0" dirty="0">
                          <a:latin typeface="Times New Roman" panose="02020603050405020304" pitchFamily="18" charset="0"/>
                          <a:cs typeface="Times New Roman" panose="02020603050405020304" pitchFamily="18" charset="0"/>
                        </a:rPr>
                        <a:t>. </a:t>
                      </a:r>
                      <a:endParaRPr lang="en-IN" sz="15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920775848"/>
                  </a:ext>
                </a:extLst>
              </a:tr>
            </a:tbl>
          </a:graphicData>
        </a:graphic>
      </p:graphicFrame>
      <p:sp>
        <p:nvSpPr>
          <p:cNvPr id="8" name="Rectangle 2">
            <a:extLst>
              <a:ext uri="{FF2B5EF4-FFF2-40B4-BE49-F238E27FC236}">
                <a16:creationId xmlns:a16="http://schemas.microsoft.com/office/drawing/2014/main" id="{EA5F92FE-77FE-4BDB-8743-4EF2441F7500}"/>
              </a:ext>
            </a:extLst>
          </p:cNvPr>
          <p:cNvSpPr>
            <a:spLocks noGrp="1" noChangeArrowheads="1"/>
          </p:cNvSpPr>
          <p:nvPr>
            <p:ph idx="1"/>
          </p:nvPr>
        </p:nvSpPr>
        <p:spPr>
          <a:xfrm>
            <a:off x="457110" y="1117849"/>
            <a:ext cx="11377264" cy="510951"/>
          </a:xfrm>
          <a:ln/>
        </p:spPr>
        <p:txBody>
          <a:bodyPr/>
          <a:lstStyle/>
          <a:p>
            <a:pPr marL="285750" indent="-285750">
              <a:buFont typeface="Arial" panose="020B0604020202020204" pitchFamily="34" charset="0"/>
              <a:buChar char="•"/>
            </a:pPr>
            <a:r>
              <a:rPr lang="en-IN" sz="1400" b="0" kern="0" dirty="0">
                <a:latin typeface="Times New Roman" panose="02020603050405020304" pitchFamily="18" charset="0"/>
                <a:cs typeface="Times New Roman" panose="02020603050405020304" pitchFamily="18" charset="0"/>
              </a:rPr>
              <a:t>Guard Window(GW) is a time duration (</a:t>
            </a:r>
            <a:r>
              <a:rPr lang="en-IN" sz="1400" b="0" kern="0" dirty="0">
                <a:solidFill>
                  <a:srgbClr val="00B050"/>
                </a:solidFill>
                <a:latin typeface="Times New Roman" panose="02020603050405020304" pitchFamily="18" charset="0"/>
                <a:cs typeface="Times New Roman" panose="02020603050405020304" pitchFamily="18" charset="0"/>
              </a:rPr>
              <a:t>in the post-coordination phase</a:t>
            </a:r>
            <a:r>
              <a:rPr lang="en-IN" sz="1400" b="0" kern="0" dirty="0">
                <a:latin typeface="Times New Roman" panose="02020603050405020304" pitchFamily="18" charset="0"/>
                <a:cs typeface="Times New Roman" panose="02020603050405020304" pitchFamily="18" charset="0"/>
              </a:rPr>
              <a:t>) before the end of which, </a:t>
            </a:r>
            <a:r>
              <a:rPr lang="en-IN" sz="1400" b="0" kern="0" dirty="0">
                <a:solidFill>
                  <a:srgbClr val="00B050"/>
                </a:solidFill>
                <a:latin typeface="Times New Roman" panose="02020603050405020304" pitchFamily="18" charset="0"/>
                <a:cs typeface="Times New Roman" panose="02020603050405020304" pitchFamily="18" charset="0"/>
              </a:rPr>
              <a:t>no new AP </a:t>
            </a:r>
            <a:r>
              <a:rPr lang="en-IN" sz="1400" b="0" dirty="0">
                <a:solidFill>
                  <a:srgbClr val="00B050"/>
                </a:solidFill>
                <a:latin typeface="Times New Roman" panose="02020603050405020304" pitchFamily="18" charset="0"/>
                <a:cs typeface="Times New Roman" panose="02020603050405020304" pitchFamily="18" charset="0"/>
              </a:rPr>
              <a:t>joining/ leaving to </a:t>
            </a:r>
            <a:r>
              <a:rPr lang="en-IN" sz="1400" b="0" kern="0" dirty="0">
                <a:solidFill>
                  <a:srgbClr val="00B050"/>
                </a:solidFill>
                <a:latin typeface="Times New Roman" panose="02020603050405020304" pitchFamily="18" charset="0"/>
                <a:cs typeface="Times New Roman" panose="02020603050405020304" pitchFamily="18" charset="0"/>
              </a:rPr>
              <a:t>MAPC pair </a:t>
            </a:r>
            <a:r>
              <a:rPr lang="en-IN" sz="1400" b="0" dirty="0">
                <a:latin typeface="Times New Roman" panose="02020603050405020304" pitchFamily="18" charset="0"/>
                <a:cs typeface="Times New Roman" panose="02020603050405020304" pitchFamily="18" charset="0"/>
              </a:rPr>
              <a:t>shall be</a:t>
            </a:r>
            <a:r>
              <a:rPr lang="en-IN" sz="1400" b="0" kern="0" dirty="0">
                <a:latin typeface="Times New Roman" panose="02020603050405020304" pitchFamily="18" charset="0"/>
                <a:cs typeface="Times New Roman" panose="02020603050405020304" pitchFamily="18" charset="0"/>
              </a:rPr>
              <a:t> allowed. </a:t>
            </a:r>
            <a:r>
              <a:rPr lang="en-IN" sz="1400" b="0" dirty="0">
                <a:latin typeface="Times New Roman" panose="02020603050405020304" pitchFamily="18" charset="0"/>
                <a:cs typeface="Times New Roman" panose="02020603050405020304" pitchFamily="18" charset="0"/>
              </a:rPr>
              <a:t>MAPC pair info broadcast shall include </a:t>
            </a:r>
            <a:r>
              <a:rPr lang="en-IN" sz="1400" dirty="0">
                <a:latin typeface="Times New Roman" panose="02020603050405020304" pitchFamily="18" charset="0"/>
                <a:cs typeface="Times New Roman" panose="02020603050405020304" pitchFamily="18" charset="0"/>
              </a:rPr>
              <a:t>GW_time_info </a:t>
            </a:r>
            <a:r>
              <a:rPr lang="en-IN" sz="1400" b="0" dirty="0">
                <a:latin typeface="Times New Roman" panose="02020603050405020304" pitchFamily="18" charset="0"/>
                <a:cs typeface="Times New Roman" panose="02020603050405020304" pitchFamily="18" charset="0"/>
              </a:rPr>
              <a:t>whose value can be configured as per below policy:</a:t>
            </a:r>
          </a:p>
        </p:txBody>
      </p:sp>
    </p:spTree>
    <p:extLst>
      <p:ext uri="{BB962C8B-B14F-4D97-AF65-F5344CB8AC3E}">
        <p14:creationId xmlns:p14="http://schemas.microsoft.com/office/powerpoint/2010/main" val="31030028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Handling – joining existing MAPC pair</a:t>
            </a:r>
          </a:p>
        </p:txBody>
      </p:sp>
      <p:sp>
        <p:nvSpPr>
          <p:cNvPr id="4098" name="Rectangle 2"/>
          <p:cNvSpPr>
            <a:spLocks noGrp="1" noChangeArrowheads="1"/>
          </p:cNvSpPr>
          <p:nvPr>
            <p:ph idx="1"/>
          </p:nvPr>
        </p:nvSpPr>
        <p:spPr>
          <a:xfrm>
            <a:off x="119336" y="1203647"/>
            <a:ext cx="8136904" cy="4968552"/>
          </a:xfrm>
          <a:ln/>
        </p:spPr>
        <p:txBody>
          <a:bodyPr/>
          <a:lstStyle/>
          <a:p>
            <a:pPr defTabSz="914400">
              <a:buFont typeface="Arial" panose="020B0604020202020204" pitchFamily="34" charset="0"/>
              <a:buChar char="•"/>
            </a:pPr>
            <a:r>
              <a:rPr lang="en-GB" sz="1400" dirty="0"/>
              <a:t>MAPC pair info broadcast (by participating APs): </a:t>
            </a:r>
          </a:p>
          <a:p>
            <a:pPr lvl="1" defTabSz="914400">
              <a:buFont typeface="Courier New" panose="02070309020205020404" pitchFamily="49" charset="0"/>
              <a:buChar char="o"/>
            </a:pPr>
            <a:r>
              <a:rPr lang="en-GB" sz="1400" dirty="0">
                <a:latin typeface="Times New Roman" panose="02020603050405020304" pitchFamily="18" charset="0"/>
                <a:cs typeface="Times New Roman" panose="02020603050405020304" pitchFamily="18" charset="0"/>
              </a:rPr>
              <a:t>GW_time_info, indicator whether GW has a single value or value per scheme, MAPC scheme bitmask </a:t>
            </a:r>
          </a:p>
          <a:p>
            <a:pPr lvl="1" defTabSz="914400">
              <a:buFont typeface="Courier New" panose="02070309020205020404" pitchFamily="49" charset="0"/>
              <a:buChar char="o"/>
            </a:pPr>
            <a:r>
              <a:rPr lang="en-IN" sz="1400" b="0" dirty="0">
                <a:latin typeface="Times New Roman" panose="02020603050405020304" pitchFamily="18" charset="0"/>
                <a:cs typeface="Times New Roman" panose="02020603050405020304" pitchFamily="18" charset="0"/>
              </a:rPr>
              <a:t>GW_time_info shall be decremented at each successive broadcast as per time elapsed.</a:t>
            </a:r>
            <a:endParaRPr lang="en-GB" sz="1400" dirty="0">
              <a:latin typeface="Times New Roman" panose="02020603050405020304" pitchFamily="18" charset="0"/>
              <a:cs typeface="Times New Roman" panose="02020603050405020304" pitchFamily="18" charset="0"/>
            </a:endParaRPr>
          </a:p>
          <a:p>
            <a:pPr defTabSz="914400">
              <a:buFont typeface="Arial" panose="020B0604020202020204" pitchFamily="34" charset="0"/>
              <a:buChar char="•"/>
            </a:pPr>
            <a:r>
              <a:rPr lang="en-GB" sz="1400" dirty="0"/>
              <a:t>Purpose</a:t>
            </a:r>
            <a:r>
              <a:rPr lang="en-GB" sz="1400" b="0" dirty="0"/>
              <a:t>: </a:t>
            </a:r>
            <a:r>
              <a:rPr lang="en-IN" sz="1400" b="0" dirty="0">
                <a:latin typeface="Times New Roman" panose="02020603050405020304" pitchFamily="18" charset="0"/>
                <a:cs typeface="Times New Roman" panose="02020603050405020304" pitchFamily="18" charset="0"/>
              </a:rPr>
              <a:t>Intent is to share that the pair/AP wants to hold its coordinated state for at least GW_time_info duration before getting ‘interrupted by’ and ‘allowing’ a new AP to join. For a new AP, the GW_time_info actually serves as an input towards making an informed and fair decision whether to initiate a communication towards already coordinated pair with the intention to join considering at least: </a:t>
            </a:r>
          </a:p>
          <a:p>
            <a:pPr lvl="1" defTabSz="914400">
              <a:buFont typeface="Courier New" panose="02070309020205020404" pitchFamily="49" charset="0"/>
              <a:buChar char="o"/>
            </a:pPr>
            <a:r>
              <a:rPr lang="en-IN" sz="1400" b="0" dirty="0">
                <a:latin typeface="Times New Roman" panose="02020603050405020304" pitchFamily="18" charset="0"/>
                <a:cs typeface="Times New Roman" panose="02020603050405020304" pitchFamily="18" charset="0"/>
              </a:rPr>
              <a:t>to minimize the disturbance to already coordinated pair and </a:t>
            </a:r>
          </a:p>
          <a:p>
            <a:pPr lvl="1" defTabSz="914400">
              <a:buFont typeface="Courier New" panose="02070309020205020404" pitchFamily="49" charset="0"/>
              <a:buChar char="o"/>
            </a:pPr>
            <a:r>
              <a:rPr lang="en-IN" sz="1400" dirty="0">
                <a:latin typeface="Times New Roman" panose="02020603050405020304" pitchFamily="18" charset="0"/>
                <a:cs typeface="Times New Roman" panose="02020603050405020304" pitchFamily="18" charset="0"/>
              </a:rPr>
              <a:t>t</a:t>
            </a:r>
            <a:r>
              <a:rPr lang="en-IN" sz="1400" b="0" dirty="0">
                <a:latin typeface="Times New Roman" panose="02020603050405020304" pitchFamily="18" charset="0"/>
                <a:cs typeface="Times New Roman" panose="02020603050405020304" pitchFamily="18" charset="0"/>
              </a:rPr>
              <a:t>o prioritize handling of any hampering situation to new AP’s data traffic</a:t>
            </a:r>
          </a:p>
          <a:p>
            <a:pPr defTabSz="914400">
              <a:buFont typeface="Arial" panose="020B0604020202020204" pitchFamily="34" charset="0"/>
              <a:buChar char="•"/>
            </a:pPr>
            <a:r>
              <a:rPr lang="en-GB" sz="1400" dirty="0"/>
              <a:t>Implementation options:</a:t>
            </a:r>
          </a:p>
          <a:p>
            <a:pPr lvl="1" defTabSz="914400">
              <a:buFont typeface="Wingdings" panose="05000000000000000000" pitchFamily="2" charset="2"/>
              <a:buChar char="ü"/>
            </a:pPr>
            <a:r>
              <a:rPr lang="en-GB" sz="1400" b="1" dirty="0">
                <a:cs typeface="+mn-cs"/>
              </a:rPr>
              <a:t>Type I </a:t>
            </a:r>
            <a:r>
              <a:rPr lang="en-IN" sz="1400" b="1" baseline="0" dirty="0">
                <a:latin typeface="Times New Roman" panose="02020603050405020304" pitchFamily="18" charset="0"/>
                <a:cs typeface="Times New Roman" panose="02020603050405020304" pitchFamily="18" charset="0"/>
              </a:rPr>
              <a:t>implementation</a:t>
            </a:r>
            <a:r>
              <a:rPr lang="en-IN" sz="1400" b="1" dirty="0">
                <a:latin typeface="Times New Roman" panose="02020603050405020304" pitchFamily="18" charset="0"/>
                <a:cs typeface="Times New Roman" panose="02020603050405020304" pitchFamily="18" charset="0"/>
              </a:rPr>
              <a:t>:</a:t>
            </a:r>
            <a:r>
              <a:rPr lang="en-IN" sz="1400" b="1" baseline="0" dirty="0">
                <a:latin typeface="Times New Roman" panose="02020603050405020304" pitchFamily="18" charset="0"/>
                <a:cs typeface="Times New Roman" panose="02020603050405020304" pitchFamily="18" charset="0"/>
              </a:rPr>
              <a:t> </a:t>
            </a:r>
            <a:r>
              <a:rPr lang="en-IN" sz="1400" baseline="0" dirty="0">
                <a:latin typeface="Times New Roman" panose="02020603050405020304" pitchFamily="18" charset="0"/>
                <a:cs typeface="Times New Roman" panose="02020603050405020304" pitchFamily="18" charset="0"/>
              </a:rPr>
              <a:t>the participating APs </a:t>
            </a:r>
            <a:r>
              <a:rPr lang="en-IN" sz="1400" baseline="0" dirty="0">
                <a:solidFill>
                  <a:srgbClr val="00B050"/>
                </a:solidFill>
                <a:latin typeface="Times New Roman" panose="02020603050405020304" pitchFamily="18" charset="0"/>
                <a:cs typeface="Times New Roman" panose="02020603050405020304" pitchFamily="18" charset="0"/>
              </a:rPr>
              <a:t>does not broadcast </a:t>
            </a:r>
            <a:r>
              <a:rPr lang="en-IN" sz="1400" baseline="0" dirty="0">
                <a:latin typeface="Times New Roman" panose="02020603050405020304" pitchFamily="18" charset="0"/>
                <a:cs typeface="Times New Roman" panose="02020603050405020304" pitchFamily="18" charset="0"/>
              </a:rPr>
              <a:t>MAPC support for any of the coordinated schemes until the end of the GW_time_info value. </a:t>
            </a:r>
            <a:endParaRPr lang="en-IN" sz="1400" dirty="0">
              <a:latin typeface="Times New Roman" panose="02020603050405020304" pitchFamily="18" charset="0"/>
              <a:cs typeface="Times New Roman" panose="02020603050405020304" pitchFamily="18" charset="0"/>
            </a:endParaRPr>
          </a:p>
          <a:p>
            <a:pPr lvl="1" defTabSz="914400">
              <a:buFont typeface="Wingdings" panose="05000000000000000000" pitchFamily="2" charset="2"/>
              <a:buChar char="ü"/>
            </a:pPr>
            <a:r>
              <a:rPr lang="en-GB" sz="1400" b="1" dirty="0">
                <a:cs typeface="+mn-cs"/>
              </a:rPr>
              <a:t>Type II </a:t>
            </a:r>
            <a:r>
              <a:rPr lang="en-IN" sz="1400" b="1" baseline="0" dirty="0">
                <a:latin typeface="Times New Roman" panose="02020603050405020304" pitchFamily="18" charset="0"/>
                <a:cs typeface="Times New Roman" panose="02020603050405020304" pitchFamily="18" charset="0"/>
              </a:rPr>
              <a:t>implementation:</a:t>
            </a:r>
            <a:r>
              <a:rPr lang="en-IN" sz="1400" baseline="0" dirty="0">
                <a:latin typeface="Times New Roman" panose="02020603050405020304" pitchFamily="18" charset="0"/>
                <a:cs typeface="Times New Roman" panose="02020603050405020304" pitchFamily="18" charset="0"/>
              </a:rPr>
              <a:t> all the participating APs include </a:t>
            </a:r>
            <a:r>
              <a:rPr lang="en-IN" sz="1400" baseline="0" dirty="0">
                <a:solidFill>
                  <a:srgbClr val="00B050"/>
                </a:solidFill>
                <a:latin typeface="Times New Roman" panose="02020603050405020304" pitchFamily="18" charset="0"/>
                <a:cs typeface="Times New Roman" panose="02020603050405020304" pitchFamily="18" charset="0"/>
              </a:rPr>
              <a:t>a common single value for GW_time_info</a:t>
            </a:r>
            <a:r>
              <a:rPr lang="en-IN" sz="1400" baseline="0" dirty="0">
                <a:latin typeface="Times New Roman" panose="02020603050405020304" pitchFamily="18" charset="0"/>
                <a:cs typeface="Times New Roman" panose="02020603050405020304" pitchFamily="18" charset="0"/>
              </a:rPr>
              <a:t> in its BSS broadcasts along with support for (corresponding AP’s) coordination schemes in their management frames.</a:t>
            </a:r>
            <a:endParaRPr lang="en-IN" sz="1400" dirty="0">
              <a:latin typeface="Times New Roman" panose="02020603050405020304" pitchFamily="18" charset="0"/>
              <a:cs typeface="Times New Roman" panose="02020603050405020304" pitchFamily="18" charset="0"/>
            </a:endParaRPr>
          </a:p>
          <a:p>
            <a:pPr lvl="1" defTabSz="914400">
              <a:buFont typeface="Wingdings" panose="05000000000000000000" pitchFamily="2" charset="2"/>
              <a:buChar char="ü"/>
            </a:pPr>
            <a:r>
              <a:rPr lang="en-GB" sz="1400" b="1" dirty="0">
                <a:cs typeface="+mn-cs"/>
              </a:rPr>
              <a:t>Type III </a:t>
            </a:r>
            <a:r>
              <a:rPr lang="en-IN" sz="1400" b="1" dirty="0">
                <a:latin typeface="Times New Roman" panose="02020603050405020304" pitchFamily="18" charset="0"/>
                <a:cs typeface="Times New Roman" panose="02020603050405020304" pitchFamily="18" charset="0"/>
              </a:rPr>
              <a:t>implementation:</a:t>
            </a:r>
            <a:r>
              <a:rPr lang="en-IN" sz="1400" dirty="0">
                <a:latin typeface="Times New Roman" panose="02020603050405020304" pitchFamily="18" charset="0"/>
                <a:cs typeface="Times New Roman" panose="02020603050405020304" pitchFamily="18" charset="0"/>
              </a:rPr>
              <a:t> the participating APs</a:t>
            </a:r>
            <a:r>
              <a:rPr lang="en-IN" sz="1400" baseline="0" dirty="0">
                <a:latin typeface="Times New Roman" panose="02020603050405020304" pitchFamily="18" charset="0"/>
                <a:cs typeface="Times New Roman" panose="02020603050405020304" pitchFamily="18" charset="0"/>
              </a:rPr>
              <a:t> broadcast </a:t>
            </a:r>
            <a:r>
              <a:rPr lang="en-IN" sz="1400" baseline="0" dirty="0">
                <a:solidFill>
                  <a:srgbClr val="00B050"/>
                </a:solidFill>
                <a:latin typeface="Times New Roman" panose="02020603050405020304" pitchFamily="18" charset="0"/>
                <a:cs typeface="Times New Roman" panose="02020603050405020304" pitchFamily="18" charset="0"/>
              </a:rPr>
              <a:t>GW_time_info(s) per coordination scheme</a:t>
            </a:r>
            <a:r>
              <a:rPr lang="en-IN" sz="1400" baseline="0" dirty="0">
                <a:latin typeface="Times New Roman" panose="02020603050405020304" pitchFamily="18" charset="0"/>
                <a:cs typeface="Times New Roman" panose="02020603050405020304" pitchFamily="18" charset="0"/>
              </a:rPr>
              <a:t> for that corresponding AP e.g. Co-TDMA, Co-RTWT, Co-SR, Co-BF etc.) in their management frames.</a:t>
            </a:r>
          </a:p>
          <a:p>
            <a:pPr defTabSz="914400">
              <a:buFont typeface="Arial" panose="020B0604020202020204" pitchFamily="34" charset="0"/>
              <a:buChar char="•"/>
            </a:pPr>
            <a:r>
              <a:rPr lang="en-GB" sz="1400" b="1" dirty="0">
                <a:cs typeface="+mn-cs"/>
              </a:rPr>
              <a:t>Note: </a:t>
            </a:r>
            <a:r>
              <a:rPr lang="en-GB" sz="1400" b="0" dirty="0">
                <a:cs typeface="+mn-cs"/>
              </a:rPr>
              <a:t>Inline with above, even a participating AP shall not initiate a new coordination agreement with an external AP until corresponding </a:t>
            </a:r>
            <a:r>
              <a:rPr lang="en-GB" sz="1400" b="0" dirty="0"/>
              <a:t>pair</a:t>
            </a:r>
            <a:r>
              <a:rPr lang="en-GB" sz="1400" b="0" dirty="0">
                <a:cs typeface="+mn-cs"/>
              </a:rPr>
              <a:t>’s or scheme’s GW duration has expired.</a:t>
            </a:r>
            <a:endParaRPr lang="en-IN" sz="1400" b="0" dirty="0">
              <a:cs typeface="+mn-cs"/>
            </a:endParaRPr>
          </a:p>
          <a:p>
            <a:pPr lvl="1" defTabSz="914400">
              <a:buFont typeface="Arial" panose="020B0604020202020204" pitchFamily="34" charset="0"/>
              <a:buChar char="•"/>
            </a:pPr>
            <a:endParaRPr lang="en-GB" sz="1400" b="0" dirty="0">
              <a:cs typeface="+mn-cs"/>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p:cNvSpPr>
            <a:spLocks noGrp="1"/>
          </p:cNvSpPr>
          <p:nvPr>
            <p:ph type="ftr" idx="14"/>
          </p:nvPr>
        </p:nvSpPr>
        <p:spPr/>
        <p:txBody>
          <a:bodyPr/>
          <a:lstStyle/>
          <a:p>
            <a:r>
              <a:rPr lang="en-GB"/>
              <a:t>Abhishek Chaturvedi et al. (Samsung Electronics)</a:t>
            </a:r>
            <a:endParaRPr lang="en-GB" dirty="0"/>
          </a:p>
        </p:txBody>
      </p:sp>
      <p:sp>
        <p:nvSpPr>
          <p:cNvPr id="4" name="Date Placeholder 3"/>
          <p:cNvSpPr>
            <a:spLocks noGrp="1"/>
          </p:cNvSpPr>
          <p:nvPr>
            <p:ph type="dt" idx="15"/>
          </p:nvPr>
        </p:nvSpPr>
        <p:spPr/>
        <p:txBody>
          <a:bodyPr/>
          <a:lstStyle/>
          <a:p>
            <a:r>
              <a:rPr lang="en-US"/>
              <a:t>July 2025</a:t>
            </a:r>
            <a:endParaRPr lang="en-GB" dirty="0"/>
          </a:p>
        </p:txBody>
      </p:sp>
      <p:grpSp>
        <p:nvGrpSpPr>
          <p:cNvPr id="8" name="Group 7">
            <a:extLst>
              <a:ext uri="{FF2B5EF4-FFF2-40B4-BE49-F238E27FC236}">
                <a16:creationId xmlns:a16="http://schemas.microsoft.com/office/drawing/2014/main" id="{A591794E-DAA0-4BEA-845C-281AAE2153A4}"/>
              </a:ext>
            </a:extLst>
          </p:cNvPr>
          <p:cNvGrpSpPr/>
          <p:nvPr/>
        </p:nvGrpSpPr>
        <p:grpSpPr>
          <a:xfrm>
            <a:off x="7896199" y="1295747"/>
            <a:ext cx="4147253" cy="4968553"/>
            <a:chOff x="7896199" y="1295747"/>
            <a:chExt cx="4147253" cy="4968553"/>
          </a:xfrm>
        </p:grpSpPr>
        <p:pic>
          <p:nvPicPr>
            <p:cNvPr id="3" name="Picture 2">
              <a:extLst>
                <a:ext uri="{FF2B5EF4-FFF2-40B4-BE49-F238E27FC236}">
                  <a16:creationId xmlns:a16="http://schemas.microsoft.com/office/drawing/2014/main" id="{DD752A8C-2BCF-4F92-8A34-04CD554B2F69}"/>
                </a:ext>
              </a:extLst>
            </p:cNvPr>
            <p:cNvPicPr>
              <a:picLocks noChangeAspect="1"/>
            </p:cNvPicPr>
            <p:nvPr/>
          </p:nvPicPr>
          <p:blipFill>
            <a:blip r:embed="rId3"/>
            <a:stretch>
              <a:fillRect/>
            </a:stretch>
          </p:blipFill>
          <p:spPr>
            <a:xfrm>
              <a:off x="7896199" y="1295747"/>
              <a:ext cx="4147253" cy="4968553"/>
            </a:xfrm>
            <a:prstGeom prst="rect">
              <a:avLst/>
            </a:prstGeom>
          </p:spPr>
        </p:pic>
        <p:pic>
          <p:nvPicPr>
            <p:cNvPr id="7" name="Picture 6">
              <a:extLst>
                <a:ext uri="{FF2B5EF4-FFF2-40B4-BE49-F238E27FC236}">
                  <a16:creationId xmlns:a16="http://schemas.microsoft.com/office/drawing/2014/main" id="{7A8B1A77-3C76-4DEA-A654-F6B0501907F0}"/>
                </a:ext>
              </a:extLst>
            </p:cNvPr>
            <p:cNvPicPr>
              <a:picLocks noChangeAspect="1"/>
            </p:cNvPicPr>
            <p:nvPr/>
          </p:nvPicPr>
          <p:blipFill>
            <a:blip r:embed="rId4"/>
            <a:stretch>
              <a:fillRect/>
            </a:stretch>
          </p:blipFill>
          <p:spPr>
            <a:xfrm>
              <a:off x="8902512" y="2996952"/>
              <a:ext cx="3112380" cy="356677"/>
            </a:xfrm>
            <a:prstGeom prst="rect">
              <a:avLst/>
            </a:prstGeom>
          </p:spPr>
        </p:pic>
      </p:grpSp>
      <p:pic>
        <p:nvPicPr>
          <p:cNvPr id="10" name="Picture 9">
            <a:extLst>
              <a:ext uri="{FF2B5EF4-FFF2-40B4-BE49-F238E27FC236}">
                <a16:creationId xmlns:a16="http://schemas.microsoft.com/office/drawing/2014/main" id="{E5531889-7105-4878-863D-DB1607A7685D}"/>
              </a:ext>
            </a:extLst>
          </p:cNvPr>
          <p:cNvPicPr>
            <a:picLocks noChangeAspect="1"/>
          </p:cNvPicPr>
          <p:nvPr/>
        </p:nvPicPr>
        <p:blipFill>
          <a:blip r:embed="rId5"/>
          <a:stretch>
            <a:fillRect/>
          </a:stretch>
        </p:blipFill>
        <p:spPr>
          <a:xfrm>
            <a:off x="8902512" y="5054834"/>
            <a:ext cx="2975412" cy="338893"/>
          </a:xfrm>
          <a:prstGeom prst="rect">
            <a:avLst/>
          </a:prstGeom>
        </p:spPr>
      </p:pic>
      <p:pic>
        <p:nvPicPr>
          <p:cNvPr id="21" name="Picture 20">
            <a:extLst>
              <a:ext uri="{FF2B5EF4-FFF2-40B4-BE49-F238E27FC236}">
                <a16:creationId xmlns:a16="http://schemas.microsoft.com/office/drawing/2014/main" id="{4A54890B-FE83-4584-BCF5-17F0FF0C9ED5}"/>
              </a:ext>
            </a:extLst>
          </p:cNvPr>
          <p:cNvPicPr>
            <a:picLocks noChangeAspect="1"/>
          </p:cNvPicPr>
          <p:nvPr/>
        </p:nvPicPr>
        <p:blipFill>
          <a:blip r:embed="rId6"/>
          <a:stretch>
            <a:fillRect/>
          </a:stretch>
        </p:blipFill>
        <p:spPr>
          <a:xfrm>
            <a:off x="8226640" y="4538206"/>
            <a:ext cx="718280" cy="822142"/>
          </a:xfrm>
          <a:prstGeom prst="rect">
            <a:avLst/>
          </a:prstGeom>
        </p:spPr>
      </p:pic>
    </p:spTree>
    <p:extLst>
      <p:ext uri="{BB962C8B-B14F-4D97-AF65-F5344CB8AC3E}">
        <p14:creationId xmlns:p14="http://schemas.microsoft.com/office/powerpoint/2010/main" val="32977309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2AB06-E8B6-449B-9283-D5A09AC319E5}"/>
              </a:ext>
            </a:extLst>
          </p:cNvPr>
          <p:cNvSpPr>
            <a:spLocks noGrp="1"/>
          </p:cNvSpPr>
          <p:nvPr>
            <p:ph type="title"/>
          </p:nvPr>
        </p:nvSpPr>
        <p:spPr>
          <a:xfrm>
            <a:off x="914401" y="685801"/>
            <a:ext cx="10361084" cy="582959"/>
          </a:xfrm>
        </p:spPr>
        <p:txBody>
          <a:bodyPr/>
          <a:lstStyle/>
          <a:p>
            <a:r>
              <a:rPr lang="en-IN" dirty="0"/>
              <a:t>An illustration!</a:t>
            </a:r>
          </a:p>
        </p:txBody>
      </p:sp>
      <p:sp>
        <p:nvSpPr>
          <p:cNvPr id="4" name="Slide Number Placeholder 3">
            <a:extLst>
              <a:ext uri="{FF2B5EF4-FFF2-40B4-BE49-F238E27FC236}">
                <a16:creationId xmlns:a16="http://schemas.microsoft.com/office/drawing/2014/main" id="{BB870D5D-1036-4BC2-8EF2-8C3AD9845AF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E4BE3BF8-A75A-4FC2-95C1-7E6495AA92D8}"/>
              </a:ext>
            </a:extLst>
          </p:cNvPr>
          <p:cNvSpPr>
            <a:spLocks noGrp="1"/>
          </p:cNvSpPr>
          <p:nvPr>
            <p:ph type="ftr" idx="14"/>
          </p:nvPr>
        </p:nvSpPr>
        <p:spPr/>
        <p:txBody>
          <a:bodyPr/>
          <a:lstStyle/>
          <a:p>
            <a:r>
              <a:rPr lang="en-GB"/>
              <a:t>Abhishek Chaturvedi et al. (Samsung Electronics)</a:t>
            </a:r>
            <a:endParaRPr lang="en-GB" dirty="0"/>
          </a:p>
        </p:txBody>
      </p:sp>
      <p:sp>
        <p:nvSpPr>
          <p:cNvPr id="6" name="Date Placeholder 5">
            <a:extLst>
              <a:ext uri="{FF2B5EF4-FFF2-40B4-BE49-F238E27FC236}">
                <a16:creationId xmlns:a16="http://schemas.microsoft.com/office/drawing/2014/main" id="{55BED0FA-C4E3-44CB-B50F-7AD158058103}"/>
              </a:ext>
            </a:extLst>
          </p:cNvPr>
          <p:cNvSpPr>
            <a:spLocks noGrp="1"/>
          </p:cNvSpPr>
          <p:nvPr>
            <p:ph type="dt" idx="15"/>
          </p:nvPr>
        </p:nvSpPr>
        <p:spPr/>
        <p:txBody>
          <a:bodyPr/>
          <a:lstStyle/>
          <a:p>
            <a:r>
              <a:rPr lang="en-US"/>
              <a:t>July 2025</a:t>
            </a:r>
            <a:endParaRPr lang="en-GB" dirty="0"/>
          </a:p>
        </p:txBody>
      </p:sp>
      <p:pic>
        <p:nvPicPr>
          <p:cNvPr id="8" name="Picture 7">
            <a:extLst>
              <a:ext uri="{FF2B5EF4-FFF2-40B4-BE49-F238E27FC236}">
                <a16:creationId xmlns:a16="http://schemas.microsoft.com/office/drawing/2014/main" id="{0E5B6F04-B69E-4E32-AB99-6367FFF8005D}"/>
              </a:ext>
            </a:extLst>
          </p:cNvPr>
          <p:cNvPicPr>
            <a:picLocks noChangeAspect="1"/>
          </p:cNvPicPr>
          <p:nvPr/>
        </p:nvPicPr>
        <p:blipFill>
          <a:blip r:embed="rId2"/>
          <a:stretch>
            <a:fillRect/>
          </a:stretch>
        </p:blipFill>
        <p:spPr>
          <a:xfrm>
            <a:off x="7752184" y="1844824"/>
            <a:ext cx="4313357" cy="3611321"/>
          </a:xfrm>
          <a:prstGeom prst="rect">
            <a:avLst/>
          </a:prstGeom>
        </p:spPr>
      </p:pic>
      <p:sp>
        <p:nvSpPr>
          <p:cNvPr id="9" name="Rectangle 2">
            <a:extLst>
              <a:ext uri="{FF2B5EF4-FFF2-40B4-BE49-F238E27FC236}">
                <a16:creationId xmlns:a16="http://schemas.microsoft.com/office/drawing/2014/main" id="{91F51B2B-0DC5-4205-8574-083DF1170162}"/>
              </a:ext>
            </a:extLst>
          </p:cNvPr>
          <p:cNvSpPr txBox="1">
            <a:spLocks noChangeArrowheads="1"/>
          </p:cNvSpPr>
          <p:nvPr/>
        </p:nvSpPr>
        <p:spPr bwMode="auto">
          <a:xfrm>
            <a:off x="441890" y="1822901"/>
            <a:ext cx="6987499" cy="41263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defTabSz="914400">
              <a:buFont typeface="Arial" panose="020B0604020202020204" pitchFamily="34" charset="0"/>
              <a:buChar char="•"/>
            </a:pPr>
            <a:r>
              <a:rPr lang="en-IN" sz="1600" b="0" kern="0" dirty="0">
                <a:solidFill>
                  <a:schemeClr val="tx1"/>
                </a:solidFill>
                <a:latin typeface="Times New Roman" panose="02020603050405020304" pitchFamily="18" charset="0"/>
                <a:cs typeface="Times New Roman" panose="02020603050405020304" pitchFamily="18" charset="0"/>
              </a:rPr>
              <a:t>In this example, AP1 and AP2 are coordinating for Co-SR scheme and operating under constraint transmission power limits of P1 and P2 respectively.</a:t>
            </a:r>
          </a:p>
          <a:p>
            <a:pPr marL="285750" indent="-285750" defTabSz="914400">
              <a:buFont typeface="Arial" panose="020B0604020202020204" pitchFamily="34" charset="0"/>
              <a:buChar char="•"/>
            </a:pPr>
            <a:r>
              <a:rPr lang="en-IN" sz="1600" b="0" kern="0" dirty="0">
                <a:solidFill>
                  <a:schemeClr val="tx1"/>
                </a:solidFill>
                <a:latin typeface="Times New Roman" panose="02020603050405020304" pitchFamily="18" charset="0"/>
                <a:cs typeface="Times New Roman" panose="02020603050405020304" pitchFamily="18" charset="0"/>
              </a:rPr>
              <a:t>An AP3 is introduced in the system in vicinity of AP2, and AP3 is facing interference from AP2.</a:t>
            </a:r>
          </a:p>
          <a:p>
            <a:pPr marL="285750" indent="-285750" defTabSz="914400">
              <a:buFont typeface="Arial" panose="020B0604020202020204" pitchFamily="34" charset="0"/>
              <a:buChar char="•"/>
            </a:pPr>
            <a:r>
              <a:rPr lang="en-IN" sz="1600" b="0" kern="0" dirty="0">
                <a:solidFill>
                  <a:schemeClr val="tx1"/>
                </a:solidFill>
                <a:latin typeface="Times New Roman" panose="02020603050405020304" pitchFamily="18" charset="0"/>
                <a:cs typeface="Times New Roman" panose="02020603050405020304" pitchFamily="18" charset="0"/>
              </a:rPr>
              <a:t>AP3 detects the participating AP2 by reading its MAPC broadcasts (or via discovery frame).</a:t>
            </a:r>
          </a:p>
          <a:p>
            <a:pPr marL="285750" indent="-285750" defTabSz="914400">
              <a:buFont typeface="Arial" panose="020B0604020202020204" pitchFamily="34" charset="0"/>
              <a:buChar char="•"/>
            </a:pPr>
            <a:r>
              <a:rPr lang="en-IN" sz="1600" b="0" kern="0" dirty="0">
                <a:solidFill>
                  <a:schemeClr val="tx1"/>
                </a:solidFill>
                <a:latin typeface="Times New Roman" panose="02020603050405020304" pitchFamily="18" charset="0"/>
                <a:cs typeface="Times New Roman" panose="02020603050405020304" pitchFamily="18" charset="0"/>
              </a:rPr>
              <a:t>Since AP3 is facing interference, it initiates a mapc-joining-request to AP2. </a:t>
            </a:r>
          </a:p>
          <a:p>
            <a:pPr marL="285750" indent="-285750" defTabSz="914400">
              <a:buFont typeface="Arial" panose="020B0604020202020204" pitchFamily="34" charset="0"/>
              <a:buChar char="•"/>
            </a:pPr>
            <a:r>
              <a:rPr lang="en-IN" sz="1600" b="0" kern="0" dirty="0">
                <a:solidFill>
                  <a:schemeClr val="tx1"/>
                </a:solidFill>
                <a:latin typeface="Times New Roman" panose="02020603050405020304" pitchFamily="18" charset="0"/>
                <a:cs typeface="Times New Roman" panose="02020603050405020304" pitchFamily="18" charset="0"/>
              </a:rPr>
              <a:t>But AP2 is already operating under constraint power limit P2 and does not want to perform another Co-SR agreement with a new AP3 until the ongoing Co-SR finishes, say, within current TXOP.</a:t>
            </a:r>
          </a:p>
          <a:p>
            <a:pPr marL="285750" indent="-285750" defTabSz="914400">
              <a:buFont typeface="Arial" panose="020B0604020202020204" pitchFamily="34" charset="0"/>
              <a:buChar char="•"/>
            </a:pPr>
            <a:r>
              <a:rPr lang="en-IN" sz="1600" b="0" kern="0" dirty="0">
                <a:solidFill>
                  <a:schemeClr val="tx1"/>
                </a:solidFill>
                <a:latin typeface="Times New Roman" panose="02020603050405020304" pitchFamily="18" charset="0"/>
                <a:cs typeface="Times New Roman" panose="02020603050405020304" pitchFamily="18" charset="0"/>
              </a:rPr>
              <a:t>Above rationale shall reflect in related GW policy and accordingly AP3 fails to meet the GW policy. </a:t>
            </a:r>
          </a:p>
          <a:p>
            <a:pPr marL="285750" indent="-285750" defTabSz="914400">
              <a:buFont typeface="Arial" panose="020B0604020202020204" pitchFamily="34" charset="0"/>
              <a:buChar char="•"/>
            </a:pPr>
            <a:r>
              <a:rPr lang="en-IN" sz="1600" b="0" kern="0" dirty="0">
                <a:solidFill>
                  <a:schemeClr val="tx1"/>
                </a:solidFill>
                <a:latin typeface="Times New Roman" panose="02020603050405020304" pitchFamily="18" charset="0"/>
                <a:cs typeface="Times New Roman" panose="02020603050405020304" pitchFamily="18" charset="0"/>
              </a:rPr>
              <a:t>Hence, AP2 rejects AP3’s request with a backoff timer value.</a:t>
            </a:r>
          </a:p>
        </p:txBody>
      </p:sp>
    </p:spTree>
    <p:extLst>
      <p:ext uri="{BB962C8B-B14F-4D97-AF65-F5344CB8AC3E}">
        <p14:creationId xmlns:p14="http://schemas.microsoft.com/office/powerpoint/2010/main" val="655364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Handling – leaving existing MAPC pair</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5" name="Footer Placeholder 4"/>
          <p:cNvSpPr>
            <a:spLocks noGrp="1"/>
          </p:cNvSpPr>
          <p:nvPr>
            <p:ph type="ftr" idx="14"/>
          </p:nvPr>
        </p:nvSpPr>
        <p:spPr/>
        <p:txBody>
          <a:bodyPr/>
          <a:lstStyle/>
          <a:p>
            <a:r>
              <a:rPr lang="en-GB"/>
              <a:t>Abhishek Chaturvedi et al. (Samsung Electronics)</a:t>
            </a:r>
            <a:endParaRPr lang="en-GB" dirty="0"/>
          </a:p>
        </p:txBody>
      </p:sp>
      <p:sp>
        <p:nvSpPr>
          <p:cNvPr id="4" name="Date Placeholder 3"/>
          <p:cNvSpPr>
            <a:spLocks noGrp="1"/>
          </p:cNvSpPr>
          <p:nvPr>
            <p:ph type="dt" idx="15"/>
          </p:nvPr>
        </p:nvSpPr>
        <p:spPr/>
        <p:txBody>
          <a:bodyPr/>
          <a:lstStyle/>
          <a:p>
            <a:r>
              <a:rPr lang="en-US"/>
              <a:t>July 2025</a:t>
            </a:r>
            <a:endParaRPr lang="en-GB" dirty="0"/>
          </a:p>
        </p:txBody>
      </p:sp>
      <p:sp>
        <p:nvSpPr>
          <p:cNvPr id="4098" name="Rectangle 2"/>
          <p:cNvSpPr>
            <a:spLocks noGrp="1" noChangeArrowheads="1"/>
          </p:cNvSpPr>
          <p:nvPr>
            <p:ph idx="1"/>
          </p:nvPr>
        </p:nvSpPr>
        <p:spPr>
          <a:xfrm>
            <a:off x="92781" y="4221088"/>
            <a:ext cx="6003219" cy="2390004"/>
          </a:xfrm>
          <a:ln/>
        </p:spPr>
        <p:txBody>
          <a:bodyPr/>
          <a:lstStyle/>
          <a:p>
            <a:pPr marL="285750" indent="-285750" defTabSz="914400">
              <a:buFont typeface="Arial" panose="020B0604020202020204" pitchFamily="34" charset="0"/>
              <a:buChar char="•"/>
            </a:pPr>
            <a:r>
              <a:rPr lang="en-IN" sz="1200" b="0" dirty="0">
                <a:solidFill>
                  <a:schemeClr val="tx1"/>
                </a:solidFill>
                <a:latin typeface="Times New Roman" panose="02020603050405020304" pitchFamily="18" charset="0"/>
                <a:cs typeface="Times New Roman" panose="02020603050405020304" pitchFamily="18" charset="0"/>
              </a:rPr>
              <a:t>Before MAPC negotiation-agreement step has started, an AP2 can leave without any indication.</a:t>
            </a:r>
          </a:p>
          <a:p>
            <a:pPr marL="285750" indent="-285750" defTabSz="914400">
              <a:buFont typeface="Arial" panose="020B0604020202020204" pitchFamily="34" charset="0"/>
              <a:buChar char="•"/>
            </a:pPr>
            <a:r>
              <a:rPr lang="en-IN" sz="1200" b="0" dirty="0">
                <a:solidFill>
                  <a:schemeClr val="tx1"/>
                </a:solidFill>
                <a:latin typeface="Times New Roman" panose="02020603050405020304" pitchFamily="18" charset="0"/>
                <a:cs typeface="Times New Roman" panose="02020603050405020304" pitchFamily="18" charset="0"/>
              </a:rPr>
              <a:t>After MAPC negotiation-agreement step has started, </a:t>
            </a:r>
          </a:p>
          <a:p>
            <a:pPr marL="685800" lvl="1" defTabSz="914400">
              <a:buFont typeface="Courier New" panose="02070309020205020404" pitchFamily="49" charset="0"/>
              <a:buChar char="o"/>
            </a:pPr>
            <a:r>
              <a:rPr lang="en-IN" sz="1200" b="0" dirty="0">
                <a:solidFill>
                  <a:schemeClr val="tx1"/>
                </a:solidFill>
                <a:latin typeface="Times New Roman" panose="02020603050405020304" pitchFamily="18" charset="0"/>
                <a:cs typeface="Times New Roman" panose="02020603050405020304" pitchFamily="18" charset="0"/>
              </a:rPr>
              <a:t>an AP2 shall not try to leave the pair until completion of pre-coordination phase</a:t>
            </a:r>
          </a:p>
          <a:p>
            <a:pPr marL="685800" lvl="1" defTabSz="914400">
              <a:buFont typeface="Courier New" panose="02070309020205020404" pitchFamily="49" charset="0"/>
              <a:buChar char="o"/>
            </a:pPr>
            <a:r>
              <a:rPr lang="en-IN" sz="1200" b="0" dirty="0">
                <a:solidFill>
                  <a:schemeClr val="tx1"/>
                </a:solidFill>
                <a:latin typeface="Times New Roman" panose="02020603050405020304" pitchFamily="18" charset="0"/>
                <a:cs typeface="Times New Roman" panose="02020603050405020304" pitchFamily="18" charset="0"/>
              </a:rPr>
              <a:t>optionally, </a:t>
            </a:r>
            <a:r>
              <a:rPr lang="en-IN" sz="1200" dirty="0">
                <a:solidFill>
                  <a:schemeClr val="tx1"/>
                </a:solidFill>
                <a:latin typeface="Times New Roman" panose="02020603050405020304" pitchFamily="18" charset="0"/>
                <a:cs typeface="Times New Roman" panose="02020603050405020304" pitchFamily="18" charset="0"/>
              </a:rPr>
              <a:t>an AP2 may send a mapc-leaving-request to check the feasibility of the same including a cause value to indicate termination of partial/all schemes</a:t>
            </a:r>
          </a:p>
          <a:p>
            <a:pPr marL="285750" indent="-285750" defTabSz="914400">
              <a:buFont typeface="Arial" panose="020B0604020202020204" pitchFamily="34" charset="0"/>
              <a:buChar char="•"/>
            </a:pPr>
            <a:r>
              <a:rPr lang="en-IN" sz="1200" b="0" dirty="0">
                <a:solidFill>
                  <a:schemeClr val="tx1"/>
                </a:solidFill>
                <a:latin typeface="Times New Roman" panose="02020603050405020304" pitchFamily="18" charset="0"/>
                <a:cs typeface="Times New Roman" panose="02020603050405020304" pitchFamily="18" charset="0"/>
              </a:rPr>
              <a:t>In response to mapc-leaving-request, an AP2 is rejected with a back off timer until completion of pre-coordination phase. Such optional signalling will help to achieve leniency factor as well.</a:t>
            </a:r>
          </a:p>
        </p:txBody>
      </p:sp>
      <p:cxnSp>
        <p:nvCxnSpPr>
          <p:cNvPr id="10" name="Straight Connector 9">
            <a:extLst>
              <a:ext uri="{FF2B5EF4-FFF2-40B4-BE49-F238E27FC236}">
                <a16:creationId xmlns:a16="http://schemas.microsoft.com/office/drawing/2014/main" id="{BB69820C-0B5B-405B-8185-4B0AC2D47E44}"/>
              </a:ext>
            </a:extLst>
          </p:cNvPr>
          <p:cNvCxnSpPr>
            <a:cxnSpLocks/>
            <a:stCxn id="4097" idx="2"/>
          </p:cNvCxnSpPr>
          <p:nvPr/>
        </p:nvCxnSpPr>
        <p:spPr bwMode="auto">
          <a:xfrm>
            <a:off x="6094943" y="1196752"/>
            <a:ext cx="1057" cy="5097687"/>
          </a:xfrm>
          <a:prstGeom prst="line">
            <a:avLst/>
          </a:prstGeom>
          <a:ln>
            <a:prstDash val="dash"/>
            <a:headEnd type="none" w="med" len="med"/>
            <a:tailEnd type="none" w="med" len="med"/>
          </a:ln>
        </p:spPr>
        <p:style>
          <a:lnRef idx="1">
            <a:schemeClr val="accent4"/>
          </a:lnRef>
          <a:fillRef idx="0">
            <a:schemeClr val="accent4"/>
          </a:fillRef>
          <a:effectRef idx="0">
            <a:schemeClr val="accent4"/>
          </a:effectRef>
          <a:fontRef idx="minor">
            <a:schemeClr val="tx1"/>
          </a:fontRef>
        </p:style>
      </p:cxnSp>
      <p:sp>
        <p:nvSpPr>
          <p:cNvPr id="17" name="Rectangle 2">
            <a:extLst>
              <a:ext uri="{FF2B5EF4-FFF2-40B4-BE49-F238E27FC236}">
                <a16:creationId xmlns:a16="http://schemas.microsoft.com/office/drawing/2014/main" id="{72BD0351-7C7F-41B1-84CF-C280AB33A038}"/>
              </a:ext>
            </a:extLst>
          </p:cNvPr>
          <p:cNvSpPr txBox="1">
            <a:spLocks noChangeArrowheads="1"/>
          </p:cNvSpPr>
          <p:nvPr/>
        </p:nvSpPr>
        <p:spPr bwMode="auto">
          <a:xfrm>
            <a:off x="6243376" y="4467996"/>
            <a:ext cx="5924728" cy="239000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defTabSz="914400">
              <a:buFont typeface="Arial" panose="020B0604020202020204" pitchFamily="34" charset="0"/>
              <a:buChar char="•"/>
            </a:pPr>
            <a:r>
              <a:rPr lang="en-IN" sz="1200" b="0" kern="0" dirty="0">
                <a:solidFill>
                  <a:schemeClr val="tx1"/>
                </a:solidFill>
                <a:latin typeface="Times New Roman" panose="02020603050405020304" pitchFamily="18" charset="0"/>
                <a:cs typeface="Times New Roman" panose="02020603050405020304" pitchFamily="18" charset="0"/>
              </a:rPr>
              <a:t>An AP2 trying to leave the MAPC pair in the post-coordination phase is handled according to the GW policy (pair or scheme specific).</a:t>
            </a:r>
          </a:p>
        </p:txBody>
      </p:sp>
      <p:sp>
        <p:nvSpPr>
          <p:cNvPr id="2" name="Flowchart: Sequential Access Storage 1">
            <a:extLst>
              <a:ext uri="{FF2B5EF4-FFF2-40B4-BE49-F238E27FC236}">
                <a16:creationId xmlns:a16="http://schemas.microsoft.com/office/drawing/2014/main" id="{8D298C7B-3D51-4DA5-9292-6B7B02AF235F}"/>
              </a:ext>
            </a:extLst>
          </p:cNvPr>
          <p:cNvSpPr/>
          <p:nvPr/>
        </p:nvSpPr>
        <p:spPr bwMode="auto">
          <a:xfrm>
            <a:off x="5638218" y="1377727"/>
            <a:ext cx="1719898" cy="1231032"/>
          </a:xfrm>
          <a:prstGeom prst="flowChartMagneticTape">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IN" sz="1000" b="0" i="0" u="none" strike="noStrike" cap="none" normalizeH="0" baseline="0" dirty="0">
                <a:ln>
                  <a:noFill/>
                </a:ln>
                <a:solidFill>
                  <a:schemeClr val="tx1"/>
                </a:solidFill>
                <a:effectLst/>
                <a:latin typeface="Times New Roman" pitchFamily="16" charset="0"/>
                <a:ea typeface="MS Gothic" charset="-128"/>
              </a:rPr>
              <a:t>GW window duration </a:t>
            </a:r>
            <a:r>
              <a:rPr kumimoji="0" lang="en-IN" sz="1000" b="1" i="0" u="none" strike="noStrike" cap="none" normalizeH="0" baseline="0" dirty="0">
                <a:ln>
                  <a:noFill/>
                </a:ln>
                <a:solidFill>
                  <a:schemeClr val="tx1"/>
                </a:solidFill>
                <a:effectLst/>
                <a:latin typeface="Times New Roman" pitchFamily="16" charset="0"/>
                <a:ea typeface="MS Gothic" charset="-128"/>
              </a:rPr>
              <a:t>'value</a:t>
            </a:r>
            <a:r>
              <a:rPr kumimoji="0" lang="en-IN" sz="1000" b="0" i="0" u="none" strike="noStrike" cap="none" normalizeH="0" baseline="0" dirty="0">
                <a:ln>
                  <a:noFill/>
                </a:ln>
                <a:solidFill>
                  <a:schemeClr val="tx1"/>
                </a:solidFill>
                <a:effectLst/>
                <a:latin typeface="Times New Roman" pitchFamily="16" charset="0"/>
                <a:ea typeface="MS Gothic" charset="-128"/>
              </a:rPr>
              <a:t>' is set according to the logic defined under Guard Window policy in slide5.</a:t>
            </a:r>
          </a:p>
        </p:txBody>
      </p:sp>
      <p:pic>
        <p:nvPicPr>
          <p:cNvPr id="7" name="Picture 6">
            <a:extLst>
              <a:ext uri="{FF2B5EF4-FFF2-40B4-BE49-F238E27FC236}">
                <a16:creationId xmlns:a16="http://schemas.microsoft.com/office/drawing/2014/main" id="{38FE1812-9F39-41EF-9A10-3D452A6ED286}"/>
              </a:ext>
            </a:extLst>
          </p:cNvPr>
          <p:cNvPicPr>
            <a:picLocks noChangeAspect="1"/>
          </p:cNvPicPr>
          <p:nvPr/>
        </p:nvPicPr>
        <p:blipFill>
          <a:blip r:embed="rId3"/>
          <a:stretch>
            <a:fillRect/>
          </a:stretch>
        </p:blipFill>
        <p:spPr>
          <a:xfrm>
            <a:off x="1237851" y="1196752"/>
            <a:ext cx="3773006" cy="2984616"/>
          </a:xfrm>
          <a:prstGeom prst="rect">
            <a:avLst/>
          </a:prstGeom>
        </p:spPr>
      </p:pic>
      <p:pic>
        <p:nvPicPr>
          <p:cNvPr id="11" name="Picture 10">
            <a:extLst>
              <a:ext uri="{FF2B5EF4-FFF2-40B4-BE49-F238E27FC236}">
                <a16:creationId xmlns:a16="http://schemas.microsoft.com/office/drawing/2014/main" id="{D9B4B0A5-6A1C-44CE-8C90-21A5AE2F90E1}"/>
              </a:ext>
            </a:extLst>
          </p:cNvPr>
          <p:cNvPicPr>
            <a:picLocks noChangeAspect="1"/>
          </p:cNvPicPr>
          <p:nvPr/>
        </p:nvPicPr>
        <p:blipFill>
          <a:blip r:embed="rId4"/>
          <a:stretch>
            <a:fillRect/>
          </a:stretch>
        </p:blipFill>
        <p:spPr>
          <a:xfrm>
            <a:off x="7392144" y="1196752"/>
            <a:ext cx="3965350" cy="2918091"/>
          </a:xfrm>
          <a:prstGeom prst="rect">
            <a:avLst/>
          </a:prstGeom>
        </p:spPr>
      </p:pic>
    </p:spTree>
    <p:extLst>
      <p:ext uri="{BB962C8B-B14F-4D97-AF65-F5344CB8AC3E}">
        <p14:creationId xmlns:p14="http://schemas.microsoft.com/office/powerpoint/2010/main" val="13923807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D30E2-B353-4D7B-8760-393E8948E15C}"/>
              </a:ext>
            </a:extLst>
          </p:cNvPr>
          <p:cNvSpPr>
            <a:spLocks noGrp="1"/>
          </p:cNvSpPr>
          <p:nvPr>
            <p:ph type="title"/>
          </p:nvPr>
        </p:nvSpPr>
        <p:spPr>
          <a:xfrm>
            <a:off x="914401" y="671172"/>
            <a:ext cx="10361084" cy="582959"/>
          </a:xfrm>
        </p:spPr>
        <p:txBody>
          <a:bodyPr/>
          <a:lstStyle/>
          <a:p>
            <a:r>
              <a:rPr lang="en-IN" dirty="0"/>
              <a:t>GW policy – further enhancements</a:t>
            </a:r>
          </a:p>
        </p:txBody>
      </p:sp>
      <p:sp>
        <p:nvSpPr>
          <p:cNvPr id="4" name="Slide Number Placeholder 3">
            <a:extLst>
              <a:ext uri="{FF2B5EF4-FFF2-40B4-BE49-F238E27FC236}">
                <a16:creationId xmlns:a16="http://schemas.microsoft.com/office/drawing/2014/main" id="{E36260C7-3FB9-4138-979F-11F0661C9FFE}"/>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7A47A2D1-4A0E-42E8-B68A-A0141B469E6B}"/>
              </a:ext>
            </a:extLst>
          </p:cNvPr>
          <p:cNvSpPr>
            <a:spLocks noGrp="1"/>
          </p:cNvSpPr>
          <p:nvPr>
            <p:ph type="ftr" idx="14"/>
          </p:nvPr>
        </p:nvSpPr>
        <p:spPr/>
        <p:txBody>
          <a:bodyPr/>
          <a:lstStyle/>
          <a:p>
            <a:r>
              <a:rPr lang="en-GB"/>
              <a:t>Abhishek Chaturvedi et al. (Samsung Electronics)</a:t>
            </a:r>
            <a:endParaRPr lang="en-GB" dirty="0"/>
          </a:p>
        </p:txBody>
      </p:sp>
      <p:sp>
        <p:nvSpPr>
          <p:cNvPr id="6" name="Date Placeholder 5">
            <a:extLst>
              <a:ext uri="{FF2B5EF4-FFF2-40B4-BE49-F238E27FC236}">
                <a16:creationId xmlns:a16="http://schemas.microsoft.com/office/drawing/2014/main" id="{BF30C549-BB3A-4D2F-9C19-CD28F4C56ACE}"/>
              </a:ext>
            </a:extLst>
          </p:cNvPr>
          <p:cNvSpPr>
            <a:spLocks noGrp="1"/>
          </p:cNvSpPr>
          <p:nvPr>
            <p:ph type="dt" idx="15"/>
          </p:nvPr>
        </p:nvSpPr>
        <p:spPr/>
        <p:txBody>
          <a:bodyPr/>
          <a:lstStyle/>
          <a:p>
            <a:r>
              <a:rPr lang="en-US"/>
              <a:t>July 2025</a:t>
            </a:r>
            <a:endParaRPr lang="en-GB" dirty="0"/>
          </a:p>
        </p:txBody>
      </p:sp>
      <p:sp>
        <p:nvSpPr>
          <p:cNvPr id="7" name="Rectangle 2">
            <a:extLst>
              <a:ext uri="{FF2B5EF4-FFF2-40B4-BE49-F238E27FC236}">
                <a16:creationId xmlns:a16="http://schemas.microsoft.com/office/drawing/2014/main" id="{D9DB345E-4F54-4CE0-A96B-7BEA18E70267}"/>
              </a:ext>
            </a:extLst>
          </p:cNvPr>
          <p:cNvSpPr>
            <a:spLocks noGrp="1" noChangeArrowheads="1"/>
          </p:cNvSpPr>
          <p:nvPr>
            <p:ph idx="1"/>
          </p:nvPr>
        </p:nvSpPr>
        <p:spPr>
          <a:xfrm>
            <a:off x="368431" y="1340768"/>
            <a:ext cx="11442090" cy="4968552"/>
          </a:xfrm>
          <a:ln/>
        </p:spPr>
        <p:txBody>
          <a:bodyPr/>
          <a:lstStyle/>
          <a:p>
            <a:pPr defTabSz="914400">
              <a:buFont typeface="Arial" panose="020B0604020202020204" pitchFamily="34" charset="0"/>
              <a:buChar char="•"/>
            </a:pPr>
            <a:r>
              <a:rPr lang="en-IN" sz="1600" b="0" dirty="0"/>
              <a:t>Proposed solutions are strict in nature mainly to safeguard the channel and processing resources and to maintain ongoing benefits of coordination to participating APs but there can be exceptional cases </a:t>
            </a:r>
            <a:r>
              <a:rPr lang="en-IN" sz="1600" b="0" dirty="0">
                <a:solidFill>
                  <a:srgbClr val="00B050"/>
                </a:solidFill>
              </a:rPr>
              <a:t>which may require a lenient/ urgent handling of the request, </a:t>
            </a:r>
            <a:r>
              <a:rPr lang="en-IN" sz="1600" b="0" dirty="0"/>
              <a:t>e.g. </a:t>
            </a:r>
          </a:p>
          <a:p>
            <a:pPr lvl="1" defTabSz="914400">
              <a:buFont typeface="Courier New" panose="02070309020205020404" pitchFamily="49" charset="0"/>
              <a:buChar char="o"/>
            </a:pPr>
            <a:r>
              <a:rPr lang="en-IN" sz="1300" b="0" dirty="0"/>
              <a:t>an AP facing sudden high interference causing disruption to its operation may need quick coordination</a:t>
            </a:r>
          </a:p>
          <a:p>
            <a:pPr lvl="1" defTabSz="914400">
              <a:buFont typeface="Courier New" panose="02070309020205020404" pitchFamily="49" charset="0"/>
              <a:buChar char="o"/>
            </a:pPr>
            <a:r>
              <a:rPr lang="en-IN" sz="1300" b="0" dirty="0"/>
              <a:t>a battery powered AP may need to terminate coordination owing to its power consumption threshold</a:t>
            </a:r>
          </a:p>
          <a:p>
            <a:pPr lvl="1" defTabSz="914400">
              <a:buFont typeface="Courier New" panose="02070309020205020404" pitchFamily="49" charset="0"/>
              <a:buChar char="o"/>
            </a:pPr>
            <a:r>
              <a:rPr lang="en-IN" sz="1300" b="0" dirty="0"/>
              <a:t>an unexpected high priority LL traffic forcing AP to - hold TXOP longer OR move from LCM to HCM, may need to terminate coordination</a:t>
            </a:r>
          </a:p>
          <a:p>
            <a:pPr lvl="1" defTabSz="914400">
              <a:buFont typeface="Courier New" panose="02070309020205020404" pitchFamily="49" charset="0"/>
              <a:buChar char="o"/>
            </a:pPr>
            <a:r>
              <a:rPr lang="en-IN" sz="1300" b="0" dirty="0"/>
              <a:t>a roaming AP about to go beyond the reachability of the pair, hence needing urgent departure, etc.</a:t>
            </a:r>
          </a:p>
          <a:p>
            <a:pPr lvl="1" defTabSz="914400">
              <a:buFont typeface="Courier New" panose="02070309020205020404" pitchFamily="49" charset="0"/>
              <a:buChar char="o"/>
            </a:pPr>
            <a:endParaRPr lang="en-IN" sz="1600" b="0" dirty="0"/>
          </a:p>
          <a:p>
            <a:pPr defTabSz="914400">
              <a:buFont typeface="Arial" panose="020B0604020202020204" pitchFamily="34" charset="0"/>
              <a:buChar char="•"/>
            </a:pPr>
            <a:r>
              <a:rPr lang="en-IN" sz="1600" b="0" dirty="0"/>
              <a:t>For each GW policy type, an additional standard parameter can be defined as to 'how much time is left before GW duration ends (hereby termed as </a:t>
            </a:r>
            <a:r>
              <a:rPr lang="en-IN" sz="1600" dirty="0"/>
              <a:t>GW_offset</a:t>
            </a:r>
            <a:r>
              <a:rPr lang="en-IN" sz="1600" b="0" dirty="0"/>
              <a:t>)’ whose value(s) can be defined per </a:t>
            </a:r>
            <a:r>
              <a:rPr lang="en-IN" sz="1600" dirty="0"/>
              <a:t>sub_cause</a:t>
            </a:r>
            <a:r>
              <a:rPr lang="en-IN" sz="1600" b="0" dirty="0"/>
              <a:t> based on traffic type, AC, UP, PS need, LLI, urgency etc.</a:t>
            </a:r>
          </a:p>
          <a:p>
            <a:pPr lvl="1" defTabSz="914400">
              <a:buFont typeface="Courier New" panose="02070309020205020404" pitchFamily="49" charset="0"/>
              <a:buChar char="o"/>
            </a:pPr>
            <a:r>
              <a:rPr lang="en-IN" sz="1300" dirty="0"/>
              <a:t>where sub_cause can be included in joining/ leaving request itself</a:t>
            </a:r>
          </a:p>
          <a:p>
            <a:pPr lvl="1" defTabSz="914400">
              <a:buFont typeface="Courier New" panose="02070309020205020404" pitchFamily="49" charset="0"/>
              <a:buChar char="o"/>
            </a:pPr>
            <a:endParaRPr lang="en-IN" sz="1300" dirty="0"/>
          </a:p>
          <a:p>
            <a:pPr defTabSz="914400">
              <a:buFont typeface="Arial" panose="020B0604020202020204" pitchFamily="34" charset="0"/>
              <a:buChar char="•"/>
            </a:pPr>
            <a:r>
              <a:rPr lang="en-IN" sz="1600" b="0" dirty="0"/>
              <a:t>Accordingly, if a joining/ leaving request is received when:</a:t>
            </a:r>
          </a:p>
          <a:p>
            <a:pPr marL="0" indent="0" defTabSz="914400"/>
            <a:r>
              <a:rPr lang="en-IN" sz="1600" b="0" dirty="0">
                <a:solidFill>
                  <a:srgbClr val="00B050"/>
                </a:solidFill>
              </a:rPr>
              <a:t>actual time left for GW duration to expire &lt;= GW_offset corresponding to sub_cause</a:t>
            </a:r>
            <a:r>
              <a:rPr lang="en-IN" sz="1600" b="0" dirty="0"/>
              <a:t>, </a:t>
            </a:r>
          </a:p>
          <a:p>
            <a:pPr marL="0" indent="0" defTabSz="914400"/>
            <a:r>
              <a:rPr lang="en-IN" sz="1600" b="0" dirty="0"/>
              <a:t>then that AP can be allowed to join/ leave before actual GW duration expiry - followed </a:t>
            </a:r>
          </a:p>
          <a:p>
            <a:pPr marL="0" indent="0" defTabSz="914400"/>
            <a:r>
              <a:rPr lang="en-IN" sz="1600" b="0" dirty="0"/>
              <a:t>by necessary (re-negotiations) within rest of the MAPC participants. </a:t>
            </a:r>
            <a:endParaRPr lang="en-IN" sz="1400" b="0" dirty="0">
              <a:latin typeface="Times New Roman" panose="02020603050405020304" pitchFamily="18" charset="0"/>
              <a:cs typeface="Times New Roman" panose="02020603050405020304" pitchFamily="18" charset="0"/>
            </a:endParaRPr>
          </a:p>
          <a:p>
            <a:pPr lvl="1" defTabSz="914400">
              <a:buFont typeface="Arial" panose="020B0604020202020204" pitchFamily="34" charset="0"/>
              <a:buChar char="•"/>
            </a:pPr>
            <a:endParaRPr lang="en-GB" sz="1400" b="0" dirty="0">
              <a:cs typeface="+mn-cs"/>
            </a:endParaRPr>
          </a:p>
        </p:txBody>
      </p:sp>
      <p:graphicFrame>
        <p:nvGraphicFramePr>
          <p:cNvPr id="8" name="Table 7">
            <a:extLst>
              <a:ext uri="{FF2B5EF4-FFF2-40B4-BE49-F238E27FC236}">
                <a16:creationId xmlns:a16="http://schemas.microsoft.com/office/drawing/2014/main" id="{D9FA0F64-1041-40E5-8283-984E7FC1482B}"/>
              </a:ext>
            </a:extLst>
          </p:cNvPr>
          <p:cNvGraphicFramePr>
            <a:graphicFrameLocks noGrp="1"/>
          </p:cNvGraphicFramePr>
          <p:nvPr>
            <p:extLst>
              <p:ext uri="{D42A27DB-BD31-4B8C-83A1-F6EECF244321}">
                <p14:modId xmlns:p14="http://schemas.microsoft.com/office/powerpoint/2010/main" val="4314096"/>
              </p:ext>
            </p:extLst>
          </p:nvPr>
        </p:nvGraphicFramePr>
        <p:xfrm>
          <a:off x="7608168" y="3875677"/>
          <a:ext cx="4475814" cy="2520280"/>
        </p:xfrm>
        <a:graphic>
          <a:graphicData uri="http://schemas.openxmlformats.org/drawingml/2006/table">
            <a:tbl>
              <a:tblPr firstRow="1" bandRow="1">
                <a:tableStyleId>{5C22544A-7EE6-4342-B048-85BDC9FD1C3A}</a:tableStyleId>
              </a:tblPr>
              <a:tblGrid>
                <a:gridCol w="1808480">
                  <a:extLst>
                    <a:ext uri="{9D8B030D-6E8A-4147-A177-3AD203B41FA5}">
                      <a16:colId xmlns:a16="http://schemas.microsoft.com/office/drawing/2014/main" val="1356379786"/>
                    </a:ext>
                  </a:extLst>
                </a:gridCol>
                <a:gridCol w="2667334">
                  <a:extLst>
                    <a:ext uri="{9D8B030D-6E8A-4147-A177-3AD203B41FA5}">
                      <a16:colId xmlns:a16="http://schemas.microsoft.com/office/drawing/2014/main" val="1743834155"/>
                    </a:ext>
                  </a:extLst>
                </a:gridCol>
              </a:tblGrid>
              <a:tr h="360040">
                <a:tc>
                  <a:txBody>
                    <a:bodyPr/>
                    <a:lstStyle/>
                    <a:p>
                      <a:pPr algn="ctr"/>
                      <a:r>
                        <a:rPr lang="en-IN" sz="1400" dirty="0">
                          <a:latin typeface="Times New Roman" panose="02020603050405020304" pitchFamily="18" charset="0"/>
                          <a:cs typeface="Times New Roman" panose="02020603050405020304" pitchFamily="18" charset="0"/>
                        </a:rPr>
                        <a:t>GW_offset(us/ms)</a:t>
                      </a:r>
                    </a:p>
                  </a:txBody>
                  <a:tcPr/>
                </a:tc>
                <a:tc>
                  <a:txBody>
                    <a:bodyPr/>
                    <a:lstStyle/>
                    <a:p>
                      <a:pPr algn="ctr"/>
                      <a:r>
                        <a:rPr lang="en-IN" sz="1400" dirty="0">
                          <a:latin typeface="Times New Roman" panose="02020603050405020304" pitchFamily="18" charset="0"/>
                          <a:cs typeface="Times New Roman" panose="02020603050405020304" pitchFamily="18" charset="0"/>
                        </a:rPr>
                        <a:t>sub_cause</a:t>
                      </a:r>
                    </a:p>
                  </a:txBody>
                  <a:tcPr/>
                </a:tc>
                <a:extLst>
                  <a:ext uri="{0D108BD9-81ED-4DB2-BD59-A6C34878D82A}">
                    <a16:rowId xmlns:a16="http://schemas.microsoft.com/office/drawing/2014/main" val="3116397517"/>
                  </a:ext>
                </a:extLst>
              </a:tr>
              <a:tr h="360040">
                <a:tc>
                  <a:txBody>
                    <a:bodyPr/>
                    <a:lstStyle/>
                    <a:p>
                      <a:r>
                        <a:rPr lang="en-IN" sz="1400" dirty="0">
                          <a:latin typeface="Times New Roman" panose="02020603050405020304" pitchFamily="18" charset="0"/>
                          <a:cs typeface="Times New Roman" panose="02020603050405020304" pitchFamily="18" charset="0"/>
                        </a:rPr>
                        <a:t>Value[0] //TBD</a:t>
                      </a:r>
                    </a:p>
                  </a:txBody>
                  <a:tcPr/>
                </a:tc>
                <a:tc>
                  <a:txBody>
                    <a:bodyPr/>
                    <a:lstStyle/>
                    <a:p>
                      <a:r>
                        <a:rPr lang="en-IN" sz="1400" dirty="0">
                          <a:latin typeface="Times New Roman" panose="02020603050405020304" pitchFamily="18" charset="0"/>
                          <a:cs typeface="Times New Roman" panose="02020603050405020304" pitchFamily="18" charset="0"/>
                        </a:rPr>
                        <a:t>Data_type[0] //for joining</a:t>
                      </a:r>
                    </a:p>
                  </a:txBody>
                  <a:tcPr/>
                </a:tc>
                <a:extLst>
                  <a:ext uri="{0D108BD9-81ED-4DB2-BD59-A6C34878D82A}">
                    <a16:rowId xmlns:a16="http://schemas.microsoft.com/office/drawing/2014/main" val="2825235449"/>
                  </a:ext>
                </a:extLst>
              </a:tr>
              <a:tr h="360040">
                <a:tc>
                  <a:txBody>
                    <a:bodyPr/>
                    <a:lstStyle/>
                    <a:p>
                      <a:pPr marL="0" marR="0" lvl="0" indent="0" algn="l" defTabSz="1462766" rtl="0" eaLnBrk="1" fontAlgn="auto" latinLnBrk="1" hangingPunct="1">
                        <a:lnSpc>
                          <a:spcPct val="100000"/>
                        </a:lnSpc>
                        <a:spcBef>
                          <a:spcPts val="0"/>
                        </a:spcBef>
                        <a:spcAft>
                          <a:spcPts val="0"/>
                        </a:spcAft>
                        <a:buClrTx/>
                        <a:buSzTx/>
                        <a:buFontTx/>
                        <a:buNone/>
                        <a:tabLst/>
                        <a:defRPr/>
                      </a:pPr>
                      <a:r>
                        <a:rPr lang="en-IN" sz="1400" dirty="0">
                          <a:latin typeface="Times New Roman" panose="02020603050405020304" pitchFamily="18" charset="0"/>
                          <a:cs typeface="Times New Roman" panose="02020603050405020304" pitchFamily="18" charset="0"/>
                        </a:rPr>
                        <a:t>Value[1] //TBD</a:t>
                      </a:r>
                    </a:p>
                  </a:txBody>
                  <a:tcPr/>
                </a:tc>
                <a:tc>
                  <a:txBody>
                    <a:bodyPr/>
                    <a:lstStyle/>
                    <a:p>
                      <a:r>
                        <a:rPr lang="en-IN" sz="1400" dirty="0">
                          <a:latin typeface="Times New Roman" panose="02020603050405020304" pitchFamily="18" charset="0"/>
                          <a:cs typeface="Times New Roman" panose="02020603050405020304" pitchFamily="18" charset="0"/>
                        </a:rPr>
                        <a:t>Data_type[1] //for joining</a:t>
                      </a:r>
                    </a:p>
                  </a:txBody>
                  <a:tcPr/>
                </a:tc>
                <a:extLst>
                  <a:ext uri="{0D108BD9-81ED-4DB2-BD59-A6C34878D82A}">
                    <a16:rowId xmlns:a16="http://schemas.microsoft.com/office/drawing/2014/main" val="2609807444"/>
                  </a:ext>
                </a:extLst>
              </a:tr>
              <a:tr h="360040">
                <a:tc>
                  <a:txBody>
                    <a:bodyPr/>
                    <a:lstStyle/>
                    <a:p>
                      <a:pPr marL="0" marR="0" lvl="0" indent="0" algn="l" defTabSz="1462766" rtl="0" eaLnBrk="1" fontAlgn="auto" latinLnBrk="1" hangingPunct="1">
                        <a:lnSpc>
                          <a:spcPct val="100000"/>
                        </a:lnSpc>
                        <a:spcBef>
                          <a:spcPts val="0"/>
                        </a:spcBef>
                        <a:spcAft>
                          <a:spcPts val="0"/>
                        </a:spcAft>
                        <a:buClrTx/>
                        <a:buSzTx/>
                        <a:buFontTx/>
                        <a:buNone/>
                        <a:tabLst/>
                        <a:defRPr/>
                      </a:pPr>
                      <a:r>
                        <a:rPr lang="en-IN" sz="1400" dirty="0">
                          <a:latin typeface="Times New Roman" panose="02020603050405020304" pitchFamily="18" charset="0"/>
                          <a:cs typeface="Times New Roman" panose="02020603050405020304" pitchFamily="18" charset="0"/>
                        </a:rPr>
                        <a:t>Value[2] //TBD</a:t>
                      </a:r>
                    </a:p>
                  </a:txBody>
                  <a:tcPr/>
                </a:tc>
                <a:tc>
                  <a:txBody>
                    <a:bodyPr/>
                    <a:lstStyle/>
                    <a:p>
                      <a:pPr marL="0" marR="0" lvl="0" indent="0" algn="l" defTabSz="1462766" rtl="0" eaLnBrk="1" fontAlgn="auto" latinLnBrk="1" hangingPunct="1">
                        <a:lnSpc>
                          <a:spcPct val="100000"/>
                        </a:lnSpc>
                        <a:spcBef>
                          <a:spcPts val="0"/>
                        </a:spcBef>
                        <a:spcAft>
                          <a:spcPts val="0"/>
                        </a:spcAft>
                        <a:buClrTx/>
                        <a:buSzTx/>
                        <a:buFontTx/>
                        <a:buNone/>
                        <a:tabLst/>
                        <a:defRPr/>
                      </a:pPr>
                      <a:r>
                        <a:rPr lang="en-IN" sz="1400" dirty="0">
                          <a:latin typeface="Times New Roman" panose="02020603050405020304" pitchFamily="18" charset="0"/>
                          <a:cs typeface="Times New Roman" panose="02020603050405020304" pitchFamily="18" charset="0"/>
                        </a:rPr>
                        <a:t>Power_saving //for leaving</a:t>
                      </a:r>
                    </a:p>
                  </a:txBody>
                  <a:tcPr/>
                </a:tc>
                <a:extLst>
                  <a:ext uri="{0D108BD9-81ED-4DB2-BD59-A6C34878D82A}">
                    <a16:rowId xmlns:a16="http://schemas.microsoft.com/office/drawing/2014/main" val="860180734"/>
                  </a:ext>
                </a:extLst>
              </a:tr>
              <a:tr h="360040">
                <a:tc>
                  <a:txBody>
                    <a:bodyPr/>
                    <a:lstStyle/>
                    <a:p>
                      <a:pPr marL="0" marR="0" lvl="0" indent="0" algn="l" defTabSz="1462766" rtl="0" eaLnBrk="1" fontAlgn="auto" latinLnBrk="1" hangingPunct="1">
                        <a:lnSpc>
                          <a:spcPct val="100000"/>
                        </a:lnSpc>
                        <a:spcBef>
                          <a:spcPts val="0"/>
                        </a:spcBef>
                        <a:spcAft>
                          <a:spcPts val="0"/>
                        </a:spcAft>
                        <a:buClrTx/>
                        <a:buSzTx/>
                        <a:buFontTx/>
                        <a:buNone/>
                        <a:tabLst/>
                        <a:defRPr/>
                      </a:pPr>
                      <a:r>
                        <a:rPr lang="en-IN" sz="1400" dirty="0">
                          <a:latin typeface="Times New Roman" panose="02020603050405020304" pitchFamily="18" charset="0"/>
                          <a:cs typeface="Times New Roman" panose="02020603050405020304" pitchFamily="18" charset="0"/>
                        </a:rPr>
                        <a:t>Value[3] //TBD</a:t>
                      </a:r>
                    </a:p>
                  </a:txBody>
                  <a:tcPr/>
                </a:tc>
                <a:tc>
                  <a:txBody>
                    <a:bodyPr/>
                    <a:lstStyle/>
                    <a:p>
                      <a:pPr marL="0" marR="0" lvl="0" indent="0" algn="l" defTabSz="1462766" rtl="0" eaLnBrk="1" fontAlgn="auto" latinLnBrk="1" hangingPunct="1">
                        <a:lnSpc>
                          <a:spcPct val="100000"/>
                        </a:lnSpc>
                        <a:spcBef>
                          <a:spcPts val="0"/>
                        </a:spcBef>
                        <a:spcAft>
                          <a:spcPts val="0"/>
                        </a:spcAft>
                        <a:buClrTx/>
                        <a:buSzTx/>
                        <a:buFontTx/>
                        <a:buNone/>
                        <a:tabLst/>
                        <a:defRPr/>
                      </a:pPr>
                      <a:r>
                        <a:rPr lang="en-IN" sz="1400" dirty="0">
                          <a:latin typeface="Times New Roman" panose="02020603050405020304" pitchFamily="18" charset="0"/>
                          <a:cs typeface="Times New Roman" panose="02020603050405020304" pitchFamily="18" charset="0"/>
                        </a:rPr>
                        <a:t>LLI //for leaving</a:t>
                      </a:r>
                    </a:p>
                  </a:txBody>
                  <a:tcPr/>
                </a:tc>
                <a:extLst>
                  <a:ext uri="{0D108BD9-81ED-4DB2-BD59-A6C34878D82A}">
                    <a16:rowId xmlns:a16="http://schemas.microsoft.com/office/drawing/2014/main" val="196718562"/>
                  </a:ext>
                </a:extLst>
              </a:tr>
              <a:tr h="360040">
                <a:tc>
                  <a:txBody>
                    <a:bodyPr/>
                    <a:lstStyle/>
                    <a:p>
                      <a:pPr marL="0" marR="0" lvl="0" indent="0" algn="l" defTabSz="1462766" rtl="0" eaLnBrk="1" fontAlgn="auto" latinLnBrk="1" hangingPunct="1">
                        <a:lnSpc>
                          <a:spcPct val="100000"/>
                        </a:lnSpc>
                        <a:spcBef>
                          <a:spcPts val="0"/>
                        </a:spcBef>
                        <a:spcAft>
                          <a:spcPts val="0"/>
                        </a:spcAft>
                        <a:buClrTx/>
                        <a:buSzTx/>
                        <a:buFontTx/>
                        <a:buNone/>
                        <a:tabLst/>
                        <a:defRPr/>
                      </a:pPr>
                      <a:r>
                        <a:rPr lang="en-IN" sz="1400" dirty="0">
                          <a:latin typeface="Times New Roman" panose="02020603050405020304" pitchFamily="18" charset="0"/>
                          <a:cs typeface="Times New Roman" panose="02020603050405020304" pitchFamily="18" charset="0"/>
                        </a:rPr>
                        <a:t>…</a:t>
                      </a:r>
                    </a:p>
                  </a:txBody>
                  <a:tcPr/>
                </a:tc>
                <a:tc>
                  <a:txBody>
                    <a:bodyPr/>
                    <a:lstStyle/>
                    <a:p>
                      <a:pPr marL="0" marR="0" lvl="0" indent="0" algn="l" defTabSz="1462766" rtl="0" eaLnBrk="1" fontAlgn="auto" latinLnBrk="1" hangingPunct="1">
                        <a:lnSpc>
                          <a:spcPct val="100000"/>
                        </a:lnSpc>
                        <a:spcBef>
                          <a:spcPts val="0"/>
                        </a:spcBef>
                        <a:spcAft>
                          <a:spcPts val="0"/>
                        </a:spcAft>
                        <a:buClrTx/>
                        <a:buSzTx/>
                        <a:buFontTx/>
                        <a:buNone/>
                        <a:tabLst/>
                        <a:defRPr/>
                      </a:pPr>
                      <a:r>
                        <a:rPr lang="en-IN" sz="1400" dirty="0">
                          <a:latin typeface="Times New Roman" panose="02020603050405020304" pitchFamily="18" charset="0"/>
                          <a:cs typeface="Times New Roman" panose="02020603050405020304" pitchFamily="18" charset="0"/>
                        </a:rPr>
                        <a:t>…</a:t>
                      </a:r>
                    </a:p>
                  </a:txBody>
                  <a:tcPr/>
                </a:tc>
                <a:extLst>
                  <a:ext uri="{0D108BD9-81ED-4DB2-BD59-A6C34878D82A}">
                    <a16:rowId xmlns:a16="http://schemas.microsoft.com/office/drawing/2014/main" val="4128270260"/>
                  </a:ext>
                </a:extLst>
              </a:tr>
              <a:tr h="360040">
                <a:tc>
                  <a:txBody>
                    <a:bodyPr/>
                    <a:lstStyle/>
                    <a:p>
                      <a:pPr marL="0" marR="0" lvl="0" indent="0" algn="l" defTabSz="1462766" rtl="0" eaLnBrk="1" fontAlgn="auto" latinLnBrk="1" hangingPunct="1">
                        <a:lnSpc>
                          <a:spcPct val="100000"/>
                        </a:lnSpc>
                        <a:spcBef>
                          <a:spcPts val="0"/>
                        </a:spcBef>
                        <a:spcAft>
                          <a:spcPts val="0"/>
                        </a:spcAft>
                        <a:buClrTx/>
                        <a:buSzTx/>
                        <a:buFontTx/>
                        <a:buNone/>
                        <a:tabLst/>
                        <a:defRPr/>
                      </a:pPr>
                      <a:r>
                        <a:rPr lang="en-IN" sz="1400" dirty="0">
                          <a:latin typeface="Times New Roman" panose="02020603050405020304" pitchFamily="18" charset="0"/>
                          <a:cs typeface="Times New Roman" panose="02020603050405020304" pitchFamily="18" charset="0"/>
                        </a:rPr>
                        <a:t>Infinity</a:t>
                      </a:r>
                    </a:p>
                  </a:txBody>
                  <a:tcPr/>
                </a:tc>
                <a:tc>
                  <a:txBody>
                    <a:bodyPr/>
                    <a:lstStyle/>
                    <a:p>
                      <a:pPr marL="0" marR="0" lvl="0" indent="0" algn="l" defTabSz="1462766" rtl="0" eaLnBrk="1" fontAlgn="auto" latinLnBrk="1" hangingPunct="1">
                        <a:lnSpc>
                          <a:spcPct val="100000"/>
                        </a:lnSpc>
                        <a:spcBef>
                          <a:spcPts val="0"/>
                        </a:spcBef>
                        <a:spcAft>
                          <a:spcPts val="0"/>
                        </a:spcAft>
                        <a:buClrTx/>
                        <a:buSzTx/>
                        <a:buFontTx/>
                        <a:buNone/>
                        <a:tabLst/>
                        <a:defRPr/>
                      </a:pPr>
                      <a:r>
                        <a:rPr lang="en-IN" sz="1400" dirty="0">
                          <a:latin typeface="Times New Roman" panose="02020603050405020304" pitchFamily="18" charset="0"/>
                          <a:cs typeface="Times New Roman" panose="02020603050405020304" pitchFamily="18" charset="0"/>
                        </a:rPr>
                        <a:t>Urgent //for leaving</a:t>
                      </a:r>
                    </a:p>
                  </a:txBody>
                  <a:tcPr/>
                </a:tc>
                <a:extLst>
                  <a:ext uri="{0D108BD9-81ED-4DB2-BD59-A6C34878D82A}">
                    <a16:rowId xmlns:a16="http://schemas.microsoft.com/office/drawing/2014/main" val="53473256"/>
                  </a:ext>
                </a:extLst>
              </a:tr>
            </a:tbl>
          </a:graphicData>
        </a:graphic>
      </p:graphicFrame>
    </p:spTree>
    <p:extLst>
      <p:ext uri="{BB962C8B-B14F-4D97-AF65-F5344CB8AC3E}">
        <p14:creationId xmlns:p14="http://schemas.microsoft.com/office/powerpoint/2010/main" val="312939191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5" id="{61600344-815D-449F-97BC-142B568DD30C}" vid="{27B97F49-0ED1-4F79-BC06-28344F295D7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802-11-submission-abhishek2</Template>
  <TotalTime>6967</TotalTime>
  <Words>2715</Words>
  <Application>Microsoft Office PowerPoint</Application>
  <PresentationFormat>Widescreen</PresentationFormat>
  <Paragraphs>242</Paragraphs>
  <Slides>14</Slides>
  <Notes>12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Courier New</vt:lpstr>
      <vt:lpstr>Times New Roman</vt:lpstr>
      <vt:lpstr>Wingdings</vt:lpstr>
      <vt:lpstr>Office Theme</vt:lpstr>
      <vt:lpstr>Document</vt:lpstr>
      <vt:lpstr>AP management in MAPC framework</vt:lpstr>
      <vt:lpstr>Introduction</vt:lpstr>
      <vt:lpstr>Motivation</vt:lpstr>
      <vt:lpstr>Abstract</vt:lpstr>
      <vt:lpstr>Guard Window &amp; related policy</vt:lpstr>
      <vt:lpstr>Handling – joining existing MAPC pair</vt:lpstr>
      <vt:lpstr>An illustration!</vt:lpstr>
      <vt:lpstr>Handling – leaving existing MAPC pair</vt:lpstr>
      <vt:lpstr>GW policy – further enhancements</vt:lpstr>
      <vt:lpstr>Summary</vt:lpstr>
      <vt:lpstr>Specification support</vt:lpstr>
      <vt:lpstr>References</vt:lpstr>
      <vt:lpstr>SP#1</vt:lpstr>
      <vt:lpstr>SP#2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abhi.chat</dc:creator>
  <cp:keywords/>
  <cp:lastModifiedBy>Abhishek Chaturvedi</cp:lastModifiedBy>
  <cp:revision>269</cp:revision>
  <cp:lastPrinted>1601-01-01T00:00:00Z</cp:lastPrinted>
  <dcterms:created xsi:type="dcterms:W3CDTF">2024-10-04T05:25:25Z</dcterms:created>
  <dcterms:modified xsi:type="dcterms:W3CDTF">2025-07-17T05:40:23Z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