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1261" r:id="rId2"/>
    <p:sldId id="1229" r:id="rId3"/>
    <p:sldId id="1269" r:id="rId4"/>
    <p:sldId id="1276" r:id="rId5"/>
    <p:sldId id="1283" r:id="rId6"/>
    <p:sldId id="1260" r:id="rId7"/>
    <p:sldId id="1277" r:id="rId8"/>
    <p:sldId id="1279" r:id="rId9"/>
    <p:sldId id="1282" r:id="rId10"/>
    <p:sldId id="1278" r:id="rId11"/>
    <p:sldId id="1180" r:id="rId12"/>
    <p:sldId id="1274" r:id="rId13"/>
    <p:sldId id="1284" r:id="rId14"/>
    <p:sldId id="1280" r:id="rId15"/>
    <p:sldId id="1262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 Hong Won/IoT Connectivity Standard Task(hongwon.lee@lge.com)" initials="LHWCST" lastIdx="23" clrIdx="0">
    <p:extLst>
      <p:ext uri="{19B8F6BF-5375-455C-9EA6-DF929625EA0E}">
        <p15:presenceInfo xmlns:p15="http://schemas.microsoft.com/office/powerpoint/2012/main" userId="S-1-5-21-2543426832-1914326140-3112152631-5791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4965" autoAdjust="0"/>
  </p:normalViewPr>
  <p:slideViewPr>
    <p:cSldViewPr>
      <p:cViewPr varScale="1">
        <p:scale>
          <a:sx n="102" d="100"/>
          <a:sy n="102" d="100"/>
        </p:scale>
        <p:origin x="19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9B1FD-7D23-E10E-A377-AA63C1D1D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5EF9BE7-E314-9A66-58B4-112256CE4D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32F3818-2D8B-CA44-85CA-C8564B2BC9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>
            <a:extLst>
              <a:ext uri="{FF2B5EF4-FFF2-40B4-BE49-F238E27FC236}">
                <a16:creationId xmlns:a16="http://schemas.microsoft.com/office/drawing/2014/main" id="{36653F1A-6CEE-E8ED-F17A-28529C2D25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149D6F5F-9CBB-3D1A-D33A-3283588711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2C2A776C-EAF8-C2FE-CB63-1AD28F77C1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09AE4279-E49A-DEDF-061E-60441839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7122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C459FA-169E-6C83-43A8-FFEDF7064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29BDDDAF-7E62-D68A-E43B-42018748A2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33A3D77C-BF79-394D-9F46-ECE53B55CE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C47A9142-83F6-D24D-8865-E4B3B060D6D5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129F257-466F-EA56-B4AF-06A1AE48B4C1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081381C-798C-3ECB-1A5F-F80C65F12FD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C1FEE6F-ADC7-D43A-DEDA-C455CE07063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7720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53AA18-42D7-DF9A-968D-B9CDAC175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1BDC7A0-BD74-A07B-D8D9-56CE7E439E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2F51668-8461-588D-27D4-6D97E010C2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DB5AC804-6D1C-ECA0-0520-7F47A28FFEAE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EFDC0F-F8B9-DFF7-38C0-BA84D0C0990A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A730E65-4806-24A4-A070-B9DFCBB9E4E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2EC1F4-46AF-6D13-960A-39DF00C6FD3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60652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FBE06-1030-0D53-607B-A7621DBF8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D1BA83EF-C2C0-54DE-C566-BC97FB67AA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6BDD0D48-6FD9-F1AE-DF80-63CE69EDDB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18CDC1F9-C5C2-05A9-0F4B-AECE08394E7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786AA42-8F7D-4B6C-693E-A2CD3C9CA8D1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6CCF4AD-5384-B4C8-9098-3F6775C608B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3FB87D6-EDE4-E0F8-15A0-CDED16F9D53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82098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5E0956-58E7-98D4-A557-5595AB6FA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9BABE4D-8C9B-84E9-5B49-4FFC619F2C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011C3621-D443-1013-BA04-61A741B749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9D746316-2B44-014B-910B-EDD27C4C6FA0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5718965-EE6A-A6B1-7396-B5AC7AED80B8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99FC6B6-6EE3-7F17-A781-7753DB28C8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271A0F0-42CB-ED8D-3461-D1CEA452196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239922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B07E1-7443-727D-041C-6770D4865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0B2BE80-E473-505C-FC98-7AEEEF8D2A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E8F45857-9277-EF64-9840-8763AF747F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1394A266-9457-83B2-91A2-7FBD7188CF1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112F7A-B0E0-AF8F-30AA-E9DC5A8111C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A7C2715-DDA1-6DF5-E4BB-8EB5D46E497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04DF1A-9F15-5A22-110F-0817CF030BE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150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EB71E2-BCEE-264C-8765-AE193F92A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311DC28D-7521-1D92-FA56-60E15043227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E5A5143-7FD7-741F-7189-7BD00D46AE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669C7859-7F72-EC23-5EE8-F4E39416BF9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BDFFC6-1DAA-29DA-FE2F-0ED17F1FEBA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ECFD59-07CC-CCBC-41B8-62766122385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0315D4-2B9D-4E0B-19A7-2017795E092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46301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BD19C8-E909-57CD-22E1-DAA19378C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096E627-0879-E834-1645-3111F21DF7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005C9411-3C94-D574-3FC5-22ACCF5631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234C934C-27BD-CFB0-7723-5D35D5F48216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924756A-1546-33B6-4235-FA8087B4902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E06A779-296E-3D47-A07A-1BC5D5EAFA0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34EE407-C0FB-ED30-BFB0-1C3EE395EA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1842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7941B5-DA72-625E-3A50-007358343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145FD4D8-0D07-61AA-BF2B-7B51B00138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D8D5366D-CCD6-2E2B-2DB2-88EAE108E76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aseline="0" dirty="0"/>
              <a:t>I-RXSS</a:t>
            </a:r>
            <a:r>
              <a:rPr lang="ko-KR" altLang="en-US" baseline="0" dirty="0"/>
              <a:t>를 빼고 </a:t>
            </a:r>
            <a:r>
              <a:rPr lang="en-US" altLang="ko-KR" baseline="0" dirty="0"/>
              <a:t>I-TXSS</a:t>
            </a:r>
            <a:r>
              <a:rPr lang="ko-KR" altLang="en-US" baseline="0" dirty="0"/>
              <a:t>를 먼저 하고 중간에 다른 동작 후에 </a:t>
            </a:r>
            <a:r>
              <a:rPr lang="en-US" altLang="ko-KR" baseline="0" dirty="0"/>
              <a:t>R-TXSS</a:t>
            </a:r>
            <a:r>
              <a:rPr lang="ko-KR" altLang="en-US" baseline="0" dirty="0"/>
              <a:t>를 </a:t>
            </a:r>
            <a:r>
              <a:rPr lang="en-US" altLang="ko-KR" baseline="0" dirty="0"/>
              <a:t>scheduling</a:t>
            </a:r>
            <a:r>
              <a:rPr lang="ko-KR" altLang="en-US" baseline="0"/>
              <a:t>하는 예시로 수정</a:t>
            </a:r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239B6078-0C83-9ECE-BA3E-04E353EE6DA2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3A519C8-D51F-A423-070B-FFB864C135BA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C91A493-4990-17A2-99A5-6C387FE5DC7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729BF2A-4AD6-A17C-FCB0-C2E4F1999E4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7521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611D0-A2F0-F902-F895-C90A25E91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5062FE42-7C37-B5ED-42CE-33BD6E96CF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807002E-A492-C117-BAA5-BD7703B871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E3C3E16D-145F-A7E8-DD17-0A4DCC8BEABE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B1C8133-2C8D-FB47-0567-8497499EB02F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86CD53-7770-0B19-552D-B5EFCD44F7A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808C93-5062-D64E-9EEE-D833B47190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38568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02BE3C-9D41-1DF7-45E3-0CD18B10AE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1F5027A2-782C-7F86-0515-8C495EFE97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BC13485E-3CBB-F463-85FC-169904EA9F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1373F58E-1A80-17C8-252F-470D1DD6F335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8C7CD19-94AA-DA2A-7719-E53291545E23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DFA5E5A-FF7F-724A-8A86-9CFD9853CA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DE40544-D067-87A5-DB78-9DEC9B0572B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9887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3C33D2-9E65-5234-798E-A6E983149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21B87B9E-C754-102B-D1B1-D215EFB3BF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3735324C-E940-9CF9-7E5C-AF646C4C40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D2AE4A66-F1D5-9C31-B09D-DA90E97EFA7F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D443417-497C-D397-0AE2-EFC7D4E503F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AF77948-D45A-2DBD-C521-51365BBBD02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5CBC4E6-2265-FC57-3CDF-64F285932D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8694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DE9AEB-40AF-1C6F-EE03-0FAF3071F9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84090E7D-C016-2938-975C-0092B75238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F7F07234-C777-BFDE-3F48-FDF21F2EB0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229EE4BA-01C0-BF46-30B8-883DB14ABE30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C239501-232A-8FCF-2561-C24796E1B36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60C62EA-1F67-9D29-AA81-881C7942A48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57D0901-4DC7-523E-550A-F66C458AABE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3483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802.11-25/1153r0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5539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B0710A-5B32-A869-BE5D-41B716E35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>
            <a:extLst>
              <a:ext uri="{FF2B5EF4-FFF2-40B4-BE49-F238E27FC236}">
                <a16:creationId xmlns:a16="http://schemas.microsoft.com/office/drawing/2014/main" id="{B85303E3-C176-E63B-7DFF-368E7245F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3FCFBA91-0B49-61A8-32A2-B1C81D66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A0329D5B-E0AC-7676-A981-535F9DF2A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MLO-based BFT signaling follow-up</a:t>
            </a:r>
            <a:endParaRPr lang="en-US" altLang="ko-KR" dirty="0">
              <a:solidFill>
                <a:schemeClr val="tx1"/>
              </a:solidFill>
              <a:highlight>
                <a:srgbClr val="FFFF00"/>
              </a:highlight>
              <a:ea typeface="굴림" panose="020B0600000101010101" pitchFamily="50" charset="-127"/>
            </a:endParaRP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14FE32F-D738-A3F3-4C89-E5726A2B3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2025-09-xx</a:t>
            </a:r>
          </a:p>
        </p:txBody>
      </p:sp>
      <p:sp>
        <p:nvSpPr>
          <p:cNvPr id="6151" name="Rectangle 12">
            <a:extLst>
              <a:ext uri="{FF2B5EF4-FFF2-40B4-BE49-F238E27FC236}">
                <a16:creationId xmlns:a16="http://schemas.microsoft.com/office/drawing/2014/main" id="{6F68E1BC-1E1F-069C-212C-81682A345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A185A073-048B-7C94-266E-A75F6DE52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920456"/>
              </p:ext>
            </p:extLst>
          </p:nvPr>
        </p:nvGraphicFramePr>
        <p:xfrm>
          <a:off x="712304" y="2819399"/>
          <a:ext cx="7620000" cy="304800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2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31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99673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3101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76365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809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899363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77724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9164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252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B8B783-AEA2-FABF-A3DD-EE0EA9662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826D44-7ED5-6042-7A1F-5258A6B95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Candidate for BFT response frames to be transmitted by a non-AP STA in sub 7GHz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BF15085-C3F4-DBA0-8DBD-50C4CF936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68C01AC-1AEE-7EED-B0F8-B64AEAA3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473D6E66-CB78-6BA5-6E8B-9FA0AC901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523218"/>
              </p:ext>
            </p:extLst>
          </p:nvPr>
        </p:nvGraphicFramePr>
        <p:xfrm>
          <a:off x="638201" y="1808008"/>
          <a:ext cx="7670371" cy="3962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21970">
                  <a:extLst>
                    <a:ext uri="{9D8B030D-6E8A-4147-A177-3AD203B41FA5}">
                      <a16:colId xmlns:a16="http://schemas.microsoft.com/office/drawing/2014/main" val="1288961668"/>
                    </a:ext>
                  </a:extLst>
                </a:gridCol>
                <a:gridCol w="3197629">
                  <a:extLst>
                    <a:ext uri="{9D8B030D-6E8A-4147-A177-3AD203B41FA5}">
                      <a16:colId xmlns:a16="http://schemas.microsoft.com/office/drawing/2014/main" val="4112848600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4092129121"/>
                    </a:ext>
                  </a:extLst>
                </a:gridCol>
                <a:gridCol w="1525386">
                  <a:extLst>
                    <a:ext uri="{9D8B030D-6E8A-4147-A177-3AD203B41FA5}">
                      <a16:colId xmlns:a16="http://schemas.microsoft.com/office/drawing/2014/main" val="1168592406"/>
                    </a:ext>
                  </a:extLst>
                </a:gridCol>
              </a:tblGrid>
              <a:tr h="515364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Response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frame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BFT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Announcements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BFT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Reports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Unsolicited report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Reusability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86589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M-BA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751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CTS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8271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New Control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364240"/>
                  </a:ext>
                </a:extLst>
              </a:tr>
              <a:tr h="25006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New Action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417129"/>
                  </a:ext>
                </a:extLst>
              </a:tr>
              <a:tr h="1469262">
                <a:tc gridSpan="4"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M-BA(Multi-STA </a:t>
                      </a:r>
                      <a:r>
                        <a:rPr lang="en-US" altLang="ko-KR" sz="1400" dirty="0" err="1">
                          <a:solidFill>
                            <a:schemeClr val="tx1"/>
                          </a:solidFill>
                        </a:rPr>
                        <a:t>BlockAck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) can be used for the response frame from the request frame transmitted by an AP</a:t>
                      </a:r>
                    </a:p>
                    <a:p>
                      <a:pPr marL="742950" lvl="1" indent="-285750" algn="l" latinLnBrk="1"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For the response of the BFT Announcement request, the status code (Success/Fail, Reason code, and so on) can be included</a:t>
                      </a:r>
                    </a:p>
                    <a:p>
                      <a:pPr marL="742950" lvl="1" indent="-285750" algn="l" latinLnBrk="1">
                        <a:buFont typeface="Wingdings" panose="05000000000000000000" pitchFamily="2" charset="2"/>
                        <a:buChar char="§"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For the response of the BFT Report request, BFT Report info. from a non-AP STA can be included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The CTS frame solicited by the MU-RTS frame cannot include additional information such as BFT Announcements or Reports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 Control and Action frames can be defined for any purpose such as BFT request/response and notification. However, an ID space should be consumed for the new frame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0991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A773C7D-BF78-C85F-3220-3EC0EBC75259}"/>
              </a:ext>
            </a:extLst>
          </p:cNvPr>
          <p:cNvSpPr txBox="1"/>
          <p:nvPr/>
        </p:nvSpPr>
        <p:spPr>
          <a:xfrm>
            <a:off x="899160" y="2355273"/>
            <a:ext cx="304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√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A9B6A9-7132-CBB8-2B4F-B57C65FF8070}"/>
              </a:ext>
            </a:extLst>
          </p:cNvPr>
          <p:cNvSpPr txBox="1"/>
          <p:nvPr/>
        </p:nvSpPr>
        <p:spPr>
          <a:xfrm>
            <a:off x="774915" y="5816025"/>
            <a:ext cx="76703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 latinLnBrk="1">
              <a:buFont typeface="Arial" panose="020B0604020202020204" pitchFamily="34" charset="0"/>
              <a:buNone/>
            </a:pPr>
            <a:r>
              <a:rPr lang="en-US" altLang="ko-KR" sz="1600" dirty="0">
                <a:solidFill>
                  <a:srgbClr val="0000FF"/>
                </a:solidFill>
              </a:rPr>
              <a:t>* To reuse or enhance legacy frame, BSRP and M-BA request/response combination for BFT Announcement and Report may be one of good options</a:t>
            </a:r>
            <a:endParaRPr lang="ko-KR" altLang="en-US" sz="1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682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sz="2000" dirty="0"/>
              <a:t>This contribution provides examples for MLO-based Beamforming Training Report (BFT Report)</a:t>
            </a:r>
          </a:p>
          <a:p>
            <a:pPr lvl="1"/>
            <a:r>
              <a:rPr lang="en-US" altLang="ko-KR" sz="1600" dirty="0"/>
              <a:t>From these examples, we can identify key discussion points for a unified design of BFT Announcements and Reports signaling in Sub-7GHz links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We discussed the unified format for BFT information that applies to both BFT Announcements and BFT Reports</a:t>
            </a:r>
          </a:p>
          <a:p>
            <a:pPr lvl="1"/>
            <a:r>
              <a:rPr lang="en-US" altLang="ko-KR" sz="1600" dirty="0"/>
              <a:t>The unified BFT information format can be applied to both existing frames and new control/action frames</a:t>
            </a:r>
          </a:p>
          <a:p>
            <a:pPr lvl="1"/>
            <a:r>
              <a:rPr lang="en-US" altLang="ko-KR" sz="1600" dirty="0"/>
              <a:t>Several frames are compared to identify which frame type is proper to signal the BFT procedure in Sub-7GHz link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To reuse or enhance legacy frame, BSRP and M-BA request/response combination may be a good approach for BFT Announcements and Reports</a:t>
            </a:r>
            <a:endParaRPr lang="en-US" altLang="ko-KR" sz="18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205793-7A92-308F-0FE4-2A264F2544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F679FA-FF17-9419-4A3A-FAF4CCE00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E5D79A-2241-4F99-E8A7-76E58B343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11bq?</a:t>
            </a:r>
          </a:p>
          <a:p>
            <a:pPr lvl="1" latinLnBrk="1"/>
            <a:r>
              <a:rPr lang="en-US" altLang="ko-KR" sz="1800" dirty="0"/>
              <a:t>11bq defines new frames or reuses/enhances existing frames, where a STA affiliated with an MLD and operating in a Sub-7GHz band indicates information to report beamforming training(BFT) feedback for a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</a:t>
            </a:r>
            <a:endParaRPr lang="ko-KR" altLang="ko-KR" sz="1800" dirty="0"/>
          </a:p>
          <a:p>
            <a:pPr lvl="2" latinLnBrk="1"/>
            <a:r>
              <a:rPr lang="en-US" altLang="ko-KR" sz="1600" dirty="0"/>
              <a:t>Details are TBD</a:t>
            </a:r>
            <a:endParaRPr lang="ko-KR" altLang="ko-KR" sz="16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3541C36-4373-BB45-74AC-23388286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D971E15-8F68-7773-9507-E3806BCA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9920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DCAC86-49BE-F3D7-DDD3-ADA218401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BA8219-82ED-2F31-A338-1E4A88F34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31BFAF-CB11-12EC-D9FE-83B0EDC03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11bq?</a:t>
            </a:r>
          </a:p>
          <a:p>
            <a:pPr lvl="1"/>
            <a:r>
              <a:rPr lang="en-US" altLang="ko-KR" sz="1800" dirty="0"/>
              <a:t>11bq defines a unified signaling method, where a STA affiliated with an MLD and operating in a Sub-7GHz band indicates information to facilitate  beamforming training(BFT) and report beamforming training(BFT) feedback for a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</a:t>
            </a:r>
            <a:endParaRPr lang="en-US" altLang="ko-KR" sz="1600" dirty="0"/>
          </a:p>
          <a:p>
            <a:pPr lvl="2"/>
            <a:endParaRPr lang="en-US" altLang="ko-KR" sz="16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EBC6910-6A9E-461D-1388-8C402F35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73790D6-38C4-0EDC-1967-24029DDC5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3728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B42801-DC94-03C2-9C0A-ECF441D57F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86B189-2468-292D-955C-4064D917C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5613F2A-BA9D-22B8-1BA1-997D56FEF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Which combination of methods do you prefer for a unified signaling approach, in which a STA affiliated with an MLD and operating in a sub-7GHz band indicates information to facilitate and report beamforming training (BFT) for a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band?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800" dirty="0"/>
              <a:t>Trigger frame(e.g.</a:t>
            </a:r>
            <a:r>
              <a:rPr lang="ko-KR" altLang="en-US" sz="1800" dirty="0"/>
              <a:t> </a:t>
            </a:r>
            <a:r>
              <a:rPr lang="en-US" altLang="ko-KR" sz="1800" dirty="0"/>
              <a:t>BSRP (NTB) Trigger frame) is the BFT request, and Multi-STA </a:t>
            </a:r>
            <a:r>
              <a:rPr lang="en-US" altLang="ko-KR" sz="1800" dirty="0" err="1"/>
              <a:t>BlockAck</a:t>
            </a:r>
            <a:r>
              <a:rPr lang="en-US" altLang="ko-KR" sz="1800" dirty="0"/>
              <a:t> is the BFT response for both BFT Announcements and BFT Reports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800" dirty="0"/>
              <a:t>NDP Announcement frame for BFT Announcements, and BSRP (NTB) Trigger frame and Multi-STA </a:t>
            </a:r>
            <a:r>
              <a:rPr lang="en-US" altLang="ko-KR" sz="1800" dirty="0" err="1"/>
              <a:t>BlockAck</a:t>
            </a:r>
            <a:r>
              <a:rPr lang="en-US" altLang="ko-KR" sz="1800" dirty="0"/>
              <a:t> combination for BFT Reports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800" dirty="0"/>
              <a:t>New Control/Action frame for BFT Announcements and BFT Reports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800" dirty="0"/>
              <a:t>Other combination</a:t>
            </a:r>
          </a:p>
          <a:p>
            <a:pPr marL="800100" lvl="1" indent="-342900">
              <a:buFont typeface="+mj-lt"/>
              <a:buAutoNum type="arabicParenR"/>
            </a:pPr>
            <a:endParaRPr lang="en-US" altLang="ko-KR" sz="1800" dirty="0"/>
          </a:p>
          <a:p>
            <a:pPr marL="457200" lvl="1" indent="0">
              <a:buNone/>
            </a:pPr>
            <a:endParaRPr lang="en-US" altLang="ko-KR" sz="1800" dirty="0"/>
          </a:p>
          <a:p>
            <a:pPr marL="457200" lvl="1" indent="0">
              <a:buNone/>
            </a:pPr>
            <a:r>
              <a:rPr lang="en-US" altLang="ko-KR" sz="1800" dirty="0"/>
              <a:t>SP Result: 1) , 2) , 3) , 4)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C52C4D9-F912-F4FD-7771-6993CD360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EFF232D-E6D3-6CAD-26BC-84604204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4804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4C45F-3BD2-0B7D-651C-3A4C71FE7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C5A120-4AF4-13A1-9991-5D16EDFA9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8C510A-1107-7D62-2467-F856D6F14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I</a:t>
            </a:r>
            <a:r>
              <a:rPr lang="en-US" altLang="ko-KR" sz="1600" dirty="0"/>
              <a:t>EEE P802.11-REVme™/D7.0</a:t>
            </a:r>
          </a:p>
          <a:p>
            <a:pPr marL="0" indent="0">
              <a:buNone/>
            </a:pPr>
            <a:r>
              <a:rPr lang="en-GB" altLang="ko-KR" sz="1600" dirty="0"/>
              <a:t>[2] 24/1312, Draft P802.11bq PAR	</a:t>
            </a:r>
          </a:p>
          <a:p>
            <a:pPr marL="0" indent="0">
              <a:buNone/>
            </a:pPr>
            <a:r>
              <a:rPr lang="en-US" altLang="ko-KR" sz="1600" dirty="0"/>
              <a:t>[3] 11-25/431, MLO-based Scheduling for IMMW</a:t>
            </a:r>
          </a:p>
          <a:p>
            <a:pPr marL="0" indent="0">
              <a:buNone/>
            </a:pPr>
            <a:r>
              <a:rPr lang="en-US" altLang="ko-KR" sz="1600" dirty="0"/>
              <a:t>[4] 11-25/841, </a:t>
            </a:r>
            <a:r>
              <a:rPr lang="en-US" altLang="ko-KR" sz="1600" dirty="0">
                <a:ea typeface="굴림" panose="020B0600000101010101" pitchFamily="50" charset="-127"/>
              </a:rPr>
              <a:t>Some considerations for MLO-based BFT Announcement</a:t>
            </a:r>
            <a:endParaRPr lang="en-US" altLang="ko-KR" sz="16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2EA0F1E-3B45-8CFA-4DE5-3EA2B75A1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07BC624-414E-988E-927C-27EE03592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437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discussed how the Beamforming Training (BFT) can be performed using sub-7GHz signaling [4]</a:t>
            </a:r>
          </a:p>
          <a:p>
            <a:endParaRPr lang="en-US" altLang="ko-KR" sz="1000" dirty="0"/>
          </a:p>
          <a:p>
            <a:r>
              <a:rPr lang="en-US" altLang="ko-KR" sz="2000" dirty="0"/>
              <a:t>Additionally, we discussed the BFT Announcements and design principle for BFT Announcements [4]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would like to discuss the BFT report procedure and unified BFT signaling options for both BFT </a:t>
            </a:r>
            <a:br>
              <a:rPr lang="en-US" altLang="ko-KR" sz="2000" dirty="0"/>
            </a:br>
            <a:r>
              <a:rPr lang="en-US" altLang="ko-KR" sz="2000" dirty="0"/>
              <a:t>Announcements and Reports</a:t>
            </a:r>
            <a:endParaRPr lang="en-US" altLang="ko-KR" sz="1000" dirty="0"/>
          </a:p>
          <a:p>
            <a:endParaRPr lang="en-US" altLang="ko-KR" sz="1000" b="1" dirty="0">
              <a:ea typeface="+mn-ea"/>
              <a:cs typeface="+mn-cs"/>
            </a:endParaRPr>
          </a:p>
          <a:p>
            <a:pPr marL="57150" indent="0">
              <a:buNone/>
            </a:pPr>
            <a:r>
              <a:rPr lang="en-US" altLang="ko-KR" sz="1600" b="0" dirty="0"/>
              <a:t>For convenience, we call STAs (or APs) operating on </a:t>
            </a:r>
            <a:r>
              <a:rPr lang="en-US" altLang="ko-KR" sz="1600" b="0" dirty="0" err="1"/>
              <a:t>mmWave</a:t>
            </a:r>
            <a:r>
              <a:rPr lang="en-US" altLang="ko-KR" sz="1600" b="0" dirty="0"/>
              <a:t> bands </a:t>
            </a:r>
            <a:r>
              <a:rPr lang="en-US" altLang="ko-KR" sz="1600" b="0" dirty="0" err="1"/>
              <a:t>mSTA</a:t>
            </a:r>
            <a:r>
              <a:rPr lang="en-US" altLang="ko-KR" sz="1600" b="0" dirty="0"/>
              <a:t> (or </a:t>
            </a:r>
            <a:r>
              <a:rPr lang="en-US" altLang="ko-KR" sz="1600" b="0" dirty="0" err="1"/>
              <a:t>mAPs</a:t>
            </a:r>
            <a:r>
              <a:rPr lang="en-US" altLang="ko-KR" sz="1600" b="0" dirty="0"/>
              <a:t>) and also call STAs (or APs) operating on sub-7GHz bands </a:t>
            </a:r>
            <a:r>
              <a:rPr lang="en-US" altLang="ko-KR" sz="1600" b="0" dirty="0" err="1"/>
              <a:t>sSTA</a:t>
            </a:r>
            <a:r>
              <a:rPr lang="en-US" altLang="ko-KR" sz="1600" b="0" dirty="0"/>
              <a:t> (or </a:t>
            </a:r>
            <a:r>
              <a:rPr lang="en-US" altLang="ko-KR" sz="1600" b="0" dirty="0" err="1"/>
              <a:t>sAPs</a:t>
            </a:r>
            <a:r>
              <a:rPr lang="en-US" altLang="ko-KR" sz="1600" b="0" dirty="0"/>
              <a:t>)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70ACD-FA54-B738-97C5-DB6D3E501A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DCE9728A-638E-F47E-4FBA-04D69C566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r>
              <a:rPr lang="en-US" altLang="ko-KR" sz="1800" b="0" dirty="0"/>
              <a:t>BFT Request frame can be signaled in sub-7 GHz of a MLD device</a:t>
            </a:r>
          </a:p>
          <a:p>
            <a:r>
              <a:rPr lang="en-US" altLang="ko-KR" sz="1800" b="0" dirty="0"/>
              <a:t>BFT Request frame can contain Common Info and/or Per-User Info for BFT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2A96EA3-79A4-1BD1-5B23-2F5A9FCBE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3FCF417-56E4-B780-4F0B-E31595F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DB5A4F0E-9BF6-8011-FF21-F0C711240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576" y="685800"/>
            <a:ext cx="8062848" cy="914400"/>
          </a:xfrm>
        </p:spPr>
        <p:txBody>
          <a:bodyPr/>
          <a:lstStyle/>
          <a:p>
            <a:r>
              <a:rPr lang="en-US" altLang="ko-KR" dirty="0"/>
              <a:t>Recap: BFT announcement example [4]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48A0B21-6372-6C32-2436-391FA26194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524000"/>
            <a:ext cx="6934200" cy="365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598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D5B86-A138-F72E-3CE4-993A5E18E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2FD05268-0F1C-28A1-0AB3-751558603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098" y="1618488"/>
            <a:ext cx="7772400" cy="43434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b="0" dirty="0"/>
          </a:p>
          <a:p>
            <a:r>
              <a:rPr lang="en-US" altLang="ko-KR" sz="1600" b="0" dirty="0"/>
              <a:t>Beamforming Training Report for </a:t>
            </a:r>
            <a:r>
              <a:rPr lang="en-US" altLang="ko-KR" sz="1600" b="0" dirty="0" err="1"/>
              <a:t>mSTAs</a:t>
            </a:r>
            <a:r>
              <a:rPr lang="en-US" altLang="ko-KR" sz="1600" b="0" dirty="0"/>
              <a:t> operating in </a:t>
            </a:r>
            <a:r>
              <a:rPr lang="en-US" altLang="ko-KR" sz="1600" b="0" dirty="0" err="1"/>
              <a:t>mmWave</a:t>
            </a:r>
            <a:r>
              <a:rPr lang="en-US" altLang="ko-KR" sz="1600" b="0" dirty="0"/>
              <a:t> link can be performed via not</a:t>
            </a:r>
            <a:r>
              <a:rPr lang="ko-KR" altLang="en-US" sz="1600" b="0" dirty="0"/>
              <a:t> </a:t>
            </a:r>
            <a:r>
              <a:rPr lang="en-US" altLang="ko-KR" sz="1600" b="0" dirty="0"/>
              <a:t>a</a:t>
            </a:r>
            <a:r>
              <a:rPr lang="ko-KR" altLang="en-US" sz="1600" b="0" dirty="0"/>
              <a:t> </a:t>
            </a:r>
            <a:r>
              <a:rPr lang="en-US" altLang="ko-KR" sz="1600" b="0" dirty="0" err="1"/>
              <a:t>mmWave</a:t>
            </a:r>
            <a:r>
              <a:rPr lang="ko-KR" altLang="en-US" sz="1600" b="0" dirty="0"/>
              <a:t> </a:t>
            </a:r>
            <a:r>
              <a:rPr lang="en-US" altLang="ko-KR" sz="1600" b="0" dirty="0"/>
              <a:t>link</a:t>
            </a:r>
            <a:r>
              <a:rPr lang="ko-KR" altLang="en-US" sz="1600" b="0" dirty="0"/>
              <a:t> </a:t>
            </a:r>
            <a:r>
              <a:rPr lang="en-US" altLang="ko-KR" sz="1600" b="0" dirty="0"/>
              <a:t>but</a:t>
            </a:r>
            <a:r>
              <a:rPr lang="ko-KR" altLang="en-US" sz="1600" b="0" dirty="0"/>
              <a:t> </a:t>
            </a:r>
            <a:r>
              <a:rPr lang="en-US" altLang="ko-KR" sz="1600" b="0" dirty="0"/>
              <a:t>a sub-7GHz link</a:t>
            </a:r>
          </a:p>
          <a:p>
            <a:r>
              <a:rPr lang="en-US" altLang="ko-KR" sz="1600" b="0" dirty="0"/>
              <a:t>The BFT report is solicited by sAP1 to gather </a:t>
            </a:r>
            <a:r>
              <a:rPr lang="en-US" altLang="ko-KR" sz="1600" b="0" dirty="0" err="1"/>
              <a:t>mSTAs</a:t>
            </a:r>
            <a:r>
              <a:rPr lang="en-US" altLang="ko-KR" sz="1600" b="0" dirty="0"/>
              <a:t>, or it can be performed in an unsolicited manner if necessary</a:t>
            </a:r>
            <a:endParaRPr lang="en-US" altLang="ko-KR" sz="1800" b="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E51024-1E2D-A7ED-3BEF-25A3BBA6F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CFFDD68-0083-2AB3-929E-FC57A0E50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58BAA9D0-224D-37ED-65E4-C14CD754D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576" y="685800"/>
            <a:ext cx="8062848" cy="914400"/>
          </a:xfrm>
        </p:spPr>
        <p:txBody>
          <a:bodyPr/>
          <a:lstStyle/>
          <a:p>
            <a:r>
              <a:rPr lang="en-US" altLang="ko-KR" dirty="0"/>
              <a:t>BFT report procedure example 1</a:t>
            </a:r>
            <a:endParaRPr lang="ko-KR" altLang="en-US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66B572D8-4EB6-5831-5CB9-45A9C33831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487" y="1447799"/>
            <a:ext cx="6894513" cy="3833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808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03B896-1102-15EC-FD6B-67A0427C25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2">
            <a:extLst>
              <a:ext uri="{FF2B5EF4-FFF2-40B4-BE49-F238E27FC236}">
                <a16:creationId xmlns:a16="http://schemas.microsoft.com/office/drawing/2014/main" id="{A0F82C1F-6A6B-9EE0-B48A-DC3F7CAFD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089" y="1608513"/>
            <a:ext cx="7772400" cy="4343400"/>
          </a:xfrm>
        </p:spPr>
        <p:txBody>
          <a:bodyPr/>
          <a:lstStyle/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sz="1800" b="0" dirty="0"/>
          </a:p>
          <a:p>
            <a:endParaRPr lang="en-US" altLang="ko-KR" b="0" dirty="0"/>
          </a:p>
          <a:p>
            <a:r>
              <a:rPr lang="en-US" altLang="ko-KR" sz="1600" b="0" dirty="0"/>
              <a:t>BFT Announcements and BFT Reports can be performed separately in some specific scenario. In this example, a BFT Report from the responder is required following the I-TXSS BFT procedure to perform the I-RXSS procedure.</a:t>
            </a:r>
          </a:p>
          <a:p>
            <a:r>
              <a:rPr lang="en-US" altLang="ko-KR" sz="1600" b="0" dirty="0"/>
              <a:t>The BFT report for I-TXSS can be included in the responder’s 4) BFT Resp.</a:t>
            </a:r>
          </a:p>
          <a:p>
            <a:r>
              <a:rPr lang="en-US" altLang="ko-KR" sz="1600" b="0" dirty="0"/>
              <a:t>The additional 5) BFT Req. can be performed by the sAP1 after the I-RXSS based on the BFT feedback obtained in 4) BFT Resp. </a:t>
            </a:r>
          </a:p>
          <a:p>
            <a:r>
              <a:rPr lang="en-US" altLang="ko-KR" sz="1600" b="0" dirty="0"/>
              <a:t>The BFT report for R-TXSS can be included in the initiator’s 5) BFT </a:t>
            </a:r>
            <a:r>
              <a:rPr lang="en-US" altLang="ko-KR" sz="1600" b="0" dirty="0" err="1"/>
              <a:t>Resq</a:t>
            </a:r>
            <a:r>
              <a:rPr lang="en-US" altLang="ko-KR" sz="1600" b="0" dirty="0"/>
              <a:t>.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478F824-C366-3B91-81B5-18AA8A40C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715795B-61E7-EF75-988E-9E8005452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927872B4-9477-135A-DD4B-3EB2E000E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576" y="685800"/>
            <a:ext cx="8062848" cy="914400"/>
          </a:xfrm>
        </p:spPr>
        <p:txBody>
          <a:bodyPr/>
          <a:lstStyle/>
          <a:p>
            <a:r>
              <a:rPr lang="en-US" altLang="ko-KR" dirty="0"/>
              <a:t>BFT report procedure example 2</a:t>
            </a:r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1349DB6A-BA18-540A-649A-8DF5AAE4B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844" y="1597843"/>
            <a:ext cx="8904311" cy="254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98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6AFB8-93BB-BE80-9A64-9AA71BCB6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7CCE5B-5CAA-B9C0-AFA2-5D1BDB6C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BFT Report information example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CBA872-E520-318A-68BE-2202B4ADF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ko-KR" b="1" dirty="0">
                <a:ea typeface="+mn-ea"/>
                <a:cs typeface="+mn-cs"/>
              </a:rPr>
              <a:t>Total Sector</a:t>
            </a:r>
          </a:p>
          <a:p>
            <a:pPr lvl="1"/>
            <a:r>
              <a:rPr lang="fr-FR" altLang="ko-KR" sz="1600" dirty="0"/>
              <a:t>Total number of sectors in BFT</a:t>
            </a:r>
            <a:endParaRPr lang="en-US" altLang="ko-KR" sz="1600" dirty="0"/>
          </a:p>
          <a:p>
            <a:pPr marL="342900" lvl="1" indent="-342900">
              <a:buChar char="•"/>
            </a:pPr>
            <a:r>
              <a:rPr lang="en-US" altLang="ko-KR" b="1" dirty="0">
                <a:ea typeface="+mn-ea"/>
                <a:cs typeface="+mn-cs"/>
              </a:rPr>
              <a:t>Best</a:t>
            </a:r>
            <a:r>
              <a:rPr lang="ko-KR" altLang="en-US" b="1" dirty="0">
                <a:ea typeface="+mn-ea"/>
                <a:cs typeface="+mn-cs"/>
              </a:rPr>
              <a:t> </a:t>
            </a:r>
            <a:r>
              <a:rPr lang="en-US" altLang="ko-KR" b="1" dirty="0">
                <a:ea typeface="+mn-ea"/>
                <a:cs typeface="+mn-cs"/>
              </a:rPr>
              <a:t>Sector (Sector</a:t>
            </a:r>
            <a:r>
              <a:rPr lang="ko-KR" altLang="en-US" b="1" dirty="0">
                <a:ea typeface="+mn-ea"/>
                <a:cs typeface="+mn-cs"/>
              </a:rPr>
              <a:t> </a:t>
            </a:r>
            <a:r>
              <a:rPr lang="en-US" altLang="ko-KR" b="1" dirty="0">
                <a:ea typeface="+mn-ea"/>
                <a:cs typeface="+mn-cs"/>
              </a:rPr>
              <a:t>Select)</a:t>
            </a:r>
          </a:p>
          <a:p>
            <a:pPr lvl="1"/>
            <a:r>
              <a:rPr lang="en-US" altLang="ko-KR" sz="1600" dirty="0"/>
              <a:t>The value of the Sector ID within the frame that was received with best quality in the immediately preceding BFT</a:t>
            </a:r>
          </a:p>
          <a:p>
            <a:pPr marL="342900" lvl="1" indent="-342900">
              <a:buChar char="•"/>
            </a:pPr>
            <a:r>
              <a:rPr lang="en-US" altLang="ko-KR" b="1" dirty="0">
                <a:ea typeface="+mn-ea"/>
                <a:cs typeface="+mn-cs"/>
              </a:rPr>
              <a:t>Directional Antenna Select</a:t>
            </a:r>
          </a:p>
          <a:p>
            <a:pPr lvl="1"/>
            <a:r>
              <a:rPr lang="en-US" altLang="ko-KR" sz="1600" dirty="0"/>
              <a:t>The value of the Directional Antenna ID within the frame that was received with best quality in the immediately preceding BFT</a:t>
            </a:r>
          </a:p>
          <a:p>
            <a:pPr marL="342900" lvl="1" indent="-342900">
              <a:buChar char="•"/>
            </a:pPr>
            <a:r>
              <a:rPr lang="en-US" altLang="ko-KR" b="1" dirty="0">
                <a:ea typeface="+mn-ea"/>
                <a:cs typeface="+mn-cs"/>
              </a:rPr>
              <a:t>SNR Report</a:t>
            </a:r>
          </a:p>
          <a:p>
            <a:pPr lvl="1">
              <a:buFontTx/>
              <a:buChar char="–"/>
            </a:pPr>
            <a:r>
              <a:rPr lang="en-US" altLang="ko-KR" sz="1600" dirty="0"/>
              <a:t>The value of the SNR from the frame that was received with best quality during the immediately preceding BFT. It is indicated in the Best Sector</a:t>
            </a:r>
          </a:p>
          <a:p>
            <a:pPr marL="342900" lvl="1" indent="-342900">
              <a:buFontTx/>
              <a:buChar char="•"/>
            </a:pPr>
            <a:r>
              <a:rPr lang="en-US" altLang="ko-KR" b="1" dirty="0">
                <a:ea typeface="+mn-ea"/>
                <a:cs typeface="+mn-cs"/>
              </a:rPr>
              <a:t>Sector</a:t>
            </a:r>
            <a:r>
              <a:rPr lang="ko-KR" altLang="en-US" b="1" dirty="0">
                <a:ea typeface="+mn-ea"/>
                <a:cs typeface="+mn-cs"/>
              </a:rPr>
              <a:t> </a:t>
            </a:r>
            <a:r>
              <a:rPr lang="en-US" altLang="ko-KR" b="1" dirty="0">
                <a:ea typeface="+mn-ea"/>
                <a:cs typeface="+mn-cs"/>
              </a:rPr>
              <a:t>Quality</a:t>
            </a:r>
            <a:r>
              <a:rPr lang="ko-KR" altLang="en-US" b="1" dirty="0">
                <a:ea typeface="+mn-ea"/>
                <a:cs typeface="+mn-cs"/>
              </a:rPr>
              <a:t> </a:t>
            </a:r>
            <a:r>
              <a:rPr lang="en-US" altLang="ko-KR" b="1" dirty="0">
                <a:ea typeface="+mn-ea"/>
                <a:cs typeface="+mn-cs"/>
              </a:rPr>
              <a:t>Report list</a:t>
            </a:r>
          </a:p>
          <a:p>
            <a:pPr lvl="1"/>
            <a:r>
              <a:rPr lang="fr-FR" altLang="ko-KR" sz="1600" dirty="0">
                <a:ea typeface="+mn-ea"/>
                <a:cs typeface="+mn-cs"/>
              </a:rPr>
              <a:t>The SNR values of whole sectors or some SNR values of sectors larger than specific RSSI value (e.g. Threshold value)</a:t>
            </a:r>
          </a:p>
          <a:p>
            <a:pPr lvl="1"/>
            <a:r>
              <a:rPr lang="fr-FR" altLang="ko-KR" sz="1600" dirty="0">
                <a:ea typeface="+mn-ea"/>
                <a:cs typeface="+mn-cs"/>
              </a:rPr>
              <a:t>This can be used to select second best sector if the best sector is not working</a:t>
            </a:r>
          </a:p>
          <a:p>
            <a:pPr lvl="1"/>
            <a:r>
              <a:rPr lang="fr-FR" altLang="ko-KR" sz="1600" dirty="0">
                <a:ea typeface="+mn-ea"/>
                <a:cs typeface="+mn-cs"/>
              </a:rPr>
              <a:t>If the Best Sector is included in this list, some of the information above can be omitted</a:t>
            </a:r>
          </a:p>
          <a:p>
            <a:pPr lvl="1">
              <a:buFontTx/>
              <a:buChar char="–"/>
            </a:pPr>
            <a:endParaRPr lang="fr-FR" altLang="ko-KR" sz="1600" b="1" dirty="0">
              <a:ea typeface="+mn-ea"/>
              <a:cs typeface="+mn-cs"/>
            </a:endParaRPr>
          </a:p>
          <a:p>
            <a:pPr lvl="1">
              <a:buFontTx/>
              <a:buChar char="–"/>
            </a:pPr>
            <a:endParaRPr lang="fr-FR" altLang="ko-KR" sz="1600" b="1" dirty="0">
              <a:ea typeface="+mn-ea"/>
              <a:cs typeface="+mn-cs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1C0CA9B-D6E2-86C6-327A-12D1F20E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3EFC325-FE57-15C8-E4B7-C081733B7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8673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E124BC-5131-2C99-7CD1-761301DD60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572DA3-F967-2A60-69AB-1DDCF2F9A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 for unified container for BFT Announcement and BFT Report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2AFCFCD-A1F5-068B-3F1E-2F70D3C9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Type</a:t>
            </a:r>
            <a:endParaRPr lang="en-US" altLang="ko-KR" dirty="0"/>
          </a:p>
          <a:p>
            <a:pPr lvl="1"/>
            <a:r>
              <a:rPr lang="en-US" altLang="ko-KR" sz="1600" dirty="0"/>
              <a:t>This may be the main type of IMMW specific information for the BFT Announcement, Reports, and so on.</a:t>
            </a:r>
          </a:p>
          <a:p>
            <a:pPr lvl="2"/>
            <a:r>
              <a:rPr lang="en-US" altLang="ko-KR" sz="1200" dirty="0" err="1"/>
              <a:t>E,g</a:t>
            </a:r>
            <a:r>
              <a:rPr lang="en-US" altLang="ko-KR" sz="1200" dirty="0"/>
              <a:t>., Type = IMMW info</a:t>
            </a:r>
          </a:p>
          <a:p>
            <a:pPr lvl="1"/>
            <a:r>
              <a:rPr lang="en-US" altLang="ko-KR" sz="1600" dirty="0"/>
              <a:t>This allows the information to be distinguished from other features, such as feedback information regarding unavailability in the 11bn standard</a:t>
            </a:r>
          </a:p>
          <a:p>
            <a:pPr marL="342900" lvl="2" indent="-342900"/>
            <a:r>
              <a:rPr lang="en-US" altLang="ko-KR" sz="2000" b="1" dirty="0">
                <a:ea typeface="+mn-ea"/>
                <a:cs typeface="+mn-cs"/>
              </a:rPr>
              <a:t>Subtype</a:t>
            </a:r>
          </a:p>
          <a:p>
            <a:pPr lvl="1"/>
            <a:r>
              <a:rPr lang="en-US" altLang="ko-KR" sz="1600" dirty="0"/>
              <a:t>This can be used to distinguish the type of information related to IMMW operation</a:t>
            </a:r>
          </a:p>
          <a:p>
            <a:pPr lvl="2"/>
            <a:r>
              <a:rPr lang="en-US" altLang="ko-KR" sz="1400" dirty="0"/>
              <a:t>E.g., Subtype = BFT Announcement, BFT Report</a:t>
            </a:r>
          </a:p>
          <a:p>
            <a:r>
              <a:rPr lang="en-US" altLang="ko-KR" sz="2000" dirty="0"/>
              <a:t>BFT information</a:t>
            </a:r>
          </a:p>
          <a:p>
            <a:pPr lvl="1"/>
            <a:r>
              <a:rPr lang="en-US" altLang="ko-KR" sz="1600" dirty="0"/>
              <a:t>The “Type” and “Subtype” can determine the content of the IMMW information</a:t>
            </a:r>
          </a:p>
          <a:p>
            <a:pPr marL="57150" indent="0">
              <a:buNone/>
            </a:pPr>
            <a:r>
              <a:rPr lang="en-US" altLang="ko-KR" sz="2000" b="0" dirty="0">
                <a:solidFill>
                  <a:srgbClr val="0000FF"/>
                </a:solidFill>
              </a:rPr>
              <a:t>The container for BFT can be included in any type of enhanced(reused) frames for both announcements and reports (e.g. BFT announcements and/or BFT reports can be included in the BSRP, NDPA, M-BA and/or other frames)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02CB19A-143A-8654-8033-2857E3B7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C0D655-D3F6-4164-4915-6035E8D9E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41575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C3C0B9-9D05-1E07-9A25-3728C00E3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내용 개체 틀 2">
            <a:extLst>
              <a:ext uri="{FF2B5EF4-FFF2-40B4-BE49-F238E27FC236}">
                <a16:creationId xmlns:a16="http://schemas.microsoft.com/office/drawing/2014/main" id="{4A572509-DE2F-8FAF-C934-22ED2A2683D5}"/>
              </a:ext>
            </a:extLst>
          </p:cNvPr>
          <p:cNvSpPr txBox="1">
            <a:spLocks/>
          </p:cNvSpPr>
          <p:nvPr/>
        </p:nvSpPr>
        <p:spPr bwMode="auto">
          <a:xfrm>
            <a:off x="838200" y="18288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  <a:p>
            <a:pPr lvl="1"/>
            <a:endParaRPr kumimoji="0" lang="en-US" altLang="ko-KR" sz="1600" kern="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6D1DF1D5-687D-C3AA-5592-9C580A208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Unified BFT information format example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17C7121-39FF-C676-294C-EF322B198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BFT information format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BFT Announcement example</a:t>
            </a:r>
            <a:endParaRPr lang="en-US" altLang="ko-KR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050" dirty="0"/>
          </a:p>
          <a:p>
            <a:pPr lvl="1"/>
            <a:endParaRPr lang="en-US" altLang="ko-KR" sz="1050" dirty="0"/>
          </a:p>
          <a:p>
            <a:pPr marL="342900" lvl="2" indent="-342900"/>
            <a:r>
              <a:rPr lang="en-US" altLang="ko-KR" sz="2000" b="1" dirty="0">
                <a:ea typeface="+mn-ea"/>
                <a:cs typeface="+mn-cs"/>
              </a:rPr>
              <a:t>BFT Report example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B9E0F86-37CC-75EB-FB80-0279ED6F8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66F19AD-C977-DDC4-304E-37D478605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27439C4B-1FB8-822E-EBE1-9F635EAB0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9831" y="1905000"/>
            <a:ext cx="4224338" cy="1489506"/>
          </a:xfrm>
          <a:prstGeom prst="rect">
            <a:avLst/>
          </a:prstGeom>
        </p:spPr>
      </p:pic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06D04CB5-F95C-0F52-19FD-4A89425580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150373"/>
              </p:ext>
            </p:extLst>
          </p:nvPr>
        </p:nvGraphicFramePr>
        <p:xfrm>
          <a:off x="1929448" y="3798848"/>
          <a:ext cx="4831080" cy="6949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3038">
                  <a:extLst>
                    <a:ext uri="{9D8B030D-6E8A-4147-A177-3AD203B41FA5}">
                      <a16:colId xmlns:a16="http://schemas.microsoft.com/office/drawing/2014/main" val="2189008357"/>
                    </a:ext>
                  </a:extLst>
                </a:gridCol>
                <a:gridCol w="1113467">
                  <a:extLst>
                    <a:ext uri="{9D8B030D-6E8A-4147-A177-3AD203B41FA5}">
                      <a16:colId xmlns:a16="http://schemas.microsoft.com/office/drawing/2014/main" val="1848069339"/>
                    </a:ext>
                  </a:extLst>
                </a:gridCol>
                <a:gridCol w="1101303">
                  <a:extLst>
                    <a:ext uri="{9D8B030D-6E8A-4147-A177-3AD203B41FA5}">
                      <a16:colId xmlns:a16="http://schemas.microsoft.com/office/drawing/2014/main" val="2604787063"/>
                    </a:ext>
                  </a:extLst>
                </a:gridCol>
                <a:gridCol w="521969">
                  <a:extLst>
                    <a:ext uri="{9D8B030D-6E8A-4147-A177-3AD203B41FA5}">
                      <a16:colId xmlns:a16="http://schemas.microsoft.com/office/drawing/2014/main" val="2821139922"/>
                    </a:ext>
                  </a:extLst>
                </a:gridCol>
                <a:gridCol w="1101303">
                  <a:extLst>
                    <a:ext uri="{9D8B030D-6E8A-4147-A177-3AD203B41FA5}">
                      <a16:colId xmlns:a16="http://schemas.microsoft.com/office/drawing/2014/main" val="2337649893"/>
                    </a:ext>
                  </a:extLst>
                </a:gridCol>
              </a:tblGrid>
              <a:tr h="6949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Type = IMMW</a:t>
                      </a:r>
                      <a:r>
                        <a:rPr lang="ko-KR" alt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(Number of Info)</a:t>
                      </a:r>
                      <a:endParaRPr lang="ko-KR" altLang="en-US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 for BFT 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Subtype = BFT Announcement</a:t>
                      </a:r>
                      <a:endParaRPr lang="ko-KR" altLang="en-US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 for BFT 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Subtype = BFT Announcement</a:t>
                      </a:r>
                      <a:endParaRPr lang="ko-KR" altLang="en-US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2011880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DDC565F7-C343-B906-8D9B-9E0F9605E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22608"/>
              </p:ext>
            </p:extLst>
          </p:nvPr>
        </p:nvGraphicFramePr>
        <p:xfrm>
          <a:off x="2604189" y="5172415"/>
          <a:ext cx="3481598" cy="6949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3038">
                  <a:extLst>
                    <a:ext uri="{9D8B030D-6E8A-4147-A177-3AD203B41FA5}">
                      <a16:colId xmlns:a16="http://schemas.microsoft.com/office/drawing/2014/main" val="2189008357"/>
                    </a:ext>
                  </a:extLst>
                </a:gridCol>
                <a:gridCol w="1113467">
                  <a:extLst>
                    <a:ext uri="{9D8B030D-6E8A-4147-A177-3AD203B41FA5}">
                      <a16:colId xmlns:a16="http://schemas.microsoft.com/office/drawing/2014/main" val="1848069339"/>
                    </a:ext>
                  </a:extLst>
                </a:gridCol>
                <a:gridCol w="1375093">
                  <a:extLst>
                    <a:ext uri="{9D8B030D-6E8A-4147-A177-3AD203B41FA5}">
                      <a16:colId xmlns:a16="http://schemas.microsoft.com/office/drawing/2014/main" val="2604787063"/>
                    </a:ext>
                  </a:extLst>
                </a:gridCol>
              </a:tblGrid>
              <a:tr h="69498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Type = IMMW</a:t>
                      </a:r>
                      <a:r>
                        <a:rPr lang="ko-KR" alt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(Number of Info)</a:t>
                      </a:r>
                      <a:endParaRPr lang="ko-KR" altLang="en-US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 for BFT 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Subtype = BFT Report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2011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036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6187B5-6056-DA40-BA9A-24484202C7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326910-0E1F-6F44-1819-529F135FD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Candidate for BFT request frames to be transmitted by an AP in sub 7GHz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DE97E8B-0058-6401-9597-959C4E129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0941" y="6475413"/>
            <a:ext cx="223298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AE35EF3-24A0-A817-267D-E6EC9BD37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A544355D-5100-1971-618E-2DA89F324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29506"/>
              </p:ext>
            </p:extLst>
          </p:nvPr>
        </p:nvGraphicFramePr>
        <p:xfrm>
          <a:off x="750917" y="1676400"/>
          <a:ext cx="7670371" cy="4693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21970">
                  <a:extLst>
                    <a:ext uri="{9D8B030D-6E8A-4147-A177-3AD203B41FA5}">
                      <a16:colId xmlns:a16="http://schemas.microsoft.com/office/drawing/2014/main" val="1288961668"/>
                    </a:ext>
                  </a:extLst>
                </a:gridCol>
                <a:gridCol w="1789513">
                  <a:extLst>
                    <a:ext uri="{9D8B030D-6E8A-4147-A177-3AD203B41FA5}">
                      <a16:colId xmlns:a16="http://schemas.microsoft.com/office/drawing/2014/main" val="41128486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446883944"/>
                    </a:ext>
                  </a:extLst>
                </a:gridCol>
                <a:gridCol w="1848444">
                  <a:extLst>
                    <a:ext uri="{9D8B030D-6E8A-4147-A177-3AD203B41FA5}">
                      <a16:colId xmlns:a16="http://schemas.microsoft.com/office/drawing/2014/main" val="2555818118"/>
                    </a:ext>
                  </a:extLst>
                </a:gridCol>
                <a:gridCol w="1162644">
                  <a:extLst>
                    <a:ext uri="{9D8B030D-6E8A-4147-A177-3AD203B41FA5}">
                      <a16:colId xmlns:a16="http://schemas.microsoft.com/office/drawing/2014/main" val="1051457692"/>
                    </a:ext>
                  </a:extLst>
                </a:gridCol>
              </a:tblGrid>
              <a:tr h="515364">
                <a:tc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BFT request</a:t>
                      </a:r>
                    </a:p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(Announcement)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BFT request</a:t>
                      </a:r>
                    </a:p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(Report)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Solicit response frame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Reusability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865899"/>
                  </a:ext>
                </a:extLst>
              </a:tr>
              <a:tr h="67615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Trigger frame(e.g. BSRP, BFRP)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O</a:t>
                      </a:r>
                      <a:endParaRPr kumimoji="0" lang="ko-KR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O</a:t>
                      </a:r>
                      <a:endParaRPr kumimoji="0" lang="ko-KR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6778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NDPA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 (with no Ack)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0784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MU-RTS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 (with no information </a:t>
                      </a:r>
                      <a:r>
                        <a:rPr lang="fr-FR" altLang="ko-KR" sz="140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ko-KR" altLang="en-US" sz="140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>
                          <a:solidFill>
                            <a:schemeClr val="tx1"/>
                          </a:solidFill>
                        </a:rPr>
                        <a:t>the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response)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57651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New Control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6827172"/>
                  </a:ext>
                </a:extLst>
              </a:tr>
              <a:tr h="25006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</a:rPr>
                        <a:t>New Action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417129"/>
                  </a:ext>
                </a:extLst>
              </a:tr>
              <a:tr h="1469262">
                <a:tc gridSpan="5">
                  <a:txBody>
                    <a:bodyPr/>
                    <a:lstStyle/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BSRP(or BSRP NTB) can be used for BFT Announcement request and/</a:t>
                      </a:r>
                      <a:r>
                        <a:rPr lang="fr-FR" altLang="ko-KR" sz="1400" dirty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BFT Report request, and the response frame can be the Multi-STA </a:t>
                      </a:r>
                      <a:r>
                        <a:rPr lang="en-US" altLang="ko-KR" sz="1400" dirty="0" err="1">
                          <a:solidFill>
                            <a:schemeClr val="tx1"/>
                          </a:solidFill>
                        </a:rPr>
                        <a:t>BlockAck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 which is already defined in 11bn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NDPA can be used for BFT Announcement notification without Ack from a peer device (This would be a cons for BFT scheduling – no acknowledgement for the schedule)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MU-RTS can be used for BFT Announcement request, however the response frame which is the CTS frame could not contain any information</a:t>
                      </a:r>
                    </a:p>
                    <a:p>
                      <a:pPr marL="285750" indent="-2857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New Control and Action frames can be defined for any purpose such as BFT Announcement request/response, notification and report. However, an ID space should be consumed for the new frame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0991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236091A-D1A8-26A5-F547-8336D46632C7}"/>
              </a:ext>
            </a:extLst>
          </p:cNvPr>
          <p:cNvSpPr txBox="1"/>
          <p:nvPr/>
        </p:nvSpPr>
        <p:spPr>
          <a:xfrm>
            <a:off x="914400" y="2209800"/>
            <a:ext cx="304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√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7756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300920</TotalTime>
  <Words>1927</Words>
  <Application>Microsoft Office PowerPoint</Application>
  <PresentationFormat>화면 슬라이드 쇼(4:3)</PresentationFormat>
  <Paragraphs>324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Arial</vt:lpstr>
      <vt:lpstr>Times New Roman</vt:lpstr>
      <vt:lpstr>Wingdings</vt:lpstr>
      <vt:lpstr>802-11-Submission</vt:lpstr>
      <vt:lpstr>MLO-based BFT signaling follow-up</vt:lpstr>
      <vt:lpstr>Introduction</vt:lpstr>
      <vt:lpstr>Recap: BFT announcement example [4]</vt:lpstr>
      <vt:lpstr>BFT report procedure example 1</vt:lpstr>
      <vt:lpstr>BFT report procedure example 2</vt:lpstr>
      <vt:lpstr>BFT Report information example</vt:lpstr>
      <vt:lpstr>Consideration for unified container for BFT Announcement and BFT Report</vt:lpstr>
      <vt:lpstr>Unified BFT information format example</vt:lpstr>
      <vt:lpstr>Candidate for BFT request frames to be transmitted by an AP in sub 7GHz</vt:lpstr>
      <vt:lpstr>Candidate for BFT response frames to be transmitted by a non-AP STA in sub 7GHz</vt:lpstr>
      <vt:lpstr>Conclusion</vt:lpstr>
      <vt:lpstr>Straw Poll 1</vt:lpstr>
      <vt:lpstr>Straw Poll 2</vt:lpstr>
      <vt:lpstr>Straw Poll 3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Hong Won Lee/IoT Connectivity Standard TP</cp:lastModifiedBy>
  <cp:revision>19007</cp:revision>
  <cp:lastPrinted>2018-10-31T23:27:01Z</cp:lastPrinted>
  <dcterms:created xsi:type="dcterms:W3CDTF">2007-05-21T21:00:37Z</dcterms:created>
  <dcterms:modified xsi:type="dcterms:W3CDTF">2025-09-10T07:45:11Z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d59f345-fd0b-4b4e-aba2-7c7a20c52995_Enabled">
    <vt:lpwstr>true</vt:lpwstr>
  </property>
  <property fmtid="{D5CDD505-2E9C-101B-9397-08002B2CF9AE}" pid="3" name="MSIP_Label_dd59f345-fd0b-4b4e-aba2-7c7a20c52995_SetDate">
    <vt:lpwstr>2025-08-18T01:32:34Z</vt:lpwstr>
  </property>
  <property fmtid="{D5CDD505-2E9C-101B-9397-08002B2CF9AE}" pid="4" name="MSIP_Label_dd59f345-fd0b-4b4e-aba2-7c7a20c52995_Method">
    <vt:lpwstr>Privileged</vt:lpwstr>
  </property>
  <property fmtid="{D5CDD505-2E9C-101B-9397-08002B2CF9AE}" pid="5" name="MSIP_Label_dd59f345-fd0b-4b4e-aba2-7c7a20c52995_Name">
    <vt:lpwstr>General</vt:lpwstr>
  </property>
  <property fmtid="{D5CDD505-2E9C-101B-9397-08002B2CF9AE}" pid="6" name="MSIP_Label_dd59f345-fd0b-4b4e-aba2-7c7a20c52995_SiteId">
    <vt:lpwstr>5069cde4-642a-45c0-8094-d0c2dec10be3</vt:lpwstr>
  </property>
  <property fmtid="{D5CDD505-2E9C-101B-9397-08002B2CF9AE}" pid="7" name="MSIP_Label_dd59f345-fd0b-4b4e-aba2-7c7a20c52995_ActionId">
    <vt:lpwstr>45bf32b7-8a28-4302-9d51-b2149c7dde2e</vt:lpwstr>
  </property>
  <property fmtid="{D5CDD505-2E9C-101B-9397-08002B2CF9AE}" pid="8" name="MSIP_Label_dd59f345-fd0b-4b4e-aba2-7c7a20c52995_ContentBits">
    <vt:lpwstr>0</vt:lpwstr>
  </property>
  <property fmtid="{D5CDD505-2E9C-101B-9397-08002B2CF9AE}" pid="9" name="MSIP_Label_dd59f345-fd0b-4b4e-aba2-7c7a20c52995_Tag">
    <vt:lpwstr>10, 0, 1, 1</vt:lpwstr>
  </property>
</Properties>
</file>