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1" r:id="rId3"/>
    <p:sldId id="292" r:id="rId4"/>
    <p:sldId id="258" r:id="rId5"/>
    <p:sldId id="287" r:id="rId6"/>
    <p:sldId id="264" r:id="rId7"/>
    <p:sldId id="273" r:id="rId8"/>
    <p:sldId id="293" r:id="rId9"/>
    <p:sldId id="29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97" autoAdjust="0"/>
    <p:restoredTop sz="82918" autoAdjust="0"/>
  </p:normalViewPr>
  <p:slideViewPr>
    <p:cSldViewPr>
      <p:cViewPr varScale="1">
        <p:scale>
          <a:sx n="93" d="100"/>
          <a:sy n="93" d="100"/>
        </p:scale>
        <p:origin x="1290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90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87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863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031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54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093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76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标题 6">
            <a:extLst>
              <a:ext uri="{FF2B5EF4-FFF2-40B4-BE49-F238E27FC236}">
                <a16:creationId xmlns:a16="http://schemas.microsoft.com/office/drawing/2014/main" id="{5E5DCC0B-EE85-4DBC-BE61-360BC5CB7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802.11-25/1150r0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Switch of timeout value in DPS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July 2025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zh-CN" dirty="0"/>
              <a:t> </a:t>
            </a:r>
            <a:r>
              <a:rPr lang="en-GB" altLang="zh-CN" dirty="0" err="1"/>
              <a:t>Maolin</a:t>
            </a:r>
            <a:r>
              <a:rPr lang="en-GB" altLang="zh-CN" dirty="0"/>
              <a:t> Zhang,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27396" y="20596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77BC6CF9-FFA0-4FC3-9A39-5D989C5570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317583"/>
              </p:ext>
            </p:extLst>
          </p:nvPr>
        </p:nvGraphicFramePr>
        <p:xfrm>
          <a:off x="1117599" y="2608262"/>
          <a:ext cx="9975679" cy="3701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" name="Document" r:id="rId4" imgW="10195470" imgH="3789805" progId="Word.Document.8">
                  <p:embed/>
                </p:oleObj>
              </mc:Choice>
              <mc:Fallback>
                <p:oleObj name="Document" r:id="rId4" imgW="10195470" imgH="378980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599" y="2608262"/>
                        <a:ext cx="9975679" cy="37010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39416" y="2132856"/>
            <a:ext cx="10361085" cy="3482007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endParaRPr lang="en-US" altLang="zh-CN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Maolin</a:t>
            </a:r>
            <a:r>
              <a:rPr lang="en-GB" altLang="zh-CN" dirty="0"/>
              <a:t> Zhang,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2025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D5B1CB4B-84DE-44B0-A533-814120483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499" y="2204864"/>
            <a:ext cx="10504784" cy="34820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zh-CN" sz="1800" b="0" kern="0" dirty="0"/>
              <a:t>Low power listen mode was proposed by [1]. References[2-6] continue to develop the low power listen mode to dynamic power save (DPS) and provide more details. </a:t>
            </a:r>
          </a:p>
          <a:p>
            <a:pPr>
              <a:buFont typeface="Arial" pitchFamily="34" charset="0"/>
              <a:buChar char="•"/>
            </a:pPr>
            <a:r>
              <a:rPr lang="pt-BR" altLang="zh-CN" sz="1800" b="0" kern="0" dirty="0"/>
              <a:t>References[4, 5, 7] </a:t>
            </a:r>
            <a:r>
              <a:rPr lang="en-US" altLang="zh-CN" sz="1800" b="0" kern="0" dirty="0"/>
              <a:t>propose to add a new Intermediate FCS field before the padding so that the STA can use the padding time to change bandwidth.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kern="0" dirty="0"/>
              <a:t>When capability switching involves bandwidth changing, the round-trip switch delay (e.g. 512 µs ) accounts for a high proportion of the time-limited TXOP. 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kern="0" dirty="0"/>
              <a:t>If the data transmission cannot be completed within one TXOP, it is not appropriate to force the DPS STA to return to the low-capability mode at the end of the TXOP and reawaken it in the next TXOP (e.g. a total of 512 </a:t>
            </a:r>
            <a:r>
              <a:rPr lang="en-US" altLang="zh-CN" sz="1800" b="0" kern="0" dirty="0" err="1"/>
              <a:t>μs</a:t>
            </a:r>
            <a:r>
              <a:rPr lang="en-US" altLang="zh-CN" sz="1800" b="0" kern="0" dirty="0"/>
              <a:t> will be wasted) [8, 9].</a:t>
            </a:r>
          </a:p>
          <a:p>
            <a:pPr>
              <a:buFont typeface="Arial" pitchFamily="34" charset="0"/>
              <a:buChar char="•"/>
            </a:pPr>
            <a:endParaRPr lang="en-US" altLang="zh-CN" sz="1800" b="0" kern="0" dirty="0"/>
          </a:p>
          <a:p>
            <a:pPr>
              <a:buFont typeface="Arial" pitchFamily="34" charset="0"/>
              <a:buChar char="•"/>
            </a:pPr>
            <a:endParaRPr lang="en-US" altLang="zh-CN" sz="1800" b="0" kern="0" dirty="0"/>
          </a:p>
          <a:p>
            <a:pPr>
              <a:buFont typeface="Arial" pitchFamily="34" charset="0"/>
              <a:buChar char="•"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56283156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39416" y="2132856"/>
            <a:ext cx="10361085" cy="3482007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endParaRPr lang="en-US" altLang="zh-CN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Maolin</a:t>
            </a:r>
            <a:r>
              <a:rPr lang="en-GB" altLang="zh-CN" dirty="0"/>
              <a:t> Zhang,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2025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7CE51F34-D3F0-48D9-B549-8BBCCD831929}"/>
              </a:ext>
            </a:extLst>
          </p:cNvPr>
          <p:cNvSpPr/>
          <p:nvPr/>
        </p:nvSpPr>
        <p:spPr>
          <a:xfrm>
            <a:off x="651700" y="4718133"/>
            <a:ext cx="107663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lvl="0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kern="0" dirty="0">
                <a:solidFill>
                  <a:schemeClr val="tx1"/>
                </a:solidFill>
              </a:rPr>
              <a:t>For example, when AP does not complete data transmission within the current TXOP and the AP regains a new TXOP within the timeout interval, it can directly send packets to the DPS STA in high-capability mode without spending time to wait the DPS STA go back to low-capability mode and spending time to wake it up again. </a:t>
            </a: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8F3B2FD9-A9AE-449E-9AE1-36E669B98902}"/>
              </a:ext>
            </a:extLst>
          </p:cNvPr>
          <p:cNvCxnSpPr>
            <a:cxnSpLocks/>
          </p:cNvCxnSpPr>
          <p:nvPr/>
        </p:nvCxnSpPr>
        <p:spPr bwMode="auto">
          <a:xfrm flipV="1">
            <a:off x="1760968" y="3610320"/>
            <a:ext cx="9143906" cy="3233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1D1D1A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124E33AB-6144-4A23-9958-B06274773CDA}"/>
              </a:ext>
            </a:extLst>
          </p:cNvPr>
          <p:cNvSpPr txBox="1"/>
          <p:nvPr/>
        </p:nvSpPr>
        <p:spPr>
          <a:xfrm>
            <a:off x="991499" y="3599431"/>
            <a:ext cx="9039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zh-CN" sz="1400" b="1" dirty="0">
                <a:solidFill>
                  <a:srgbClr val="1D1D1A"/>
                </a:solidFill>
                <a:latin typeface="+mn-lt"/>
                <a:ea typeface="宋体" panose="02010600030101010101" pitchFamily="2" charset="-122"/>
              </a:rPr>
              <a:t>DPS STA</a:t>
            </a:r>
            <a:endParaRPr lang="zh-CN" altLang="en-US" sz="1400" b="1" dirty="0">
              <a:solidFill>
                <a:srgbClr val="1D1D1A"/>
              </a:solidFill>
              <a:latin typeface="+mn-lt"/>
              <a:ea typeface="宋体" panose="02010600030101010101" pitchFamily="2" charset="-122"/>
            </a:endParaRP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AD58F0EB-56C1-48D1-933E-25EF9B7FEF8D}"/>
              </a:ext>
            </a:extLst>
          </p:cNvPr>
          <p:cNvCxnSpPr>
            <a:cxnSpLocks/>
          </p:cNvCxnSpPr>
          <p:nvPr/>
        </p:nvCxnSpPr>
        <p:spPr bwMode="auto">
          <a:xfrm>
            <a:off x="9167290" y="3239249"/>
            <a:ext cx="0" cy="83807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1D1D1A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FF486756-D4D5-4680-9D92-980012ACFE83}"/>
              </a:ext>
            </a:extLst>
          </p:cNvPr>
          <p:cNvCxnSpPr>
            <a:cxnSpLocks/>
          </p:cNvCxnSpPr>
          <p:nvPr/>
        </p:nvCxnSpPr>
        <p:spPr>
          <a:xfrm>
            <a:off x="4341872" y="3375767"/>
            <a:ext cx="659456" cy="0"/>
          </a:xfrm>
          <a:prstGeom prst="straightConnector1">
            <a:avLst/>
          </a:prstGeom>
          <a:noFill/>
          <a:ln w="19050" cap="flat" cmpd="sng" algn="ctr">
            <a:solidFill>
              <a:srgbClr val="1D1D1A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26255799-CD29-475E-AB50-8513C7480116}"/>
              </a:ext>
            </a:extLst>
          </p:cNvPr>
          <p:cNvSpPr txBox="1"/>
          <p:nvPr/>
        </p:nvSpPr>
        <p:spPr>
          <a:xfrm>
            <a:off x="1432589" y="3345714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zh-CN" sz="1400" b="1" dirty="0">
                <a:solidFill>
                  <a:srgbClr val="1D1D1A"/>
                </a:solidFill>
                <a:latin typeface="+mn-lt"/>
                <a:ea typeface="宋体" panose="02010600030101010101" pitchFamily="2" charset="-122"/>
              </a:rPr>
              <a:t>AP</a:t>
            </a:r>
            <a:endParaRPr lang="zh-CN" altLang="en-US" sz="1400" b="1" dirty="0">
              <a:solidFill>
                <a:srgbClr val="1D1D1A"/>
              </a:solidFill>
              <a:latin typeface="+mn-lt"/>
              <a:ea typeface="宋体" panose="02010600030101010101" pitchFamily="2" charset="-122"/>
            </a:endParaRPr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5B4BE7AF-DB07-4C0C-BA01-7B14F2014F87}"/>
              </a:ext>
            </a:extLst>
          </p:cNvPr>
          <p:cNvCxnSpPr>
            <a:cxnSpLocks/>
          </p:cNvCxnSpPr>
          <p:nvPr/>
        </p:nvCxnSpPr>
        <p:spPr>
          <a:xfrm flipV="1">
            <a:off x="1464474" y="3941301"/>
            <a:ext cx="6445523" cy="31297"/>
          </a:xfrm>
          <a:prstGeom prst="straightConnector1">
            <a:avLst/>
          </a:prstGeom>
          <a:noFill/>
          <a:ln w="19050" cap="flat" cmpd="sng" algn="ctr">
            <a:solidFill>
              <a:srgbClr val="00B05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17" name="矩形 16">
            <a:extLst>
              <a:ext uri="{FF2B5EF4-FFF2-40B4-BE49-F238E27FC236}">
                <a16:creationId xmlns:a16="http://schemas.microsoft.com/office/drawing/2014/main" id="{C350F355-058C-4C89-B250-70367D70D3F7}"/>
              </a:ext>
            </a:extLst>
          </p:cNvPr>
          <p:cNvSpPr/>
          <p:nvPr/>
        </p:nvSpPr>
        <p:spPr>
          <a:xfrm>
            <a:off x="3570536" y="3919611"/>
            <a:ext cx="20361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altLang="zh-CN" sz="1600" kern="0" dirty="0">
                <a:solidFill>
                  <a:srgbClr val="00B050"/>
                </a:solidFill>
                <a:latin typeface="Times New Roman"/>
                <a:ea typeface="等线" panose="02010600030101010101" pitchFamily="2" charset="-122"/>
              </a:rPr>
              <a:t>High-capability mode </a:t>
            </a:r>
            <a:endParaRPr lang="zh-CN" altLang="en-US" sz="1600" kern="0" dirty="0">
              <a:solidFill>
                <a:srgbClr val="00B050"/>
              </a:solidFill>
              <a:latin typeface="Times New Roman"/>
              <a:ea typeface="等线" panose="02010600030101010101" pitchFamily="2" charset="-122"/>
            </a:endParaRP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5A594F27-0F83-4C33-B604-A2A56B7564D9}"/>
              </a:ext>
            </a:extLst>
          </p:cNvPr>
          <p:cNvCxnSpPr>
            <a:cxnSpLocks/>
          </p:cNvCxnSpPr>
          <p:nvPr/>
        </p:nvCxnSpPr>
        <p:spPr>
          <a:xfrm flipV="1">
            <a:off x="1923786" y="3518187"/>
            <a:ext cx="2451996" cy="11306"/>
          </a:xfrm>
          <a:prstGeom prst="straightConnector1">
            <a:avLst/>
          </a:prstGeom>
          <a:noFill/>
          <a:ln w="19050" cap="flat" cmpd="sng" algn="ctr">
            <a:solidFill>
              <a:srgbClr val="00B050"/>
            </a:solidFill>
            <a:prstDash val="sysDash"/>
            <a:miter lim="800000"/>
            <a:headEnd type="triangle"/>
            <a:tailEnd type="triangle"/>
          </a:ln>
          <a:effectLst/>
        </p:spPr>
      </p:cxnSp>
      <p:sp>
        <p:nvSpPr>
          <p:cNvPr id="19" name="矩形 18">
            <a:extLst>
              <a:ext uri="{FF2B5EF4-FFF2-40B4-BE49-F238E27FC236}">
                <a16:creationId xmlns:a16="http://schemas.microsoft.com/office/drawing/2014/main" id="{1B296F7B-6FFA-40C4-A2CC-C4CCAE739249}"/>
              </a:ext>
            </a:extLst>
          </p:cNvPr>
          <p:cNvSpPr/>
          <p:nvPr/>
        </p:nvSpPr>
        <p:spPr>
          <a:xfrm>
            <a:off x="2751355" y="3206490"/>
            <a:ext cx="718466" cy="33855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zh-CN" sz="1600" dirty="0">
                <a:solidFill>
                  <a:srgbClr val="00B050"/>
                </a:solidFill>
                <a:latin typeface="+mn-lt"/>
                <a:ea typeface="微软雅黑" panose="020B0503020204020204" pitchFamily="34" charset="-122"/>
              </a:rPr>
              <a:t>TXOP</a:t>
            </a:r>
            <a:endParaRPr lang="zh-CN" altLang="en-US" sz="1600" dirty="0">
              <a:solidFill>
                <a:srgbClr val="00B050"/>
              </a:solidFill>
              <a:latin typeface="+mn-lt"/>
              <a:ea typeface="微软雅黑" panose="020B0503020204020204" pitchFamily="34" charset="-122"/>
            </a:endParaRPr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507A48CE-CD83-4329-8D90-ECF6F11DC97C}"/>
              </a:ext>
            </a:extLst>
          </p:cNvPr>
          <p:cNvCxnSpPr>
            <a:cxnSpLocks/>
          </p:cNvCxnSpPr>
          <p:nvPr/>
        </p:nvCxnSpPr>
        <p:spPr>
          <a:xfrm flipV="1">
            <a:off x="4798545" y="3507610"/>
            <a:ext cx="2451996" cy="11306"/>
          </a:xfrm>
          <a:prstGeom prst="straightConnector1">
            <a:avLst/>
          </a:prstGeom>
          <a:noFill/>
          <a:ln w="19050" cap="flat" cmpd="sng" algn="ctr">
            <a:solidFill>
              <a:srgbClr val="00B050"/>
            </a:solidFill>
            <a:prstDash val="sysDash"/>
            <a:miter lim="800000"/>
            <a:headEnd type="triangle"/>
            <a:tailEnd type="triangle"/>
          </a:ln>
          <a:effectLst/>
        </p:spPr>
      </p:cxn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3DE87A1C-3B06-4DC9-A1A2-BD6A01044EFC}"/>
              </a:ext>
            </a:extLst>
          </p:cNvPr>
          <p:cNvCxnSpPr>
            <a:cxnSpLocks/>
          </p:cNvCxnSpPr>
          <p:nvPr/>
        </p:nvCxnSpPr>
        <p:spPr>
          <a:xfrm>
            <a:off x="7909997" y="3382457"/>
            <a:ext cx="0" cy="866304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ysDot"/>
            <a:miter lim="800000"/>
            <a:tailEnd type="triangle"/>
          </a:ln>
          <a:effectLst/>
        </p:spPr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73281F25-AC9A-4CD0-A4D3-DDB78EE2692E}"/>
              </a:ext>
            </a:extLst>
          </p:cNvPr>
          <p:cNvSpPr txBox="1"/>
          <p:nvPr/>
        </p:nvSpPr>
        <p:spPr>
          <a:xfrm>
            <a:off x="7158708" y="4133320"/>
            <a:ext cx="2096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zh-CN" sz="1400" dirty="0">
                <a:solidFill>
                  <a:srgbClr val="0070C0"/>
                </a:solidFill>
                <a:latin typeface="+mn-lt"/>
                <a:ea typeface="宋体" panose="02010600030101010101" pitchFamily="2" charset="-122"/>
              </a:rPr>
              <a:t>STA starts switching back </a:t>
            </a:r>
          </a:p>
        </p:txBody>
      </p: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DE11CB60-47D0-4790-BCDD-79C87EA30A97}"/>
              </a:ext>
            </a:extLst>
          </p:cNvPr>
          <p:cNvCxnSpPr>
            <a:cxnSpLocks/>
          </p:cNvCxnSpPr>
          <p:nvPr/>
        </p:nvCxnSpPr>
        <p:spPr bwMode="auto">
          <a:xfrm flipV="1">
            <a:off x="7944334" y="3934740"/>
            <a:ext cx="1200420" cy="397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1D1D1A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24" name="文本框 23">
            <a:extLst>
              <a:ext uri="{FF2B5EF4-FFF2-40B4-BE49-F238E27FC236}">
                <a16:creationId xmlns:a16="http://schemas.microsoft.com/office/drawing/2014/main" id="{BD045054-563F-4301-A9F4-B540C8E80840}"/>
              </a:ext>
            </a:extLst>
          </p:cNvPr>
          <p:cNvSpPr txBox="1"/>
          <p:nvPr/>
        </p:nvSpPr>
        <p:spPr>
          <a:xfrm>
            <a:off x="7826759" y="3890140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zh-CN" sz="1400" dirty="0">
                <a:solidFill>
                  <a:srgbClr val="1D1D1A"/>
                </a:solidFill>
                <a:latin typeface="+mn-lt"/>
                <a:ea typeface="宋体" panose="02010600030101010101" pitchFamily="2" charset="-122"/>
              </a:rPr>
              <a:t>Switch back delay</a:t>
            </a:r>
            <a:endParaRPr lang="zh-CN" altLang="en-US" sz="1400" dirty="0">
              <a:solidFill>
                <a:srgbClr val="1D1D1A"/>
              </a:solidFill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72A40AF4-AC36-408C-AAFD-A512F8EB80FA}"/>
              </a:ext>
            </a:extLst>
          </p:cNvPr>
          <p:cNvSpPr txBox="1"/>
          <p:nvPr/>
        </p:nvSpPr>
        <p:spPr>
          <a:xfrm>
            <a:off x="4060692" y="3075900"/>
            <a:ext cx="1379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zh-CN" sz="1400" dirty="0">
                <a:solidFill>
                  <a:srgbClr val="1D1D1A"/>
                </a:solidFill>
                <a:latin typeface="+mn-lt"/>
                <a:ea typeface="宋体" panose="02010600030101010101" pitchFamily="2" charset="-122"/>
              </a:rPr>
              <a:t>Timeout interval</a:t>
            </a:r>
            <a:endParaRPr lang="zh-CN" altLang="en-US" sz="1400" dirty="0">
              <a:solidFill>
                <a:srgbClr val="1D1D1A"/>
              </a:solidFill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66AEFF7B-21FD-4FEA-82FD-865729AB27A8}"/>
              </a:ext>
            </a:extLst>
          </p:cNvPr>
          <p:cNvSpPr/>
          <p:nvPr/>
        </p:nvSpPr>
        <p:spPr>
          <a:xfrm>
            <a:off x="5595379" y="3212265"/>
            <a:ext cx="718466" cy="33855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zh-CN" sz="1600" dirty="0">
                <a:solidFill>
                  <a:srgbClr val="00B050"/>
                </a:solidFill>
                <a:latin typeface="+mn-lt"/>
                <a:ea typeface="微软雅黑" panose="020B0503020204020204" pitchFamily="34" charset="-122"/>
              </a:rPr>
              <a:t>TXOP</a:t>
            </a:r>
            <a:endParaRPr lang="zh-CN" altLang="en-US" sz="1600" dirty="0">
              <a:solidFill>
                <a:srgbClr val="00B050"/>
              </a:solidFill>
              <a:latin typeface="+mn-lt"/>
              <a:ea typeface="微软雅黑" panose="020B0503020204020204" pitchFamily="34" charset="-122"/>
            </a:endParaRPr>
          </a:p>
        </p:txBody>
      </p: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6E6DEDB0-A7CE-4FDF-B2A3-D973C0D5B967}"/>
              </a:ext>
            </a:extLst>
          </p:cNvPr>
          <p:cNvCxnSpPr>
            <a:cxnSpLocks/>
          </p:cNvCxnSpPr>
          <p:nvPr/>
        </p:nvCxnSpPr>
        <p:spPr>
          <a:xfrm>
            <a:off x="7250541" y="3382457"/>
            <a:ext cx="659456" cy="0"/>
          </a:xfrm>
          <a:prstGeom prst="straightConnector1">
            <a:avLst/>
          </a:prstGeom>
          <a:noFill/>
          <a:ln w="19050" cap="flat" cmpd="sng" algn="ctr">
            <a:solidFill>
              <a:srgbClr val="1D1D1A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28" name="文本框 27">
            <a:extLst>
              <a:ext uri="{FF2B5EF4-FFF2-40B4-BE49-F238E27FC236}">
                <a16:creationId xmlns:a16="http://schemas.microsoft.com/office/drawing/2014/main" id="{D2339A71-8594-4977-9BB6-9BE8C5397F23}"/>
              </a:ext>
            </a:extLst>
          </p:cNvPr>
          <p:cNvSpPr txBox="1"/>
          <p:nvPr/>
        </p:nvSpPr>
        <p:spPr>
          <a:xfrm>
            <a:off x="6942009" y="3075900"/>
            <a:ext cx="1379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zh-CN" sz="1400" dirty="0">
                <a:solidFill>
                  <a:srgbClr val="1D1D1A"/>
                </a:solidFill>
                <a:latin typeface="+mn-lt"/>
                <a:ea typeface="宋体" panose="02010600030101010101" pitchFamily="2" charset="-122"/>
              </a:rPr>
              <a:t>Timeout interval</a:t>
            </a:r>
            <a:endParaRPr lang="zh-CN" altLang="en-US" sz="1400" dirty="0">
              <a:solidFill>
                <a:srgbClr val="1D1D1A"/>
              </a:solidFill>
              <a:latin typeface="+mn-lt"/>
              <a:ea typeface="宋体" panose="02010600030101010101" pitchFamily="2" charset="-122"/>
            </a:endParaRPr>
          </a:p>
        </p:txBody>
      </p: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53A14BAE-6A05-4A2B-A8DA-5B410B9565B4}"/>
              </a:ext>
            </a:extLst>
          </p:cNvPr>
          <p:cNvCxnSpPr>
            <a:cxnSpLocks/>
          </p:cNvCxnSpPr>
          <p:nvPr/>
        </p:nvCxnSpPr>
        <p:spPr>
          <a:xfrm flipV="1">
            <a:off x="9167290" y="3900340"/>
            <a:ext cx="1737584" cy="14759"/>
          </a:xfrm>
          <a:prstGeom prst="straightConnector1">
            <a:avLst/>
          </a:prstGeom>
          <a:noFill/>
          <a:ln w="19050" cap="flat" cmpd="sng" algn="ctr">
            <a:solidFill>
              <a:srgbClr val="FFC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30" name="矩形 29">
            <a:extLst>
              <a:ext uri="{FF2B5EF4-FFF2-40B4-BE49-F238E27FC236}">
                <a16:creationId xmlns:a16="http://schemas.microsoft.com/office/drawing/2014/main" id="{06414E77-2A11-40F5-ADD4-C0F9527850F7}"/>
              </a:ext>
            </a:extLst>
          </p:cNvPr>
          <p:cNvSpPr/>
          <p:nvPr/>
        </p:nvSpPr>
        <p:spPr>
          <a:xfrm>
            <a:off x="9167290" y="3900340"/>
            <a:ext cx="20008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altLang="zh-CN" sz="1600" kern="0" dirty="0">
                <a:solidFill>
                  <a:srgbClr val="FFC000"/>
                </a:solidFill>
                <a:latin typeface="Times New Roman"/>
                <a:ea typeface="等线" panose="02010600030101010101" pitchFamily="2" charset="-122"/>
              </a:rPr>
              <a:t>Low-capability mode </a:t>
            </a:r>
            <a:endParaRPr lang="zh-CN" altLang="en-US" sz="1600" kern="0" dirty="0">
              <a:solidFill>
                <a:srgbClr val="FFC000"/>
              </a:solidFill>
              <a:latin typeface="Times New Roman"/>
              <a:ea typeface="等线" panose="02010600030101010101" pitchFamily="2" charset="-122"/>
            </a:endParaRPr>
          </a:p>
        </p:txBody>
      </p:sp>
      <p:sp>
        <p:nvSpPr>
          <p:cNvPr id="31" name="Rectangle 2">
            <a:extLst>
              <a:ext uri="{FF2B5EF4-FFF2-40B4-BE49-F238E27FC236}">
                <a16:creationId xmlns:a16="http://schemas.microsoft.com/office/drawing/2014/main" id="{CAB645D3-25EE-46C9-B413-11A512CC9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700" y="1964293"/>
            <a:ext cx="10916908" cy="3289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altLang="zh-CN" sz="1800" b="0" kern="0" dirty="0"/>
              <a:t>References[8, 9] propose to use a larger timeout interval (compared to aSIFSTime + aSlotTime + aRxPHYStartDelay) in DPS to protect high-capability </a:t>
            </a:r>
            <a:r>
              <a:rPr lang="en-US" altLang="zh-CN" sz="1800" b="0" dirty="0"/>
              <a:t>before data transmission is completed, because </a:t>
            </a:r>
            <a:r>
              <a:rPr lang="en-US" altLang="zh-CN" sz="1800" b="0" kern="0" dirty="0"/>
              <a:t>oversensitive switchback mechanism may reduce goodput and counteract power saving. 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altLang="zh-CN" sz="1800" b="0" kern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altLang="zh-CN" sz="1800" b="0" kern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b="0" kern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b="0" kern="0" dirty="0"/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b="0" kern="0" dirty="0"/>
          </a:p>
        </p:txBody>
      </p:sp>
    </p:spTree>
    <p:extLst>
      <p:ext uri="{BB962C8B-B14F-4D97-AF65-F5344CB8AC3E}">
        <p14:creationId xmlns:p14="http://schemas.microsoft.com/office/powerpoint/2010/main" val="35902624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5" grpId="0"/>
      <p:bldP spid="17" grpId="0"/>
      <p:bldP spid="19" grpId="0"/>
      <p:bldP spid="22" grpId="0"/>
      <p:bldP spid="24" grpId="0"/>
      <p:bldP spid="25" grpId="0"/>
      <p:bldP spid="26" grpId="0"/>
      <p:bldP spid="28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Motivation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2348880"/>
            <a:ext cx="10460567" cy="2016224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b="0" dirty="0"/>
              <a:t>If there is no switching mechanism of the timeout value,  the DPS STA would continue to run the extended timeout even after data transmission is completed.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b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b="0" dirty="0"/>
              <a:t>For example, if the extended timeout interval indicated in ICF is 256</a:t>
            </a:r>
            <a:r>
              <a:rPr lang="el-GR" altLang="zh-CN" sz="1800" b="0" dirty="0"/>
              <a:t> μ</a:t>
            </a:r>
            <a:r>
              <a:rPr lang="en-US" altLang="zh-CN" sz="1800" b="0" dirty="0"/>
              <a:t>s, then the DPS STA can’t go back to low capability mode for 256</a:t>
            </a:r>
            <a:r>
              <a:rPr lang="el-GR" altLang="zh-CN" sz="1800" b="0" dirty="0"/>
              <a:t> μ</a:t>
            </a:r>
            <a:r>
              <a:rPr lang="en-US" altLang="zh-CN" sz="1800" b="0" dirty="0"/>
              <a:t>s after data transmission is completed.  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b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b="0" dirty="0"/>
              <a:t>This may not be what we expected because it cannot release the DPS STA as soon as the data transmission is completed. 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b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b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b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b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200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2025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06C24151-D844-49B0-BDA2-2632EA6C2B7A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B3165115-9078-433B-A278-1F5ED971F63A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B48102CB-3130-40D8-82E5-0BDDFE25FFC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 err="1"/>
              <a:t>Maolin</a:t>
            </a:r>
            <a:r>
              <a:rPr lang="en-GB" altLang="zh-CN" dirty="0"/>
              <a:t> Zhang, Huawei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Proposal:</a:t>
            </a:r>
            <a:r>
              <a:rPr lang="zh-CN" altLang="en-US" dirty="0"/>
              <a:t> </a:t>
            </a:r>
            <a:r>
              <a:rPr lang="en-US" altLang="zh-CN" dirty="0"/>
              <a:t>Switch of timeout value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75748" y="1364523"/>
            <a:ext cx="10438390" cy="2082635"/>
          </a:xfrm>
          <a:ln/>
        </p:spPr>
        <p:txBody>
          <a:bodyPr/>
          <a:lstStyle/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600" b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600" b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600" b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b="0" dirty="0"/>
              <a:t>An extended timeout interval may be explicitly indicated in ICF, which replaces the default timeout value.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b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b="0" dirty="0"/>
              <a:t>With the extended timeout interval, the DPS STA are allowed to maintain the high-capability mode across TXOPs with a certain probability if data transmission is not completed within one TXOP.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b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b="0" dirty="0"/>
              <a:t>Whenever the More Data field of the received data PPDU becomes 0 or other indication indicates that it is the last data PPDU, the DPS STA start to use the default or regular timeout value (</a:t>
            </a:r>
            <a:r>
              <a:rPr lang="en-US" altLang="zh-CN" sz="1800" b="0" dirty="0" err="1"/>
              <a:t>aSIFSTime</a:t>
            </a:r>
            <a:r>
              <a:rPr lang="en-US" altLang="zh-CN" sz="1800" b="0" dirty="0"/>
              <a:t> + </a:t>
            </a:r>
            <a:r>
              <a:rPr lang="en-US" altLang="zh-CN" sz="1800" b="0" dirty="0" err="1"/>
              <a:t>aSlotTime</a:t>
            </a:r>
            <a:r>
              <a:rPr lang="en-US" altLang="zh-CN" sz="1800" b="0" dirty="0"/>
              <a:t> + </a:t>
            </a:r>
            <a:r>
              <a:rPr lang="en-US" altLang="zh-CN" sz="1800" b="0" dirty="0" err="1"/>
              <a:t>aRxPHYStartDelay</a:t>
            </a:r>
            <a:r>
              <a:rPr lang="en-US" altLang="zh-CN" sz="1800" b="0" dirty="0"/>
              <a:t>), which allow the DPS STA to switch back fast.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600" b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600" b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600" b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Maolin</a:t>
            </a:r>
            <a:r>
              <a:rPr lang="en-GB" altLang="zh-CN" dirty="0"/>
              <a:t> Zhang,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64361978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9733" y="2401304"/>
            <a:ext cx="10540052" cy="2705683"/>
          </a:xfrm>
        </p:spPr>
        <p:txBody>
          <a:bodyPr/>
          <a:lstStyle/>
          <a:p>
            <a:pPr mar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dirty="0"/>
              <a:t>In this contribution, we propose a method to switch the timeout value in DPS.</a:t>
            </a:r>
          </a:p>
          <a:p>
            <a:pPr mar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dirty="0"/>
              <a:t>DPS STA can use an extended timeout interval to avoid frequent capability switching and unnecessary time, padding, and power overhead before data transmission is completed, and use a regular timeout interval to switch back fast as soon as the data transmission is completed to save power.</a:t>
            </a:r>
          </a:p>
          <a:p>
            <a:pPr mar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0" indent="0" algn="just">
              <a:spcBef>
                <a:spcPts val="0"/>
              </a:spcBef>
            </a:pPr>
            <a:endParaRPr lang="en-US" altLang="zh-CN" sz="1800" dirty="0"/>
          </a:p>
          <a:p>
            <a:pPr mar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0" indent="0" algn="just">
              <a:spcBef>
                <a:spcPts val="0"/>
              </a:spcBef>
            </a:pPr>
            <a:endParaRPr lang="en-US" altLang="zh-CN" sz="1800" dirty="0"/>
          </a:p>
          <a:p>
            <a:pPr marL="0" indent="0" algn="just">
              <a:spcBef>
                <a:spcPts val="0"/>
              </a:spcBef>
            </a:pPr>
            <a:endParaRPr lang="en-US" altLang="zh-CN" sz="1800" dirty="0"/>
          </a:p>
          <a:p>
            <a:pPr marL="377100" indent="0" algn="just">
              <a:spcBef>
                <a:spcPts val="0"/>
              </a:spcBef>
            </a:pPr>
            <a:endParaRPr lang="en-US" altLang="zh-CN" sz="1800" b="0" dirty="0"/>
          </a:p>
          <a:p>
            <a:pPr marL="0" indent="0" algn="just">
              <a:spcBef>
                <a:spcPts val="0"/>
              </a:spcBef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Maolin</a:t>
            </a:r>
            <a:r>
              <a:rPr lang="en-GB" altLang="zh-CN" dirty="0"/>
              <a:t> Zhang,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80203" y="1988840"/>
            <a:ext cx="7331078" cy="3384376"/>
          </a:xfrm>
        </p:spPr>
        <p:txBody>
          <a:bodyPr/>
          <a:lstStyle/>
          <a:p>
            <a:r>
              <a:rPr lang="en-US" altLang="zh-CN" sz="1800" dirty="0"/>
              <a:t>[1] 11-22-1414-00-0uhr-low-power-listening-mode </a:t>
            </a:r>
          </a:p>
          <a:p>
            <a:r>
              <a:rPr lang="en-US" altLang="zh-CN" sz="1800" dirty="0"/>
              <a:t>[2] 11-23-0010-00-0uhr-considerations-for-enabling-ap-power-save</a:t>
            </a:r>
          </a:p>
          <a:p>
            <a:r>
              <a:rPr lang="en-US" altLang="zh-CN" sz="1800" dirty="0"/>
              <a:t>[3] 11-23-1875-01-00bn-power-save-proposal-for-non-ap-mobile-ap</a:t>
            </a:r>
          </a:p>
          <a:p>
            <a:r>
              <a:rPr lang="en-US" altLang="zh-CN" sz="1800" dirty="0"/>
              <a:t>[4] 11-23-2003-00-00bn-client-power-save</a:t>
            </a:r>
          </a:p>
          <a:p>
            <a:r>
              <a:rPr lang="en-US" altLang="zh-CN" sz="1800" dirty="0"/>
              <a:t>[5] 11-23-1965-00-00bn-dynamic-power-save-follow-up</a:t>
            </a:r>
          </a:p>
          <a:p>
            <a:r>
              <a:rPr lang="en-US" altLang="zh-CN" sz="1800" dirty="0"/>
              <a:t>[6] 11-24-0485-00-00bn-low-power-listening-mode-for-clients</a:t>
            </a:r>
          </a:p>
          <a:p>
            <a:r>
              <a:rPr lang="en-US" altLang="zh-CN" sz="1800" dirty="0"/>
              <a:t>[7] 11-23-1873-00-00bn-post-fcs-mac-padding</a:t>
            </a:r>
          </a:p>
          <a:p>
            <a:r>
              <a:rPr lang="en-US" altLang="zh-CN" sz="1800" dirty="0"/>
              <a:t>[8] 11-24-1512-00-00bn-high-capability-protection-in-dps</a:t>
            </a:r>
          </a:p>
          <a:p>
            <a:r>
              <a:rPr lang="en-US" altLang="zh-CN" sz="1800" dirty="0"/>
              <a:t>[9] 11-24-2080-01-00bn-high-capability-protection-in-dps-follow-up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Maolin</a:t>
            </a:r>
            <a:r>
              <a:rPr lang="en-GB" altLang="zh-CN" dirty="0"/>
              <a:t> Zhang,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4451920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Maolin</a:t>
            </a:r>
            <a:r>
              <a:rPr lang="en-GB" altLang="zh-CN" dirty="0"/>
              <a:t> Zhang,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2025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808DC1F-43DA-4648-A1EA-DA40B2469ED4}"/>
              </a:ext>
            </a:extLst>
          </p:cNvPr>
          <p:cNvSpPr txBox="1">
            <a:spLocks/>
          </p:cNvSpPr>
          <p:nvPr/>
        </p:nvSpPr>
        <p:spPr>
          <a:xfrm>
            <a:off x="914401" y="685801"/>
            <a:ext cx="10361084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 dirty="0"/>
              <a:t>SP 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E3313682-D64F-4AF9-9F18-8B4A684CEE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654208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Do you support to include the following in the 11bn SFD?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/>
              <a:t>When data transmission is not completed within the previous TXOP and the TXOP initiator regains a new TXOP within the extended timeout interval used by the DPS STA, it can send frames to the DPS STA,</a:t>
            </a:r>
            <a:r>
              <a:rPr lang="zh-CN" altLang="en-US" dirty="0"/>
              <a:t> </a:t>
            </a:r>
            <a:r>
              <a:rPr lang="en-US" altLang="zh-CN" dirty="0"/>
              <a:t> assuming that the DPS STA is in high capacity mode.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63453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Maolin</a:t>
            </a:r>
            <a:r>
              <a:rPr lang="en-GB" altLang="zh-CN" dirty="0"/>
              <a:t> Zhang,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2025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808DC1F-43DA-4648-A1EA-DA40B2469ED4}"/>
              </a:ext>
            </a:extLst>
          </p:cNvPr>
          <p:cNvSpPr txBox="1">
            <a:spLocks/>
          </p:cNvSpPr>
          <p:nvPr/>
        </p:nvSpPr>
        <p:spPr>
          <a:xfrm>
            <a:off x="914401" y="685801"/>
            <a:ext cx="10361084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kern="0" dirty="0"/>
              <a:t>SP 2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E3313682-D64F-4AF9-9F18-8B4A684CEE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4753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Do you support to include the following in the 11bn SFD?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dirty="0"/>
              <a:t>When an indication is received indicating that there is no more data PPDU, the DPS STA start to use the regular timeout value (</a:t>
            </a:r>
            <a:r>
              <a:rPr lang="en-US" altLang="zh-CN" dirty="0" err="1"/>
              <a:t>aSIFSTime</a:t>
            </a:r>
            <a:r>
              <a:rPr lang="en-US" altLang="zh-CN" dirty="0"/>
              <a:t> + </a:t>
            </a:r>
            <a:r>
              <a:rPr lang="en-US" altLang="zh-CN" dirty="0" err="1"/>
              <a:t>aSlotTime</a:t>
            </a:r>
            <a:r>
              <a:rPr lang="en-US" altLang="zh-CN" dirty="0"/>
              <a:t> + </a:t>
            </a:r>
            <a:r>
              <a:rPr lang="en-US" altLang="zh-CN" dirty="0" err="1"/>
              <a:t>aRxPHYStartDelay</a:t>
            </a:r>
            <a:r>
              <a:rPr lang="en-US" altLang="zh-CN" dirty="0"/>
              <a:t>), which allow the DPS STA to switch back fast.</a:t>
            </a:r>
          </a:p>
        </p:txBody>
      </p:sp>
    </p:spTree>
    <p:extLst>
      <p:ext uri="{BB962C8B-B14F-4D97-AF65-F5344CB8AC3E}">
        <p14:creationId xmlns:p14="http://schemas.microsoft.com/office/powerpoint/2010/main" val="14758371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23422</TotalTime>
  <Words>921</Words>
  <Application>Microsoft Office PowerPoint</Application>
  <PresentationFormat>宽屏</PresentationFormat>
  <Paragraphs>151</Paragraphs>
  <Slides>9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主题​​</vt:lpstr>
      <vt:lpstr>Document</vt:lpstr>
      <vt:lpstr>Switch of timeout value in DPS</vt:lpstr>
      <vt:lpstr>Introduction</vt:lpstr>
      <vt:lpstr>Introduction</vt:lpstr>
      <vt:lpstr>Motivation</vt:lpstr>
      <vt:lpstr>Proposal: Switch of timeout value</vt:lpstr>
      <vt:lpstr>Summary</vt:lpstr>
      <vt:lpstr>References</vt:lpstr>
      <vt:lpstr>PowerPoint 演示文稿</vt:lpstr>
      <vt:lpstr>PowerPoint 演示文稿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maozhi (C)</dc:creator>
  <cp:keywords/>
  <cp:lastModifiedBy>zhangmaolin</cp:lastModifiedBy>
  <cp:revision>692</cp:revision>
  <cp:lastPrinted>1601-01-01T00:00:00Z</cp:lastPrinted>
  <dcterms:created xsi:type="dcterms:W3CDTF">2024-02-17T02:53:22Z</dcterms:created>
  <dcterms:modified xsi:type="dcterms:W3CDTF">2025-08-30T10:31:25Z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(3)EPLTsDAm6cx33VYkwyY802HK8iOSU+GfXh3qkrqyrh4xIyIBXx8lJPmvQpB1F6Pql8C+UXyB
YHHC+J1uRvHViU4Iy6B6djVh5SAO9pmIXLMQ4957BYwlcFrtf5FhEG6cN1vUZmec04zfAn/z
jTlSWXTokflNpDskpy1FSTxLzepZpBwRwY3vPhRpsUjS08MUotGGh3hcLHmzmQ3WDtCvgboH
rjgCpXR4OTF24TmemU</vt:lpwstr>
  </property>
  <property fmtid="{D5CDD505-2E9C-101B-9397-08002B2CF9AE}" pid="3" name="_2015_ms_pID_7253431">
    <vt:lpwstr>kYhY2ZiOu0qyesfTMqQo/2JkWYIoOGbpqN931cTdsu+jEyZIicFKYb
p7ahnSxtM3rr5QK/fVBL/K177i5rwX268MI8RntM7YFbSWHMvrQTudZ5KUjKF59xl/DiMhHF
QepzGMnWMmyFTOLlqoio57bujWC7orBO3+2bIe7B5C89EdCGdT79ZivnNzsRZPFNYgwQ4ADT
RevbOqcjjDglUhYKJGM2KrqV+7gh3QSoCvCV</vt:lpwstr>
  </property>
  <property fmtid="{D5CDD505-2E9C-101B-9397-08002B2CF9AE}" pid="4" name="_2015_ms_pID_7253432">
    <vt:lpwstr>GC903bYPvEVaEWxhDqX/1Sw=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1756549476</vt:lpwstr>
  </property>
</Properties>
</file>