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75" r:id="rId3"/>
    <p:sldId id="280" r:id="rId4"/>
    <p:sldId id="284" r:id="rId5"/>
    <p:sldId id="285" r:id="rId6"/>
    <p:sldId id="287" r:id="rId7"/>
    <p:sldId id="286" r:id="rId8"/>
    <p:sldId id="288" r:id="rId9"/>
    <p:sldId id="282" r:id="rId10"/>
    <p:sldId id="283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88023" autoAdjust="0"/>
  </p:normalViewPr>
  <p:slideViewPr>
    <p:cSldViewPr>
      <p:cViewPr varScale="1">
        <p:scale>
          <a:sx n="76" d="100"/>
          <a:sy n="76" d="100"/>
        </p:scale>
        <p:origin x="260" y="6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5402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Zhenpeng Shi et al.,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</a:lstStyle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Zhenpeng Shi et al.,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Zhenpeng Shi et al., Huawei Technologies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Zhenpeng Shi et al.,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Zhenpeng Shi et al., Huawei Technologies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Zhenpeng Shi et al.,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Zhenpeng Shi et al.,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15602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802.11-25/1146r0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Thoughts on PPDU-based NPCA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44687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2025-07-18</a:t>
            </a:r>
            <a:r>
              <a:rPr lang="en-GB" sz="2000" b="0" dirty="0"/>
              <a:t> 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/>
              <a:t>July 2025</a:t>
            </a:r>
            <a:endParaRPr lang="en-GB" altLang="zh-CN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a-DK" altLang="zh-CN"/>
              <a:t>Zhenpeng Shi et al., Huawei Technologies</a:t>
            </a:r>
            <a:endParaRPr lang="en-GB" altLang="zh-CN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9133828"/>
              </p:ext>
            </p:extLst>
          </p:nvPr>
        </p:nvGraphicFramePr>
        <p:xfrm>
          <a:off x="842963" y="2633663"/>
          <a:ext cx="10025062" cy="3300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86" name="Document" r:id="rId4" imgW="10440910" imgH="3440697" progId="Word.Document.8">
                  <p:embed/>
                </p:oleObj>
              </mc:Choice>
              <mc:Fallback>
                <p:oleObj name="Document" r:id="rId4" imgW="10440910" imgH="3440697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2963" y="2633663"/>
                        <a:ext cx="10025062" cy="33004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841797" y="208699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0E83DC-24B2-41D3-917F-A787052BC9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References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4D71228-ABFA-4980-AF21-6043A71320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CA" sz="1800" b="0" dirty="0"/>
              <a:t>[1] 11-25-0936-08-00bn-pdt-cr-mac-npca-cc50, Matthew Fischer 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0868ECF-3D04-4D36-898D-D2A2F9FB481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B426D13-CABA-4147-8502-9A3E7EFDB39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8DC61BAE-7AFD-401A-93B8-E7454D77845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8626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68F9339-4A62-4CF3-AB32-EA010C0F40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Introduction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94D46DF-DDA6-4400-944F-589CC05CE2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In NPCA PDT [1], two types of NPCA are defined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PPDU-based NPCA (PHYLEN NPCA)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TXOP-based NPCA (MOPLEN NPCA)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Both types of NPCA can be triggered by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OBSS Control frame exchange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OBSS HE/EHT/UHR PPDU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If NPCA is triggered by OBSS Control frame exchange, switch time is at the third PPDU following ICF + ICR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 PPDU-based NPCA, NPCA duration is based on length of the third PPDU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 TXOP-based NPCA, NPCA duration is based on Duration indicated </a:t>
            </a:r>
            <a:r>
              <a:rPr lang="en-US"/>
              <a:t>in ICF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we discuss inefficiency of PPDU-based NPCA triggered by OBSS Control frame exchange and possible options for optimization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CA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91AC8A9-2EBD-46E1-B2A0-49C2F166D1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A8D9E37-6F8F-43E5-91C2-3A8B0C0F27C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913D6340-5A0E-4F79-818A-A30336DB68A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9223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F5DAE38-2E55-4B5D-B5CC-6E000F588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Motivation</a:t>
            </a:r>
            <a:endParaRPr lang="en-CA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47C9B00-0A8E-468C-B146-EA6070CF82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If PPDU-based NPCA is triggered by OBSS control frame exchange, NPCA gain may be limited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If pre-HE OBSS PPDUs follow ICF+ICR, NPCA can only be performed during the first data PPDU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following pre-HE data PPDUs in OBSS TXOP will not trigger NPCA under existing rules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After switching back to primary channel (PCH), AP and STA have to wait until OBSS TXOP end before contending the channel again  </a:t>
            </a:r>
          </a:p>
          <a:p>
            <a:pPr>
              <a:buFont typeface="Arial" panose="020B0604020202020204" pitchFamily="34" charset="0"/>
              <a:buChar char="•"/>
            </a:pPr>
            <a:endParaRPr lang="en-CA" sz="180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2FB472F-954D-48E7-98CB-DEE4F21BDB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97B8B2D-506B-4603-9A98-D52DA8AC31C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219A77C9-1602-4E8C-9DCF-DA1BEA5F284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grpSp>
        <p:nvGrpSpPr>
          <p:cNvPr id="27" name="组合 26">
            <a:extLst>
              <a:ext uri="{FF2B5EF4-FFF2-40B4-BE49-F238E27FC236}">
                <a16:creationId xmlns:a16="http://schemas.microsoft.com/office/drawing/2014/main" id="{2842F8BD-06E5-4F2D-BCA0-9C9F46BEF4CF}"/>
              </a:ext>
            </a:extLst>
          </p:cNvPr>
          <p:cNvGrpSpPr/>
          <p:nvPr/>
        </p:nvGrpSpPr>
        <p:grpSpPr>
          <a:xfrm>
            <a:off x="767408" y="3789040"/>
            <a:ext cx="10416661" cy="2544381"/>
            <a:chOff x="526260" y="2765866"/>
            <a:chExt cx="11089156" cy="2845829"/>
          </a:xfrm>
        </p:grpSpPr>
        <p:cxnSp>
          <p:nvCxnSpPr>
            <p:cNvPr id="28" name="直接箭头连接符 27">
              <a:extLst>
                <a:ext uri="{FF2B5EF4-FFF2-40B4-BE49-F238E27FC236}">
                  <a16:creationId xmlns:a16="http://schemas.microsoft.com/office/drawing/2014/main" id="{3C5BDC9A-1FEF-4987-ACBB-5F6ED44058F4}"/>
                </a:ext>
              </a:extLst>
            </p:cNvPr>
            <p:cNvCxnSpPr>
              <a:cxnSpLocks/>
            </p:cNvCxnSpPr>
            <p:nvPr/>
          </p:nvCxnSpPr>
          <p:spPr>
            <a:xfrm>
              <a:off x="1318272" y="4089662"/>
              <a:ext cx="10297144" cy="0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9" name="矩形 28">
              <a:extLst>
                <a:ext uri="{FF2B5EF4-FFF2-40B4-BE49-F238E27FC236}">
                  <a16:creationId xmlns:a16="http://schemas.microsoft.com/office/drawing/2014/main" id="{1ECED2F9-DBB0-4055-A2AB-50DBE221F642}"/>
                </a:ext>
              </a:extLst>
            </p:cNvPr>
            <p:cNvSpPr/>
            <p:nvPr/>
          </p:nvSpPr>
          <p:spPr>
            <a:xfrm>
              <a:off x="1822328" y="3657614"/>
              <a:ext cx="648072" cy="432048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RTS</a:t>
              </a:r>
            </a:p>
          </p:txBody>
        </p:sp>
        <p:sp>
          <p:nvSpPr>
            <p:cNvPr id="30" name="矩形 29">
              <a:extLst>
                <a:ext uri="{FF2B5EF4-FFF2-40B4-BE49-F238E27FC236}">
                  <a16:creationId xmlns:a16="http://schemas.microsoft.com/office/drawing/2014/main" id="{00CD94CB-2161-4A12-860A-F3BC709E436B}"/>
                </a:ext>
              </a:extLst>
            </p:cNvPr>
            <p:cNvSpPr/>
            <p:nvPr/>
          </p:nvSpPr>
          <p:spPr>
            <a:xfrm>
              <a:off x="2581930" y="4084616"/>
              <a:ext cx="629345" cy="432048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CTS</a:t>
              </a:r>
            </a:p>
          </p:txBody>
        </p:sp>
        <p:sp>
          <p:nvSpPr>
            <p:cNvPr id="31" name="矩形 30">
              <a:extLst>
                <a:ext uri="{FF2B5EF4-FFF2-40B4-BE49-F238E27FC236}">
                  <a16:creationId xmlns:a16="http://schemas.microsoft.com/office/drawing/2014/main" id="{3607A3C6-E5D7-4F49-A593-87F6A5E24F22}"/>
                </a:ext>
              </a:extLst>
            </p:cNvPr>
            <p:cNvSpPr/>
            <p:nvPr/>
          </p:nvSpPr>
          <p:spPr>
            <a:xfrm>
              <a:off x="3359696" y="3645024"/>
              <a:ext cx="3071143" cy="432048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VHT PPDU</a:t>
              </a:r>
            </a:p>
          </p:txBody>
        </p:sp>
        <p:sp>
          <p:nvSpPr>
            <p:cNvPr id="32" name="矩形 31">
              <a:extLst>
                <a:ext uri="{FF2B5EF4-FFF2-40B4-BE49-F238E27FC236}">
                  <a16:creationId xmlns:a16="http://schemas.microsoft.com/office/drawing/2014/main" id="{1BB284D9-3BC1-415B-8D40-1950974A3A79}"/>
                </a:ext>
              </a:extLst>
            </p:cNvPr>
            <p:cNvSpPr/>
            <p:nvPr/>
          </p:nvSpPr>
          <p:spPr>
            <a:xfrm>
              <a:off x="6554060" y="4089662"/>
              <a:ext cx="524851" cy="432048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BA</a:t>
              </a:r>
            </a:p>
          </p:txBody>
        </p:sp>
        <p:sp>
          <p:nvSpPr>
            <p:cNvPr id="33" name="矩形 32">
              <a:extLst>
                <a:ext uri="{FF2B5EF4-FFF2-40B4-BE49-F238E27FC236}">
                  <a16:creationId xmlns:a16="http://schemas.microsoft.com/office/drawing/2014/main" id="{589134F5-62CA-4548-B9FC-7ED866AA315C}"/>
                </a:ext>
              </a:extLst>
            </p:cNvPr>
            <p:cNvSpPr/>
            <p:nvPr/>
          </p:nvSpPr>
          <p:spPr>
            <a:xfrm>
              <a:off x="7222927" y="3657614"/>
              <a:ext cx="2809079" cy="432048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VHT PPDU</a:t>
              </a:r>
            </a:p>
          </p:txBody>
        </p:sp>
        <p:sp>
          <p:nvSpPr>
            <p:cNvPr id="34" name="矩形 33">
              <a:extLst>
                <a:ext uri="{FF2B5EF4-FFF2-40B4-BE49-F238E27FC236}">
                  <a16:creationId xmlns:a16="http://schemas.microsoft.com/office/drawing/2014/main" id="{D0AD5FA3-960A-423E-8DEA-327EC3BA1608}"/>
                </a:ext>
              </a:extLst>
            </p:cNvPr>
            <p:cNvSpPr/>
            <p:nvPr/>
          </p:nvSpPr>
          <p:spPr>
            <a:xfrm>
              <a:off x="10154460" y="4089662"/>
              <a:ext cx="524851" cy="432048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BA</a:t>
              </a:r>
            </a:p>
          </p:txBody>
        </p:sp>
        <p:cxnSp>
          <p:nvCxnSpPr>
            <p:cNvPr id="35" name="直接连接符 34">
              <a:extLst>
                <a:ext uri="{FF2B5EF4-FFF2-40B4-BE49-F238E27FC236}">
                  <a16:creationId xmlns:a16="http://schemas.microsoft.com/office/drawing/2014/main" id="{7326FB6C-2555-449F-AE41-8D43E60BD2A8}"/>
                </a:ext>
              </a:extLst>
            </p:cNvPr>
            <p:cNvCxnSpPr>
              <a:cxnSpLocks/>
            </p:cNvCxnSpPr>
            <p:nvPr/>
          </p:nvCxnSpPr>
          <p:spPr>
            <a:xfrm>
              <a:off x="1822328" y="2937534"/>
              <a:ext cx="0" cy="2664296"/>
            </a:xfrm>
            <a:prstGeom prst="line">
              <a:avLst/>
            </a:prstGeom>
            <a:ln w="12700">
              <a:prstDash val="lg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直接连接符 35">
              <a:extLst>
                <a:ext uri="{FF2B5EF4-FFF2-40B4-BE49-F238E27FC236}">
                  <a16:creationId xmlns:a16="http://schemas.microsoft.com/office/drawing/2014/main" id="{725C57DB-8BD1-4651-9FEE-A9BA6CF43D9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679311" y="2937534"/>
              <a:ext cx="769" cy="2664296"/>
            </a:xfrm>
            <a:prstGeom prst="line">
              <a:avLst/>
            </a:prstGeom>
            <a:ln w="12700">
              <a:prstDash val="lg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直接箭头连接符 36">
              <a:extLst>
                <a:ext uri="{FF2B5EF4-FFF2-40B4-BE49-F238E27FC236}">
                  <a16:creationId xmlns:a16="http://schemas.microsoft.com/office/drawing/2014/main" id="{994D9CBF-74F5-4179-B173-223842CC55DC}"/>
                </a:ext>
              </a:extLst>
            </p:cNvPr>
            <p:cNvCxnSpPr/>
            <p:nvPr/>
          </p:nvCxnSpPr>
          <p:spPr>
            <a:xfrm>
              <a:off x="1822328" y="3081550"/>
              <a:ext cx="8856984" cy="0"/>
            </a:xfrm>
            <a:prstGeom prst="straightConnector1">
              <a:avLst/>
            </a:prstGeom>
            <a:ln w="12700">
              <a:headEnd type="triangl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8" name="文本框 37">
              <a:extLst>
                <a:ext uri="{FF2B5EF4-FFF2-40B4-BE49-F238E27FC236}">
                  <a16:creationId xmlns:a16="http://schemas.microsoft.com/office/drawing/2014/main" id="{9852C1EA-0CDA-40F5-A847-805D9A673F37}"/>
                </a:ext>
              </a:extLst>
            </p:cNvPr>
            <p:cNvSpPr txBox="1"/>
            <p:nvPr/>
          </p:nvSpPr>
          <p:spPr>
            <a:xfrm>
              <a:off x="4918672" y="2765866"/>
              <a:ext cx="2520280" cy="378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OBSS TXOP duration</a:t>
              </a:r>
            </a:p>
          </p:txBody>
        </p:sp>
        <p:cxnSp>
          <p:nvCxnSpPr>
            <p:cNvPr id="39" name="直接箭头连接符 38">
              <a:extLst>
                <a:ext uri="{FF2B5EF4-FFF2-40B4-BE49-F238E27FC236}">
                  <a16:creationId xmlns:a16="http://schemas.microsoft.com/office/drawing/2014/main" id="{E35689A5-916D-4B1F-B958-376C38F47BFD}"/>
                </a:ext>
              </a:extLst>
            </p:cNvPr>
            <p:cNvCxnSpPr>
              <a:cxnSpLocks/>
            </p:cNvCxnSpPr>
            <p:nvPr/>
          </p:nvCxnSpPr>
          <p:spPr>
            <a:xfrm>
              <a:off x="1318272" y="5313798"/>
              <a:ext cx="10297144" cy="0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连接符: 曲线 39">
              <a:extLst>
                <a:ext uri="{FF2B5EF4-FFF2-40B4-BE49-F238E27FC236}">
                  <a16:creationId xmlns:a16="http://schemas.microsoft.com/office/drawing/2014/main" id="{7CF7BEAB-D80E-4030-8133-677DF7246E7B}"/>
                </a:ext>
              </a:extLst>
            </p:cNvPr>
            <p:cNvCxnSpPr/>
            <p:nvPr/>
          </p:nvCxnSpPr>
          <p:spPr>
            <a:xfrm rot="16200000" flipH="1">
              <a:off x="3041150" y="4647406"/>
              <a:ext cx="864096" cy="144016"/>
            </a:xfrm>
            <a:prstGeom prst="curvedConnector3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连接符: 曲线 40">
              <a:extLst>
                <a:ext uri="{FF2B5EF4-FFF2-40B4-BE49-F238E27FC236}">
                  <a16:creationId xmlns:a16="http://schemas.microsoft.com/office/drawing/2014/main" id="{F460FF3D-9299-48DB-9738-E6B1DAD5861E}"/>
                </a:ext>
              </a:extLst>
            </p:cNvPr>
            <p:cNvCxnSpPr>
              <a:cxnSpLocks/>
            </p:cNvCxnSpPr>
            <p:nvPr/>
          </p:nvCxnSpPr>
          <p:spPr>
            <a:xfrm rot="5400000" flipH="1" flipV="1">
              <a:off x="5873806" y="4608039"/>
              <a:ext cx="857369" cy="216023"/>
            </a:xfrm>
            <a:prstGeom prst="curvedConnector3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2" name="矩形 41">
              <a:extLst>
                <a:ext uri="{FF2B5EF4-FFF2-40B4-BE49-F238E27FC236}">
                  <a16:creationId xmlns:a16="http://schemas.microsoft.com/office/drawing/2014/main" id="{017EA666-2382-4E1C-83DE-551BC151BF9F}"/>
                </a:ext>
              </a:extLst>
            </p:cNvPr>
            <p:cNvSpPr/>
            <p:nvPr/>
          </p:nvSpPr>
          <p:spPr>
            <a:xfrm>
              <a:off x="4534018" y="4868415"/>
              <a:ext cx="1249630" cy="441276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DL PPDU</a:t>
              </a:r>
            </a:p>
          </p:txBody>
        </p:sp>
        <p:sp>
          <p:nvSpPr>
            <p:cNvPr id="43" name="文本框 42">
              <a:extLst>
                <a:ext uri="{FF2B5EF4-FFF2-40B4-BE49-F238E27FC236}">
                  <a16:creationId xmlns:a16="http://schemas.microsoft.com/office/drawing/2014/main" id="{8F457133-B91B-4E97-8C65-5AE08830C720}"/>
                </a:ext>
              </a:extLst>
            </p:cNvPr>
            <p:cNvSpPr txBox="1"/>
            <p:nvPr/>
          </p:nvSpPr>
          <p:spPr>
            <a:xfrm>
              <a:off x="742206" y="3873638"/>
              <a:ext cx="648074" cy="378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P20</a:t>
              </a:r>
            </a:p>
          </p:txBody>
        </p:sp>
        <p:sp>
          <p:nvSpPr>
            <p:cNvPr id="44" name="文本框 43">
              <a:extLst>
                <a:ext uri="{FF2B5EF4-FFF2-40B4-BE49-F238E27FC236}">
                  <a16:creationId xmlns:a16="http://schemas.microsoft.com/office/drawing/2014/main" id="{97F02EA0-4C9F-4C77-8C69-5E14B7658B4E}"/>
                </a:ext>
              </a:extLst>
            </p:cNvPr>
            <p:cNvSpPr txBox="1"/>
            <p:nvPr/>
          </p:nvSpPr>
          <p:spPr>
            <a:xfrm>
              <a:off x="526260" y="4957638"/>
              <a:ext cx="863331" cy="6540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NPCA</a:t>
              </a:r>
            </a:p>
            <a:p>
              <a:r>
                <a:rPr lang="en-US" sz="1600" dirty="0">
                  <a:solidFill>
                    <a:schemeClr val="tx1"/>
                  </a:solidFill>
                </a:rPr>
                <a:t>P20</a:t>
              </a:r>
            </a:p>
          </p:txBody>
        </p:sp>
        <p:sp>
          <p:nvSpPr>
            <p:cNvPr id="45" name="矩形 44">
              <a:extLst>
                <a:ext uri="{FF2B5EF4-FFF2-40B4-BE49-F238E27FC236}">
                  <a16:creationId xmlns:a16="http://schemas.microsoft.com/office/drawing/2014/main" id="{7FF69E69-96E5-4BDA-8BA9-8721796A4D10}"/>
                </a:ext>
              </a:extLst>
            </p:cNvPr>
            <p:cNvSpPr/>
            <p:nvPr/>
          </p:nvSpPr>
          <p:spPr>
            <a:xfrm>
              <a:off x="3601300" y="4881752"/>
              <a:ext cx="381086" cy="427940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ICF</a:t>
              </a:r>
              <a:endParaRPr lang="en-US" sz="1400" dirty="0"/>
            </a:p>
          </p:txBody>
        </p:sp>
        <p:sp>
          <p:nvSpPr>
            <p:cNvPr id="46" name="矩形 45">
              <a:extLst>
                <a:ext uri="{FF2B5EF4-FFF2-40B4-BE49-F238E27FC236}">
                  <a16:creationId xmlns:a16="http://schemas.microsoft.com/office/drawing/2014/main" id="{D646E06A-4EF8-4808-8BDD-CA3B105D1830}"/>
                </a:ext>
              </a:extLst>
            </p:cNvPr>
            <p:cNvSpPr/>
            <p:nvPr/>
          </p:nvSpPr>
          <p:spPr>
            <a:xfrm>
              <a:off x="4054759" y="4871213"/>
              <a:ext cx="381086" cy="427940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ICR</a:t>
              </a:r>
            </a:p>
          </p:txBody>
        </p:sp>
        <p:sp>
          <p:nvSpPr>
            <p:cNvPr id="47" name="矩形 46">
              <a:extLst>
                <a:ext uri="{FF2B5EF4-FFF2-40B4-BE49-F238E27FC236}">
                  <a16:creationId xmlns:a16="http://schemas.microsoft.com/office/drawing/2014/main" id="{3615BA8A-71AD-47A2-B0EA-74299185C1A3}"/>
                </a:ext>
              </a:extLst>
            </p:cNvPr>
            <p:cNvSpPr/>
            <p:nvPr/>
          </p:nvSpPr>
          <p:spPr>
            <a:xfrm>
              <a:off x="5894032" y="4868415"/>
              <a:ext cx="284780" cy="427940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BA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91335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43464A0-3CDC-4A9A-AF36-AD9618CDC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 (cont’d)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C6DC343-490D-4B04-B232-FD7C8557ED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 and STA could perform PPDU-based NPCA during the pre-HE OBSS PPDUs after switching back to PCH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Under the condition that OBSS TXOP is not early terminated (CF-End is not detected on PCH)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same NPCA Minimum Duration Threshold can be used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New rules can be introduced for switching to NPCA primary channel (NPCH) 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9D15A44-B8B3-4357-93AC-95B9202B57C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AC48341-5C66-42EA-A744-5FCF30B8120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CC9443CB-4200-4B4D-83BB-BBBD103AAF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grpSp>
        <p:nvGrpSpPr>
          <p:cNvPr id="7" name="组合 6">
            <a:extLst>
              <a:ext uri="{FF2B5EF4-FFF2-40B4-BE49-F238E27FC236}">
                <a16:creationId xmlns:a16="http://schemas.microsoft.com/office/drawing/2014/main" id="{E5AA1E44-3713-4B19-BED8-A682B821456E}"/>
              </a:ext>
            </a:extLst>
          </p:cNvPr>
          <p:cNvGrpSpPr/>
          <p:nvPr/>
        </p:nvGrpSpPr>
        <p:grpSpPr>
          <a:xfrm>
            <a:off x="767408" y="3789040"/>
            <a:ext cx="10416661" cy="2544381"/>
            <a:chOff x="526260" y="2765866"/>
            <a:chExt cx="11089156" cy="2845829"/>
          </a:xfrm>
        </p:grpSpPr>
        <p:cxnSp>
          <p:nvCxnSpPr>
            <p:cNvPr id="8" name="直接箭头连接符 7">
              <a:extLst>
                <a:ext uri="{FF2B5EF4-FFF2-40B4-BE49-F238E27FC236}">
                  <a16:creationId xmlns:a16="http://schemas.microsoft.com/office/drawing/2014/main" id="{E01CB0B8-A9B8-4589-907D-51AFF3065C0C}"/>
                </a:ext>
              </a:extLst>
            </p:cNvPr>
            <p:cNvCxnSpPr>
              <a:cxnSpLocks/>
            </p:cNvCxnSpPr>
            <p:nvPr/>
          </p:nvCxnSpPr>
          <p:spPr>
            <a:xfrm>
              <a:off x="1318272" y="4089662"/>
              <a:ext cx="10297144" cy="0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" name="矩形 8">
              <a:extLst>
                <a:ext uri="{FF2B5EF4-FFF2-40B4-BE49-F238E27FC236}">
                  <a16:creationId xmlns:a16="http://schemas.microsoft.com/office/drawing/2014/main" id="{31AA2D58-9051-4C37-9BD0-2A14A67D809D}"/>
                </a:ext>
              </a:extLst>
            </p:cNvPr>
            <p:cNvSpPr/>
            <p:nvPr/>
          </p:nvSpPr>
          <p:spPr>
            <a:xfrm>
              <a:off x="1822328" y="3657614"/>
              <a:ext cx="648072" cy="432048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RTS</a:t>
              </a:r>
            </a:p>
          </p:txBody>
        </p:sp>
        <p:sp>
          <p:nvSpPr>
            <p:cNvPr id="10" name="矩形 9">
              <a:extLst>
                <a:ext uri="{FF2B5EF4-FFF2-40B4-BE49-F238E27FC236}">
                  <a16:creationId xmlns:a16="http://schemas.microsoft.com/office/drawing/2014/main" id="{B31B3057-5965-4408-B130-DBD9EEE61B0C}"/>
                </a:ext>
              </a:extLst>
            </p:cNvPr>
            <p:cNvSpPr/>
            <p:nvPr/>
          </p:nvSpPr>
          <p:spPr>
            <a:xfrm>
              <a:off x="2581930" y="4084616"/>
              <a:ext cx="629345" cy="432048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CTS</a:t>
              </a:r>
            </a:p>
          </p:txBody>
        </p:sp>
        <p:sp>
          <p:nvSpPr>
            <p:cNvPr id="11" name="矩形 10">
              <a:extLst>
                <a:ext uri="{FF2B5EF4-FFF2-40B4-BE49-F238E27FC236}">
                  <a16:creationId xmlns:a16="http://schemas.microsoft.com/office/drawing/2014/main" id="{88172101-3B8F-4A1A-AFCE-61594820764A}"/>
                </a:ext>
              </a:extLst>
            </p:cNvPr>
            <p:cNvSpPr/>
            <p:nvPr/>
          </p:nvSpPr>
          <p:spPr>
            <a:xfrm>
              <a:off x="3359696" y="3645024"/>
              <a:ext cx="3071143" cy="432048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VHT PPDU</a:t>
              </a:r>
            </a:p>
          </p:txBody>
        </p:sp>
        <p:sp>
          <p:nvSpPr>
            <p:cNvPr id="12" name="矩形 11">
              <a:extLst>
                <a:ext uri="{FF2B5EF4-FFF2-40B4-BE49-F238E27FC236}">
                  <a16:creationId xmlns:a16="http://schemas.microsoft.com/office/drawing/2014/main" id="{DC6CA2DF-8A2F-40CF-A165-650830DD304B}"/>
                </a:ext>
              </a:extLst>
            </p:cNvPr>
            <p:cNvSpPr/>
            <p:nvPr/>
          </p:nvSpPr>
          <p:spPr>
            <a:xfrm>
              <a:off x="6554060" y="4089662"/>
              <a:ext cx="524851" cy="432048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BA</a:t>
              </a:r>
            </a:p>
          </p:txBody>
        </p: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id="{3787FBFE-4E56-424E-BFCA-D554450144A2}"/>
                </a:ext>
              </a:extLst>
            </p:cNvPr>
            <p:cNvSpPr/>
            <p:nvPr/>
          </p:nvSpPr>
          <p:spPr>
            <a:xfrm>
              <a:off x="7222927" y="3657614"/>
              <a:ext cx="2809079" cy="432048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VHT PPDU</a:t>
              </a:r>
            </a:p>
          </p:txBody>
        </p:sp>
        <p:sp>
          <p:nvSpPr>
            <p:cNvPr id="14" name="矩形 13">
              <a:extLst>
                <a:ext uri="{FF2B5EF4-FFF2-40B4-BE49-F238E27FC236}">
                  <a16:creationId xmlns:a16="http://schemas.microsoft.com/office/drawing/2014/main" id="{C84B5B0D-C068-4454-A1E6-BD20C21735C5}"/>
                </a:ext>
              </a:extLst>
            </p:cNvPr>
            <p:cNvSpPr/>
            <p:nvPr/>
          </p:nvSpPr>
          <p:spPr>
            <a:xfrm>
              <a:off x="10154460" y="4089662"/>
              <a:ext cx="524851" cy="432048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BA</a:t>
              </a:r>
            </a:p>
          </p:txBody>
        </p:sp>
        <p:cxnSp>
          <p:nvCxnSpPr>
            <p:cNvPr id="15" name="直接连接符 14">
              <a:extLst>
                <a:ext uri="{FF2B5EF4-FFF2-40B4-BE49-F238E27FC236}">
                  <a16:creationId xmlns:a16="http://schemas.microsoft.com/office/drawing/2014/main" id="{0B415E5F-31B9-4FC3-9A44-403FC7480834}"/>
                </a:ext>
              </a:extLst>
            </p:cNvPr>
            <p:cNvCxnSpPr>
              <a:cxnSpLocks/>
            </p:cNvCxnSpPr>
            <p:nvPr/>
          </p:nvCxnSpPr>
          <p:spPr>
            <a:xfrm>
              <a:off x="1822328" y="2937534"/>
              <a:ext cx="0" cy="2664296"/>
            </a:xfrm>
            <a:prstGeom prst="line">
              <a:avLst/>
            </a:prstGeom>
            <a:ln w="12700">
              <a:prstDash val="lg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直接连接符 15">
              <a:extLst>
                <a:ext uri="{FF2B5EF4-FFF2-40B4-BE49-F238E27FC236}">
                  <a16:creationId xmlns:a16="http://schemas.microsoft.com/office/drawing/2014/main" id="{4227E372-C697-4C19-8AEE-EF5DFBCAE70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679311" y="2937534"/>
              <a:ext cx="769" cy="2664296"/>
            </a:xfrm>
            <a:prstGeom prst="line">
              <a:avLst/>
            </a:prstGeom>
            <a:ln w="12700">
              <a:prstDash val="lg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箭头连接符 16">
              <a:extLst>
                <a:ext uri="{FF2B5EF4-FFF2-40B4-BE49-F238E27FC236}">
                  <a16:creationId xmlns:a16="http://schemas.microsoft.com/office/drawing/2014/main" id="{F09FB807-6124-47B2-BA6B-DA03648AE834}"/>
                </a:ext>
              </a:extLst>
            </p:cNvPr>
            <p:cNvCxnSpPr/>
            <p:nvPr/>
          </p:nvCxnSpPr>
          <p:spPr>
            <a:xfrm>
              <a:off x="1822328" y="3081550"/>
              <a:ext cx="8856984" cy="0"/>
            </a:xfrm>
            <a:prstGeom prst="straightConnector1">
              <a:avLst/>
            </a:prstGeom>
            <a:ln w="12700">
              <a:headEnd type="triangl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8" name="文本框 17">
              <a:extLst>
                <a:ext uri="{FF2B5EF4-FFF2-40B4-BE49-F238E27FC236}">
                  <a16:creationId xmlns:a16="http://schemas.microsoft.com/office/drawing/2014/main" id="{3BE80E57-55D6-4FF4-BC89-DC1DF1F1FC7E}"/>
                </a:ext>
              </a:extLst>
            </p:cNvPr>
            <p:cNvSpPr txBox="1"/>
            <p:nvPr/>
          </p:nvSpPr>
          <p:spPr>
            <a:xfrm>
              <a:off x="4918672" y="2765866"/>
              <a:ext cx="2520280" cy="378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OBSS TXOP duration</a:t>
              </a:r>
            </a:p>
          </p:txBody>
        </p:sp>
        <p:cxnSp>
          <p:nvCxnSpPr>
            <p:cNvPr id="19" name="直接箭头连接符 18">
              <a:extLst>
                <a:ext uri="{FF2B5EF4-FFF2-40B4-BE49-F238E27FC236}">
                  <a16:creationId xmlns:a16="http://schemas.microsoft.com/office/drawing/2014/main" id="{4542437D-ED78-42E7-88EA-B91F0469F45B}"/>
                </a:ext>
              </a:extLst>
            </p:cNvPr>
            <p:cNvCxnSpPr>
              <a:cxnSpLocks/>
            </p:cNvCxnSpPr>
            <p:nvPr/>
          </p:nvCxnSpPr>
          <p:spPr>
            <a:xfrm>
              <a:off x="1318272" y="5313798"/>
              <a:ext cx="10297144" cy="0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连接符: 曲线 19">
              <a:extLst>
                <a:ext uri="{FF2B5EF4-FFF2-40B4-BE49-F238E27FC236}">
                  <a16:creationId xmlns:a16="http://schemas.microsoft.com/office/drawing/2014/main" id="{0540B1A3-91F4-4A9E-B025-6455CE7843A7}"/>
                </a:ext>
              </a:extLst>
            </p:cNvPr>
            <p:cNvCxnSpPr/>
            <p:nvPr/>
          </p:nvCxnSpPr>
          <p:spPr>
            <a:xfrm rot="16200000" flipH="1">
              <a:off x="3041150" y="4647406"/>
              <a:ext cx="864096" cy="144016"/>
            </a:xfrm>
            <a:prstGeom prst="curvedConnector3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连接符: 曲线 20">
              <a:extLst>
                <a:ext uri="{FF2B5EF4-FFF2-40B4-BE49-F238E27FC236}">
                  <a16:creationId xmlns:a16="http://schemas.microsoft.com/office/drawing/2014/main" id="{2E0AB6A3-E116-4DEF-BD18-81241CF372F3}"/>
                </a:ext>
              </a:extLst>
            </p:cNvPr>
            <p:cNvCxnSpPr>
              <a:cxnSpLocks/>
            </p:cNvCxnSpPr>
            <p:nvPr/>
          </p:nvCxnSpPr>
          <p:spPr>
            <a:xfrm rot="5400000" flipH="1" flipV="1">
              <a:off x="5873806" y="4608039"/>
              <a:ext cx="857369" cy="216023"/>
            </a:xfrm>
            <a:prstGeom prst="curvedConnector3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2" name="矩形 21">
              <a:extLst>
                <a:ext uri="{FF2B5EF4-FFF2-40B4-BE49-F238E27FC236}">
                  <a16:creationId xmlns:a16="http://schemas.microsoft.com/office/drawing/2014/main" id="{672221E8-4657-49D2-B43A-75E7D190CFF8}"/>
                </a:ext>
              </a:extLst>
            </p:cNvPr>
            <p:cNvSpPr/>
            <p:nvPr/>
          </p:nvSpPr>
          <p:spPr>
            <a:xfrm>
              <a:off x="4534018" y="4868415"/>
              <a:ext cx="1249630" cy="441276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DL PPDU</a:t>
              </a:r>
            </a:p>
          </p:txBody>
        </p:sp>
        <p:sp>
          <p:nvSpPr>
            <p:cNvPr id="23" name="文本框 22">
              <a:extLst>
                <a:ext uri="{FF2B5EF4-FFF2-40B4-BE49-F238E27FC236}">
                  <a16:creationId xmlns:a16="http://schemas.microsoft.com/office/drawing/2014/main" id="{6E1FB014-F2A7-4FEE-8A9E-A5404E0D3F94}"/>
                </a:ext>
              </a:extLst>
            </p:cNvPr>
            <p:cNvSpPr txBox="1"/>
            <p:nvPr/>
          </p:nvSpPr>
          <p:spPr>
            <a:xfrm>
              <a:off x="742206" y="3873638"/>
              <a:ext cx="648074" cy="378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P20</a:t>
              </a:r>
            </a:p>
          </p:txBody>
        </p:sp>
        <p:sp>
          <p:nvSpPr>
            <p:cNvPr id="24" name="文本框 23">
              <a:extLst>
                <a:ext uri="{FF2B5EF4-FFF2-40B4-BE49-F238E27FC236}">
                  <a16:creationId xmlns:a16="http://schemas.microsoft.com/office/drawing/2014/main" id="{B4838028-8928-4F3E-ACBE-F76AEE6CABFB}"/>
                </a:ext>
              </a:extLst>
            </p:cNvPr>
            <p:cNvSpPr txBox="1"/>
            <p:nvPr/>
          </p:nvSpPr>
          <p:spPr>
            <a:xfrm>
              <a:off x="526260" y="4957638"/>
              <a:ext cx="863331" cy="6540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NPCA</a:t>
              </a:r>
            </a:p>
            <a:p>
              <a:r>
                <a:rPr lang="en-US" sz="1600" dirty="0">
                  <a:solidFill>
                    <a:schemeClr val="tx1"/>
                  </a:solidFill>
                </a:rPr>
                <a:t>P20</a:t>
              </a:r>
            </a:p>
          </p:txBody>
        </p:sp>
        <p:sp>
          <p:nvSpPr>
            <p:cNvPr id="25" name="矩形 24">
              <a:extLst>
                <a:ext uri="{FF2B5EF4-FFF2-40B4-BE49-F238E27FC236}">
                  <a16:creationId xmlns:a16="http://schemas.microsoft.com/office/drawing/2014/main" id="{D361B43D-04AB-48C9-8E29-6542C4213BE8}"/>
                </a:ext>
              </a:extLst>
            </p:cNvPr>
            <p:cNvSpPr/>
            <p:nvPr/>
          </p:nvSpPr>
          <p:spPr>
            <a:xfrm>
              <a:off x="3601300" y="4881752"/>
              <a:ext cx="381086" cy="427940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ICF</a:t>
              </a:r>
              <a:endParaRPr lang="en-US" sz="1400" dirty="0"/>
            </a:p>
          </p:txBody>
        </p:sp>
        <p:sp>
          <p:nvSpPr>
            <p:cNvPr id="26" name="矩形 25">
              <a:extLst>
                <a:ext uri="{FF2B5EF4-FFF2-40B4-BE49-F238E27FC236}">
                  <a16:creationId xmlns:a16="http://schemas.microsoft.com/office/drawing/2014/main" id="{415BE37E-8233-4DA2-80CC-B13D02F19819}"/>
                </a:ext>
              </a:extLst>
            </p:cNvPr>
            <p:cNvSpPr/>
            <p:nvPr/>
          </p:nvSpPr>
          <p:spPr>
            <a:xfrm>
              <a:off x="4054759" y="4871213"/>
              <a:ext cx="381086" cy="427940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ICR</a:t>
              </a:r>
            </a:p>
          </p:txBody>
        </p:sp>
        <p:sp>
          <p:nvSpPr>
            <p:cNvPr id="27" name="矩形 26">
              <a:extLst>
                <a:ext uri="{FF2B5EF4-FFF2-40B4-BE49-F238E27FC236}">
                  <a16:creationId xmlns:a16="http://schemas.microsoft.com/office/drawing/2014/main" id="{2F25F20D-D1D0-41E6-A967-ACCAA8260E19}"/>
                </a:ext>
              </a:extLst>
            </p:cNvPr>
            <p:cNvSpPr/>
            <p:nvPr/>
          </p:nvSpPr>
          <p:spPr>
            <a:xfrm>
              <a:off x="5894032" y="4868415"/>
              <a:ext cx="284780" cy="427940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BA</a:t>
              </a:r>
            </a:p>
          </p:txBody>
        </p:sp>
      </p:grpSp>
      <p:sp>
        <p:nvSpPr>
          <p:cNvPr id="28" name="文本框 27">
            <a:extLst>
              <a:ext uri="{FF2B5EF4-FFF2-40B4-BE49-F238E27FC236}">
                <a16:creationId xmlns:a16="http://schemas.microsoft.com/office/drawing/2014/main" id="{A5999583-E253-4CE8-A63D-AC2C42B0663A}"/>
              </a:ext>
            </a:extLst>
          </p:cNvPr>
          <p:cNvSpPr txBox="1"/>
          <p:nvPr/>
        </p:nvSpPr>
        <p:spPr>
          <a:xfrm>
            <a:off x="7308211" y="5348883"/>
            <a:ext cx="21382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possible for another round of PPDU-based NPCA</a:t>
            </a:r>
            <a:endParaRPr lang="en-US" sz="2000" dirty="0">
              <a:solidFill>
                <a:srgbClr val="0070C0"/>
              </a:solidFill>
            </a:endParaRPr>
          </a:p>
        </p:txBody>
      </p:sp>
      <p:cxnSp>
        <p:nvCxnSpPr>
          <p:cNvPr id="30" name="直接箭头连接符 29">
            <a:extLst>
              <a:ext uri="{FF2B5EF4-FFF2-40B4-BE49-F238E27FC236}">
                <a16:creationId xmlns:a16="http://schemas.microsoft.com/office/drawing/2014/main" id="{2288F555-67D2-4D97-8CB9-EEE331B41AE4}"/>
              </a:ext>
            </a:extLst>
          </p:cNvPr>
          <p:cNvCxnSpPr>
            <a:cxnSpLocks/>
          </p:cNvCxnSpPr>
          <p:nvPr/>
        </p:nvCxnSpPr>
        <p:spPr bwMode="auto">
          <a:xfrm flipV="1">
            <a:off x="8377322" y="5013176"/>
            <a:ext cx="0" cy="376272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00B0F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4532150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A473C8F-F5E4-4B5A-879C-6A5DFAE75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PPDU-based NPCA in OBSS TXOP – option 1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723E25D-E65F-4B0D-890A-F8AFB2B48F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an OBSS TXOP protected by OBSS ICF + ICR, PPDU-based NPCA can be triggered by a pre-HE PPDU under the following conditions: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Basic NAV set by OBSS ICF is non-zero and has not been reset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PPDU end time is earlier than the end time of basic NAV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Length and bandwidth of the PPDU satisfy NPCA requirements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Additional considerations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 need for checking BSS color or RA/TA field of the PPDU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Switch time can be 3 OFDM symbols after reception of L-SIG field of the PPDU (NPCA NHT switch time)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If OBSS TXOP is early terminated, AP/STA will be able to detect CF-End on PCH, since AP/STA needs to switch back to PCH by the end of PPDU triggering NPCA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For robustness, this rule can be applied only after the STA has been triggered PPDU-based NPCA and switches back to PCH in this OBSS TXOP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A235BD3-E9C3-48A9-A607-C25B02584E9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6D2FF46-83E1-4E1C-9EB4-8C53D9896C0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12E13CCA-D53D-48BF-94FB-3EAD2933A18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99531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16112E5-7397-4FA4-A89B-4D17B96FA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option 1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C24D980-85F7-48F4-A111-27C58DE197D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E839BE6-E5C6-4DB4-82BF-A6732AE1A3C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C6F1815E-FF9C-4C8C-867D-C8A39F41C73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grpSp>
        <p:nvGrpSpPr>
          <p:cNvPr id="7" name="组合 6">
            <a:extLst>
              <a:ext uri="{FF2B5EF4-FFF2-40B4-BE49-F238E27FC236}">
                <a16:creationId xmlns:a16="http://schemas.microsoft.com/office/drawing/2014/main" id="{8135DECA-913C-4A17-859C-DDA2C5851839}"/>
              </a:ext>
            </a:extLst>
          </p:cNvPr>
          <p:cNvGrpSpPr/>
          <p:nvPr/>
        </p:nvGrpSpPr>
        <p:grpSpPr>
          <a:xfrm>
            <a:off x="550365" y="2543436"/>
            <a:ext cx="11089156" cy="3146798"/>
            <a:chOff x="191421" y="3113316"/>
            <a:chExt cx="11089156" cy="3146798"/>
          </a:xfrm>
        </p:grpSpPr>
        <p:cxnSp>
          <p:nvCxnSpPr>
            <p:cNvPr id="8" name="直接箭头连接符 7">
              <a:extLst>
                <a:ext uri="{FF2B5EF4-FFF2-40B4-BE49-F238E27FC236}">
                  <a16:creationId xmlns:a16="http://schemas.microsoft.com/office/drawing/2014/main" id="{25EE852B-E782-4E03-A459-26B030B487F0}"/>
                </a:ext>
              </a:extLst>
            </p:cNvPr>
            <p:cNvCxnSpPr>
              <a:cxnSpLocks/>
            </p:cNvCxnSpPr>
            <p:nvPr/>
          </p:nvCxnSpPr>
          <p:spPr>
            <a:xfrm>
              <a:off x="983433" y="4437112"/>
              <a:ext cx="10297144" cy="0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" name="矩形 8">
              <a:extLst>
                <a:ext uri="{FF2B5EF4-FFF2-40B4-BE49-F238E27FC236}">
                  <a16:creationId xmlns:a16="http://schemas.microsoft.com/office/drawing/2014/main" id="{5C824907-EC5F-46D8-A764-ED7F55021333}"/>
                </a:ext>
              </a:extLst>
            </p:cNvPr>
            <p:cNvSpPr/>
            <p:nvPr/>
          </p:nvSpPr>
          <p:spPr>
            <a:xfrm>
              <a:off x="1487489" y="4005064"/>
              <a:ext cx="648072" cy="432048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RTS</a:t>
              </a:r>
            </a:p>
          </p:txBody>
        </p:sp>
        <p:sp>
          <p:nvSpPr>
            <p:cNvPr id="10" name="矩形 9">
              <a:extLst>
                <a:ext uri="{FF2B5EF4-FFF2-40B4-BE49-F238E27FC236}">
                  <a16:creationId xmlns:a16="http://schemas.microsoft.com/office/drawing/2014/main" id="{C47D5502-07C6-46E9-88A8-487554653685}"/>
                </a:ext>
              </a:extLst>
            </p:cNvPr>
            <p:cNvSpPr/>
            <p:nvPr/>
          </p:nvSpPr>
          <p:spPr>
            <a:xfrm>
              <a:off x="2247091" y="4432066"/>
              <a:ext cx="629345" cy="432048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CTS</a:t>
              </a:r>
            </a:p>
          </p:txBody>
        </p:sp>
        <p:sp>
          <p:nvSpPr>
            <p:cNvPr id="11" name="矩形 10">
              <a:extLst>
                <a:ext uri="{FF2B5EF4-FFF2-40B4-BE49-F238E27FC236}">
                  <a16:creationId xmlns:a16="http://schemas.microsoft.com/office/drawing/2014/main" id="{11021524-24E8-4A77-8AB1-1EDC4B7769C4}"/>
                </a:ext>
              </a:extLst>
            </p:cNvPr>
            <p:cNvSpPr/>
            <p:nvPr/>
          </p:nvSpPr>
          <p:spPr>
            <a:xfrm>
              <a:off x="3024857" y="3992474"/>
              <a:ext cx="3071143" cy="432048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VHT PPDU</a:t>
              </a:r>
            </a:p>
          </p:txBody>
        </p:sp>
        <p:sp>
          <p:nvSpPr>
            <p:cNvPr id="12" name="矩形 11">
              <a:extLst>
                <a:ext uri="{FF2B5EF4-FFF2-40B4-BE49-F238E27FC236}">
                  <a16:creationId xmlns:a16="http://schemas.microsoft.com/office/drawing/2014/main" id="{EE788576-E738-4200-B7EE-6BAB974356FA}"/>
                </a:ext>
              </a:extLst>
            </p:cNvPr>
            <p:cNvSpPr/>
            <p:nvPr/>
          </p:nvSpPr>
          <p:spPr>
            <a:xfrm>
              <a:off x="6219221" y="4437112"/>
              <a:ext cx="524851" cy="432048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BA</a:t>
              </a:r>
            </a:p>
          </p:txBody>
        </p: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id="{2194BF72-F246-482F-AE5E-3DA5A9BA630F}"/>
                </a:ext>
              </a:extLst>
            </p:cNvPr>
            <p:cNvSpPr/>
            <p:nvPr/>
          </p:nvSpPr>
          <p:spPr>
            <a:xfrm>
              <a:off x="6888088" y="4005064"/>
              <a:ext cx="2809079" cy="432048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VHT PPDU</a:t>
              </a:r>
            </a:p>
          </p:txBody>
        </p:sp>
        <p:sp>
          <p:nvSpPr>
            <p:cNvPr id="14" name="矩形 13">
              <a:extLst>
                <a:ext uri="{FF2B5EF4-FFF2-40B4-BE49-F238E27FC236}">
                  <a16:creationId xmlns:a16="http://schemas.microsoft.com/office/drawing/2014/main" id="{2C78E42B-C3F8-4B46-B802-EC184C9B6D63}"/>
                </a:ext>
              </a:extLst>
            </p:cNvPr>
            <p:cNvSpPr/>
            <p:nvPr/>
          </p:nvSpPr>
          <p:spPr>
            <a:xfrm>
              <a:off x="9819621" y="4437112"/>
              <a:ext cx="524851" cy="432048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BA</a:t>
              </a:r>
            </a:p>
          </p:txBody>
        </p:sp>
        <p:cxnSp>
          <p:nvCxnSpPr>
            <p:cNvPr id="15" name="直接连接符 14">
              <a:extLst>
                <a:ext uri="{FF2B5EF4-FFF2-40B4-BE49-F238E27FC236}">
                  <a16:creationId xmlns:a16="http://schemas.microsoft.com/office/drawing/2014/main" id="{EA79853B-3E60-4769-80CC-0669961443A3}"/>
                </a:ext>
              </a:extLst>
            </p:cNvPr>
            <p:cNvCxnSpPr>
              <a:cxnSpLocks/>
            </p:cNvCxnSpPr>
            <p:nvPr/>
          </p:nvCxnSpPr>
          <p:spPr>
            <a:xfrm>
              <a:off x="1487489" y="3284984"/>
              <a:ext cx="0" cy="2604879"/>
            </a:xfrm>
            <a:prstGeom prst="line">
              <a:avLst/>
            </a:prstGeom>
            <a:ln w="12700">
              <a:prstDash val="lg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直接连接符 15">
              <a:extLst>
                <a:ext uri="{FF2B5EF4-FFF2-40B4-BE49-F238E27FC236}">
                  <a16:creationId xmlns:a16="http://schemas.microsoft.com/office/drawing/2014/main" id="{BE5C658A-B84F-43D2-8575-F8F5E4D4710B}"/>
                </a:ext>
              </a:extLst>
            </p:cNvPr>
            <p:cNvCxnSpPr>
              <a:cxnSpLocks/>
            </p:cNvCxnSpPr>
            <p:nvPr/>
          </p:nvCxnSpPr>
          <p:spPr>
            <a:xfrm>
              <a:off x="10345241" y="3284984"/>
              <a:ext cx="0" cy="2592502"/>
            </a:xfrm>
            <a:prstGeom prst="line">
              <a:avLst/>
            </a:prstGeom>
            <a:ln w="12700">
              <a:prstDash val="lg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箭头连接符 16">
              <a:extLst>
                <a:ext uri="{FF2B5EF4-FFF2-40B4-BE49-F238E27FC236}">
                  <a16:creationId xmlns:a16="http://schemas.microsoft.com/office/drawing/2014/main" id="{2CED83BD-B00A-4301-B9A3-504CD0C78231}"/>
                </a:ext>
              </a:extLst>
            </p:cNvPr>
            <p:cNvCxnSpPr/>
            <p:nvPr/>
          </p:nvCxnSpPr>
          <p:spPr>
            <a:xfrm>
              <a:off x="1487489" y="3429000"/>
              <a:ext cx="8856984" cy="0"/>
            </a:xfrm>
            <a:prstGeom prst="straightConnector1">
              <a:avLst/>
            </a:prstGeom>
            <a:ln w="12700">
              <a:headEnd type="triangl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8" name="文本框 17">
              <a:extLst>
                <a:ext uri="{FF2B5EF4-FFF2-40B4-BE49-F238E27FC236}">
                  <a16:creationId xmlns:a16="http://schemas.microsoft.com/office/drawing/2014/main" id="{DC2BE0AC-A07C-4D11-B74D-C5CBF2419088}"/>
                </a:ext>
              </a:extLst>
            </p:cNvPr>
            <p:cNvSpPr txBox="1"/>
            <p:nvPr/>
          </p:nvSpPr>
          <p:spPr>
            <a:xfrm>
              <a:off x="4583833" y="3113316"/>
              <a:ext cx="252028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OBSS TXOP duration</a:t>
              </a:r>
            </a:p>
          </p:txBody>
        </p:sp>
        <p:cxnSp>
          <p:nvCxnSpPr>
            <p:cNvPr id="19" name="直接箭头连接符 18">
              <a:extLst>
                <a:ext uri="{FF2B5EF4-FFF2-40B4-BE49-F238E27FC236}">
                  <a16:creationId xmlns:a16="http://schemas.microsoft.com/office/drawing/2014/main" id="{4C8B32ED-6728-4E12-85E7-CAFD1A00DF09}"/>
                </a:ext>
              </a:extLst>
            </p:cNvPr>
            <p:cNvCxnSpPr>
              <a:cxnSpLocks/>
            </p:cNvCxnSpPr>
            <p:nvPr/>
          </p:nvCxnSpPr>
          <p:spPr>
            <a:xfrm>
              <a:off x="983433" y="5661248"/>
              <a:ext cx="10297144" cy="0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连接符: 曲线 19">
              <a:extLst>
                <a:ext uri="{FF2B5EF4-FFF2-40B4-BE49-F238E27FC236}">
                  <a16:creationId xmlns:a16="http://schemas.microsoft.com/office/drawing/2014/main" id="{5441A965-16A7-49F3-994C-21F31BBCB0FB}"/>
                </a:ext>
              </a:extLst>
            </p:cNvPr>
            <p:cNvCxnSpPr/>
            <p:nvPr/>
          </p:nvCxnSpPr>
          <p:spPr>
            <a:xfrm rot="16200000" flipH="1">
              <a:off x="2706311" y="4994856"/>
              <a:ext cx="864096" cy="144016"/>
            </a:xfrm>
            <a:prstGeom prst="curvedConnector3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连接符: 曲线 20">
              <a:extLst>
                <a:ext uri="{FF2B5EF4-FFF2-40B4-BE49-F238E27FC236}">
                  <a16:creationId xmlns:a16="http://schemas.microsoft.com/office/drawing/2014/main" id="{7F4E2503-24F3-4925-B9CB-0B58EE33F0AD}"/>
                </a:ext>
              </a:extLst>
            </p:cNvPr>
            <p:cNvCxnSpPr>
              <a:cxnSpLocks/>
            </p:cNvCxnSpPr>
            <p:nvPr/>
          </p:nvCxnSpPr>
          <p:spPr>
            <a:xfrm rot="5400000" flipH="1" flipV="1">
              <a:off x="5538967" y="4955489"/>
              <a:ext cx="857369" cy="216023"/>
            </a:xfrm>
            <a:prstGeom prst="curvedConnector3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2" name="矩形 21">
              <a:extLst>
                <a:ext uri="{FF2B5EF4-FFF2-40B4-BE49-F238E27FC236}">
                  <a16:creationId xmlns:a16="http://schemas.microsoft.com/office/drawing/2014/main" id="{BF70FE72-1891-4362-BCF7-530295BA44A8}"/>
                </a:ext>
              </a:extLst>
            </p:cNvPr>
            <p:cNvSpPr/>
            <p:nvPr/>
          </p:nvSpPr>
          <p:spPr>
            <a:xfrm>
              <a:off x="4199179" y="5215865"/>
              <a:ext cx="1249630" cy="441276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DL PPDU</a:t>
              </a:r>
            </a:p>
          </p:txBody>
        </p:sp>
        <p:sp>
          <p:nvSpPr>
            <p:cNvPr id="23" name="文本框 22">
              <a:extLst>
                <a:ext uri="{FF2B5EF4-FFF2-40B4-BE49-F238E27FC236}">
                  <a16:creationId xmlns:a16="http://schemas.microsoft.com/office/drawing/2014/main" id="{B823E9A9-BD70-42E5-9F32-03061692B7EA}"/>
                </a:ext>
              </a:extLst>
            </p:cNvPr>
            <p:cNvSpPr txBox="1"/>
            <p:nvPr/>
          </p:nvSpPr>
          <p:spPr>
            <a:xfrm>
              <a:off x="407367" y="4221088"/>
              <a:ext cx="64807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P20</a:t>
              </a:r>
            </a:p>
          </p:txBody>
        </p:sp>
        <p:sp>
          <p:nvSpPr>
            <p:cNvPr id="24" name="文本框 23">
              <a:extLst>
                <a:ext uri="{FF2B5EF4-FFF2-40B4-BE49-F238E27FC236}">
                  <a16:creationId xmlns:a16="http://schemas.microsoft.com/office/drawing/2014/main" id="{1DBA9EC2-B972-48CE-9893-8C3A8D5B5661}"/>
                </a:ext>
              </a:extLst>
            </p:cNvPr>
            <p:cNvSpPr txBox="1"/>
            <p:nvPr/>
          </p:nvSpPr>
          <p:spPr>
            <a:xfrm>
              <a:off x="191421" y="5305088"/>
              <a:ext cx="86333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NPCA</a:t>
              </a:r>
            </a:p>
            <a:p>
              <a:r>
                <a:rPr lang="en-US" sz="1600" dirty="0">
                  <a:solidFill>
                    <a:schemeClr val="tx1"/>
                  </a:solidFill>
                </a:rPr>
                <a:t>P20</a:t>
              </a:r>
            </a:p>
          </p:txBody>
        </p:sp>
        <p:sp>
          <p:nvSpPr>
            <p:cNvPr id="25" name="矩形 24">
              <a:extLst>
                <a:ext uri="{FF2B5EF4-FFF2-40B4-BE49-F238E27FC236}">
                  <a16:creationId xmlns:a16="http://schemas.microsoft.com/office/drawing/2014/main" id="{B0589167-1D1D-4EB5-B7F2-F1E0310504E1}"/>
                </a:ext>
              </a:extLst>
            </p:cNvPr>
            <p:cNvSpPr/>
            <p:nvPr/>
          </p:nvSpPr>
          <p:spPr>
            <a:xfrm>
              <a:off x="3266461" y="5229202"/>
              <a:ext cx="381086" cy="427940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ICF</a:t>
              </a:r>
            </a:p>
          </p:txBody>
        </p:sp>
        <p:sp>
          <p:nvSpPr>
            <p:cNvPr id="26" name="矩形 25">
              <a:extLst>
                <a:ext uri="{FF2B5EF4-FFF2-40B4-BE49-F238E27FC236}">
                  <a16:creationId xmlns:a16="http://schemas.microsoft.com/office/drawing/2014/main" id="{A04619A7-7FF4-4E7C-AAEE-08D59E48AA3A}"/>
                </a:ext>
              </a:extLst>
            </p:cNvPr>
            <p:cNvSpPr/>
            <p:nvPr/>
          </p:nvSpPr>
          <p:spPr>
            <a:xfrm>
              <a:off x="3719920" y="5218663"/>
              <a:ext cx="381086" cy="427940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ICR</a:t>
              </a:r>
            </a:p>
          </p:txBody>
        </p:sp>
        <p:sp>
          <p:nvSpPr>
            <p:cNvPr id="27" name="矩形 26">
              <a:extLst>
                <a:ext uri="{FF2B5EF4-FFF2-40B4-BE49-F238E27FC236}">
                  <a16:creationId xmlns:a16="http://schemas.microsoft.com/office/drawing/2014/main" id="{5965DF8C-CB80-4A85-888E-91E1D4E2120D}"/>
                </a:ext>
              </a:extLst>
            </p:cNvPr>
            <p:cNvSpPr/>
            <p:nvPr/>
          </p:nvSpPr>
          <p:spPr>
            <a:xfrm>
              <a:off x="5559193" y="5215865"/>
              <a:ext cx="284780" cy="427940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BA</a:t>
              </a:r>
            </a:p>
          </p:txBody>
        </p:sp>
        <p:cxnSp>
          <p:nvCxnSpPr>
            <p:cNvPr id="28" name="连接符: 曲线 27">
              <a:extLst>
                <a:ext uri="{FF2B5EF4-FFF2-40B4-BE49-F238E27FC236}">
                  <a16:creationId xmlns:a16="http://schemas.microsoft.com/office/drawing/2014/main" id="{5D344C7C-09AC-452B-84C8-E6DFED7FD96A}"/>
                </a:ext>
              </a:extLst>
            </p:cNvPr>
            <p:cNvCxnSpPr>
              <a:cxnSpLocks/>
            </p:cNvCxnSpPr>
            <p:nvPr/>
          </p:nvCxnSpPr>
          <p:spPr>
            <a:xfrm rot="16200000" flipH="1">
              <a:off x="6533273" y="4974340"/>
              <a:ext cx="864096" cy="144016"/>
            </a:xfrm>
            <a:prstGeom prst="curvedConnector3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连接符: 曲线 28">
              <a:extLst>
                <a:ext uri="{FF2B5EF4-FFF2-40B4-BE49-F238E27FC236}">
                  <a16:creationId xmlns:a16="http://schemas.microsoft.com/office/drawing/2014/main" id="{86D506CB-AD38-4291-9AFD-FB4062635774}"/>
                </a:ext>
              </a:extLst>
            </p:cNvPr>
            <p:cNvCxnSpPr>
              <a:cxnSpLocks/>
            </p:cNvCxnSpPr>
            <p:nvPr/>
          </p:nvCxnSpPr>
          <p:spPr>
            <a:xfrm rot="5400000" flipH="1" flipV="1">
              <a:off x="9169688" y="4934972"/>
              <a:ext cx="857369" cy="216023"/>
            </a:xfrm>
            <a:prstGeom prst="curvedConnector3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0" name="矩形 29">
              <a:extLst>
                <a:ext uri="{FF2B5EF4-FFF2-40B4-BE49-F238E27FC236}">
                  <a16:creationId xmlns:a16="http://schemas.microsoft.com/office/drawing/2014/main" id="{55427A3D-51BF-489B-83D5-509CEE6DB89D}"/>
                </a:ext>
              </a:extLst>
            </p:cNvPr>
            <p:cNvSpPr/>
            <p:nvPr/>
          </p:nvSpPr>
          <p:spPr>
            <a:xfrm>
              <a:off x="8026141" y="5209174"/>
              <a:ext cx="1058960" cy="441276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DL PPDU</a:t>
              </a:r>
            </a:p>
          </p:txBody>
        </p:sp>
        <p:sp>
          <p:nvSpPr>
            <p:cNvPr id="31" name="矩形 30">
              <a:extLst>
                <a:ext uri="{FF2B5EF4-FFF2-40B4-BE49-F238E27FC236}">
                  <a16:creationId xmlns:a16="http://schemas.microsoft.com/office/drawing/2014/main" id="{2C7163A0-2C4D-41EB-924E-BFB356B4F132}"/>
                </a:ext>
              </a:extLst>
            </p:cNvPr>
            <p:cNvSpPr/>
            <p:nvPr/>
          </p:nvSpPr>
          <p:spPr>
            <a:xfrm>
              <a:off x="7096559" y="5229200"/>
              <a:ext cx="381086" cy="427940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ICF</a:t>
              </a:r>
            </a:p>
          </p:txBody>
        </p:sp>
        <p:sp>
          <p:nvSpPr>
            <p:cNvPr id="32" name="矩形 31">
              <a:extLst>
                <a:ext uri="{FF2B5EF4-FFF2-40B4-BE49-F238E27FC236}">
                  <a16:creationId xmlns:a16="http://schemas.microsoft.com/office/drawing/2014/main" id="{211C521C-FA7B-460D-8286-8DFC16E680A8}"/>
                </a:ext>
              </a:extLst>
            </p:cNvPr>
            <p:cNvSpPr/>
            <p:nvPr/>
          </p:nvSpPr>
          <p:spPr>
            <a:xfrm>
              <a:off x="7549546" y="5222510"/>
              <a:ext cx="381086" cy="427940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ICR</a:t>
              </a:r>
            </a:p>
          </p:txBody>
        </p:sp>
        <p:sp>
          <p:nvSpPr>
            <p:cNvPr id="33" name="矩形 32">
              <a:extLst>
                <a:ext uri="{FF2B5EF4-FFF2-40B4-BE49-F238E27FC236}">
                  <a16:creationId xmlns:a16="http://schemas.microsoft.com/office/drawing/2014/main" id="{CBB2F83C-4979-4B97-938B-EF7516FD332F}"/>
                </a:ext>
              </a:extLst>
            </p:cNvPr>
            <p:cNvSpPr/>
            <p:nvPr/>
          </p:nvSpPr>
          <p:spPr>
            <a:xfrm>
              <a:off x="9191139" y="5215728"/>
              <a:ext cx="284780" cy="427940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BA</a:t>
              </a:r>
            </a:p>
          </p:txBody>
        </p:sp>
        <p:sp>
          <p:nvSpPr>
            <p:cNvPr id="34" name="椭圆 33">
              <a:extLst>
                <a:ext uri="{FF2B5EF4-FFF2-40B4-BE49-F238E27FC236}">
                  <a16:creationId xmlns:a16="http://schemas.microsoft.com/office/drawing/2014/main" id="{61128962-5EDF-4FB2-8FCA-5E027497FBE1}"/>
                </a:ext>
              </a:extLst>
            </p:cNvPr>
            <p:cNvSpPr/>
            <p:nvPr/>
          </p:nvSpPr>
          <p:spPr>
            <a:xfrm>
              <a:off x="6776392" y="3863896"/>
              <a:ext cx="327722" cy="695746"/>
            </a:xfrm>
            <a:prstGeom prst="ellipse">
              <a:avLst/>
            </a:prstGeom>
            <a:noFill/>
            <a:ln w="127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5" name="直接箭头连接符 34">
              <a:extLst>
                <a:ext uri="{FF2B5EF4-FFF2-40B4-BE49-F238E27FC236}">
                  <a16:creationId xmlns:a16="http://schemas.microsoft.com/office/drawing/2014/main" id="{B456CAA4-41D7-41FD-A704-C63CCA2B7697}"/>
                </a:ext>
              </a:extLst>
            </p:cNvPr>
            <p:cNvCxnSpPr>
              <a:cxnSpLocks/>
              <a:endCxn id="34" idx="3"/>
            </p:cNvCxnSpPr>
            <p:nvPr/>
          </p:nvCxnSpPr>
          <p:spPr>
            <a:xfrm flipV="1">
              <a:off x="6691299" y="4457752"/>
              <a:ext cx="133087" cy="1347512"/>
            </a:xfrm>
            <a:prstGeom prst="straightConnector1">
              <a:avLst/>
            </a:prstGeom>
            <a:ln>
              <a:solidFill>
                <a:srgbClr val="0070C0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6" name="文本框 35">
              <a:extLst>
                <a:ext uri="{FF2B5EF4-FFF2-40B4-BE49-F238E27FC236}">
                  <a16:creationId xmlns:a16="http://schemas.microsoft.com/office/drawing/2014/main" id="{17E9D704-AC03-463B-9534-60461B12A1D6}"/>
                </a:ext>
              </a:extLst>
            </p:cNvPr>
            <p:cNvSpPr txBox="1"/>
            <p:nvPr/>
          </p:nvSpPr>
          <p:spPr>
            <a:xfrm>
              <a:off x="5388045" y="5798449"/>
              <a:ext cx="300008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chemeClr val="tx1"/>
                  </a:solidFill>
                </a:rPr>
                <a:t>(pre-HE) PPDU triggers NPCA when basic NAV is not zero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342515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A473C8F-F5E4-4B5A-879C-6A5DFAE75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PPDU-based NPCA in OBSS TXOP – option 2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723E25D-E65F-4B0D-890A-F8AFB2B48F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an OBSS TXOP protected by OBSS ICF + ICR, PPDU-based NPCA can be triggered by a sequence of OBSS BA + a following PPDU, under the following conditions: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OBSS BA and the PPDU is separated by SIFS 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Basic NAV set by OBSS ICF is non-zero and has not been reset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PPDU end time is earlier than the end time of basic NAV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Length and bandwidth of the PPDU satisfy NPCA requirements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OBSS BA checking + SIFS separation ensures that the PPDU is from OBSS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PPDU is assumed from the same OBSS as the BA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Additional considerations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Switch time can be 3 OFDM symbols after reception of L-SIG field of the PPDU (NPCA NHT switch time)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If OBSS TXOP is early terminated, AP/STA will be able to detect CF-End on PCH, since AP/STA needs to switch back to PCH by the end of PPDU triggering NPCA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A235BD3-E9C3-48A9-A607-C25B02584E9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6D2FF46-83E1-4E1C-9EB4-8C53D9896C0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12E13CCA-D53D-48BF-94FB-3EAD2933A18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41617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553C900-4DEA-406C-B08E-8216F6A0D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option 2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4B3EBB4-91C6-4858-B7E8-47DED68748D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F9DE955-7A3D-4D88-80AF-01900CF0F44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50B98A9B-88AD-4EB3-8B02-0E88176F785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grpSp>
        <p:nvGrpSpPr>
          <p:cNvPr id="7" name="组合 6">
            <a:extLst>
              <a:ext uri="{FF2B5EF4-FFF2-40B4-BE49-F238E27FC236}">
                <a16:creationId xmlns:a16="http://schemas.microsoft.com/office/drawing/2014/main" id="{925498B4-80E0-4478-9A14-925F0156EDB1}"/>
              </a:ext>
            </a:extLst>
          </p:cNvPr>
          <p:cNvGrpSpPr/>
          <p:nvPr/>
        </p:nvGrpSpPr>
        <p:grpSpPr>
          <a:xfrm>
            <a:off x="601164" y="2596053"/>
            <a:ext cx="11089156" cy="3034321"/>
            <a:chOff x="191421" y="3169182"/>
            <a:chExt cx="11089156" cy="3034321"/>
          </a:xfrm>
        </p:grpSpPr>
        <p:cxnSp>
          <p:nvCxnSpPr>
            <p:cNvPr id="8" name="直接箭头连接符 7">
              <a:extLst>
                <a:ext uri="{FF2B5EF4-FFF2-40B4-BE49-F238E27FC236}">
                  <a16:creationId xmlns:a16="http://schemas.microsoft.com/office/drawing/2014/main" id="{0E275A1A-D03C-42E9-807D-AE6554A7ABA7}"/>
                </a:ext>
              </a:extLst>
            </p:cNvPr>
            <p:cNvCxnSpPr>
              <a:cxnSpLocks/>
            </p:cNvCxnSpPr>
            <p:nvPr/>
          </p:nvCxnSpPr>
          <p:spPr>
            <a:xfrm>
              <a:off x="983433" y="4492978"/>
              <a:ext cx="10297144" cy="0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" name="矩形 8">
              <a:extLst>
                <a:ext uri="{FF2B5EF4-FFF2-40B4-BE49-F238E27FC236}">
                  <a16:creationId xmlns:a16="http://schemas.microsoft.com/office/drawing/2014/main" id="{4A5B18BF-30A1-4F20-AA2E-8E4A2DCBA6E1}"/>
                </a:ext>
              </a:extLst>
            </p:cNvPr>
            <p:cNvSpPr/>
            <p:nvPr/>
          </p:nvSpPr>
          <p:spPr>
            <a:xfrm>
              <a:off x="1487489" y="4060930"/>
              <a:ext cx="648072" cy="432048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RTS</a:t>
              </a:r>
            </a:p>
          </p:txBody>
        </p:sp>
        <p:sp>
          <p:nvSpPr>
            <p:cNvPr id="10" name="矩形 9">
              <a:extLst>
                <a:ext uri="{FF2B5EF4-FFF2-40B4-BE49-F238E27FC236}">
                  <a16:creationId xmlns:a16="http://schemas.microsoft.com/office/drawing/2014/main" id="{2EE2730B-021D-4C62-A558-171EF2FB9F80}"/>
                </a:ext>
              </a:extLst>
            </p:cNvPr>
            <p:cNvSpPr/>
            <p:nvPr/>
          </p:nvSpPr>
          <p:spPr>
            <a:xfrm>
              <a:off x="2247091" y="4487932"/>
              <a:ext cx="629345" cy="432048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CTS</a:t>
              </a:r>
            </a:p>
          </p:txBody>
        </p:sp>
        <p:sp>
          <p:nvSpPr>
            <p:cNvPr id="11" name="矩形 10">
              <a:extLst>
                <a:ext uri="{FF2B5EF4-FFF2-40B4-BE49-F238E27FC236}">
                  <a16:creationId xmlns:a16="http://schemas.microsoft.com/office/drawing/2014/main" id="{F4F787BF-594F-4AE7-AFF1-A5CADC082E82}"/>
                </a:ext>
              </a:extLst>
            </p:cNvPr>
            <p:cNvSpPr/>
            <p:nvPr/>
          </p:nvSpPr>
          <p:spPr>
            <a:xfrm>
              <a:off x="3024857" y="4048340"/>
              <a:ext cx="3071143" cy="432048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VHT PPDU</a:t>
              </a:r>
            </a:p>
          </p:txBody>
        </p:sp>
        <p:sp>
          <p:nvSpPr>
            <p:cNvPr id="12" name="矩形 11">
              <a:extLst>
                <a:ext uri="{FF2B5EF4-FFF2-40B4-BE49-F238E27FC236}">
                  <a16:creationId xmlns:a16="http://schemas.microsoft.com/office/drawing/2014/main" id="{58E91993-3C05-477A-9901-4EA2B84BEA46}"/>
                </a:ext>
              </a:extLst>
            </p:cNvPr>
            <p:cNvSpPr/>
            <p:nvPr/>
          </p:nvSpPr>
          <p:spPr>
            <a:xfrm>
              <a:off x="6219221" y="4492978"/>
              <a:ext cx="524851" cy="432048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BA</a:t>
              </a:r>
            </a:p>
          </p:txBody>
        </p: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id="{E24CB971-140F-4767-BC05-E0FB823DAE3A}"/>
                </a:ext>
              </a:extLst>
            </p:cNvPr>
            <p:cNvSpPr/>
            <p:nvPr/>
          </p:nvSpPr>
          <p:spPr>
            <a:xfrm>
              <a:off x="6888088" y="4060930"/>
              <a:ext cx="2809079" cy="432048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VHT PPDU</a:t>
              </a:r>
            </a:p>
          </p:txBody>
        </p:sp>
        <p:sp>
          <p:nvSpPr>
            <p:cNvPr id="14" name="矩形 13">
              <a:extLst>
                <a:ext uri="{FF2B5EF4-FFF2-40B4-BE49-F238E27FC236}">
                  <a16:creationId xmlns:a16="http://schemas.microsoft.com/office/drawing/2014/main" id="{C85A75B0-F4B9-498D-A64A-CA344DAD0892}"/>
                </a:ext>
              </a:extLst>
            </p:cNvPr>
            <p:cNvSpPr/>
            <p:nvPr/>
          </p:nvSpPr>
          <p:spPr>
            <a:xfrm>
              <a:off x="9819621" y="4492978"/>
              <a:ext cx="524851" cy="432048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BA</a:t>
              </a:r>
            </a:p>
          </p:txBody>
        </p:sp>
        <p:cxnSp>
          <p:nvCxnSpPr>
            <p:cNvPr id="15" name="直接连接符 14">
              <a:extLst>
                <a:ext uri="{FF2B5EF4-FFF2-40B4-BE49-F238E27FC236}">
                  <a16:creationId xmlns:a16="http://schemas.microsoft.com/office/drawing/2014/main" id="{5C7CBE07-1509-4B43-BEFA-3B11F05C51BD}"/>
                </a:ext>
              </a:extLst>
            </p:cNvPr>
            <p:cNvCxnSpPr>
              <a:cxnSpLocks/>
            </p:cNvCxnSpPr>
            <p:nvPr/>
          </p:nvCxnSpPr>
          <p:spPr>
            <a:xfrm>
              <a:off x="1487489" y="3340850"/>
              <a:ext cx="0" cy="2604879"/>
            </a:xfrm>
            <a:prstGeom prst="line">
              <a:avLst/>
            </a:prstGeom>
            <a:ln w="12700">
              <a:prstDash val="lg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直接连接符 15">
              <a:extLst>
                <a:ext uri="{FF2B5EF4-FFF2-40B4-BE49-F238E27FC236}">
                  <a16:creationId xmlns:a16="http://schemas.microsoft.com/office/drawing/2014/main" id="{76165BA6-F149-44D0-947B-0E06155FE127}"/>
                </a:ext>
              </a:extLst>
            </p:cNvPr>
            <p:cNvCxnSpPr>
              <a:cxnSpLocks/>
            </p:cNvCxnSpPr>
            <p:nvPr/>
          </p:nvCxnSpPr>
          <p:spPr>
            <a:xfrm>
              <a:off x="10345241" y="3340850"/>
              <a:ext cx="0" cy="2592502"/>
            </a:xfrm>
            <a:prstGeom prst="line">
              <a:avLst/>
            </a:prstGeom>
            <a:ln w="12700">
              <a:prstDash val="lg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箭头连接符 16">
              <a:extLst>
                <a:ext uri="{FF2B5EF4-FFF2-40B4-BE49-F238E27FC236}">
                  <a16:creationId xmlns:a16="http://schemas.microsoft.com/office/drawing/2014/main" id="{13BBFD34-AEB1-4209-8340-A91CD1CEAF2A}"/>
                </a:ext>
              </a:extLst>
            </p:cNvPr>
            <p:cNvCxnSpPr/>
            <p:nvPr/>
          </p:nvCxnSpPr>
          <p:spPr>
            <a:xfrm>
              <a:off x="1487489" y="3484866"/>
              <a:ext cx="8856984" cy="0"/>
            </a:xfrm>
            <a:prstGeom prst="straightConnector1">
              <a:avLst/>
            </a:prstGeom>
            <a:ln w="12700">
              <a:headEnd type="triangl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8" name="文本框 17">
              <a:extLst>
                <a:ext uri="{FF2B5EF4-FFF2-40B4-BE49-F238E27FC236}">
                  <a16:creationId xmlns:a16="http://schemas.microsoft.com/office/drawing/2014/main" id="{93FF5F95-984B-4C77-A90C-6D3438A6D4BA}"/>
                </a:ext>
              </a:extLst>
            </p:cNvPr>
            <p:cNvSpPr txBox="1"/>
            <p:nvPr/>
          </p:nvSpPr>
          <p:spPr>
            <a:xfrm>
              <a:off x="4583833" y="3169182"/>
              <a:ext cx="252028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OBSS TXOP duration</a:t>
              </a:r>
            </a:p>
          </p:txBody>
        </p:sp>
        <p:cxnSp>
          <p:nvCxnSpPr>
            <p:cNvPr id="19" name="直接箭头连接符 18">
              <a:extLst>
                <a:ext uri="{FF2B5EF4-FFF2-40B4-BE49-F238E27FC236}">
                  <a16:creationId xmlns:a16="http://schemas.microsoft.com/office/drawing/2014/main" id="{0F5C66B6-F3CF-4DF8-BC14-6C08BD9FE1EE}"/>
                </a:ext>
              </a:extLst>
            </p:cNvPr>
            <p:cNvCxnSpPr>
              <a:cxnSpLocks/>
            </p:cNvCxnSpPr>
            <p:nvPr/>
          </p:nvCxnSpPr>
          <p:spPr>
            <a:xfrm>
              <a:off x="983433" y="5717114"/>
              <a:ext cx="10297144" cy="0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连接符: 曲线 19">
              <a:extLst>
                <a:ext uri="{FF2B5EF4-FFF2-40B4-BE49-F238E27FC236}">
                  <a16:creationId xmlns:a16="http://schemas.microsoft.com/office/drawing/2014/main" id="{C0529048-FF81-4D57-9AAA-69422C2DB43E}"/>
                </a:ext>
              </a:extLst>
            </p:cNvPr>
            <p:cNvCxnSpPr/>
            <p:nvPr/>
          </p:nvCxnSpPr>
          <p:spPr>
            <a:xfrm rot="16200000" flipH="1">
              <a:off x="2706311" y="5050722"/>
              <a:ext cx="864096" cy="144016"/>
            </a:xfrm>
            <a:prstGeom prst="curvedConnector3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连接符: 曲线 20">
              <a:extLst>
                <a:ext uri="{FF2B5EF4-FFF2-40B4-BE49-F238E27FC236}">
                  <a16:creationId xmlns:a16="http://schemas.microsoft.com/office/drawing/2014/main" id="{124AB060-0D6B-4F61-8815-3C53BD4D8A37}"/>
                </a:ext>
              </a:extLst>
            </p:cNvPr>
            <p:cNvCxnSpPr>
              <a:cxnSpLocks/>
            </p:cNvCxnSpPr>
            <p:nvPr/>
          </p:nvCxnSpPr>
          <p:spPr>
            <a:xfrm rot="5400000" flipH="1" flipV="1">
              <a:off x="5538967" y="5011355"/>
              <a:ext cx="857369" cy="216023"/>
            </a:xfrm>
            <a:prstGeom prst="curvedConnector3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2" name="矩形 21">
              <a:extLst>
                <a:ext uri="{FF2B5EF4-FFF2-40B4-BE49-F238E27FC236}">
                  <a16:creationId xmlns:a16="http://schemas.microsoft.com/office/drawing/2014/main" id="{7A611C0A-B24D-4F2E-BDF1-8B918FF7B8E3}"/>
                </a:ext>
              </a:extLst>
            </p:cNvPr>
            <p:cNvSpPr/>
            <p:nvPr/>
          </p:nvSpPr>
          <p:spPr>
            <a:xfrm>
              <a:off x="4199179" y="5271731"/>
              <a:ext cx="1249630" cy="441276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DL PPDU</a:t>
              </a:r>
            </a:p>
          </p:txBody>
        </p:sp>
        <p:sp>
          <p:nvSpPr>
            <p:cNvPr id="23" name="文本框 22">
              <a:extLst>
                <a:ext uri="{FF2B5EF4-FFF2-40B4-BE49-F238E27FC236}">
                  <a16:creationId xmlns:a16="http://schemas.microsoft.com/office/drawing/2014/main" id="{86BC618E-EF4E-4AA8-9BE2-BD6AC9366868}"/>
                </a:ext>
              </a:extLst>
            </p:cNvPr>
            <p:cNvSpPr txBox="1"/>
            <p:nvPr/>
          </p:nvSpPr>
          <p:spPr>
            <a:xfrm>
              <a:off x="407367" y="4276954"/>
              <a:ext cx="64807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P20</a:t>
              </a:r>
            </a:p>
          </p:txBody>
        </p:sp>
        <p:sp>
          <p:nvSpPr>
            <p:cNvPr id="24" name="文本框 23">
              <a:extLst>
                <a:ext uri="{FF2B5EF4-FFF2-40B4-BE49-F238E27FC236}">
                  <a16:creationId xmlns:a16="http://schemas.microsoft.com/office/drawing/2014/main" id="{1EF59F52-35AF-472C-8853-AC2299AD27E6}"/>
                </a:ext>
              </a:extLst>
            </p:cNvPr>
            <p:cNvSpPr txBox="1"/>
            <p:nvPr/>
          </p:nvSpPr>
          <p:spPr>
            <a:xfrm>
              <a:off x="191421" y="5360954"/>
              <a:ext cx="86333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NPCA</a:t>
              </a:r>
            </a:p>
            <a:p>
              <a:r>
                <a:rPr lang="en-US" sz="1600" dirty="0">
                  <a:solidFill>
                    <a:schemeClr val="tx1"/>
                  </a:solidFill>
                </a:rPr>
                <a:t>P20</a:t>
              </a:r>
            </a:p>
          </p:txBody>
        </p:sp>
        <p:sp>
          <p:nvSpPr>
            <p:cNvPr id="25" name="矩形 24">
              <a:extLst>
                <a:ext uri="{FF2B5EF4-FFF2-40B4-BE49-F238E27FC236}">
                  <a16:creationId xmlns:a16="http://schemas.microsoft.com/office/drawing/2014/main" id="{0C8A31A8-6996-4A93-B937-53760808BBA4}"/>
                </a:ext>
              </a:extLst>
            </p:cNvPr>
            <p:cNvSpPr/>
            <p:nvPr/>
          </p:nvSpPr>
          <p:spPr>
            <a:xfrm>
              <a:off x="3266461" y="5285068"/>
              <a:ext cx="381086" cy="427940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ICF</a:t>
              </a:r>
            </a:p>
          </p:txBody>
        </p:sp>
        <p:sp>
          <p:nvSpPr>
            <p:cNvPr id="26" name="矩形 25">
              <a:extLst>
                <a:ext uri="{FF2B5EF4-FFF2-40B4-BE49-F238E27FC236}">
                  <a16:creationId xmlns:a16="http://schemas.microsoft.com/office/drawing/2014/main" id="{70268E45-E5AF-409A-9138-D4A7716E76A0}"/>
                </a:ext>
              </a:extLst>
            </p:cNvPr>
            <p:cNvSpPr/>
            <p:nvPr/>
          </p:nvSpPr>
          <p:spPr>
            <a:xfrm>
              <a:off x="3719920" y="5274529"/>
              <a:ext cx="381086" cy="427940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ICR</a:t>
              </a:r>
            </a:p>
          </p:txBody>
        </p:sp>
        <p:sp>
          <p:nvSpPr>
            <p:cNvPr id="27" name="矩形 26">
              <a:extLst>
                <a:ext uri="{FF2B5EF4-FFF2-40B4-BE49-F238E27FC236}">
                  <a16:creationId xmlns:a16="http://schemas.microsoft.com/office/drawing/2014/main" id="{88ACD85D-C265-4E10-A3FC-715575D5A97B}"/>
                </a:ext>
              </a:extLst>
            </p:cNvPr>
            <p:cNvSpPr/>
            <p:nvPr/>
          </p:nvSpPr>
          <p:spPr>
            <a:xfrm>
              <a:off x="5559193" y="5271731"/>
              <a:ext cx="284780" cy="427940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BA</a:t>
              </a:r>
            </a:p>
          </p:txBody>
        </p:sp>
        <p:cxnSp>
          <p:nvCxnSpPr>
            <p:cNvPr id="28" name="连接符: 曲线 27">
              <a:extLst>
                <a:ext uri="{FF2B5EF4-FFF2-40B4-BE49-F238E27FC236}">
                  <a16:creationId xmlns:a16="http://schemas.microsoft.com/office/drawing/2014/main" id="{70DBD40D-ECB0-4B61-8D63-C41E8C1DB395}"/>
                </a:ext>
              </a:extLst>
            </p:cNvPr>
            <p:cNvCxnSpPr>
              <a:cxnSpLocks/>
            </p:cNvCxnSpPr>
            <p:nvPr/>
          </p:nvCxnSpPr>
          <p:spPr>
            <a:xfrm rot="16200000" flipH="1">
              <a:off x="6533273" y="5030206"/>
              <a:ext cx="864096" cy="144016"/>
            </a:xfrm>
            <a:prstGeom prst="curvedConnector3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连接符: 曲线 28">
              <a:extLst>
                <a:ext uri="{FF2B5EF4-FFF2-40B4-BE49-F238E27FC236}">
                  <a16:creationId xmlns:a16="http://schemas.microsoft.com/office/drawing/2014/main" id="{50B793A0-DB6F-4F37-B284-3C8B2AB63515}"/>
                </a:ext>
              </a:extLst>
            </p:cNvPr>
            <p:cNvCxnSpPr>
              <a:cxnSpLocks/>
            </p:cNvCxnSpPr>
            <p:nvPr/>
          </p:nvCxnSpPr>
          <p:spPr>
            <a:xfrm rot="5400000" flipH="1" flipV="1">
              <a:off x="9169688" y="4990838"/>
              <a:ext cx="857369" cy="216023"/>
            </a:xfrm>
            <a:prstGeom prst="curvedConnector3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0" name="矩形 29">
              <a:extLst>
                <a:ext uri="{FF2B5EF4-FFF2-40B4-BE49-F238E27FC236}">
                  <a16:creationId xmlns:a16="http://schemas.microsoft.com/office/drawing/2014/main" id="{79EAA155-4C12-4943-9E14-D93AF113912A}"/>
                </a:ext>
              </a:extLst>
            </p:cNvPr>
            <p:cNvSpPr/>
            <p:nvPr/>
          </p:nvSpPr>
          <p:spPr>
            <a:xfrm>
              <a:off x="8026141" y="5265040"/>
              <a:ext cx="1058960" cy="441276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DL PPDU</a:t>
              </a:r>
            </a:p>
          </p:txBody>
        </p:sp>
        <p:sp>
          <p:nvSpPr>
            <p:cNvPr id="31" name="矩形 30">
              <a:extLst>
                <a:ext uri="{FF2B5EF4-FFF2-40B4-BE49-F238E27FC236}">
                  <a16:creationId xmlns:a16="http://schemas.microsoft.com/office/drawing/2014/main" id="{19D931B2-C412-4FB6-B852-1ED2077C9CC7}"/>
                </a:ext>
              </a:extLst>
            </p:cNvPr>
            <p:cNvSpPr/>
            <p:nvPr/>
          </p:nvSpPr>
          <p:spPr>
            <a:xfrm>
              <a:off x="7096559" y="5285066"/>
              <a:ext cx="381086" cy="427940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ICF</a:t>
              </a:r>
            </a:p>
          </p:txBody>
        </p:sp>
        <p:sp>
          <p:nvSpPr>
            <p:cNvPr id="32" name="矩形 31">
              <a:extLst>
                <a:ext uri="{FF2B5EF4-FFF2-40B4-BE49-F238E27FC236}">
                  <a16:creationId xmlns:a16="http://schemas.microsoft.com/office/drawing/2014/main" id="{0865D4F5-AFAE-43FF-A35F-2E0603E0B7AB}"/>
                </a:ext>
              </a:extLst>
            </p:cNvPr>
            <p:cNvSpPr/>
            <p:nvPr/>
          </p:nvSpPr>
          <p:spPr>
            <a:xfrm>
              <a:off x="7549546" y="5278376"/>
              <a:ext cx="381086" cy="427940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ICR</a:t>
              </a:r>
            </a:p>
          </p:txBody>
        </p:sp>
        <p:sp>
          <p:nvSpPr>
            <p:cNvPr id="33" name="矩形 32">
              <a:extLst>
                <a:ext uri="{FF2B5EF4-FFF2-40B4-BE49-F238E27FC236}">
                  <a16:creationId xmlns:a16="http://schemas.microsoft.com/office/drawing/2014/main" id="{9E4417C6-EB8F-4BD8-A417-7EEDE30061C5}"/>
                </a:ext>
              </a:extLst>
            </p:cNvPr>
            <p:cNvSpPr/>
            <p:nvPr/>
          </p:nvSpPr>
          <p:spPr>
            <a:xfrm>
              <a:off x="9191139" y="5271594"/>
              <a:ext cx="284780" cy="427940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BA</a:t>
              </a:r>
            </a:p>
          </p:txBody>
        </p:sp>
        <p:sp>
          <p:nvSpPr>
            <p:cNvPr id="34" name="椭圆 33">
              <a:extLst>
                <a:ext uri="{FF2B5EF4-FFF2-40B4-BE49-F238E27FC236}">
                  <a16:creationId xmlns:a16="http://schemas.microsoft.com/office/drawing/2014/main" id="{56304657-14EE-4A7B-80AB-1950857DFF79}"/>
                </a:ext>
              </a:extLst>
            </p:cNvPr>
            <p:cNvSpPr/>
            <p:nvPr/>
          </p:nvSpPr>
          <p:spPr>
            <a:xfrm>
              <a:off x="6150073" y="3863896"/>
              <a:ext cx="1039433" cy="1715930"/>
            </a:xfrm>
            <a:prstGeom prst="ellipse">
              <a:avLst/>
            </a:prstGeom>
            <a:noFill/>
            <a:ln w="127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5" name="直接箭头连接符 34">
              <a:extLst>
                <a:ext uri="{FF2B5EF4-FFF2-40B4-BE49-F238E27FC236}">
                  <a16:creationId xmlns:a16="http://schemas.microsoft.com/office/drawing/2014/main" id="{64B14041-6B8F-4BB0-B9C5-8883481607D9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776391" y="5534262"/>
              <a:ext cx="188930" cy="399090"/>
            </a:xfrm>
            <a:prstGeom prst="straightConnector1">
              <a:avLst/>
            </a:prstGeom>
            <a:ln>
              <a:solidFill>
                <a:srgbClr val="0070C0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6" name="文本框 35">
              <a:extLst>
                <a:ext uri="{FF2B5EF4-FFF2-40B4-BE49-F238E27FC236}">
                  <a16:creationId xmlns:a16="http://schemas.microsoft.com/office/drawing/2014/main" id="{FF18A9D1-5AD6-4ED4-92F7-B386A478B0EB}"/>
                </a:ext>
              </a:extLst>
            </p:cNvPr>
            <p:cNvSpPr txBox="1"/>
            <p:nvPr/>
          </p:nvSpPr>
          <p:spPr>
            <a:xfrm>
              <a:off x="5767288" y="5926504"/>
              <a:ext cx="356907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chemeClr val="tx1"/>
                  </a:solidFill>
                </a:rPr>
                <a:t>OBSS BA + following PPDU triggers NPCA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844482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39FA13C-C310-46BB-89C8-3CD75C7F2C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Conclusion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A7E2696-272D-4541-A189-DB276C0536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In this contribution, we have discussed possible </a:t>
            </a:r>
            <a:r>
              <a:rPr lang="en-US" dirty="0"/>
              <a:t>inefficiency of PPDU-based NPCA triggered by OBSS Control frame exchange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Two options are proposed to improve the gain of PPDU-based NPCA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1) NPCA can be triggered by a pre-HE PPDU that ends earlier than basic NAV timer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2) NPCA can be triggered by OBSS BA + a following PPDU separated by SIFS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both options, channel utilization can be improved by allowing more time for NPCA during OBSS TXOP</a:t>
            </a:r>
            <a:endParaRPr lang="en-CA" dirty="0"/>
          </a:p>
          <a:p>
            <a:pPr marL="457200" lvl="1" indent="0"/>
            <a:endParaRPr lang="en-CA" sz="180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92FA3A0-A01E-4A25-A785-0D1BE81D323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E335548-7C68-4C42-918D-4CB1C041622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F48CEB05-9559-4EE3-8AA9-50457F622FB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07069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9745</TotalTime>
  <Words>943</Words>
  <Application>Microsoft Office PowerPoint</Application>
  <PresentationFormat>宽屏</PresentationFormat>
  <Paragraphs>160</Paragraphs>
  <Slides>10</Slides>
  <Notes>2</Notes>
  <HiddenSlides>0</HiddenSlides>
  <MMClips>0</MMClips>
  <ScaleCrop>false</ScaleCrop>
  <HeadingPairs>
    <vt:vector size="8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4" baseType="lpstr">
      <vt:lpstr>Arial</vt:lpstr>
      <vt:lpstr>Times New Roman</vt:lpstr>
      <vt:lpstr>Office 主题​​</vt:lpstr>
      <vt:lpstr>Document</vt:lpstr>
      <vt:lpstr>Thoughts on PPDU-based NPCA</vt:lpstr>
      <vt:lpstr>Introduction</vt:lpstr>
      <vt:lpstr>Motivation</vt:lpstr>
      <vt:lpstr>Motivation (cont’d)</vt:lpstr>
      <vt:lpstr>PPDU-based NPCA in OBSS TXOP – option 1</vt:lpstr>
      <vt:lpstr>Example of option 1</vt:lpstr>
      <vt:lpstr>PPDU-based NPCA in OBSS TXOP – option 2</vt:lpstr>
      <vt:lpstr>Example of option 2</vt:lpstr>
      <vt:lpstr>Conclusion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Zhenpeng Shi</dc:creator>
  <cp:keywords/>
  <cp:lastModifiedBy>Zhenpeng Shi</cp:lastModifiedBy>
  <cp:revision>398</cp:revision>
  <cp:lastPrinted>1601-01-01T00:00:00Z</cp:lastPrinted>
  <dcterms:created xsi:type="dcterms:W3CDTF">2024-02-17T02:53:22Z</dcterms:created>
  <dcterms:modified xsi:type="dcterms:W3CDTF">2025-07-18T02:29:39Z</dcterms:modified>
  <cp:category>Name, Affiliation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(3)4h2WQJfJBsk6iq9ZSjh0kY6oQpM7Ujz+zxKKbd/aQNw5D3+yt2nWYm9vfcw0f3ombCW+rZKG
cv2DSZ/xD/JN1rI/ThwIzMIfJJEoMQB17yN18NXWZbd6Nc+GJdLvNNJ0zKGxTiYRYQkzMb+i
SzS9l3zjRSLrOJAtoKl9pflJciSnvKW2UvEcg8VAingpBYM0fdG+Brxg0C6RAmj8VwmYqDdL
8TPPSLsoZ06hlPlHN6</vt:lpwstr>
  </property>
  <property fmtid="{D5CDD505-2E9C-101B-9397-08002B2CF9AE}" pid="3" name="_2015_ms_pID_7253431">
    <vt:lpwstr>Qi+EehyefrFQ7WfZLPSgHbN8Aku4F+YbeDVfAYUV2nKR+JO9kTGfrq
Pss60nSYUMCJAZH4m1Sqmzt0NswVM4+2zqAC/62EKa6l7cHvS98XXxWno6gg2WIwvfnh2gT/
B6xNwzNGtSgZtekF++DVe3UGWv1G2zlTRnndhJWUCpV4vKV0He4rvv2HPMSBQp12ZiPN+O7J
tzofsB19D2KJoHX5Pf71OrVY9/DVubPaVNPc</vt:lpwstr>
  </property>
  <property fmtid="{D5CDD505-2E9C-101B-9397-08002B2CF9AE}" pid="4" name="_2015_ms_pID_7253432">
    <vt:lpwstr>t057/cs1ShFEjv5nJu0VuUI=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1719477044</vt:lpwstr>
  </property>
</Properties>
</file>