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325" r:id="rId4"/>
    <p:sldId id="326" r:id="rId5"/>
    <p:sldId id="327" r:id="rId6"/>
    <p:sldId id="322" r:id="rId7"/>
    <p:sldId id="298" r:id="rId8"/>
    <p:sldId id="32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2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113" d="100"/>
          <a:sy n="113" d="100"/>
        </p:scale>
        <p:origin x="165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2025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Rules for transmitting RTS in P-EDCA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2025-07-14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68685"/>
              </p:ext>
            </p:extLst>
          </p:nvPr>
        </p:nvGraphicFramePr>
        <p:xfrm>
          <a:off x="1219198" y="2821146"/>
          <a:ext cx="6629400" cy="30530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7431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3963988"/>
          </a:xfrm>
        </p:spPr>
        <p:txBody>
          <a:bodyPr/>
          <a:lstStyle/>
          <a:p>
            <a:pPr marL="0" indent="0"/>
            <a:r>
              <a:rPr lang="en-US" altLang="zh-CN" sz="1800" b="0" dirty="0"/>
              <a:t>P-EDCA recap: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When conditions satisfy (for AC_VO traffic, QSRC reaches a certain value, PSRC is less than or equal to a certain value), STAs operating in the PEDCA mode can transmit a defer signal (DS-CTS frame), and start P-EDCA contention (CW = 7)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When the </a:t>
            </a:r>
            <a:r>
              <a:rPr lang="en-US" altLang="zh-CN" sz="1800" b="0" dirty="0" err="1"/>
              <a:t>backoff</a:t>
            </a:r>
            <a:r>
              <a:rPr lang="en-US" altLang="zh-CN" sz="1800" b="0" dirty="0"/>
              <a:t> counter in the P-EDCA contention reaches 0, the STA shall transmit a RTS to the intended receiver to obtain a TXOP.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duration of the defer signal is set to 97us to cover the maximum duration of the P-EDCA contention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97us = 34</a:t>
            </a:r>
            <a:r>
              <a:rPr lang="en-US" altLang="zh-CN" sz="1400" dirty="0"/>
              <a:t>us</a:t>
            </a:r>
            <a:r>
              <a:rPr lang="en-US" altLang="zh-CN" sz="1400" b="0" dirty="0"/>
              <a:t> + 7 * 9us, where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34us is AIFS_VO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7 </a:t>
            </a:r>
            <a:r>
              <a:rPr lang="en-US" altLang="zh-CN" sz="1400" dirty="0"/>
              <a:t>is the maximum value of the </a:t>
            </a:r>
            <a:r>
              <a:rPr lang="en-US" altLang="zh-CN" sz="1400" dirty="0" err="1"/>
              <a:t>backoff</a:t>
            </a:r>
            <a:r>
              <a:rPr lang="en-US" altLang="zh-CN" sz="1400" dirty="0"/>
              <a:t> counter in the P-EDCA contention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9us is the slot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Statement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751012"/>
            <a:ext cx="7770813" cy="25161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Assume AP transmit a DS-CTS in order to transmit data to STA2,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STA2 will also receive the DS-CTS, and set NAV of 97us after receiving the DS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It is mentioned in [1] that if the initial value of the </a:t>
            </a:r>
            <a:r>
              <a:rPr lang="en-US" altLang="zh-CN" sz="1800" b="0" dirty="0" err="1"/>
              <a:t>backoff</a:t>
            </a:r>
            <a:r>
              <a:rPr lang="en-US" altLang="zh-CN" sz="1800" b="0" dirty="0"/>
              <a:t> counter during the P-EDCA contention is very small, the RTS will be sent very early, when STA2 receives the RTS, its NAV has not expired yet, so it cannot respond CTS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E.g., in the figure below, STA can not respond CTS if T &lt; 97us</a:t>
            </a:r>
            <a:endParaRPr lang="en-US" altLang="zh-CN" sz="14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58316F2-20C4-4873-90E5-15E15F694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785" y="4389169"/>
            <a:ext cx="4131041" cy="199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60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Observation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751012"/>
            <a:ext cx="7770813" cy="25161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duration of T depends on the </a:t>
            </a:r>
            <a:r>
              <a:rPr lang="en-US" altLang="zh-CN" sz="1800" b="0" dirty="0" err="1"/>
              <a:t>backoff</a:t>
            </a:r>
            <a:r>
              <a:rPr lang="en-US" altLang="zh-CN" sz="1800" b="0" dirty="0"/>
              <a:t> time and the RTS frame length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</a:t>
            </a:r>
            <a:r>
              <a:rPr lang="en-US" altLang="zh-CN" sz="1800" b="0" dirty="0" err="1"/>
              <a:t>backoff</a:t>
            </a:r>
            <a:r>
              <a:rPr lang="en-US" altLang="zh-CN" sz="1800" b="0" dirty="0"/>
              <a:t> time depends on the initial value of the </a:t>
            </a:r>
            <a:r>
              <a:rPr lang="en-US" altLang="zh-CN" sz="1800" b="0" dirty="0" err="1"/>
              <a:t>backoff</a:t>
            </a:r>
            <a:r>
              <a:rPr lang="en-US" altLang="zh-CN" sz="1800" b="0" dirty="0"/>
              <a:t> counter in the P-EDCA contention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RTS frame length depends on the rate of the PPDU carrying the RTS</a:t>
            </a:r>
            <a:endParaRPr lang="en-US" altLang="zh-CN" sz="14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58316F2-20C4-4873-90E5-15E15F6945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4044329"/>
            <a:ext cx="3093426" cy="1496258"/>
          </a:xfrm>
          <a:prstGeom prst="rect">
            <a:avLst/>
          </a:prstGeo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A0A933E-263F-4B8B-AE95-E2374B550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009706"/>
              </p:ext>
            </p:extLst>
          </p:nvPr>
        </p:nvGraphicFramePr>
        <p:xfrm>
          <a:off x="381000" y="4191000"/>
          <a:ext cx="5223940" cy="134112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712500">
                  <a:extLst>
                    <a:ext uri="{9D8B030D-6E8A-4147-A177-3AD203B41FA5}">
                      <a16:colId xmlns:a16="http://schemas.microsoft.com/office/drawing/2014/main" val="2096089545"/>
                    </a:ext>
                  </a:extLst>
                </a:gridCol>
                <a:gridCol w="654185">
                  <a:extLst>
                    <a:ext uri="{9D8B030D-6E8A-4147-A177-3AD203B41FA5}">
                      <a16:colId xmlns:a16="http://schemas.microsoft.com/office/drawing/2014/main" val="3900384517"/>
                    </a:ext>
                  </a:extLst>
                </a:gridCol>
                <a:gridCol w="610184">
                  <a:extLst>
                    <a:ext uri="{9D8B030D-6E8A-4147-A177-3AD203B41FA5}">
                      <a16:colId xmlns:a16="http://schemas.microsoft.com/office/drawing/2014/main" val="1322046708"/>
                    </a:ext>
                  </a:extLst>
                </a:gridCol>
                <a:gridCol w="711440">
                  <a:extLst>
                    <a:ext uri="{9D8B030D-6E8A-4147-A177-3AD203B41FA5}">
                      <a16:colId xmlns:a16="http://schemas.microsoft.com/office/drawing/2014/main" val="352420705"/>
                    </a:ext>
                  </a:extLst>
                </a:gridCol>
                <a:gridCol w="657896">
                  <a:extLst>
                    <a:ext uri="{9D8B030D-6E8A-4147-A177-3AD203B41FA5}">
                      <a16:colId xmlns:a16="http://schemas.microsoft.com/office/drawing/2014/main" val="2497309995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1974374729"/>
                    </a:ext>
                  </a:extLst>
                </a:gridCol>
                <a:gridCol w="667969">
                  <a:extLst>
                    <a:ext uri="{9D8B030D-6E8A-4147-A177-3AD203B41FA5}">
                      <a16:colId xmlns:a16="http://schemas.microsoft.com/office/drawing/2014/main" val="927306028"/>
                    </a:ext>
                  </a:extLst>
                </a:gridCol>
                <a:gridCol w="620787">
                  <a:extLst>
                    <a:ext uri="{9D8B030D-6E8A-4147-A177-3AD203B41FA5}">
                      <a16:colId xmlns:a16="http://schemas.microsoft.com/office/drawing/2014/main" val="3312666938"/>
                    </a:ext>
                  </a:extLst>
                </a:gridCol>
              </a:tblGrid>
              <a:tr h="2290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Frame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# of Octets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PPDU type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Preamble Length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Data Rate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Data bits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Data Length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bg1"/>
                          </a:solidFill>
                          <a:effectLst/>
                        </a:rPr>
                        <a:t>PPDU Length</a:t>
                      </a:r>
                      <a:endParaRPr lang="zh-CN" sz="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extLst>
                  <a:ext uri="{0D108BD9-81ED-4DB2-BD59-A6C34878D82A}">
                    <a16:rowId xmlns:a16="http://schemas.microsoft.com/office/drawing/2014/main" val="3106280126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RTS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Non-HT / Non-HT Dup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20us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6Mbps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182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32us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52us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extLst>
                  <a:ext uri="{0D108BD9-81ED-4DB2-BD59-A6C34878D82A}">
                    <a16:rowId xmlns:a16="http://schemas.microsoft.com/office/drawing/2014/main" val="552507460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RTS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Non-HT / Non-HT Dup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20us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12Mbps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182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16us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36us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extLst>
                  <a:ext uri="{0D108BD9-81ED-4DB2-BD59-A6C34878D82A}">
                    <a16:rowId xmlns:a16="http://schemas.microsoft.com/office/drawing/2014/main" val="2228142136"/>
                  </a:ext>
                </a:extLst>
              </a:tr>
              <a:tr h="34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RTS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Non-HT / Non-HT Dup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20us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24Mbps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182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8us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28us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7254" marR="57254" marT="0" marB="0"/>
                </a:tc>
                <a:extLst>
                  <a:ext uri="{0D108BD9-81ED-4DB2-BD59-A6C34878D82A}">
                    <a16:rowId xmlns:a16="http://schemas.microsoft.com/office/drawing/2014/main" val="2695483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943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799" y="1751012"/>
            <a:ext cx="7770813" cy="67962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can calculate the duration of T based on different values of RTS rate and different initial values of the </a:t>
            </a:r>
            <a:r>
              <a:rPr lang="en-US" altLang="zh-CN" sz="1800" b="0" dirty="0" err="1"/>
              <a:t>backoff</a:t>
            </a:r>
            <a:r>
              <a:rPr lang="en-US" altLang="zh-CN" sz="1800" b="0" dirty="0"/>
              <a:t> counter </a:t>
            </a:r>
            <a:endParaRPr lang="zh-CN" altLang="en-US" sz="1800" b="0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AF483EAA-4994-4016-9804-2E5E88C72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924516"/>
              </p:ext>
            </p:extLst>
          </p:nvPr>
        </p:nvGraphicFramePr>
        <p:xfrm>
          <a:off x="1600200" y="2707641"/>
          <a:ext cx="5001110" cy="1483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00222">
                  <a:extLst>
                    <a:ext uri="{9D8B030D-6E8A-4147-A177-3AD203B41FA5}">
                      <a16:colId xmlns:a16="http://schemas.microsoft.com/office/drawing/2014/main" val="1182335139"/>
                    </a:ext>
                  </a:extLst>
                </a:gridCol>
                <a:gridCol w="1000222">
                  <a:extLst>
                    <a:ext uri="{9D8B030D-6E8A-4147-A177-3AD203B41FA5}">
                      <a16:colId xmlns:a16="http://schemas.microsoft.com/office/drawing/2014/main" val="69246259"/>
                    </a:ext>
                  </a:extLst>
                </a:gridCol>
                <a:gridCol w="1000222">
                  <a:extLst>
                    <a:ext uri="{9D8B030D-6E8A-4147-A177-3AD203B41FA5}">
                      <a16:colId xmlns:a16="http://schemas.microsoft.com/office/drawing/2014/main" val="4154001382"/>
                    </a:ext>
                  </a:extLst>
                </a:gridCol>
                <a:gridCol w="1000222">
                  <a:extLst>
                    <a:ext uri="{9D8B030D-6E8A-4147-A177-3AD203B41FA5}">
                      <a16:colId xmlns:a16="http://schemas.microsoft.com/office/drawing/2014/main" val="3754924888"/>
                    </a:ext>
                  </a:extLst>
                </a:gridCol>
                <a:gridCol w="1000222">
                  <a:extLst>
                    <a:ext uri="{9D8B030D-6E8A-4147-A177-3AD203B41FA5}">
                      <a16:colId xmlns:a16="http://schemas.microsoft.com/office/drawing/2014/main" val="890232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1187798" rtl="0" eaLnBrk="1" latinLnBrk="0" hangingPunct="1"/>
                      <a:r>
                        <a:rPr lang="en-US" altLang="zh-CN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zh-CN" alt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187798" rtl="0" eaLnBrk="1" latinLnBrk="0" hangingPunct="1"/>
                      <a:r>
                        <a:rPr lang="en-US" altLang="zh-CN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alt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187798" rtl="0" eaLnBrk="1" latinLnBrk="0" hangingPunct="1"/>
                      <a:r>
                        <a:rPr lang="en-US" altLang="zh-CN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CN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CN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23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800" dirty="0">
                          <a:effectLst/>
                        </a:rPr>
                        <a:t>6Mbps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solidFill>
                            <a:schemeClr val="accent1"/>
                          </a:solidFill>
                        </a:rPr>
                        <a:t>102us</a:t>
                      </a:r>
                      <a:endParaRPr lang="zh-CN" altLang="en-US" sz="18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111us</a:t>
                      </a:r>
                      <a:endParaRPr lang="zh-CN" altLang="en-US" sz="18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120us</a:t>
                      </a:r>
                      <a:endParaRPr lang="zh-CN" altLang="en-US" sz="18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129us</a:t>
                      </a:r>
                      <a:endParaRPr lang="zh-CN" altLang="en-US" sz="18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518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800" dirty="0">
                          <a:effectLst/>
                        </a:rPr>
                        <a:t>12Mbps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86us</a:t>
                      </a:r>
                      <a:endParaRPr lang="zh-CN" alt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95us</a:t>
                      </a:r>
                      <a:endParaRPr lang="zh-CN" alt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104us</a:t>
                      </a:r>
                      <a:endParaRPr lang="zh-CN" altLang="en-US" sz="18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113us</a:t>
                      </a:r>
                      <a:endParaRPr lang="zh-CN" altLang="en-US" sz="18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649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800" dirty="0">
                          <a:effectLst/>
                        </a:rPr>
                        <a:t>24Mbps</a:t>
                      </a:r>
                      <a:endParaRPr lang="zh-CN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78us</a:t>
                      </a:r>
                      <a:endParaRPr lang="zh-CN" alt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87us</a:t>
                      </a:r>
                      <a:endParaRPr lang="zh-CN" alt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96us</a:t>
                      </a:r>
                      <a:endParaRPr lang="zh-CN" alt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187798" rtl="0" eaLnBrk="1" latinLnBrk="0" hangingPunct="1"/>
                      <a:r>
                        <a:rPr lang="en-US" altLang="zh-CN" sz="180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105us</a:t>
                      </a:r>
                      <a:endParaRPr lang="zh-CN" altLang="en-US" sz="18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71530"/>
                  </a:ext>
                </a:extLst>
              </a:tr>
            </a:tbl>
          </a:graphicData>
        </a:graphic>
      </p:graphicFrame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D7A80BA5-02F7-4B29-BCD9-36232A3EBCD6}"/>
              </a:ext>
            </a:extLst>
          </p:cNvPr>
          <p:cNvCxnSpPr/>
          <p:nvPr/>
        </p:nvCxnSpPr>
        <p:spPr bwMode="auto">
          <a:xfrm flipH="1">
            <a:off x="6705600" y="2819400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B7E7EC02-5394-4A50-8894-7C2E3F38CA8C}"/>
              </a:ext>
            </a:extLst>
          </p:cNvPr>
          <p:cNvSpPr txBox="1"/>
          <p:nvPr/>
        </p:nvSpPr>
        <p:spPr>
          <a:xfrm>
            <a:off x="7114691" y="2667000"/>
            <a:ext cx="1800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Different initial values of the </a:t>
            </a:r>
            <a:r>
              <a:rPr lang="en-US" altLang="zh-CN" sz="1200" dirty="0" err="1">
                <a:solidFill>
                  <a:schemeClr val="tx1"/>
                </a:solidFill>
              </a:rPr>
              <a:t>backoff</a:t>
            </a:r>
            <a:r>
              <a:rPr lang="en-US" altLang="zh-CN" sz="1200" dirty="0">
                <a:solidFill>
                  <a:schemeClr val="tx1"/>
                </a:solidFill>
              </a:rPr>
              <a:t> counter 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BAB65CB6-FD91-4D7F-8E9F-36779C19045C}"/>
              </a:ext>
            </a:extLst>
          </p:cNvPr>
          <p:cNvCxnSpPr/>
          <p:nvPr/>
        </p:nvCxnSpPr>
        <p:spPr bwMode="auto">
          <a:xfrm flipV="1">
            <a:off x="2057400" y="42672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57046CBA-4B41-440F-8E73-4ED7F04A3B5B}"/>
              </a:ext>
            </a:extLst>
          </p:cNvPr>
          <p:cNvSpPr txBox="1"/>
          <p:nvPr/>
        </p:nvSpPr>
        <p:spPr>
          <a:xfrm>
            <a:off x="1035725" y="4572000"/>
            <a:ext cx="2043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Different values of RTS rate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B8C034F9-73F7-471F-A09E-6D2ABF1C2CAF}"/>
              </a:ext>
            </a:extLst>
          </p:cNvPr>
          <p:cNvSpPr txBox="1">
            <a:spLocks/>
          </p:cNvSpPr>
          <p:nvPr/>
        </p:nvSpPr>
        <p:spPr bwMode="auto">
          <a:xfrm>
            <a:off x="685798" y="4952998"/>
            <a:ext cx="7770813" cy="14833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1800" b="0" kern="0" dirty="0"/>
              <a:t>One way is to adaptively change the rate of the RTS based on the initial value of the </a:t>
            </a:r>
            <a:r>
              <a:rPr lang="en-US" altLang="zh-CN" sz="1800" b="0" kern="0" dirty="0" err="1"/>
              <a:t>backoff</a:t>
            </a:r>
            <a:r>
              <a:rPr lang="en-US" altLang="zh-CN" sz="1800" b="0" kern="0" dirty="0"/>
              <a:t> counter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kern="0" dirty="0"/>
              <a:t>The other way is to simply setup a rule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kern="0" dirty="0"/>
              <a:t>T</a:t>
            </a:r>
            <a:r>
              <a:rPr lang="en-US" altLang="zh-CN" sz="1400" b="0" kern="0" dirty="0"/>
              <a:t>he P-EDCA STA shall ensure the duration from the end of the PPDU carrying the DS-CTS frame until the end of the PPDU carrying the RTS frame is longer than a threshold (e.g., 81us)</a:t>
            </a:r>
          </a:p>
          <a:p>
            <a:pPr>
              <a:buFont typeface="Arial" pitchFamily="34" charset="0"/>
              <a:buChar char="•"/>
            </a:pPr>
            <a:endParaRPr lang="zh-CN" alt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63627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1CD92A-53CA-45C2-9B2A-72B822C91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C3436E-9A88-405E-9746-475D03953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We propose rules for transmitting RTS in P-EDCA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D209716-2677-43AD-922D-8596F989C9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C3722AE-36A7-4CC1-B595-255B77E3C6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26564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Do you support to add a sentence in 37.5 Prioritized EDCA: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P-EDCA STA shall ensure the duration from the end of the PPDU carrying the DS-CTS frame until the end of the PPDU carrying the RTS frame is longer than a threshold of P-EDCA contention duration minus SIFS.</a:t>
            </a:r>
            <a:endParaRPr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68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4EFF5E-ADFC-4624-A12A-E15E28AA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7D17D9-D271-4355-AE5A-1B5657BAA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11-25/0092r2 </a:t>
            </a:r>
            <a:r>
              <a:rPr lang="en-GB" altLang="zh-CN" dirty="0"/>
              <a:t>High-Priority EDCA Management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4FFF111-3CA4-49EB-9BF6-9A129ACF53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046989D-C3EC-4399-BB53-ED1752A45C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7857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55419</TotalTime>
  <Words>576</Words>
  <Application>Microsoft Office PowerPoint</Application>
  <PresentationFormat>全屏显示(4:3)</PresentationFormat>
  <Paragraphs>109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 Unicode MS</vt:lpstr>
      <vt:lpstr>Malgun Gothic</vt:lpstr>
      <vt:lpstr>MS Gothic</vt:lpstr>
      <vt:lpstr>Arial</vt:lpstr>
      <vt:lpstr>Times New Roman</vt:lpstr>
      <vt:lpstr>Office Theme</vt:lpstr>
      <vt:lpstr>Rules for transmitting RTS in P-EDCA</vt:lpstr>
      <vt:lpstr>Introduction</vt:lpstr>
      <vt:lpstr>Problem Statement</vt:lpstr>
      <vt:lpstr>Observation</vt:lpstr>
      <vt:lpstr>Solution</vt:lpstr>
      <vt:lpstr>Summary</vt:lpstr>
      <vt:lpstr>SP</vt:lpstr>
      <vt:lpstr>Reference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1379</cp:revision>
  <cp:lastPrinted>1601-01-01T00:00:00Z</cp:lastPrinted>
  <dcterms:created xsi:type="dcterms:W3CDTF">2015-10-31T00:33:08Z</dcterms:created>
  <dcterms:modified xsi:type="dcterms:W3CDTF">2025-07-16T02:12:10Z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(3)0WK/AwToW5XYpfxY2/E9erhoRCYwWtOFOKGU1FmDZQWsjqgSBii92xgJEsqTnyeY9BoQf4MW
yToT1dUcbssDljxZMVqhwYA58XBU5YtrhRFJi5l26cGgbTAIU9mMJmgFBY8dd/iYnOGqTYmk
kzPw7jY1J7nvkMm7aLDyFETbMhsEeOdwYBpY/XXPTLLqmbxQGyzxki1qeuDkktt9bgP/8LIm
oT+xfYXCAxnrq/JF52</vt:lpwstr>
  </property>
  <property fmtid="{D5CDD505-2E9C-101B-9397-08002B2CF9AE}" pid="3" name="_2015_ms_pID_7253431">
    <vt:lpwstr>6r0kTtMWUX7sPKcMtWowBhwVzXcHGuOQYvhE38xqzl5Pf2J9LLPyAF
H9Bl5oRuS4MnAPeRisj2F/FOAll3CMEmexfXMwzjNIntzeBFw24MCX6mN1XN4VAHlQ0BQPnb
uTr/8+mxMZhSKpjmZsOi+r/QILwl+ibJc5ONVLCcZh3Zo4STmzzsNiv8LuLmHa7vvwV8R5mo
Ed4VIoQuGL8lqLM8TDXd7pK1PDw9OVQuTatU</vt:lpwstr>
  </property>
  <property fmtid="{D5CDD505-2E9C-101B-9397-08002B2CF9AE}" pid="4" name="_2015_ms_pID_7253432">
    <vt:lpwstr>Ag==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1740036674</vt:lpwstr>
  </property>
</Properties>
</file>