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69" r:id="rId3"/>
    <p:sldId id="318" r:id="rId4"/>
    <p:sldId id="320" r:id="rId5"/>
    <p:sldId id="321" r:id="rId6"/>
    <p:sldId id="319" r:id="rId7"/>
    <p:sldId id="299" r:id="rId8"/>
    <p:sldId id="309" r:id="rId9"/>
    <p:sldId id="323" r:id="rId10"/>
    <p:sldId id="300" r:id="rId11"/>
    <p:sldId id="310" r:id="rId12"/>
    <p:sldId id="311" r:id="rId13"/>
    <p:sldId id="324" r:id="rId14"/>
    <p:sldId id="314" r:id="rId15"/>
    <p:sldId id="315" r:id="rId16"/>
    <p:sldId id="325" r:id="rId17"/>
    <p:sldId id="312" r:id="rId18"/>
    <p:sldId id="313" r:id="rId19"/>
    <p:sldId id="316" r:id="rId20"/>
    <p:sldId id="322" r:id="rId21"/>
    <p:sldId id="298"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2"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83" d="100"/>
          <a:sy n="83" d="100"/>
        </p:scale>
        <p:origin x="775"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2025</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802.11-25/1142r0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Invite and Response Frame Design for Co-SR and Co-BF</a:t>
            </a:r>
            <a:endParaRPr lang="en-GB" dirty="0"/>
          </a:p>
        </p:txBody>
      </p:sp>
      <p:sp>
        <p:nvSpPr>
          <p:cNvPr id="3074" name="Rectangle 2"/>
          <p:cNvSpPr>
            <a:spLocks noGrp="1" noChangeArrowheads="1"/>
          </p:cNvSpPr>
          <p:nvPr>
            <p:ph idx="1"/>
          </p:nvPr>
        </p:nvSpPr>
        <p:spPr/>
        <p:txBody>
          <a:bodyPr/>
          <a:lstStyle/>
          <a:p>
            <a:pPr algn="ctr"/>
            <a:r>
              <a:rPr lang="en-GB" dirty="0"/>
              <a:t>Date: 2025-06-04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004871421"/>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a:t>Ross Jian Yu</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altLang="zh-CN" sz="1200" dirty="0"/>
                        <a:t>Arik Klein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308074313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Invite Frame Option 1 (Co-BF)</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graphicFrame>
        <p:nvGraphicFramePr>
          <p:cNvPr id="6" name="内容占位符 5">
            <a:extLst>
              <a:ext uri="{FF2B5EF4-FFF2-40B4-BE49-F238E27FC236}">
                <a16:creationId xmlns:a16="http://schemas.microsoft.com/office/drawing/2014/main" id="{FDE0BE1C-5902-4CDB-9BFF-2D035E4CF0CC}"/>
              </a:ext>
            </a:extLst>
          </p:cNvPr>
          <p:cNvGraphicFramePr>
            <a:graphicFrameLocks noGrp="1"/>
          </p:cNvGraphicFramePr>
          <p:nvPr>
            <p:ph idx="1"/>
            <p:extLst>
              <p:ext uri="{D42A27DB-BD31-4B8C-83A1-F6EECF244321}">
                <p14:modId xmlns:p14="http://schemas.microsoft.com/office/powerpoint/2010/main" val="3576093972"/>
              </p:ext>
            </p:extLst>
          </p:nvPr>
        </p:nvGraphicFramePr>
        <p:xfrm>
          <a:off x="686593" y="1652694"/>
          <a:ext cx="7770018" cy="1198880"/>
        </p:xfrm>
        <a:graphic>
          <a:graphicData uri="http://schemas.openxmlformats.org/drawingml/2006/table">
            <a:tbl>
              <a:tblPr firstRow="1" bandRow="1">
                <a:tableStyleId>{5C22544A-7EE6-4342-B048-85BDC9FD1C3A}</a:tableStyleId>
              </a:tblPr>
              <a:tblGrid>
                <a:gridCol w="1295003">
                  <a:extLst>
                    <a:ext uri="{9D8B030D-6E8A-4147-A177-3AD203B41FA5}">
                      <a16:colId xmlns:a16="http://schemas.microsoft.com/office/drawing/2014/main" val="659952603"/>
                    </a:ext>
                  </a:extLst>
                </a:gridCol>
                <a:gridCol w="1295003">
                  <a:extLst>
                    <a:ext uri="{9D8B030D-6E8A-4147-A177-3AD203B41FA5}">
                      <a16:colId xmlns:a16="http://schemas.microsoft.com/office/drawing/2014/main" val="953904832"/>
                    </a:ext>
                  </a:extLst>
                </a:gridCol>
                <a:gridCol w="1600201">
                  <a:extLst>
                    <a:ext uri="{9D8B030D-6E8A-4147-A177-3AD203B41FA5}">
                      <a16:colId xmlns:a16="http://schemas.microsoft.com/office/drawing/2014/main" val="4156604079"/>
                    </a:ext>
                  </a:extLst>
                </a:gridCol>
                <a:gridCol w="1600200">
                  <a:extLst>
                    <a:ext uri="{9D8B030D-6E8A-4147-A177-3AD203B41FA5}">
                      <a16:colId xmlns:a16="http://schemas.microsoft.com/office/drawing/2014/main" val="2417280294"/>
                    </a:ext>
                  </a:extLst>
                </a:gridCol>
                <a:gridCol w="1066800">
                  <a:extLst>
                    <a:ext uri="{9D8B030D-6E8A-4147-A177-3AD203B41FA5}">
                      <a16:colId xmlns:a16="http://schemas.microsoft.com/office/drawing/2014/main" val="741834664"/>
                    </a:ext>
                  </a:extLst>
                </a:gridCol>
                <a:gridCol w="912811">
                  <a:extLst>
                    <a:ext uri="{9D8B030D-6E8A-4147-A177-3AD203B41FA5}">
                      <a16:colId xmlns:a16="http://schemas.microsoft.com/office/drawing/2014/main" val="3256477830"/>
                    </a:ext>
                  </a:extLst>
                </a:gridCol>
              </a:tblGrid>
              <a:tr h="370840">
                <a:tc>
                  <a:txBody>
                    <a:bodyPr/>
                    <a:lstStyle/>
                    <a:p>
                      <a:pPr algn="ctr"/>
                      <a:r>
                        <a:rPr lang="en-US" altLang="zh-CN" sz="1200" dirty="0"/>
                        <a:t>B0         B11</a:t>
                      </a:r>
                      <a:endParaRPr lang="zh-CN" altLang="en-US" sz="1200" dirty="0"/>
                    </a:p>
                  </a:txBody>
                  <a:tcPr/>
                </a:tc>
                <a:tc>
                  <a:txBody>
                    <a:bodyPr/>
                    <a:lstStyle/>
                    <a:p>
                      <a:pPr algn="ctr"/>
                      <a:r>
                        <a:rPr lang="en-US" altLang="zh-CN" sz="1200" dirty="0"/>
                        <a:t>B12     B15</a:t>
                      </a:r>
                      <a:endParaRPr lang="zh-CN" altLang="en-US" sz="1200" dirty="0"/>
                    </a:p>
                  </a:txBody>
                  <a:tcPr/>
                </a:tc>
                <a:tc>
                  <a:txBody>
                    <a:bodyPr/>
                    <a:lstStyle/>
                    <a:p>
                      <a:pPr algn="ctr"/>
                      <a:r>
                        <a:rPr lang="en-US" altLang="zh-CN" sz="1200" dirty="0"/>
                        <a:t>B16         B24</a:t>
                      </a:r>
                      <a:endParaRPr lang="zh-CN" altLang="en-US" sz="1200" dirty="0"/>
                    </a:p>
                  </a:txBody>
                  <a:tcPr/>
                </a:tc>
                <a:tc>
                  <a:txBody>
                    <a:bodyPr/>
                    <a:lstStyle/>
                    <a:p>
                      <a:pPr algn="ctr"/>
                      <a:r>
                        <a:rPr lang="en-US" altLang="zh-CN" sz="1200" dirty="0"/>
                        <a:t>B25         B33</a:t>
                      </a:r>
                      <a:endParaRPr lang="zh-CN" altLang="en-US" sz="1200" dirty="0"/>
                    </a:p>
                  </a:txBody>
                  <a:tcPr/>
                </a:tc>
                <a:tc>
                  <a:txBody>
                    <a:bodyPr/>
                    <a:lstStyle/>
                    <a:p>
                      <a:pPr algn="ctr"/>
                      <a:r>
                        <a:rPr lang="en-US" altLang="zh-CN" sz="1200" dirty="0"/>
                        <a:t>B34        B36</a:t>
                      </a:r>
                      <a:endParaRPr lang="zh-CN" altLang="en-US" sz="1200" dirty="0"/>
                    </a:p>
                  </a:txBody>
                  <a:tcPr/>
                </a:tc>
                <a:tc>
                  <a:txBody>
                    <a:bodyPr/>
                    <a:lstStyle/>
                    <a:p>
                      <a:pPr algn="ctr"/>
                      <a:r>
                        <a:rPr lang="en-US" altLang="zh-CN" sz="1200" dirty="0"/>
                        <a:t>B37     B39</a:t>
                      </a:r>
                      <a:endParaRPr lang="zh-CN" altLang="en-US" sz="1200" dirty="0"/>
                    </a:p>
                  </a:txBody>
                  <a:tcPr/>
                </a:tc>
                <a:extLst>
                  <a:ext uri="{0D108BD9-81ED-4DB2-BD59-A6C34878D82A}">
                    <a16:rowId xmlns:a16="http://schemas.microsoft.com/office/drawing/2014/main" val="348969819"/>
                  </a:ext>
                </a:extLst>
              </a:tr>
              <a:tr h="370840">
                <a:tc rowSpan="2">
                  <a:txBody>
                    <a:bodyPr/>
                    <a:lstStyle/>
                    <a:p>
                      <a:pPr algn="ctr"/>
                      <a:r>
                        <a:rPr lang="en-US" altLang="zh-CN" sz="1200" dirty="0"/>
                        <a:t>AID12</a:t>
                      </a:r>
                      <a:endParaRPr lang="zh-CN" altLang="en-US" sz="12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454336673"/>
                  </a:ext>
                </a:extLst>
              </a:tr>
              <a:tr h="370840">
                <a:tc vMerge="1">
                  <a:txBody>
                    <a:bodyPr/>
                    <a:lstStyle/>
                    <a:p>
                      <a:pPr algn="ctr"/>
                      <a:endParaRPr lang="zh-CN" altLang="en-US" sz="12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Minimum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Maximum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PHY Version Identifier</a:t>
                      </a:r>
                      <a:endParaRPr kumimoji="0" lang="zh-CN" altLang="en-US" sz="1200" b="0" i="0" u="none" strike="noStrike" cap="none" normalizeH="0" baseline="0" dirty="0">
                        <a:ln>
                          <a:noFill/>
                        </a:ln>
                        <a:solidFill>
                          <a:schemeClr val="tx1"/>
                        </a:solidFill>
                        <a:effectLst/>
                      </a:endParaRPr>
                    </a:p>
                  </a:txBody>
                  <a:tcPr/>
                </a:tc>
                <a:tc>
                  <a:txBody>
                    <a:bodyPr/>
                    <a:lstStyle/>
                    <a:p>
                      <a:pPr algn="ctr"/>
                      <a:r>
                        <a:rPr lang="en-US" altLang="zh-CN" sz="1200" dirty="0">
                          <a:solidFill>
                            <a:schemeClr val="tx1"/>
                          </a:solidFill>
                        </a:rPr>
                        <a:t>BW</a:t>
                      </a:r>
                      <a:endParaRPr lang="zh-CN" altLang="en-US" sz="1200" dirty="0"/>
                    </a:p>
                  </a:txBody>
                  <a:tcPr/>
                </a:tc>
                <a:extLst>
                  <a:ext uri="{0D108BD9-81ED-4DB2-BD59-A6C34878D82A}">
                    <a16:rowId xmlns:a16="http://schemas.microsoft.com/office/drawing/2014/main" val="627761440"/>
                  </a:ext>
                </a:extLst>
              </a:tr>
            </a:tbl>
          </a:graphicData>
        </a:graphic>
      </p:graphicFrame>
      <p:graphicFrame>
        <p:nvGraphicFramePr>
          <p:cNvPr id="8" name="内容占位符 5">
            <a:extLst>
              <a:ext uri="{FF2B5EF4-FFF2-40B4-BE49-F238E27FC236}">
                <a16:creationId xmlns:a16="http://schemas.microsoft.com/office/drawing/2014/main" id="{E47158A1-5065-48CD-8A4F-5939BD609C3B}"/>
              </a:ext>
            </a:extLst>
          </p:cNvPr>
          <p:cNvGraphicFramePr>
            <a:graphicFrameLocks/>
          </p:cNvGraphicFramePr>
          <p:nvPr>
            <p:extLst>
              <p:ext uri="{D42A27DB-BD31-4B8C-83A1-F6EECF244321}">
                <p14:modId xmlns:p14="http://schemas.microsoft.com/office/powerpoint/2010/main" val="2231517507"/>
              </p:ext>
            </p:extLst>
          </p:nvPr>
        </p:nvGraphicFramePr>
        <p:xfrm>
          <a:off x="685796" y="3109277"/>
          <a:ext cx="7770815" cy="1112520"/>
        </p:xfrm>
        <a:graphic>
          <a:graphicData uri="http://schemas.openxmlformats.org/drawingml/2006/table">
            <a:tbl>
              <a:tblPr firstRow="1" bandRow="1">
                <a:tableStyleId>{5C22544A-7EE6-4342-B048-85BDC9FD1C3A}</a:tableStyleId>
              </a:tblPr>
              <a:tblGrid>
                <a:gridCol w="971352">
                  <a:extLst>
                    <a:ext uri="{9D8B030D-6E8A-4147-A177-3AD203B41FA5}">
                      <a16:colId xmlns:a16="http://schemas.microsoft.com/office/drawing/2014/main" val="659952603"/>
                    </a:ext>
                  </a:extLst>
                </a:gridCol>
                <a:gridCol w="1199554">
                  <a:extLst>
                    <a:ext uri="{9D8B030D-6E8A-4147-A177-3AD203B41FA5}">
                      <a16:colId xmlns:a16="http://schemas.microsoft.com/office/drawing/2014/main" val="953904832"/>
                    </a:ext>
                  </a:extLst>
                </a:gridCol>
                <a:gridCol w="2286000">
                  <a:extLst>
                    <a:ext uri="{9D8B030D-6E8A-4147-A177-3AD203B41FA5}">
                      <a16:colId xmlns:a16="http://schemas.microsoft.com/office/drawing/2014/main" val="4156604079"/>
                    </a:ext>
                  </a:extLst>
                </a:gridCol>
                <a:gridCol w="1143000">
                  <a:extLst>
                    <a:ext uri="{9D8B030D-6E8A-4147-A177-3AD203B41FA5}">
                      <a16:colId xmlns:a16="http://schemas.microsoft.com/office/drawing/2014/main" val="882597949"/>
                    </a:ext>
                  </a:extLst>
                </a:gridCol>
                <a:gridCol w="2170909">
                  <a:extLst>
                    <a:ext uri="{9D8B030D-6E8A-4147-A177-3AD203B41FA5}">
                      <a16:colId xmlns:a16="http://schemas.microsoft.com/office/drawing/2014/main" val="1589716640"/>
                    </a:ext>
                  </a:extLst>
                </a:gridCol>
              </a:tblGrid>
              <a:tr h="370840">
                <a:tc>
                  <a:txBody>
                    <a:bodyPr/>
                    <a:lstStyle/>
                    <a:p>
                      <a:pPr algn="ctr"/>
                      <a:r>
                        <a:rPr lang="en-US" altLang="zh-CN" sz="1200" dirty="0"/>
                        <a:t>B0         B11</a:t>
                      </a:r>
                      <a:endParaRPr lang="zh-CN" altLang="en-US" sz="1200" dirty="0"/>
                    </a:p>
                  </a:txBody>
                  <a:tcPr/>
                </a:tc>
                <a:tc>
                  <a:txBody>
                    <a:bodyPr/>
                    <a:lstStyle/>
                    <a:p>
                      <a:pPr algn="ctr"/>
                      <a:r>
                        <a:rPr lang="en-US" altLang="zh-CN" sz="1200" dirty="0"/>
                        <a:t>B12     B15</a:t>
                      </a:r>
                      <a:endParaRPr lang="zh-CN" altLang="en-US" sz="1200" dirty="0"/>
                    </a:p>
                  </a:txBody>
                  <a:tcPr/>
                </a:tc>
                <a:tc>
                  <a:txBody>
                    <a:bodyPr/>
                    <a:lstStyle/>
                    <a:p>
                      <a:pPr algn="ctr"/>
                      <a:r>
                        <a:rPr lang="en-US" altLang="zh-CN" sz="1200" dirty="0"/>
                        <a:t>B16                                B31</a:t>
                      </a:r>
                      <a:endParaRPr lang="zh-CN" altLang="en-US" sz="1200" dirty="0"/>
                    </a:p>
                  </a:txBody>
                  <a:tcPr/>
                </a:tc>
                <a:tc>
                  <a:txBody>
                    <a:bodyPr/>
                    <a:lstStyle/>
                    <a:p>
                      <a:pPr algn="ctr"/>
                      <a:r>
                        <a:rPr lang="en-US" altLang="zh-CN" sz="1200" dirty="0"/>
                        <a:t>B32</a:t>
                      </a:r>
                      <a:endParaRPr lang="zh-CN" altLang="en-US" sz="1200" dirty="0"/>
                    </a:p>
                  </a:txBody>
                  <a:tcPr/>
                </a:tc>
                <a:tc>
                  <a:txBody>
                    <a:bodyPr/>
                    <a:lstStyle/>
                    <a:p>
                      <a:pPr algn="ctr"/>
                      <a:r>
                        <a:rPr lang="en-US" altLang="zh-CN" sz="1200" dirty="0"/>
                        <a:t>B33                                     B39</a:t>
                      </a:r>
                      <a:endParaRPr lang="zh-CN" altLang="en-US" sz="1200" dirty="0"/>
                    </a:p>
                  </a:txBody>
                  <a:tcPr/>
                </a:tc>
                <a:extLst>
                  <a:ext uri="{0D108BD9-81ED-4DB2-BD59-A6C34878D82A}">
                    <a16:rowId xmlns:a16="http://schemas.microsoft.com/office/drawing/2014/main" val="348969819"/>
                  </a:ext>
                </a:extLst>
              </a:tr>
              <a:tr h="370840">
                <a:tc rowSpan="2">
                  <a:txBody>
                    <a:bodyPr/>
                    <a:lstStyle/>
                    <a:p>
                      <a:pPr algn="ctr"/>
                      <a:r>
                        <a:rPr lang="en-US" altLang="zh-CN" sz="1200" dirty="0"/>
                        <a:t>AID12</a:t>
                      </a:r>
                      <a:endParaRPr lang="zh-CN" altLang="en-US" sz="12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454336673"/>
                  </a:ext>
                </a:extLst>
              </a:tr>
              <a:tr h="370840">
                <a:tc vMerge="1">
                  <a:txBody>
                    <a:bodyPr/>
                    <a:lstStyle/>
                    <a:p>
                      <a:pPr algn="ctr"/>
                      <a:endParaRPr lang="zh-CN" altLang="en-US" sz="12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Punctured Channel Information</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ICF Required</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ICF/ICR Duration</a:t>
                      </a:r>
                      <a:r>
                        <a:rPr lang="en-US" altLang="zh-CN" sz="1200" baseline="30000" dirty="0">
                          <a:solidFill>
                            <a:schemeClr val="tx1"/>
                          </a:solidFill>
                        </a:rPr>
                        <a:t>*</a:t>
                      </a:r>
                      <a:endParaRPr kumimoji="0" lang="zh-CN" altLang="en-US" sz="1200" b="0" i="0" u="none" strike="noStrike" cap="none" normalizeH="0" baseline="0" dirty="0">
                        <a:ln>
                          <a:noFill/>
                        </a:ln>
                        <a:solidFill>
                          <a:schemeClr val="tx1"/>
                        </a:solidFill>
                        <a:effectLst/>
                      </a:endParaRPr>
                    </a:p>
                  </a:txBody>
                  <a:tcPr/>
                </a:tc>
                <a:extLst>
                  <a:ext uri="{0D108BD9-81ED-4DB2-BD59-A6C34878D82A}">
                    <a16:rowId xmlns:a16="http://schemas.microsoft.com/office/drawing/2014/main" val="627761440"/>
                  </a:ext>
                </a:extLst>
              </a:tr>
            </a:tbl>
          </a:graphicData>
        </a:graphic>
      </p:graphicFrame>
      <p:sp>
        <p:nvSpPr>
          <p:cNvPr id="10" name="文本框 9">
            <a:extLst>
              <a:ext uri="{FF2B5EF4-FFF2-40B4-BE49-F238E27FC236}">
                <a16:creationId xmlns:a16="http://schemas.microsoft.com/office/drawing/2014/main" id="{C88B8C4B-999C-4C42-A549-EACE09CFBF23}"/>
              </a:ext>
            </a:extLst>
          </p:cNvPr>
          <p:cNvSpPr txBox="1"/>
          <p:nvPr/>
        </p:nvSpPr>
        <p:spPr>
          <a:xfrm>
            <a:off x="96766" y="2008760"/>
            <a:ext cx="556749" cy="830997"/>
          </a:xfrm>
          <a:prstGeom prst="rect">
            <a:avLst/>
          </a:prstGeom>
          <a:noFill/>
        </p:spPr>
        <p:txBody>
          <a:bodyPr wrap="square" rtlCol="0">
            <a:spAutoFit/>
          </a:bodyPr>
          <a:lstStyle/>
          <a:p>
            <a:r>
              <a:rPr lang="en-US" altLang="zh-CN" sz="1200" dirty="0">
                <a:solidFill>
                  <a:schemeClr val="tx1"/>
                </a:solidFill>
              </a:rPr>
              <a:t>1</a:t>
            </a:r>
            <a:r>
              <a:rPr lang="en-US" altLang="zh-CN" sz="1200" baseline="30000" dirty="0">
                <a:solidFill>
                  <a:schemeClr val="tx1"/>
                </a:solidFill>
              </a:rPr>
              <a:t>st</a:t>
            </a:r>
            <a:r>
              <a:rPr lang="en-US" altLang="zh-CN" sz="1200" dirty="0">
                <a:solidFill>
                  <a:schemeClr val="tx1"/>
                </a:solidFill>
              </a:rPr>
              <a:t> user info field</a:t>
            </a:r>
            <a:endParaRPr lang="zh-CN" altLang="en-US" sz="1200" dirty="0">
              <a:solidFill>
                <a:schemeClr val="tx1"/>
              </a:solidFill>
            </a:endParaRPr>
          </a:p>
        </p:txBody>
      </p:sp>
      <p:sp>
        <p:nvSpPr>
          <p:cNvPr id="11" name="文本框 10">
            <a:extLst>
              <a:ext uri="{FF2B5EF4-FFF2-40B4-BE49-F238E27FC236}">
                <a16:creationId xmlns:a16="http://schemas.microsoft.com/office/drawing/2014/main" id="{4BCA00B9-30DC-44C6-89D1-700D7A5EFDBC}"/>
              </a:ext>
            </a:extLst>
          </p:cNvPr>
          <p:cNvSpPr txBox="1"/>
          <p:nvPr/>
        </p:nvSpPr>
        <p:spPr>
          <a:xfrm>
            <a:off x="77782" y="3515934"/>
            <a:ext cx="556749" cy="830997"/>
          </a:xfrm>
          <a:prstGeom prst="rect">
            <a:avLst/>
          </a:prstGeom>
          <a:noFill/>
        </p:spPr>
        <p:txBody>
          <a:bodyPr wrap="square" rtlCol="0">
            <a:spAutoFit/>
          </a:bodyPr>
          <a:lstStyle/>
          <a:p>
            <a:r>
              <a:rPr lang="en-US" altLang="zh-CN" sz="1200" dirty="0">
                <a:solidFill>
                  <a:schemeClr val="tx1"/>
                </a:solidFill>
              </a:rPr>
              <a:t>2</a:t>
            </a:r>
            <a:r>
              <a:rPr lang="en-US" altLang="zh-CN" sz="1200" baseline="30000" dirty="0">
                <a:solidFill>
                  <a:schemeClr val="tx1"/>
                </a:solidFill>
              </a:rPr>
              <a:t>nd</a:t>
            </a:r>
            <a:r>
              <a:rPr lang="en-US" altLang="zh-CN" sz="1200" dirty="0">
                <a:solidFill>
                  <a:schemeClr val="tx1"/>
                </a:solidFill>
              </a:rPr>
              <a:t> user info field</a:t>
            </a:r>
            <a:endParaRPr lang="zh-CN" altLang="en-US" sz="1200" dirty="0">
              <a:solidFill>
                <a:schemeClr val="tx1"/>
              </a:solidFill>
            </a:endParaRPr>
          </a:p>
        </p:txBody>
      </p:sp>
      <p:sp>
        <p:nvSpPr>
          <p:cNvPr id="12" name="文本框 11">
            <a:extLst>
              <a:ext uri="{FF2B5EF4-FFF2-40B4-BE49-F238E27FC236}">
                <a16:creationId xmlns:a16="http://schemas.microsoft.com/office/drawing/2014/main" id="{0AE5A853-9B9B-4E6E-8834-A79C8AAC21D7}"/>
              </a:ext>
            </a:extLst>
          </p:cNvPr>
          <p:cNvSpPr txBox="1"/>
          <p:nvPr/>
        </p:nvSpPr>
        <p:spPr>
          <a:xfrm>
            <a:off x="77781" y="5023108"/>
            <a:ext cx="556749" cy="830997"/>
          </a:xfrm>
          <a:prstGeom prst="rect">
            <a:avLst/>
          </a:prstGeom>
          <a:noFill/>
        </p:spPr>
        <p:txBody>
          <a:bodyPr wrap="square" rtlCol="0">
            <a:spAutoFit/>
          </a:bodyPr>
          <a:lstStyle/>
          <a:p>
            <a:r>
              <a:rPr lang="en-US" altLang="zh-CN" sz="1200" dirty="0">
                <a:solidFill>
                  <a:schemeClr val="tx1"/>
                </a:solidFill>
              </a:rPr>
              <a:t>3</a:t>
            </a:r>
            <a:r>
              <a:rPr lang="en-US" altLang="zh-CN" sz="1200" baseline="30000" dirty="0">
                <a:solidFill>
                  <a:schemeClr val="tx1"/>
                </a:solidFill>
              </a:rPr>
              <a:t>rd</a:t>
            </a:r>
            <a:r>
              <a:rPr lang="en-US" altLang="zh-CN" sz="1200" dirty="0">
                <a:solidFill>
                  <a:schemeClr val="tx1"/>
                </a:solidFill>
              </a:rPr>
              <a:t>  user info field</a:t>
            </a:r>
            <a:endParaRPr lang="zh-CN" altLang="en-US" sz="1200" dirty="0">
              <a:solidFill>
                <a:schemeClr val="tx1"/>
              </a:solidFill>
            </a:endParaRPr>
          </a:p>
        </p:txBody>
      </p:sp>
      <p:graphicFrame>
        <p:nvGraphicFramePr>
          <p:cNvPr id="14" name="内容占位符 5">
            <a:extLst>
              <a:ext uri="{FF2B5EF4-FFF2-40B4-BE49-F238E27FC236}">
                <a16:creationId xmlns:a16="http://schemas.microsoft.com/office/drawing/2014/main" id="{D3359ACA-E4D1-4168-8F6A-C9AB90617264}"/>
              </a:ext>
            </a:extLst>
          </p:cNvPr>
          <p:cNvGraphicFramePr>
            <a:graphicFrameLocks/>
          </p:cNvGraphicFramePr>
          <p:nvPr>
            <p:extLst>
              <p:ext uri="{D42A27DB-BD31-4B8C-83A1-F6EECF244321}">
                <p14:modId xmlns:p14="http://schemas.microsoft.com/office/powerpoint/2010/main" val="3926685472"/>
              </p:ext>
            </p:extLst>
          </p:nvPr>
        </p:nvGraphicFramePr>
        <p:xfrm>
          <a:off x="685796" y="4572000"/>
          <a:ext cx="7732716" cy="1381760"/>
        </p:xfrm>
        <a:graphic>
          <a:graphicData uri="http://schemas.openxmlformats.org/drawingml/2006/table">
            <a:tbl>
              <a:tblPr firstRow="1" bandRow="1">
                <a:tableStyleId>{5C22544A-7EE6-4342-B048-85BDC9FD1C3A}</a:tableStyleId>
              </a:tblPr>
              <a:tblGrid>
                <a:gridCol w="966590">
                  <a:extLst>
                    <a:ext uri="{9D8B030D-6E8A-4147-A177-3AD203B41FA5}">
                      <a16:colId xmlns:a16="http://schemas.microsoft.com/office/drawing/2014/main" val="659952603"/>
                    </a:ext>
                  </a:extLst>
                </a:gridCol>
                <a:gridCol w="1193672">
                  <a:extLst>
                    <a:ext uri="{9D8B030D-6E8A-4147-A177-3AD203B41FA5}">
                      <a16:colId xmlns:a16="http://schemas.microsoft.com/office/drawing/2014/main" val="953904832"/>
                    </a:ext>
                  </a:extLst>
                </a:gridCol>
                <a:gridCol w="849641">
                  <a:extLst>
                    <a:ext uri="{9D8B030D-6E8A-4147-A177-3AD203B41FA5}">
                      <a16:colId xmlns:a16="http://schemas.microsoft.com/office/drawing/2014/main" val="4156604079"/>
                    </a:ext>
                  </a:extLst>
                </a:gridCol>
                <a:gridCol w="914400">
                  <a:extLst>
                    <a:ext uri="{9D8B030D-6E8A-4147-A177-3AD203B41FA5}">
                      <a16:colId xmlns:a16="http://schemas.microsoft.com/office/drawing/2014/main" val="317311681"/>
                    </a:ext>
                  </a:extLst>
                </a:gridCol>
                <a:gridCol w="1295400">
                  <a:extLst>
                    <a:ext uri="{9D8B030D-6E8A-4147-A177-3AD203B41FA5}">
                      <a16:colId xmlns:a16="http://schemas.microsoft.com/office/drawing/2014/main" val="2063772248"/>
                    </a:ext>
                  </a:extLst>
                </a:gridCol>
                <a:gridCol w="1143000">
                  <a:extLst>
                    <a:ext uri="{9D8B030D-6E8A-4147-A177-3AD203B41FA5}">
                      <a16:colId xmlns:a16="http://schemas.microsoft.com/office/drawing/2014/main" val="945479978"/>
                    </a:ext>
                  </a:extLst>
                </a:gridCol>
                <a:gridCol w="1370013">
                  <a:extLst>
                    <a:ext uri="{9D8B030D-6E8A-4147-A177-3AD203B41FA5}">
                      <a16:colId xmlns:a16="http://schemas.microsoft.com/office/drawing/2014/main" val="3336837207"/>
                    </a:ext>
                  </a:extLst>
                </a:gridCol>
              </a:tblGrid>
              <a:tr h="370840">
                <a:tc>
                  <a:txBody>
                    <a:bodyPr/>
                    <a:lstStyle/>
                    <a:p>
                      <a:pPr algn="ctr"/>
                      <a:r>
                        <a:rPr lang="en-US" altLang="zh-CN" sz="1200" dirty="0"/>
                        <a:t>B0         B11</a:t>
                      </a:r>
                      <a:endParaRPr lang="zh-CN" altLang="en-US" sz="1200" dirty="0"/>
                    </a:p>
                  </a:txBody>
                  <a:tcPr/>
                </a:tc>
                <a:tc>
                  <a:txBody>
                    <a:bodyPr/>
                    <a:lstStyle/>
                    <a:p>
                      <a:pPr algn="ctr"/>
                      <a:r>
                        <a:rPr lang="en-US" altLang="zh-CN" sz="1200" dirty="0"/>
                        <a:t>B12     B15</a:t>
                      </a:r>
                      <a:endParaRPr lang="zh-CN" altLang="en-US" sz="1200" dirty="0"/>
                    </a:p>
                  </a:txBody>
                  <a:tcPr/>
                </a:tc>
                <a:tc>
                  <a:txBody>
                    <a:bodyPr/>
                    <a:lstStyle/>
                    <a:p>
                      <a:pPr algn="ctr"/>
                      <a:r>
                        <a:rPr lang="en-US" altLang="zh-CN" sz="1200" dirty="0"/>
                        <a:t>B16</a:t>
                      </a:r>
                      <a:endParaRPr lang="zh-CN" altLang="en-US" sz="1200" dirty="0"/>
                    </a:p>
                  </a:txBody>
                  <a:tcPr/>
                </a:tc>
                <a:tc>
                  <a:txBody>
                    <a:bodyPr/>
                    <a:lstStyle/>
                    <a:p>
                      <a:pPr algn="ctr"/>
                      <a:r>
                        <a:rPr lang="en-US" altLang="zh-CN" sz="1200" dirty="0"/>
                        <a:t>B17    B18</a:t>
                      </a:r>
                      <a:endParaRPr lang="zh-CN" altLang="en-US" sz="1200" dirty="0"/>
                    </a:p>
                  </a:txBody>
                  <a:tcPr/>
                </a:tc>
                <a:tc>
                  <a:txBody>
                    <a:bodyPr/>
                    <a:lstStyle/>
                    <a:p>
                      <a:pPr algn="ctr"/>
                      <a:r>
                        <a:rPr lang="en-US" altLang="zh-CN" sz="1200" dirty="0"/>
                        <a:t>B19       B20</a:t>
                      </a:r>
                      <a:endParaRPr lang="zh-CN" altLang="en-US" sz="1200" dirty="0"/>
                    </a:p>
                  </a:txBody>
                  <a:tcPr/>
                </a:tc>
                <a:tc>
                  <a:txBody>
                    <a:bodyPr/>
                    <a:lstStyle/>
                    <a:p>
                      <a:pPr algn="ctr"/>
                      <a:r>
                        <a:rPr lang="en-US" altLang="zh-CN" sz="1200" dirty="0"/>
                        <a:t>B21       B22</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B23        B39</a:t>
                      </a:r>
                      <a:endParaRPr lang="zh-CN" altLang="en-US" sz="1200" dirty="0"/>
                    </a:p>
                  </a:txBody>
                  <a:tcPr/>
                </a:tc>
                <a:extLst>
                  <a:ext uri="{0D108BD9-81ED-4DB2-BD59-A6C34878D82A}">
                    <a16:rowId xmlns:a16="http://schemas.microsoft.com/office/drawing/2014/main" val="348969819"/>
                  </a:ext>
                </a:extLst>
              </a:tr>
              <a:tr h="370840">
                <a:tc rowSpan="2">
                  <a:txBody>
                    <a:bodyPr/>
                    <a:lstStyle/>
                    <a:p>
                      <a:pPr algn="ctr"/>
                      <a:r>
                        <a:rPr lang="en-US" altLang="zh-CN" sz="1200" dirty="0"/>
                        <a:t>AID12</a:t>
                      </a:r>
                      <a:endParaRPr lang="zh-CN" altLang="en-US" sz="12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454336673"/>
                  </a:ext>
                </a:extLst>
              </a:tr>
              <a:tr h="370840">
                <a:tc vMerge="1">
                  <a:txBody>
                    <a:bodyPr/>
                    <a:lstStyle/>
                    <a:p>
                      <a:pPr algn="ctr"/>
                      <a:endParaRPr lang="zh-CN" altLang="en-US" sz="12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rPr>
                        <a:t>Flexible BW</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GI+LTF Size</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Maximum Total </a:t>
                      </a:r>
                      <a:r>
                        <a:rPr lang="en-US" altLang="zh-CN" sz="1200" dirty="0" err="1">
                          <a:solidFill>
                            <a:schemeClr val="tx1"/>
                          </a:solidFill>
                        </a:rPr>
                        <a:t>Nss</a:t>
                      </a:r>
                      <a:r>
                        <a:rPr lang="en-US" altLang="zh-CN" sz="1200" dirty="0">
                          <a:solidFill>
                            <a:schemeClr val="tx1"/>
                          </a:solidFill>
                        </a:rPr>
                        <a:t> Allowed for shared AP</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Number of Co-BF Users in sharing BSS</a:t>
                      </a:r>
                      <a:endParaRPr kumimoji="0" lang="zh-CN" altLang="en-US" sz="1200" b="0" i="0" u="none" strike="noStrike" cap="none" normalizeH="0" baseline="0" dirty="0">
                        <a:ln>
                          <a:noFill/>
                        </a:ln>
                        <a:solidFill>
                          <a:schemeClr val="tx1"/>
                        </a:solidFill>
                        <a:effectLst/>
                      </a:endParaRPr>
                    </a:p>
                  </a:txBody>
                  <a:tcPr/>
                </a:tc>
                <a:tc>
                  <a:txBody>
                    <a:bodyPr/>
                    <a:lstStyle/>
                    <a:p>
                      <a:pPr algn="ctr"/>
                      <a:r>
                        <a:rPr lang="en-US" altLang="zh-CN" sz="1200" dirty="0">
                          <a:solidFill>
                            <a:schemeClr val="tx1"/>
                          </a:solidFill>
                        </a:rPr>
                        <a:t>Reserved</a:t>
                      </a:r>
                      <a:endParaRPr kumimoji="0" lang="zh-CN" altLang="en-US" sz="1200" b="0" i="0" u="none" strike="noStrike" cap="none" normalizeH="0" baseline="0" dirty="0">
                        <a:ln>
                          <a:noFill/>
                        </a:ln>
                        <a:solidFill>
                          <a:schemeClr val="tx1"/>
                        </a:solidFill>
                        <a:effectLst/>
                      </a:endParaRPr>
                    </a:p>
                  </a:txBody>
                  <a:tcPr/>
                </a:tc>
                <a:extLst>
                  <a:ext uri="{0D108BD9-81ED-4DB2-BD59-A6C34878D82A}">
                    <a16:rowId xmlns:a16="http://schemas.microsoft.com/office/drawing/2014/main" val="627761440"/>
                  </a:ext>
                </a:extLst>
              </a:tr>
            </a:tbl>
          </a:graphicData>
        </a:graphic>
      </p:graphicFrame>
      <p:sp>
        <p:nvSpPr>
          <p:cNvPr id="3" name="文本框 2">
            <a:extLst>
              <a:ext uri="{FF2B5EF4-FFF2-40B4-BE49-F238E27FC236}">
                <a16:creationId xmlns:a16="http://schemas.microsoft.com/office/drawing/2014/main" id="{229FD21D-7E31-4DDB-81F8-CDE7D5BB036D}"/>
              </a:ext>
            </a:extLst>
          </p:cNvPr>
          <p:cNvSpPr txBox="1"/>
          <p:nvPr/>
        </p:nvSpPr>
        <p:spPr>
          <a:xfrm>
            <a:off x="653515" y="6172200"/>
            <a:ext cx="4673074" cy="261610"/>
          </a:xfrm>
          <a:prstGeom prst="rect">
            <a:avLst/>
          </a:prstGeom>
          <a:noFill/>
        </p:spPr>
        <p:txBody>
          <a:bodyPr wrap="none" rtlCol="0">
            <a:spAutoFit/>
          </a:bodyPr>
          <a:lstStyle/>
          <a:p>
            <a:r>
              <a:rPr lang="en-US" altLang="zh-CN" sz="1100" dirty="0">
                <a:solidFill>
                  <a:schemeClr val="tx1"/>
                </a:solidFill>
              </a:rPr>
              <a:t>* the need of this field depends on the choice of the frame exchange sequence</a:t>
            </a:r>
            <a:endParaRPr lang="zh-CN" altLang="en-US" sz="1100" dirty="0">
              <a:solidFill>
                <a:schemeClr val="tx1"/>
              </a:solidFill>
            </a:endParaRPr>
          </a:p>
        </p:txBody>
      </p:sp>
    </p:spTree>
    <p:extLst>
      <p:ext uri="{BB962C8B-B14F-4D97-AF65-F5344CB8AC3E}">
        <p14:creationId xmlns:p14="http://schemas.microsoft.com/office/powerpoint/2010/main" val="3025419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Invite Frame Option 1 (Co-BF)</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graphicFrame>
        <p:nvGraphicFramePr>
          <p:cNvPr id="6" name="内容占位符 5">
            <a:extLst>
              <a:ext uri="{FF2B5EF4-FFF2-40B4-BE49-F238E27FC236}">
                <a16:creationId xmlns:a16="http://schemas.microsoft.com/office/drawing/2014/main" id="{FDE0BE1C-5902-4CDB-9BFF-2D035E4CF0CC}"/>
              </a:ext>
            </a:extLst>
          </p:cNvPr>
          <p:cNvGraphicFramePr>
            <a:graphicFrameLocks noGrp="1"/>
          </p:cNvGraphicFramePr>
          <p:nvPr>
            <p:ph idx="1"/>
            <p:extLst>
              <p:ext uri="{D42A27DB-BD31-4B8C-83A1-F6EECF244321}">
                <p14:modId xmlns:p14="http://schemas.microsoft.com/office/powerpoint/2010/main" val="105174584"/>
              </p:ext>
            </p:extLst>
          </p:nvPr>
        </p:nvGraphicFramePr>
        <p:xfrm>
          <a:off x="686594" y="1652694"/>
          <a:ext cx="7770812" cy="1112520"/>
        </p:xfrm>
        <a:graphic>
          <a:graphicData uri="http://schemas.openxmlformats.org/drawingml/2006/table">
            <a:tbl>
              <a:tblPr firstRow="1" bandRow="1">
                <a:tableStyleId>{5C22544A-7EE6-4342-B048-85BDC9FD1C3A}</a:tableStyleId>
              </a:tblPr>
              <a:tblGrid>
                <a:gridCol w="1110116">
                  <a:extLst>
                    <a:ext uri="{9D8B030D-6E8A-4147-A177-3AD203B41FA5}">
                      <a16:colId xmlns:a16="http://schemas.microsoft.com/office/drawing/2014/main" val="659952603"/>
                    </a:ext>
                  </a:extLst>
                </a:gridCol>
                <a:gridCol w="1110116">
                  <a:extLst>
                    <a:ext uri="{9D8B030D-6E8A-4147-A177-3AD203B41FA5}">
                      <a16:colId xmlns:a16="http://schemas.microsoft.com/office/drawing/2014/main" val="953904832"/>
                    </a:ext>
                  </a:extLst>
                </a:gridCol>
                <a:gridCol w="1110116">
                  <a:extLst>
                    <a:ext uri="{9D8B030D-6E8A-4147-A177-3AD203B41FA5}">
                      <a16:colId xmlns:a16="http://schemas.microsoft.com/office/drawing/2014/main" val="4156604079"/>
                    </a:ext>
                  </a:extLst>
                </a:gridCol>
                <a:gridCol w="1110116">
                  <a:extLst>
                    <a:ext uri="{9D8B030D-6E8A-4147-A177-3AD203B41FA5}">
                      <a16:colId xmlns:a16="http://schemas.microsoft.com/office/drawing/2014/main" val="197826573"/>
                    </a:ext>
                  </a:extLst>
                </a:gridCol>
                <a:gridCol w="3330348">
                  <a:extLst>
                    <a:ext uri="{9D8B030D-6E8A-4147-A177-3AD203B41FA5}">
                      <a16:colId xmlns:a16="http://schemas.microsoft.com/office/drawing/2014/main" val="2244711360"/>
                    </a:ext>
                  </a:extLst>
                </a:gridCol>
              </a:tblGrid>
              <a:tr h="370840">
                <a:tc>
                  <a:txBody>
                    <a:bodyPr/>
                    <a:lstStyle/>
                    <a:p>
                      <a:pPr algn="ctr"/>
                      <a:r>
                        <a:rPr lang="en-US" altLang="zh-CN" sz="1200" dirty="0"/>
                        <a:t>B0         B11</a:t>
                      </a:r>
                      <a:endParaRPr lang="zh-CN" altLang="en-US" sz="1200" dirty="0"/>
                    </a:p>
                  </a:txBody>
                  <a:tcPr/>
                </a:tc>
                <a:tc>
                  <a:txBody>
                    <a:bodyPr/>
                    <a:lstStyle/>
                    <a:p>
                      <a:pPr algn="ctr"/>
                      <a:r>
                        <a:rPr lang="en-US" altLang="zh-CN" sz="1200" dirty="0"/>
                        <a:t>B12     B15</a:t>
                      </a:r>
                      <a:endParaRPr lang="zh-CN" altLang="en-US" sz="1200" dirty="0"/>
                    </a:p>
                  </a:txBody>
                  <a:tcPr/>
                </a:tc>
                <a:tc>
                  <a:txBody>
                    <a:bodyPr/>
                    <a:lstStyle/>
                    <a:p>
                      <a:pPr algn="ctr"/>
                      <a:r>
                        <a:rPr lang="en-US" altLang="zh-CN" sz="1200" dirty="0"/>
                        <a:t>B16         B27</a:t>
                      </a:r>
                      <a:endParaRPr lang="zh-CN" altLang="en-US" sz="1200" dirty="0"/>
                    </a:p>
                  </a:txBody>
                  <a:tcPr/>
                </a:tc>
                <a:tc>
                  <a:txBody>
                    <a:bodyPr/>
                    <a:lstStyle/>
                    <a:p>
                      <a:pPr algn="ctr"/>
                      <a:r>
                        <a:rPr lang="en-US" altLang="zh-CN" sz="1200" dirty="0"/>
                        <a:t>B28          B29</a:t>
                      </a:r>
                      <a:endParaRPr lang="zh-CN" altLang="en-US" sz="1200" dirty="0"/>
                    </a:p>
                  </a:txBody>
                  <a:tcPr/>
                </a:tc>
                <a:tc>
                  <a:txBody>
                    <a:bodyPr/>
                    <a:lstStyle/>
                    <a:p>
                      <a:pPr algn="ctr"/>
                      <a:r>
                        <a:rPr lang="en-US" altLang="zh-CN" sz="1200" dirty="0"/>
                        <a:t>B30                                                      B39</a:t>
                      </a:r>
                      <a:endParaRPr lang="zh-CN" altLang="en-US" sz="1200" dirty="0"/>
                    </a:p>
                  </a:txBody>
                  <a:tcPr/>
                </a:tc>
                <a:extLst>
                  <a:ext uri="{0D108BD9-81ED-4DB2-BD59-A6C34878D82A}">
                    <a16:rowId xmlns:a16="http://schemas.microsoft.com/office/drawing/2014/main" val="348969819"/>
                  </a:ext>
                </a:extLst>
              </a:tr>
              <a:tr h="370840">
                <a:tc rowSpan="2">
                  <a:txBody>
                    <a:bodyPr/>
                    <a:lstStyle/>
                    <a:p>
                      <a:pPr algn="ctr"/>
                      <a:r>
                        <a:rPr lang="en-US" altLang="zh-CN" sz="1200" dirty="0"/>
                        <a:t>AID12</a:t>
                      </a:r>
                      <a:endParaRPr lang="zh-CN" altLang="en-US" sz="12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algn="ctr"/>
                      <a:endParaRPr lang="zh-CN" altLang="en-US" sz="1200" dirty="0"/>
                    </a:p>
                  </a:txBody>
                  <a:tcPr/>
                </a:tc>
                <a:tc hMerge="1">
                  <a:txBody>
                    <a:bodyPr/>
                    <a:lstStyle/>
                    <a:p>
                      <a:pPr algn="ctr"/>
                      <a:endParaRPr lang="zh-CN" altLang="en-US" sz="1200" dirty="0"/>
                    </a:p>
                  </a:txBody>
                  <a:tcPr/>
                </a:tc>
                <a:extLst>
                  <a:ext uri="{0D108BD9-81ED-4DB2-BD59-A6C34878D82A}">
                    <a16:rowId xmlns:a16="http://schemas.microsoft.com/office/drawing/2014/main" val="454336673"/>
                  </a:ext>
                </a:extLst>
              </a:tr>
              <a:tr h="370840">
                <a:tc vMerge="1">
                  <a:txBody>
                    <a:bodyPr/>
                    <a:lstStyle/>
                    <a:p>
                      <a:pPr algn="ctr"/>
                      <a:endParaRPr lang="zh-CN" altLang="en-US" sz="12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 ID</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NSS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Reserved</a:t>
                      </a:r>
                      <a:endParaRPr kumimoji="0" lang="zh-CN" altLang="en-US" sz="1200" b="0" i="0" u="none" strike="noStrike" cap="none" normalizeH="0" baseline="0" dirty="0">
                        <a:ln>
                          <a:noFill/>
                        </a:ln>
                        <a:solidFill>
                          <a:schemeClr val="tx1"/>
                        </a:solidFill>
                        <a:effectLst/>
                      </a:endParaRPr>
                    </a:p>
                  </a:txBody>
                  <a:tcPr/>
                </a:tc>
                <a:extLst>
                  <a:ext uri="{0D108BD9-81ED-4DB2-BD59-A6C34878D82A}">
                    <a16:rowId xmlns:a16="http://schemas.microsoft.com/office/drawing/2014/main" val="627761440"/>
                  </a:ext>
                </a:extLst>
              </a:tr>
            </a:tbl>
          </a:graphicData>
        </a:graphic>
      </p:graphicFrame>
      <p:sp>
        <p:nvSpPr>
          <p:cNvPr id="13" name="内容占位符 2">
            <a:extLst>
              <a:ext uri="{FF2B5EF4-FFF2-40B4-BE49-F238E27FC236}">
                <a16:creationId xmlns:a16="http://schemas.microsoft.com/office/drawing/2014/main" id="{CCC721F0-C3C1-4806-9706-B8375AA63A0E}"/>
              </a:ext>
            </a:extLst>
          </p:cNvPr>
          <p:cNvSpPr txBox="1">
            <a:spLocks/>
          </p:cNvSpPr>
          <p:nvPr/>
        </p:nvSpPr>
        <p:spPr bwMode="auto">
          <a:xfrm>
            <a:off x="685800" y="3066712"/>
            <a:ext cx="7772400" cy="234348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zh-CN" sz="1800" b="0" kern="0" dirty="0"/>
              <a:t>If there are two or more users, then the 4</a:t>
            </a:r>
            <a:r>
              <a:rPr lang="en-US" altLang="zh-CN" sz="1800" b="0" kern="0" baseline="30000" dirty="0"/>
              <a:t>th</a:t>
            </a:r>
            <a:r>
              <a:rPr lang="en-US" altLang="zh-CN" sz="1800" b="0" kern="0" dirty="0"/>
              <a:t> user info field is followed by the 5</a:t>
            </a:r>
            <a:r>
              <a:rPr lang="en-US" altLang="zh-CN" sz="1800" b="0" kern="0" baseline="30000" dirty="0"/>
              <a:t>th</a:t>
            </a:r>
            <a:r>
              <a:rPr lang="en-US" altLang="zh-CN" sz="1800" b="0" kern="0" dirty="0"/>
              <a:t> user info field, (or, and the 6</a:t>
            </a:r>
            <a:r>
              <a:rPr lang="en-US" altLang="zh-CN" sz="1800" b="0" kern="0" baseline="30000" dirty="0"/>
              <a:t>th</a:t>
            </a:r>
            <a:r>
              <a:rPr lang="en-US" altLang="zh-CN" sz="1800" b="0" kern="0" dirty="0"/>
              <a:t> user info field), each of them has the same format as the 4</a:t>
            </a:r>
            <a:r>
              <a:rPr lang="en-US" altLang="zh-CN" sz="1800" b="0" kern="0" baseline="30000" dirty="0"/>
              <a:t>th</a:t>
            </a:r>
            <a:r>
              <a:rPr lang="en-US" altLang="zh-CN" sz="1800" b="0" kern="0" dirty="0"/>
              <a:t> user info field</a:t>
            </a:r>
            <a:endParaRPr lang="en-US" altLang="zh-CN" sz="1000" kern="0" dirty="0"/>
          </a:p>
        </p:txBody>
      </p:sp>
      <p:sp>
        <p:nvSpPr>
          <p:cNvPr id="14" name="文本框 13">
            <a:extLst>
              <a:ext uri="{FF2B5EF4-FFF2-40B4-BE49-F238E27FC236}">
                <a16:creationId xmlns:a16="http://schemas.microsoft.com/office/drawing/2014/main" id="{49C9E397-AF80-499C-B622-EAFAB9798D93}"/>
              </a:ext>
            </a:extLst>
          </p:cNvPr>
          <p:cNvSpPr txBox="1"/>
          <p:nvPr/>
        </p:nvSpPr>
        <p:spPr>
          <a:xfrm>
            <a:off x="129051" y="1842615"/>
            <a:ext cx="556749" cy="830997"/>
          </a:xfrm>
          <a:prstGeom prst="rect">
            <a:avLst/>
          </a:prstGeom>
          <a:noFill/>
        </p:spPr>
        <p:txBody>
          <a:bodyPr wrap="square" rtlCol="0">
            <a:spAutoFit/>
          </a:bodyPr>
          <a:lstStyle/>
          <a:p>
            <a:r>
              <a:rPr lang="en-US" altLang="zh-CN" sz="1200" dirty="0">
                <a:solidFill>
                  <a:schemeClr val="tx1"/>
                </a:solidFill>
              </a:rPr>
              <a:t>4</a:t>
            </a:r>
            <a:r>
              <a:rPr lang="en-US" altLang="zh-CN" sz="1200" baseline="30000" dirty="0">
                <a:solidFill>
                  <a:schemeClr val="tx1"/>
                </a:solidFill>
              </a:rPr>
              <a:t>th</a:t>
            </a:r>
            <a:r>
              <a:rPr lang="en-US" altLang="zh-CN" sz="1200" dirty="0">
                <a:solidFill>
                  <a:schemeClr val="tx1"/>
                </a:solidFill>
              </a:rPr>
              <a:t>  user info field</a:t>
            </a:r>
            <a:endParaRPr lang="zh-CN" altLang="en-US" sz="1200" dirty="0">
              <a:solidFill>
                <a:schemeClr val="tx1"/>
              </a:solidFill>
            </a:endParaRPr>
          </a:p>
        </p:txBody>
      </p:sp>
    </p:spTree>
    <p:extLst>
      <p:ext uri="{BB962C8B-B14F-4D97-AF65-F5344CB8AC3E}">
        <p14:creationId xmlns:p14="http://schemas.microsoft.com/office/powerpoint/2010/main" val="4256479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Invite Frame Option 2 (Co-BF)</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10" name="文本框 9">
            <a:extLst>
              <a:ext uri="{FF2B5EF4-FFF2-40B4-BE49-F238E27FC236}">
                <a16:creationId xmlns:a16="http://schemas.microsoft.com/office/drawing/2014/main" id="{C88B8C4B-999C-4C42-A549-EACE09CFBF23}"/>
              </a:ext>
            </a:extLst>
          </p:cNvPr>
          <p:cNvSpPr txBox="1"/>
          <p:nvPr/>
        </p:nvSpPr>
        <p:spPr>
          <a:xfrm>
            <a:off x="96766" y="2008760"/>
            <a:ext cx="556749" cy="830997"/>
          </a:xfrm>
          <a:prstGeom prst="rect">
            <a:avLst/>
          </a:prstGeom>
          <a:noFill/>
        </p:spPr>
        <p:txBody>
          <a:bodyPr wrap="square" rtlCol="0">
            <a:spAutoFit/>
          </a:bodyPr>
          <a:lstStyle/>
          <a:p>
            <a:r>
              <a:rPr lang="en-US" altLang="zh-CN" sz="1200" dirty="0">
                <a:solidFill>
                  <a:schemeClr val="tx1"/>
                </a:solidFill>
              </a:rPr>
              <a:t>1</a:t>
            </a:r>
            <a:r>
              <a:rPr lang="en-US" altLang="zh-CN" sz="1200" baseline="30000" dirty="0">
                <a:solidFill>
                  <a:schemeClr val="tx1"/>
                </a:solidFill>
              </a:rPr>
              <a:t>st</a:t>
            </a:r>
            <a:r>
              <a:rPr lang="en-US" altLang="zh-CN" sz="1200" dirty="0">
                <a:solidFill>
                  <a:schemeClr val="tx1"/>
                </a:solidFill>
              </a:rPr>
              <a:t> user info field</a:t>
            </a:r>
            <a:endParaRPr lang="zh-CN" altLang="en-US" sz="1200" dirty="0">
              <a:solidFill>
                <a:schemeClr val="tx1"/>
              </a:solidFill>
            </a:endParaRPr>
          </a:p>
        </p:txBody>
      </p:sp>
      <p:sp>
        <p:nvSpPr>
          <p:cNvPr id="11" name="文本框 10">
            <a:extLst>
              <a:ext uri="{FF2B5EF4-FFF2-40B4-BE49-F238E27FC236}">
                <a16:creationId xmlns:a16="http://schemas.microsoft.com/office/drawing/2014/main" id="{4BCA00B9-30DC-44C6-89D1-700D7A5EFDBC}"/>
              </a:ext>
            </a:extLst>
          </p:cNvPr>
          <p:cNvSpPr txBox="1"/>
          <p:nvPr/>
        </p:nvSpPr>
        <p:spPr>
          <a:xfrm>
            <a:off x="77782" y="3839255"/>
            <a:ext cx="556749" cy="830997"/>
          </a:xfrm>
          <a:prstGeom prst="rect">
            <a:avLst/>
          </a:prstGeom>
          <a:noFill/>
        </p:spPr>
        <p:txBody>
          <a:bodyPr wrap="square" rtlCol="0">
            <a:spAutoFit/>
          </a:bodyPr>
          <a:lstStyle/>
          <a:p>
            <a:r>
              <a:rPr lang="en-US" altLang="zh-CN" sz="1200" dirty="0">
                <a:solidFill>
                  <a:schemeClr val="tx1"/>
                </a:solidFill>
              </a:rPr>
              <a:t>2</a:t>
            </a:r>
            <a:r>
              <a:rPr lang="en-US" altLang="zh-CN" sz="1200" baseline="30000" dirty="0">
                <a:solidFill>
                  <a:schemeClr val="tx1"/>
                </a:solidFill>
              </a:rPr>
              <a:t>nd</a:t>
            </a:r>
            <a:r>
              <a:rPr lang="en-US" altLang="zh-CN" sz="1200" dirty="0">
                <a:solidFill>
                  <a:schemeClr val="tx1"/>
                </a:solidFill>
              </a:rPr>
              <a:t> user info field</a:t>
            </a:r>
            <a:endParaRPr lang="zh-CN" altLang="en-US" sz="1200" dirty="0">
              <a:solidFill>
                <a:schemeClr val="tx1"/>
              </a:solidFill>
            </a:endParaRPr>
          </a:p>
        </p:txBody>
      </p:sp>
      <p:sp>
        <p:nvSpPr>
          <p:cNvPr id="12" name="文本框 11">
            <a:extLst>
              <a:ext uri="{FF2B5EF4-FFF2-40B4-BE49-F238E27FC236}">
                <a16:creationId xmlns:a16="http://schemas.microsoft.com/office/drawing/2014/main" id="{0AE5A853-9B9B-4E6E-8834-A79C8AAC21D7}"/>
              </a:ext>
            </a:extLst>
          </p:cNvPr>
          <p:cNvSpPr txBox="1"/>
          <p:nvPr/>
        </p:nvSpPr>
        <p:spPr>
          <a:xfrm>
            <a:off x="88299" y="5334000"/>
            <a:ext cx="556749" cy="830997"/>
          </a:xfrm>
          <a:prstGeom prst="rect">
            <a:avLst/>
          </a:prstGeom>
          <a:noFill/>
        </p:spPr>
        <p:txBody>
          <a:bodyPr wrap="square" rtlCol="0">
            <a:spAutoFit/>
          </a:bodyPr>
          <a:lstStyle/>
          <a:p>
            <a:r>
              <a:rPr lang="en-US" altLang="zh-CN" sz="1200" dirty="0">
                <a:solidFill>
                  <a:schemeClr val="tx1"/>
                </a:solidFill>
              </a:rPr>
              <a:t>3</a:t>
            </a:r>
            <a:r>
              <a:rPr lang="en-US" altLang="zh-CN" sz="1200" baseline="30000" dirty="0">
                <a:solidFill>
                  <a:schemeClr val="tx1"/>
                </a:solidFill>
              </a:rPr>
              <a:t>rd</a:t>
            </a:r>
            <a:r>
              <a:rPr lang="en-US" altLang="zh-CN" sz="1200" dirty="0">
                <a:solidFill>
                  <a:schemeClr val="tx1"/>
                </a:solidFill>
              </a:rPr>
              <a:t>  user info field</a:t>
            </a:r>
            <a:endParaRPr lang="zh-CN" altLang="en-US" sz="1200" dirty="0">
              <a:solidFill>
                <a:schemeClr val="tx1"/>
              </a:solidFill>
            </a:endParaRPr>
          </a:p>
        </p:txBody>
      </p:sp>
      <p:graphicFrame>
        <p:nvGraphicFramePr>
          <p:cNvPr id="13" name="内容占位符 5">
            <a:extLst>
              <a:ext uri="{FF2B5EF4-FFF2-40B4-BE49-F238E27FC236}">
                <a16:creationId xmlns:a16="http://schemas.microsoft.com/office/drawing/2014/main" id="{CA0427B9-8DB7-45DE-8E47-AFA9F345025F}"/>
              </a:ext>
            </a:extLst>
          </p:cNvPr>
          <p:cNvGraphicFramePr>
            <a:graphicFrameLocks/>
          </p:cNvGraphicFramePr>
          <p:nvPr>
            <p:extLst>
              <p:ext uri="{D42A27DB-BD31-4B8C-83A1-F6EECF244321}">
                <p14:modId xmlns:p14="http://schemas.microsoft.com/office/powerpoint/2010/main" val="815990763"/>
              </p:ext>
            </p:extLst>
          </p:nvPr>
        </p:nvGraphicFramePr>
        <p:xfrm>
          <a:off x="685800" y="5205306"/>
          <a:ext cx="7770014" cy="1112520"/>
        </p:xfrm>
        <a:graphic>
          <a:graphicData uri="http://schemas.openxmlformats.org/drawingml/2006/table">
            <a:tbl>
              <a:tblPr firstRow="1" bandRow="1">
                <a:tableStyleId>{5C22544A-7EE6-4342-B048-85BDC9FD1C3A}</a:tableStyleId>
              </a:tblPr>
              <a:tblGrid>
                <a:gridCol w="1110002">
                  <a:extLst>
                    <a:ext uri="{9D8B030D-6E8A-4147-A177-3AD203B41FA5}">
                      <a16:colId xmlns:a16="http://schemas.microsoft.com/office/drawing/2014/main" val="3730185876"/>
                    </a:ext>
                  </a:extLst>
                </a:gridCol>
                <a:gridCol w="1110002">
                  <a:extLst>
                    <a:ext uri="{9D8B030D-6E8A-4147-A177-3AD203B41FA5}">
                      <a16:colId xmlns:a16="http://schemas.microsoft.com/office/drawing/2014/main" val="2814839207"/>
                    </a:ext>
                  </a:extLst>
                </a:gridCol>
                <a:gridCol w="1110002">
                  <a:extLst>
                    <a:ext uri="{9D8B030D-6E8A-4147-A177-3AD203B41FA5}">
                      <a16:colId xmlns:a16="http://schemas.microsoft.com/office/drawing/2014/main" val="1290832423"/>
                    </a:ext>
                  </a:extLst>
                </a:gridCol>
                <a:gridCol w="1110002">
                  <a:extLst>
                    <a:ext uri="{9D8B030D-6E8A-4147-A177-3AD203B41FA5}">
                      <a16:colId xmlns:a16="http://schemas.microsoft.com/office/drawing/2014/main" val="3590738753"/>
                    </a:ext>
                  </a:extLst>
                </a:gridCol>
                <a:gridCol w="1110002">
                  <a:extLst>
                    <a:ext uri="{9D8B030D-6E8A-4147-A177-3AD203B41FA5}">
                      <a16:colId xmlns:a16="http://schemas.microsoft.com/office/drawing/2014/main" val="507343304"/>
                    </a:ext>
                  </a:extLst>
                </a:gridCol>
                <a:gridCol w="1307990">
                  <a:extLst>
                    <a:ext uri="{9D8B030D-6E8A-4147-A177-3AD203B41FA5}">
                      <a16:colId xmlns:a16="http://schemas.microsoft.com/office/drawing/2014/main" val="1352745978"/>
                    </a:ext>
                  </a:extLst>
                </a:gridCol>
                <a:gridCol w="912014">
                  <a:extLst>
                    <a:ext uri="{9D8B030D-6E8A-4147-A177-3AD203B41FA5}">
                      <a16:colId xmlns:a16="http://schemas.microsoft.com/office/drawing/2014/main" val="905725901"/>
                    </a:ext>
                  </a:extLst>
                </a:gridCol>
              </a:tblGrid>
              <a:tr h="370840">
                <a:tc>
                  <a:txBody>
                    <a:bodyPr/>
                    <a:lstStyle/>
                    <a:p>
                      <a:pPr algn="ctr"/>
                      <a:r>
                        <a:rPr lang="en-US" altLang="zh-CN" sz="1200" dirty="0"/>
                        <a:t>B0         B10</a:t>
                      </a:r>
                      <a:endParaRPr lang="zh-CN" altLang="en-US" sz="1200" dirty="0"/>
                    </a:p>
                  </a:txBody>
                  <a:tcPr/>
                </a:tc>
                <a:tc>
                  <a:txBody>
                    <a:bodyPr/>
                    <a:lstStyle/>
                    <a:p>
                      <a:pPr algn="ctr"/>
                      <a:r>
                        <a:rPr lang="en-US" altLang="zh-CN" sz="1200" dirty="0"/>
                        <a:t>B11    B12</a:t>
                      </a:r>
                      <a:endParaRPr lang="zh-CN" altLang="en-US" sz="1200" dirty="0"/>
                    </a:p>
                  </a:txBody>
                  <a:tcPr/>
                </a:tc>
                <a:tc>
                  <a:txBody>
                    <a:bodyPr/>
                    <a:lstStyle/>
                    <a:p>
                      <a:pPr algn="ctr"/>
                      <a:r>
                        <a:rPr lang="en-US" altLang="zh-CN" sz="1200" dirty="0"/>
                        <a:t>B13       B23</a:t>
                      </a:r>
                      <a:endParaRPr lang="zh-CN" altLang="en-US" sz="1200" dirty="0"/>
                    </a:p>
                  </a:txBody>
                  <a:tcPr/>
                </a:tc>
                <a:tc>
                  <a:txBody>
                    <a:bodyPr/>
                    <a:lstStyle/>
                    <a:p>
                      <a:pPr algn="ctr"/>
                      <a:r>
                        <a:rPr lang="en-US" altLang="zh-CN" sz="1200" dirty="0"/>
                        <a:t>B24     B25</a:t>
                      </a:r>
                      <a:endParaRPr lang="zh-CN" altLang="en-US" sz="1200" dirty="0"/>
                    </a:p>
                  </a:txBody>
                  <a:tcPr/>
                </a:tc>
                <a:tc>
                  <a:txBody>
                    <a:bodyPr/>
                    <a:lstStyle/>
                    <a:p>
                      <a:pPr algn="ctr"/>
                      <a:r>
                        <a:rPr lang="en-US" altLang="zh-CN" sz="1200" dirty="0"/>
                        <a:t>B26       B36</a:t>
                      </a:r>
                      <a:endParaRPr lang="zh-CN" altLang="en-US" sz="1200" dirty="0"/>
                    </a:p>
                  </a:txBody>
                  <a:tcPr/>
                </a:tc>
                <a:tc>
                  <a:txBody>
                    <a:bodyPr/>
                    <a:lstStyle/>
                    <a:p>
                      <a:pPr algn="ctr"/>
                      <a:r>
                        <a:rPr lang="en-US" altLang="zh-CN" sz="1200" dirty="0"/>
                        <a:t>B37   B38</a:t>
                      </a:r>
                      <a:endParaRPr lang="zh-CN" altLang="en-US" sz="1200" dirty="0"/>
                    </a:p>
                  </a:txBody>
                  <a:tcPr/>
                </a:tc>
                <a:tc>
                  <a:txBody>
                    <a:bodyPr/>
                    <a:lstStyle/>
                    <a:p>
                      <a:pPr algn="ctr"/>
                      <a:r>
                        <a:rPr lang="en-US" altLang="zh-CN" sz="1200" dirty="0"/>
                        <a:t>B39</a:t>
                      </a:r>
                      <a:endParaRPr lang="zh-CN" altLang="en-US" sz="1200" dirty="0"/>
                    </a:p>
                  </a:txBody>
                  <a:tcPr/>
                </a:tc>
                <a:extLst>
                  <a:ext uri="{0D108BD9-81ED-4DB2-BD59-A6C34878D82A}">
                    <a16:rowId xmlns:a16="http://schemas.microsoft.com/office/drawing/2014/main" val="3236452786"/>
                  </a:ext>
                </a:extLst>
              </a:tr>
              <a:tr h="370840">
                <a:tc grid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256721401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STA ID 1</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NSS 1</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STA ID 2</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NSS 2</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STA ID 3</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NSS 3</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Reserved</a:t>
                      </a:r>
                      <a:endParaRPr lang="zh-CN" altLang="en-US" sz="1200" dirty="0"/>
                    </a:p>
                  </a:txBody>
                  <a:tcPr/>
                </a:tc>
                <a:extLst>
                  <a:ext uri="{0D108BD9-81ED-4DB2-BD59-A6C34878D82A}">
                    <a16:rowId xmlns:a16="http://schemas.microsoft.com/office/drawing/2014/main" val="1833219254"/>
                  </a:ext>
                </a:extLst>
              </a:tr>
            </a:tbl>
          </a:graphicData>
        </a:graphic>
      </p:graphicFrame>
      <p:graphicFrame>
        <p:nvGraphicFramePr>
          <p:cNvPr id="15" name="内容占位符 5">
            <a:extLst>
              <a:ext uri="{FF2B5EF4-FFF2-40B4-BE49-F238E27FC236}">
                <a16:creationId xmlns:a16="http://schemas.microsoft.com/office/drawing/2014/main" id="{F9BDB3DB-F2B7-4C24-ADC3-7F6AC7763400}"/>
              </a:ext>
            </a:extLst>
          </p:cNvPr>
          <p:cNvGraphicFramePr>
            <a:graphicFrameLocks/>
          </p:cNvGraphicFramePr>
          <p:nvPr>
            <p:extLst>
              <p:ext uri="{D42A27DB-BD31-4B8C-83A1-F6EECF244321}">
                <p14:modId xmlns:p14="http://schemas.microsoft.com/office/powerpoint/2010/main" val="927510297"/>
              </p:ext>
            </p:extLst>
          </p:nvPr>
        </p:nvGraphicFramePr>
        <p:xfrm>
          <a:off x="685796" y="3200400"/>
          <a:ext cx="7770018" cy="1651000"/>
        </p:xfrm>
        <a:graphic>
          <a:graphicData uri="http://schemas.openxmlformats.org/drawingml/2006/table">
            <a:tbl>
              <a:tblPr firstRow="1" bandRow="1">
                <a:tableStyleId>{5C22544A-7EE6-4342-B048-85BDC9FD1C3A}</a:tableStyleId>
              </a:tblPr>
              <a:tblGrid>
                <a:gridCol w="834395">
                  <a:extLst>
                    <a:ext uri="{9D8B030D-6E8A-4147-A177-3AD203B41FA5}">
                      <a16:colId xmlns:a16="http://schemas.microsoft.com/office/drawing/2014/main" val="448589854"/>
                    </a:ext>
                  </a:extLst>
                </a:gridCol>
                <a:gridCol w="834395">
                  <a:extLst>
                    <a:ext uri="{9D8B030D-6E8A-4147-A177-3AD203B41FA5}">
                      <a16:colId xmlns:a16="http://schemas.microsoft.com/office/drawing/2014/main" val="2531922077"/>
                    </a:ext>
                  </a:extLst>
                </a:gridCol>
                <a:gridCol w="932923">
                  <a:extLst>
                    <a:ext uri="{9D8B030D-6E8A-4147-A177-3AD203B41FA5}">
                      <a16:colId xmlns:a16="http://schemas.microsoft.com/office/drawing/2014/main" val="1825357878"/>
                    </a:ext>
                  </a:extLst>
                </a:gridCol>
                <a:gridCol w="1047293">
                  <a:extLst>
                    <a:ext uri="{9D8B030D-6E8A-4147-A177-3AD203B41FA5}">
                      <a16:colId xmlns:a16="http://schemas.microsoft.com/office/drawing/2014/main" val="2350888590"/>
                    </a:ext>
                  </a:extLst>
                </a:gridCol>
                <a:gridCol w="1047297">
                  <a:extLst>
                    <a:ext uri="{9D8B030D-6E8A-4147-A177-3AD203B41FA5}">
                      <a16:colId xmlns:a16="http://schemas.microsoft.com/office/drawing/2014/main" val="3518362663"/>
                    </a:ext>
                  </a:extLst>
                </a:gridCol>
                <a:gridCol w="1145889">
                  <a:extLst>
                    <a:ext uri="{9D8B030D-6E8A-4147-A177-3AD203B41FA5}">
                      <a16:colId xmlns:a16="http://schemas.microsoft.com/office/drawing/2014/main" val="1598025125"/>
                    </a:ext>
                  </a:extLst>
                </a:gridCol>
                <a:gridCol w="1090628">
                  <a:extLst>
                    <a:ext uri="{9D8B030D-6E8A-4147-A177-3AD203B41FA5}">
                      <a16:colId xmlns:a16="http://schemas.microsoft.com/office/drawing/2014/main" val="2328063270"/>
                    </a:ext>
                  </a:extLst>
                </a:gridCol>
                <a:gridCol w="837198">
                  <a:extLst>
                    <a:ext uri="{9D8B030D-6E8A-4147-A177-3AD203B41FA5}">
                      <a16:colId xmlns:a16="http://schemas.microsoft.com/office/drawing/2014/main" val="73515583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B0</a:t>
                      </a:r>
                      <a:endParaRPr lang="zh-CN" altLang="en-US" sz="1200" dirty="0"/>
                    </a:p>
                    <a:p>
                      <a:pPr algn="ct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B1     B7</a:t>
                      </a:r>
                      <a:endParaRPr lang="zh-CN" altLang="en-US" sz="1200" dirty="0"/>
                    </a:p>
                    <a:p>
                      <a:pPr algn="ctr"/>
                      <a:endParaRPr lang="zh-CN" altLang="en-US" sz="1200" dirty="0"/>
                    </a:p>
                  </a:txBody>
                  <a:tcPr/>
                </a:tc>
                <a:tc>
                  <a:txBody>
                    <a:bodyPr/>
                    <a:lstStyle/>
                    <a:p>
                      <a:pPr algn="ctr"/>
                      <a:r>
                        <a:rPr lang="en-US" altLang="zh-CN" sz="1200" dirty="0"/>
                        <a:t>B8</a:t>
                      </a:r>
                      <a:endParaRPr lang="zh-CN" altLang="en-US" sz="1200" dirty="0"/>
                    </a:p>
                  </a:txBody>
                  <a:tcPr/>
                </a:tc>
                <a:tc>
                  <a:txBody>
                    <a:bodyPr/>
                    <a:lstStyle/>
                    <a:p>
                      <a:pPr algn="ctr"/>
                      <a:r>
                        <a:rPr lang="en-US" altLang="zh-CN" sz="1200" dirty="0"/>
                        <a:t>B9        B10</a:t>
                      </a:r>
                      <a:endParaRPr lang="zh-CN" altLang="en-US" sz="1200" dirty="0"/>
                    </a:p>
                  </a:txBody>
                  <a:tcPr/>
                </a:tc>
                <a:tc>
                  <a:txBody>
                    <a:bodyPr/>
                    <a:lstStyle/>
                    <a:p>
                      <a:pPr algn="ctr"/>
                      <a:r>
                        <a:rPr lang="en-US" altLang="zh-CN" sz="1200" dirty="0"/>
                        <a:t>B11     B26</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B27     B28</a:t>
                      </a:r>
                      <a:endParaRPr lang="zh-CN" altLang="en-US" sz="1200" dirty="0"/>
                    </a:p>
                    <a:p>
                      <a:pPr algn="ct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B29   B30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B31   B39</a:t>
                      </a:r>
                      <a:endParaRPr lang="zh-CN" altLang="en-US" sz="1200" dirty="0"/>
                    </a:p>
                    <a:p>
                      <a:pPr algn="ctr"/>
                      <a:endParaRPr lang="zh-CN" altLang="en-US" sz="1200" dirty="0"/>
                    </a:p>
                  </a:txBody>
                  <a:tcPr/>
                </a:tc>
                <a:extLst>
                  <a:ext uri="{0D108BD9-81ED-4DB2-BD59-A6C34878D82A}">
                    <a16:rowId xmlns:a16="http://schemas.microsoft.com/office/drawing/2014/main" val="3607685456"/>
                  </a:ext>
                </a:extLst>
              </a:tr>
              <a:tr h="370840">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113960837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ICF Required</a:t>
                      </a:r>
                      <a:endParaRPr kumimoji="0" lang="zh-CN" altLang="en-US" sz="1200" b="0" i="0" u="none" strike="noStrike" cap="none" normalizeH="0" baseline="0" dirty="0">
                        <a:ln>
                          <a:noFill/>
                        </a:ln>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ICF/ICR duration</a:t>
                      </a:r>
                      <a:endParaRPr lang="zh-CN" altLang="en-US" sz="1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rPr>
                        <a:t>Flexible BW</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GI+LTF Size</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Punctured Channel Information</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Maximum Total </a:t>
                      </a:r>
                      <a:r>
                        <a:rPr lang="en-US" altLang="zh-CN" sz="1200" dirty="0" err="1">
                          <a:solidFill>
                            <a:schemeClr val="tx1"/>
                          </a:solidFill>
                        </a:rPr>
                        <a:t>Nss</a:t>
                      </a:r>
                      <a:r>
                        <a:rPr lang="en-US" altLang="zh-CN" sz="1200" dirty="0">
                          <a:solidFill>
                            <a:schemeClr val="tx1"/>
                          </a:solidFill>
                        </a:rPr>
                        <a:t> Allowed for shared AP</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Number of Co-BF Users in sharing BSS</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Reserved</a:t>
                      </a:r>
                      <a:endParaRPr lang="zh-CN" altLang="en-US" sz="1200" dirty="0"/>
                    </a:p>
                    <a:p>
                      <a:pPr algn="ctr"/>
                      <a:endParaRPr lang="zh-CN" altLang="en-US" sz="1200" dirty="0"/>
                    </a:p>
                  </a:txBody>
                  <a:tcPr/>
                </a:tc>
                <a:extLst>
                  <a:ext uri="{0D108BD9-81ED-4DB2-BD59-A6C34878D82A}">
                    <a16:rowId xmlns:a16="http://schemas.microsoft.com/office/drawing/2014/main" val="3998287448"/>
                  </a:ext>
                </a:extLst>
              </a:tr>
            </a:tbl>
          </a:graphicData>
        </a:graphic>
      </p:graphicFrame>
      <p:graphicFrame>
        <p:nvGraphicFramePr>
          <p:cNvPr id="14" name="内容占位符 5">
            <a:extLst>
              <a:ext uri="{FF2B5EF4-FFF2-40B4-BE49-F238E27FC236}">
                <a16:creationId xmlns:a16="http://schemas.microsoft.com/office/drawing/2014/main" id="{96165213-4006-4892-9528-88030F516239}"/>
              </a:ext>
            </a:extLst>
          </p:cNvPr>
          <p:cNvGraphicFramePr>
            <a:graphicFrameLocks/>
          </p:cNvGraphicFramePr>
          <p:nvPr>
            <p:extLst>
              <p:ext uri="{D42A27DB-BD31-4B8C-83A1-F6EECF244321}">
                <p14:modId xmlns:p14="http://schemas.microsoft.com/office/powerpoint/2010/main" val="4027582836"/>
              </p:ext>
            </p:extLst>
          </p:nvPr>
        </p:nvGraphicFramePr>
        <p:xfrm>
          <a:off x="686593" y="1652694"/>
          <a:ext cx="7770018" cy="1198880"/>
        </p:xfrm>
        <a:graphic>
          <a:graphicData uri="http://schemas.openxmlformats.org/drawingml/2006/table">
            <a:tbl>
              <a:tblPr firstRow="1" bandRow="1">
                <a:tableStyleId>{5C22544A-7EE6-4342-B048-85BDC9FD1C3A}</a:tableStyleId>
              </a:tblPr>
              <a:tblGrid>
                <a:gridCol w="1295003">
                  <a:extLst>
                    <a:ext uri="{9D8B030D-6E8A-4147-A177-3AD203B41FA5}">
                      <a16:colId xmlns:a16="http://schemas.microsoft.com/office/drawing/2014/main" val="659952603"/>
                    </a:ext>
                  </a:extLst>
                </a:gridCol>
                <a:gridCol w="1295003">
                  <a:extLst>
                    <a:ext uri="{9D8B030D-6E8A-4147-A177-3AD203B41FA5}">
                      <a16:colId xmlns:a16="http://schemas.microsoft.com/office/drawing/2014/main" val="953904832"/>
                    </a:ext>
                  </a:extLst>
                </a:gridCol>
                <a:gridCol w="1600201">
                  <a:extLst>
                    <a:ext uri="{9D8B030D-6E8A-4147-A177-3AD203B41FA5}">
                      <a16:colId xmlns:a16="http://schemas.microsoft.com/office/drawing/2014/main" val="4156604079"/>
                    </a:ext>
                  </a:extLst>
                </a:gridCol>
                <a:gridCol w="1600200">
                  <a:extLst>
                    <a:ext uri="{9D8B030D-6E8A-4147-A177-3AD203B41FA5}">
                      <a16:colId xmlns:a16="http://schemas.microsoft.com/office/drawing/2014/main" val="2417280294"/>
                    </a:ext>
                  </a:extLst>
                </a:gridCol>
                <a:gridCol w="1066800">
                  <a:extLst>
                    <a:ext uri="{9D8B030D-6E8A-4147-A177-3AD203B41FA5}">
                      <a16:colId xmlns:a16="http://schemas.microsoft.com/office/drawing/2014/main" val="741834664"/>
                    </a:ext>
                  </a:extLst>
                </a:gridCol>
                <a:gridCol w="912811">
                  <a:extLst>
                    <a:ext uri="{9D8B030D-6E8A-4147-A177-3AD203B41FA5}">
                      <a16:colId xmlns:a16="http://schemas.microsoft.com/office/drawing/2014/main" val="3256477830"/>
                    </a:ext>
                  </a:extLst>
                </a:gridCol>
              </a:tblGrid>
              <a:tr h="370840">
                <a:tc>
                  <a:txBody>
                    <a:bodyPr/>
                    <a:lstStyle/>
                    <a:p>
                      <a:pPr algn="ctr"/>
                      <a:r>
                        <a:rPr lang="en-US" altLang="zh-CN" sz="1200" dirty="0"/>
                        <a:t>B0         B11</a:t>
                      </a:r>
                      <a:endParaRPr lang="zh-CN" altLang="en-US" sz="1200" dirty="0"/>
                    </a:p>
                  </a:txBody>
                  <a:tcPr/>
                </a:tc>
                <a:tc>
                  <a:txBody>
                    <a:bodyPr/>
                    <a:lstStyle/>
                    <a:p>
                      <a:pPr algn="ctr"/>
                      <a:r>
                        <a:rPr lang="en-US" altLang="zh-CN" sz="1200" dirty="0"/>
                        <a:t>B12     B15</a:t>
                      </a:r>
                      <a:endParaRPr lang="zh-CN" altLang="en-US" sz="1200" dirty="0"/>
                    </a:p>
                  </a:txBody>
                  <a:tcPr/>
                </a:tc>
                <a:tc>
                  <a:txBody>
                    <a:bodyPr/>
                    <a:lstStyle/>
                    <a:p>
                      <a:pPr algn="ctr"/>
                      <a:r>
                        <a:rPr lang="en-US" altLang="zh-CN" sz="1200" dirty="0"/>
                        <a:t>B16         B24</a:t>
                      </a:r>
                      <a:endParaRPr lang="zh-CN" altLang="en-US" sz="1200" dirty="0"/>
                    </a:p>
                  </a:txBody>
                  <a:tcPr/>
                </a:tc>
                <a:tc>
                  <a:txBody>
                    <a:bodyPr/>
                    <a:lstStyle/>
                    <a:p>
                      <a:pPr algn="ctr"/>
                      <a:r>
                        <a:rPr lang="en-US" altLang="zh-CN" sz="1200" dirty="0"/>
                        <a:t>B25         B33</a:t>
                      </a:r>
                      <a:endParaRPr lang="zh-CN" altLang="en-US" sz="1200" dirty="0"/>
                    </a:p>
                  </a:txBody>
                  <a:tcPr/>
                </a:tc>
                <a:tc>
                  <a:txBody>
                    <a:bodyPr/>
                    <a:lstStyle/>
                    <a:p>
                      <a:pPr algn="ctr"/>
                      <a:r>
                        <a:rPr lang="en-US" altLang="zh-CN" sz="1200" dirty="0"/>
                        <a:t>B34        B36</a:t>
                      </a:r>
                      <a:endParaRPr lang="zh-CN" altLang="en-US" sz="1200" dirty="0"/>
                    </a:p>
                  </a:txBody>
                  <a:tcPr/>
                </a:tc>
                <a:tc>
                  <a:txBody>
                    <a:bodyPr/>
                    <a:lstStyle/>
                    <a:p>
                      <a:pPr algn="ctr"/>
                      <a:r>
                        <a:rPr lang="en-US" altLang="zh-CN" sz="1200" dirty="0"/>
                        <a:t>B37     B39</a:t>
                      </a:r>
                      <a:endParaRPr lang="zh-CN" altLang="en-US" sz="1200" dirty="0"/>
                    </a:p>
                  </a:txBody>
                  <a:tcPr/>
                </a:tc>
                <a:extLst>
                  <a:ext uri="{0D108BD9-81ED-4DB2-BD59-A6C34878D82A}">
                    <a16:rowId xmlns:a16="http://schemas.microsoft.com/office/drawing/2014/main" val="348969819"/>
                  </a:ext>
                </a:extLst>
              </a:tr>
              <a:tr h="370840">
                <a:tc rowSpan="2">
                  <a:txBody>
                    <a:bodyPr/>
                    <a:lstStyle/>
                    <a:p>
                      <a:pPr algn="ctr"/>
                      <a:r>
                        <a:rPr lang="en-US" altLang="zh-CN" sz="1200" dirty="0"/>
                        <a:t>AID12</a:t>
                      </a:r>
                      <a:endParaRPr lang="zh-CN" altLang="en-US" sz="12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454336673"/>
                  </a:ext>
                </a:extLst>
              </a:tr>
              <a:tr h="370840">
                <a:tc vMerge="1">
                  <a:txBody>
                    <a:bodyPr/>
                    <a:lstStyle/>
                    <a:p>
                      <a:pPr algn="ctr"/>
                      <a:endParaRPr lang="zh-CN" altLang="en-US" sz="12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Minimum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Maximum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PHY Version Identifier</a:t>
                      </a:r>
                      <a:endParaRPr kumimoji="0" lang="zh-CN" altLang="en-US" sz="1200" b="0" i="0" u="none" strike="noStrike" cap="none" normalizeH="0" baseline="0" dirty="0">
                        <a:ln>
                          <a:noFill/>
                        </a:ln>
                        <a:solidFill>
                          <a:schemeClr val="tx1"/>
                        </a:solidFill>
                        <a:effectLst/>
                      </a:endParaRPr>
                    </a:p>
                  </a:txBody>
                  <a:tcPr/>
                </a:tc>
                <a:tc>
                  <a:txBody>
                    <a:bodyPr/>
                    <a:lstStyle/>
                    <a:p>
                      <a:pPr algn="ctr"/>
                      <a:r>
                        <a:rPr lang="en-US" altLang="zh-CN" sz="1200" dirty="0">
                          <a:solidFill>
                            <a:schemeClr val="tx1"/>
                          </a:solidFill>
                        </a:rPr>
                        <a:t>BW</a:t>
                      </a:r>
                      <a:endParaRPr lang="zh-CN" altLang="en-US" sz="1200" dirty="0"/>
                    </a:p>
                  </a:txBody>
                  <a:tcPr/>
                </a:tc>
                <a:extLst>
                  <a:ext uri="{0D108BD9-81ED-4DB2-BD59-A6C34878D82A}">
                    <a16:rowId xmlns:a16="http://schemas.microsoft.com/office/drawing/2014/main" val="627761440"/>
                  </a:ext>
                </a:extLst>
              </a:tr>
            </a:tbl>
          </a:graphicData>
        </a:graphic>
      </p:graphicFrame>
    </p:spTree>
    <p:extLst>
      <p:ext uri="{BB962C8B-B14F-4D97-AF65-F5344CB8AC3E}">
        <p14:creationId xmlns:p14="http://schemas.microsoft.com/office/powerpoint/2010/main" val="2708499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Invite Frame Option 3 (Co-BF)</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10" name="文本框 9">
            <a:extLst>
              <a:ext uri="{FF2B5EF4-FFF2-40B4-BE49-F238E27FC236}">
                <a16:creationId xmlns:a16="http://schemas.microsoft.com/office/drawing/2014/main" id="{C88B8C4B-999C-4C42-A549-EACE09CFBF23}"/>
              </a:ext>
            </a:extLst>
          </p:cNvPr>
          <p:cNvSpPr txBox="1"/>
          <p:nvPr/>
        </p:nvSpPr>
        <p:spPr>
          <a:xfrm>
            <a:off x="96766" y="2008760"/>
            <a:ext cx="556749" cy="830997"/>
          </a:xfrm>
          <a:prstGeom prst="rect">
            <a:avLst/>
          </a:prstGeom>
          <a:noFill/>
        </p:spPr>
        <p:txBody>
          <a:bodyPr wrap="square" rtlCol="0">
            <a:spAutoFit/>
          </a:bodyPr>
          <a:lstStyle/>
          <a:p>
            <a:r>
              <a:rPr lang="en-US" altLang="zh-CN" sz="1200" dirty="0">
                <a:solidFill>
                  <a:schemeClr val="tx1"/>
                </a:solidFill>
              </a:rPr>
              <a:t>1</a:t>
            </a:r>
            <a:r>
              <a:rPr lang="en-US" altLang="zh-CN" sz="1200" baseline="30000" dirty="0">
                <a:solidFill>
                  <a:schemeClr val="tx1"/>
                </a:solidFill>
              </a:rPr>
              <a:t>st</a:t>
            </a:r>
            <a:r>
              <a:rPr lang="en-US" altLang="zh-CN" sz="1200" dirty="0">
                <a:solidFill>
                  <a:schemeClr val="tx1"/>
                </a:solidFill>
              </a:rPr>
              <a:t> user info field</a:t>
            </a:r>
            <a:endParaRPr lang="zh-CN" altLang="en-US" sz="1200" dirty="0">
              <a:solidFill>
                <a:schemeClr val="tx1"/>
              </a:solidFill>
            </a:endParaRPr>
          </a:p>
        </p:txBody>
      </p:sp>
      <p:sp>
        <p:nvSpPr>
          <p:cNvPr id="11" name="文本框 10">
            <a:extLst>
              <a:ext uri="{FF2B5EF4-FFF2-40B4-BE49-F238E27FC236}">
                <a16:creationId xmlns:a16="http://schemas.microsoft.com/office/drawing/2014/main" id="{4BCA00B9-30DC-44C6-89D1-700D7A5EFDBC}"/>
              </a:ext>
            </a:extLst>
          </p:cNvPr>
          <p:cNvSpPr txBox="1"/>
          <p:nvPr/>
        </p:nvSpPr>
        <p:spPr>
          <a:xfrm>
            <a:off x="77782" y="3839255"/>
            <a:ext cx="556749" cy="830997"/>
          </a:xfrm>
          <a:prstGeom prst="rect">
            <a:avLst/>
          </a:prstGeom>
          <a:noFill/>
        </p:spPr>
        <p:txBody>
          <a:bodyPr wrap="square" rtlCol="0">
            <a:spAutoFit/>
          </a:bodyPr>
          <a:lstStyle/>
          <a:p>
            <a:r>
              <a:rPr lang="en-US" altLang="zh-CN" sz="1200" dirty="0">
                <a:solidFill>
                  <a:schemeClr val="tx1"/>
                </a:solidFill>
              </a:rPr>
              <a:t>2</a:t>
            </a:r>
            <a:r>
              <a:rPr lang="en-US" altLang="zh-CN" sz="1200" baseline="30000" dirty="0">
                <a:solidFill>
                  <a:schemeClr val="tx1"/>
                </a:solidFill>
              </a:rPr>
              <a:t>nd</a:t>
            </a:r>
            <a:r>
              <a:rPr lang="en-US" altLang="zh-CN" sz="1200" dirty="0">
                <a:solidFill>
                  <a:schemeClr val="tx1"/>
                </a:solidFill>
              </a:rPr>
              <a:t> user info field</a:t>
            </a:r>
            <a:endParaRPr lang="zh-CN" altLang="en-US" sz="1200" dirty="0">
              <a:solidFill>
                <a:schemeClr val="tx1"/>
              </a:solidFill>
            </a:endParaRPr>
          </a:p>
        </p:txBody>
      </p:sp>
      <p:sp>
        <p:nvSpPr>
          <p:cNvPr id="12" name="文本框 11">
            <a:extLst>
              <a:ext uri="{FF2B5EF4-FFF2-40B4-BE49-F238E27FC236}">
                <a16:creationId xmlns:a16="http://schemas.microsoft.com/office/drawing/2014/main" id="{0AE5A853-9B9B-4E6E-8834-A79C8AAC21D7}"/>
              </a:ext>
            </a:extLst>
          </p:cNvPr>
          <p:cNvSpPr txBox="1"/>
          <p:nvPr/>
        </p:nvSpPr>
        <p:spPr>
          <a:xfrm>
            <a:off x="88299" y="5334000"/>
            <a:ext cx="556749" cy="830997"/>
          </a:xfrm>
          <a:prstGeom prst="rect">
            <a:avLst/>
          </a:prstGeom>
          <a:noFill/>
        </p:spPr>
        <p:txBody>
          <a:bodyPr wrap="square" rtlCol="0">
            <a:spAutoFit/>
          </a:bodyPr>
          <a:lstStyle/>
          <a:p>
            <a:r>
              <a:rPr lang="en-US" altLang="zh-CN" sz="1200" dirty="0">
                <a:solidFill>
                  <a:schemeClr val="tx1"/>
                </a:solidFill>
              </a:rPr>
              <a:t>3</a:t>
            </a:r>
            <a:r>
              <a:rPr lang="en-US" altLang="zh-CN" sz="1200" baseline="30000" dirty="0">
                <a:solidFill>
                  <a:schemeClr val="tx1"/>
                </a:solidFill>
              </a:rPr>
              <a:t>rd</a:t>
            </a:r>
            <a:r>
              <a:rPr lang="en-US" altLang="zh-CN" sz="1200" dirty="0">
                <a:solidFill>
                  <a:schemeClr val="tx1"/>
                </a:solidFill>
              </a:rPr>
              <a:t>  user info field</a:t>
            </a:r>
            <a:endParaRPr lang="zh-CN" altLang="en-US" sz="1200" dirty="0">
              <a:solidFill>
                <a:schemeClr val="tx1"/>
              </a:solidFill>
            </a:endParaRPr>
          </a:p>
        </p:txBody>
      </p:sp>
      <p:graphicFrame>
        <p:nvGraphicFramePr>
          <p:cNvPr id="15" name="内容占位符 5">
            <a:extLst>
              <a:ext uri="{FF2B5EF4-FFF2-40B4-BE49-F238E27FC236}">
                <a16:creationId xmlns:a16="http://schemas.microsoft.com/office/drawing/2014/main" id="{F9BDB3DB-F2B7-4C24-ADC3-7F6AC7763400}"/>
              </a:ext>
            </a:extLst>
          </p:cNvPr>
          <p:cNvGraphicFramePr>
            <a:graphicFrameLocks/>
          </p:cNvGraphicFramePr>
          <p:nvPr>
            <p:extLst>
              <p:ext uri="{D42A27DB-BD31-4B8C-83A1-F6EECF244321}">
                <p14:modId xmlns:p14="http://schemas.microsoft.com/office/powerpoint/2010/main" val="2712322209"/>
              </p:ext>
            </p:extLst>
          </p:nvPr>
        </p:nvGraphicFramePr>
        <p:xfrm>
          <a:off x="677793" y="3434119"/>
          <a:ext cx="7770014" cy="1468120"/>
        </p:xfrm>
        <a:graphic>
          <a:graphicData uri="http://schemas.openxmlformats.org/drawingml/2006/table">
            <a:tbl>
              <a:tblPr firstRow="1" bandRow="1">
                <a:tableStyleId>{5C22544A-7EE6-4342-B048-85BDC9FD1C3A}</a:tableStyleId>
              </a:tblPr>
              <a:tblGrid>
                <a:gridCol w="964381">
                  <a:extLst>
                    <a:ext uri="{9D8B030D-6E8A-4147-A177-3AD203B41FA5}">
                      <a16:colId xmlns:a16="http://schemas.microsoft.com/office/drawing/2014/main" val="448589854"/>
                    </a:ext>
                  </a:extLst>
                </a:gridCol>
                <a:gridCol w="964381">
                  <a:extLst>
                    <a:ext uri="{9D8B030D-6E8A-4147-A177-3AD203B41FA5}">
                      <a16:colId xmlns:a16="http://schemas.microsoft.com/office/drawing/2014/main" val="2531922077"/>
                    </a:ext>
                  </a:extLst>
                </a:gridCol>
                <a:gridCol w="1078257">
                  <a:extLst>
                    <a:ext uri="{9D8B030D-6E8A-4147-A177-3AD203B41FA5}">
                      <a16:colId xmlns:a16="http://schemas.microsoft.com/office/drawing/2014/main" val="1825357878"/>
                    </a:ext>
                  </a:extLst>
                </a:gridCol>
                <a:gridCol w="1210445">
                  <a:extLst>
                    <a:ext uri="{9D8B030D-6E8A-4147-A177-3AD203B41FA5}">
                      <a16:colId xmlns:a16="http://schemas.microsoft.com/office/drawing/2014/main" val="2350888590"/>
                    </a:ext>
                  </a:extLst>
                </a:gridCol>
                <a:gridCol w="1324400">
                  <a:extLst>
                    <a:ext uri="{9D8B030D-6E8A-4147-A177-3AD203B41FA5}">
                      <a16:colId xmlns:a16="http://schemas.microsoft.com/office/drawing/2014/main" val="1598025125"/>
                    </a:ext>
                  </a:extLst>
                </a:gridCol>
                <a:gridCol w="1260530">
                  <a:extLst>
                    <a:ext uri="{9D8B030D-6E8A-4147-A177-3AD203B41FA5}">
                      <a16:colId xmlns:a16="http://schemas.microsoft.com/office/drawing/2014/main" val="2328063270"/>
                    </a:ext>
                  </a:extLst>
                </a:gridCol>
                <a:gridCol w="967620">
                  <a:extLst>
                    <a:ext uri="{9D8B030D-6E8A-4147-A177-3AD203B41FA5}">
                      <a16:colId xmlns:a16="http://schemas.microsoft.com/office/drawing/2014/main" val="73515583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B0</a:t>
                      </a:r>
                      <a:endParaRPr lang="zh-CN" altLang="en-US" sz="1200" dirty="0"/>
                    </a:p>
                    <a:p>
                      <a:pPr algn="ct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B1     B7</a:t>
                      </a:r>
                      <a:endParaRPr lang="zh-CN" altLang="en-US" sz="1200" dirty="0"/>
                    </a:p>
                    <a:p>
                      <a:pPr algn="ctr"/>
                      <a:endParaRPr lang="zh-CN" altLang="en-US" sz="1200" dirty="0"/>
                    </a:p>
                  </a:txBody>
                  <a:tcPr/>
                </a:tc>
                <a:tc>
                  <a:txBody>
                    <a:bodyPr/>
                    <a:lstStyle/>
                    <a:p>
                      <a:pPr algn="ctr"/>
                      <a:r>
                        <a:rPr lang="en-US" altLang="zh-CN" sz="1200" dirty="0"/>
                        <a:t>B8</a:t>
                      </a:r>
                      <a:endParaRPr lang="zh-CN" altLang="en-US" sz="1200" dirty="0"/>
                    </a:p>
                  </a:txBody>
                  <a:tcPr/>
                </a:tc>
                <a:tc>
                  <a:txBody>
                    <a:bodyPr/>
                    <a:lstStyle/>
                    <a:p>
                      <a:pPr algn="ctr"/>
                      <a:r>
                        <a:rPr lang="en-US" altLang="zh-CN" sz="1200" dirty="0"/>
                        <a:t>B9        B10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B11     B12</a:t>
                      </a:r>
                      <a:endParaRPr lang="zh-CN" altLang="en-US" sz="1200" dirty="0"/>
                    </a:p>
                    <a:p>
                      <a:pPr algn="ct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B13   B14</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B15   B39</a:t>
                      </a:r>
                      <a:endParaRPr lang="zh-CN" altLang="en-US" sz="1200" dirty="0"/>
                    </a:p>
                    <a:p>
                      <a:pPr algn="ctr"/>
                      <a:endParaRPr lang="zh-CN" altLang="en-US" sz="1200" dirty="0"/>
                    </a:p>
                  </a:txBody>
                  <a:tcPr/>
                </a:tc>
                <a:extLst>
                  <a:ext uri="{0D108BD9-81ED-4DB2-BD59-A6C34878D82A}">
                    <a16:rowId xmlns:a16="http://schemas.microsoft.com/office/drawing/2014/main" val="3607685456"/>
                  </a:ext>
                </a:extLst>
              </a:tr>
              <a:tr h="370840">
                <a:tc grid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113960837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ICF Required</a:t>
                      </a:r>
                      <a:endParaRPr kumimoji="0" lang="zh-CN" altLang="en-US" sz="1200" b="0" i="0" u="none" strike="noStrike" cap="none" normalizeH="0" baseline="0" dirty="0">
                        <a:ln>
                          <a:noFill/>
                        </a:ln>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ICF/ICR duration</a:t>
                      </a:r>
                      <a:endParaRPr lang="zh-CN" altLang="en-US" sz="1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rPr>
                        <a:t>Flexible BW</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GI+LTF Size</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Maximum Total </a:t>
                      </a:r>
                      <a:r>
                        <a:rPr lang="en-US" altLang="zh-CN" sz="1200" dirty="0" err="1">
                          <a:solidFill>
                            <a:schemeClr val="tx1"/>
                          </a:solidFill>
                        </a:rPr>
                        <a:t>Nss</a:t>
                      </a:r>
                      <a:r>
                        <a:rPr lang="en-US" altLang="zh-CN" sz="1200" dirty="0">
                          <a:solidFill>
                            <a:schemeClr val="tx1"/>
                          </a:solidFill>
                        </a:rPr>
                        <a:t> Allowed for shared AP</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Number of Co-BF Users in sharing BSS</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Reserved</a:t>
                      </a:r>
                      <a:endParaRPr lang="zh-CN" altLang="en-US" sz="1200" dirty="0"/>
                    </a:p>
                    <a:p>
                      <a:pPr algn="ctr"/>
                      <a:endParaRPr lang="zh-CN" altLang="en-US" sz="1200" dirty="0"/>
                    </a:p>
                  </a:txBody>
                  <a:tcPr/>
                </a:tc>
                <a:extLst>
                  <a:ext uri="{0D108BD9-81ED-4DB2-BD59-A6C34878D82A}">
                    <a16:rowId xmlns:a16="http://schemas.microsoft.com/office/drawing/2014/main" val="3998287448"/>
                  </a:ext>
                </a:extLst>
              </a:tr>
            </a:tbl>
          </a:graphicData>
        </a:graphic>
      </p:graphicFrame>
      <p:graphicFrame>
        <p:nvGraphicFramePr>
          <p:cNvPr id="16" name="内容占位符 5">
            <a:extLst>
              <a:ext uri="{FF2B5EF4-FFF2-40B4-BE49-F238E27FC236}">
                <a16:creationId xmlns:a16="http://schemas.microsoft.com/office/drawing/2014/main" id="{563AF755-21AC-4ED9-83CE-C044BE7FE861}"/>
              </a:ext>
            </a:extLst>
          </p:cNvPr>
          <p:cNvGraphicFramePr>
            <a:graphicFrameLocks/>
          </p:cNvGraphicFramePr>
          <p:nvPr>
            <p:extLst>
              <p:ext uri="{D42A27DB-BD31-4B8C-83A1-F6EECF244321}">
                <p14:modId xmlns:p14="http://schemas.microsoft.com/office/powerpoint/2010/main" val="2046463472"/>
              </p:ext>
            </p:extLst>
          </p:nvPr>
        </p:nvGraphicFramePr>
        <p:xfrm>
          <a:off x="694262" y="1590078"/>
          <a:ext cx="7753884" cy="1468120"/>
        </p:xfrm>
        <a:graphic>
          <a:graphicData uri="http://schemas.openxmlformats.org/drawingml/2006/table">
            <a:tbl>
              <a:tblPr firstRow="1" bandRow="1">
                <a:tableStyleId>{5C22544A-7EE6-4342-B048-85BDC9FD1C3A}</a:tableStyleId>
              </a:tblPr>
              <a:tblGrid>
                <a:gridCol w="1663306">
                  <a:extLst>
                    <a:ext uri="{9D8B030D-6E8A-4147-A177-3AD203B41FA5}">
                      <a16:colId xmlns:a16="http://schemas.microsoft.com/office/drawing/2014/main" val="2531922077"/>
                    </a:ext>
                  </a:extLst>
                </a:gridCol>
                <a:gridCol w="2153237">
                  <a:extLst>
                    <a:ext uri="{9D8B030D-6E8A-4147-A177-3AD203B41FA5}">
                      <a16:colId xmlns:a16="http://schemas.microsoft.com/office/drawing/2014/main" val="3518362663"/>
                    </a:ext>
                  </a:extLst>
                </a:gridCol>
                <a:gridCol w="1477272">
                  <a:extLst>
                    <a:ext uri="{9D8B030D-6E8A-4147-A177-3AD203B41FA5}">
                      <a16:colId xmlns:a16="http://schemas.microsoft.com/office/drawing/2014/main" val="3551246134"/>
                    </a:ext>
                  </a:extLst>
                </a:gridCol>
                <a:gridCol w="1222746">
                  <a:extLst>
                    <a:ext uri="{9D8B030D-6E8A-4147-A177-3AD203B41FA5}">
                      <a16:colId xmlns:a16="http://schemas.microsoft.com/office/drawing/2014/main" val="4006724534"/>
                    </a:ext>
                  </a:extLst>
                </a:gridCol>
                <a:gridCol w="1237323">
                  <a:extLst>
                    <a:ext uri="{9D8B030D-6E8A-4147-A177-3AD203B41FA5}">
                      <a16:colId xmlns:a16="http://schemas.microsoft.com/office/drawing/2014/main" val="735155835"/>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B0     B8</a:t>
                      </a:r>
                      <a:endParaRPr lang="zh-CN" altLang="en-US" sz="1200" dirty="0"/>
                    </a:p>
                    <a:p>
                      <a:pPr algn="ctr"/>
                      <a:endParaRPr lang="zh-CN" altLang="en-US" sz="1200" dirty="0"/>
                    </a:p>
                  </a:txBody>
                  <a:tcPr/>
                </a:tc>
                <a:tc>
                  <a:txBody>
                    <a:bodyPr/>
                    <a:lstStyle/>
                    <a:p>
                      <a:pPr algn="ctr"/>
                      <a:r>
                        <a:rPr lang="en-US" altLang="zh-CN" sz="1200" dirty="0"/>
                        <a:t>B19     B17</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B18     B20</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B21   B23</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B24   B39</a:t>
                      </a:r>
                      <a:endParaRPr lang="zh-CN" altLang="en-US" sz="1200" dirty="0"/>
                    </a:p>
                    <a:p>
                      <a:pPr algn="ctr"/>
                      <a:endParaRPr lang="zh-CN" altLang="en-US" sz="1200" dirty="0"/>
                    </a:p>
                  </a:txBody>
                  <a:tcPr/>
                </a:tc>
                <a:extLst>
                  <a:ext uri="{0D108BD9-81ED-4DB2-BD59-A6C34878D82A}">
                    <a16:rowId xmlns:a16="http://schemas.microsoft.com/office/drawing/2014/main" val="3607685456"/>
                  </a:ext>
                </a:extLst>
              </a:tr>
              <a:tr h="370840">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113960837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Minimum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Maximum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PHY Version Identifier</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BW</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Punctured Channel Information</a:t>
                      </a:r>
                      <a:endParaRPr lang="zh-CN" altLang="en-US" sz="1200" dirty="0"/>
                    </a:p>
                  </a:txBody>
                  <a:tcPr/>
                </a:tc>
                <a:extLst>
                  <a:ext uri="{0D108BD9-81ED-4DB2-BD59-A6C34878D82A}">
                    <a16:rowId xmlns:a16="http://schemas.microsoft.com/office/drawing/2014/main" val="3998287448"/>
                  </a:ext>
                </a:extLst>
              </a:tr>
            </a:tbl>
          </a:graphicData>
        </a:graphic>
      </p:graphicFrame>
      <p:graphicFrame>
        <p:nvGraphicFramePr>
          <p:cNvPr id="14" name="内容占位符 5">
            <a:extLst>
              <a:ext uri="{FF2B5EF4-FFF2-40B4-BE49-F238E27FC236}">
                <a16:creationId xmlns:a16="http://schemas.microsoft.com/office/drawing/2014/main" id="{638F77E8-12B6-424B-BD1D-CB42A64482CB}"/>
              </a:ext>
            </a:extLst>
          </p:cNvPr>
          <p:cNvGraphicFramePr>
            <a:graphicFrameLocks/>
          </p:cNvGraphicFramePr>
          <p:nvPr>
            <p:extLst>
              <p:ext uri="{D42A27DB-BD31-4B8C-83A1-F6EECF244321}">
                <p14:modId xmlns:p14="http://schemas.microsoft.com/office/powerpoint/2010/main" val="2806288947"/>
              </p:ext>
            </p:extLst>
          </p:nvPr>
        </p:nvGraphicFramePr>
        <p:xfrm>
          <a:off x="685800" y="5205306"/>
          <a:ext cx="7770014" cy="1112520"/>
        </p:xfrm>
        <a:graphic>
          <a:graphicData uri="http://schemas.openxmlformats.org/drawingml/2006/table">
            <a:tbl>
              <a:tblPr firstRow="1" bandRow="1">
                <a:tableStyleId>{5C22544A-7EE6-4342-B048-85BDC9FD1C3A}</a:tableStyleId>
              </a:tblPr>
              <a:tblGrid>
                <a:gridCol w="1110002">
                  <a:extLst>
                    <a:ext uri="{9D8B030D-6E8A-4147-A177-3AD203B41FA5}">
                      <a16:colId xmlns:a16="http://schemas.microsoft.com/office/drawing/2014/main" val="3730185876"/>
                    </a:ext>
                  </a:extLst>
                </a:gridCol>
                <a:gridCol w="1110002">
                  <a:extLst>
                    <a:ext uri="{9D8B030D-6E8A-4147-A177-3AD203B41FA5}">
                      <a16:colId xmlns:a16="http://schemas.microsoft.com/office/drawing/2014/main" val="2814839207"/>
                    </a:ext>
                  </a:extLst>
                </a:gridCol>
                <a:gridCol w="1110002">
                  <a:extLst>
                    <a:ext uri="{9D8B030D-6E8A-4147-A177-3AD203B41FA5}">
                      <a16:colId xmlns:a16="http://schemas.microsoft.com/office/drawing/2014/main" val="1290832423"/>
                    </a:ext>
                  </a:extLst>
                </a:gridCol>
                <a:gridCol w="1110002">
                  <a:extLst>
                    <a:ext uri="{9D8B030D-6E8A-4147-A177-3AD203B41FA5}">
                      <a16:colId xmlns:a16="http://schemas.microsoft.com/office/drawing/2014/main" val="3590738753"/>
                    </a:ext>
                  </a:extLst>
                </a:gridCol>
                <a:gridCol w="1110002">
                  <a:extLst>
                    <a:ext uri="{9D8B030D-6E8A-4147-A177-3AD203B41FA5}">
                      <a16:colId xmlns:a16="http://schemas.microsoft.com/office/drawing/2014/main" val="507343304"/>
                    </a:ext>
                  </a:extLst>
                </a:gridCol>
                <a:gridCol w="1307990">
                  <a:extLst>
                    <a:ext uri="{9D8B030D-6E8A-4147-A177-3AD203B41FA5}">
                      <a16:colId xmlns:a16="http://schemas.microsoft.com/office/drawing/2014/main" val="1352745978"/>
                    </a:ext>
                  </a:extLst>
                </a:gridCol>
                <a:gridCol w="912014">
                  <a:extLst>
                    <a:ext uri="{9D8B030D-6E8A-4147-A177-3AD203B41FA5}">
                      <a16:colId xmlns:a16="http://schemas.microsoft.com/office/drawing/2014/main" val="905725901"/>
                    </a:ext>
                  </a:extLst>
                </a:gridCol>
              </a:tblGrid>
              <a:tr h="370840">
                <a:tc>
                  <a:txBody>
                    <a:bodyPr/>
                    <a:lstStyle/>
                    <a:p>
                      <a:pPr algn="ctr"/>
                      <a:r>
                        <a:rPr lang="en-US" altLang="zh-CN" sz="1200" dirty="0"/>
                        <a:t>B0         B10</a:t>
                      </a:r>
                      <a:endParaRPr lang="zh-CN" altLang="en-US" sz="1200" dirty="0"/>
                    </a:p>
                  </a:txBody>
                  <a:tcPr/>
                </a:tc>
                <a:tc>
                  <a:txBody>
                    <a:bodyPr/>
                    <a:lstStyle/>
                    <a:p>
                      <a:pPr algn="ctr"/>
                      <a:r>
                        <a:rPr lang="en-US" altLang="zh-CN" sz="1200" dirty="0"/>
                        <a:t>B11    B12</a:t>
                      </a:r>
                      <a:endParaRPr lang="zh-CN" altLang="en-US" sz="1200" dirty="0"/>
                    </a:p>
                  </a:txBody>
                  <a:tcPr/>
                </a:tc>
                <a:tc>
                  <a:txBody>
                    <a:bodyPr/>
                    <a:lstStyle/>
                    <a:p>
                      <a:pPr algn="ctr"/>
                      <a:r>
                        <a:rPr lang="en-US" altLang="zh-CN" sz="1200" dirty="0"/>
                        <a:t>B13       B23</a:t>
                      </a:r>
                      <a:endParaRPr lang="zh-CN" altLang="en-US" sz="1200" dirty="0"/>
                    </a:p>
                  </a:txBody>
                  <a:tcPr/>
                </a:tc>
                <a:tc>
                  <a:txBody>
                    <a:bodyPr/>
                    <a:lstStyle/>
                    <a:p>
                      <a:pPr algn="ctr"/>
                      <a:r>
                        <a:rPr lang="en-US" altLang="zh-CN" sz="1200" dirty="0"/>
                        <a:t>B24     B25</a:t>
                      </a:r>
                      <a:endParaRPr lang="zh-CN" altLang="en-US" sz="1200" dirty="0"/>
                    </a:p>
                  </a:txBody>
                  <a:tcPr/>
                </a:tc>
                <a:tc>
                  <a:txBody>
                    <a:bodyPr/>
                    <a:lstStyle/>
                    <a:p>
                      <a:pPr algn="ctr"/>
                      <a:r>
                        <a:rPr lang="en-US" altLang="zh-CN" sz="1200" dirty="0"/>
                        <a:t>B26       B36</a:t>
                      </a:r>
                      <a:endParaRPr lang="zh-CN" altLang="en-US" sz="1200" dirty="0"/>
                    </a:p>
                  </a:txBody>
                  <a:tcPr/>
                </a:tc>
                <a:tc>
                  <a:txBody>
                    <a:bodyPr/>
                    <a:lstStyle/>
                    <a:p>
                      <a:pPr algn="ctr"/>
                      <a:r>
                        <a:rPr lang="en-US" altLang="zh-CN" sz="1200" dirty="0"/>
                        <a:t>B37   B38</a:t>
                      </a:r>
                      <a:endParaRPr lang="zh-CN" altLang="en-US" sz="1200" dirty="0"/>
                    </a:p>
                  </a:txBody>
                  <a:tcPr/>
                </a:tc>
                <a:tc>
                  <a:txBody>
                    <a:bodyPr/>
                    <a:lstStyle/>
                    <a:p>
                      <a:pPr algn="ctr"/>
                      <a:r>
                        <a:rPr lang="en-US" altLang="zh-CN" sz="1200" dirty="0"/>
                        <a:t>B39</a:t>
                      </a:r>
                      <a:endParaRPr lang="zh-CN" altLang="en-US" sz="1200" dirty="0"/>
                    </a:p>
                  </a:txBody>
                  <a:tcPr/>
                </a:tc>
                <a:extLst>
                  <a:ext uri="{0D108BD9-81ED-4DB2-BD59-A6C34878D82A}">
                    <a16:rowId xmlns:a16="http://schemas.microsoft.com/office/drawing/2014/main" val="3236452786"/>
                  </a:ext>
                </a:extLst>
              </a:tr>
              <a:tr h="370840">
                <a:tc grid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256721401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STA ID 1</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NSS 1</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STA ID 2</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NSS 2</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STA ID 3</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NSS 3</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Reserved</a:t>
                      </a:r>
                      <a:endParaRPr lang="zh-CN" altLang="en-US" sz="1200" dirty="0"/>
                    </a:p>
                  </a:txBody>
                  <a:tcPr/>
                </a:tc>
                <a:extLst>
                  <a:ext uri="{0D108BD9-81ED-4DB2-BD59-A6C34878D82A}">
                    <a16:rowId xmlns:a16="http://schemas.microsoft.com/office/drawing/2014/main" val="1833219254"/>
                  </a:ext>
                </a:extLst>
              </a:tr>
            </a:tbl>
          </a:graphicData>
        </a:graphic>
      </p:graphicFrame>
    </p:spTree>
    <p:extLst>
      <p:ext uri="{BB962C8B-B14F-4D97-AF65-F5344CB8AC3E}">
        <p14:creationId xmlns:p14="http://schemas.microsoft.com/office/powerpoint/2010/main" val="2919083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Invite Frame Option 1 (Co-SR)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graphicFrame>
        <p:nvGraphicFramePr>
          <p:cNvPr id="13" name="内容占位符 5">
            <a:extLst>
              <a:ext uri="{FF2B5EF4-FFF2-40B4-BE49-F238E27FC236}">
                <a16:creationId xmlns:a16="http://schemas.microsoft.com/office/drawing/2014/main" id="{05319E2D-BF96-45F9-8511-90B3BB0EAF03}"/>
              </a:ext>
            </a:extLst>
          </p:cNvPr>
          <p:cNvGraphicFramePr>
            <a:graphicFrameLocks noGrp="1"/>
          </p:cNvGraphicFramePr>
          <p:nvPr>
            <p:ph idx="1"/>
            <p:extLst>
              <p:ext uri="{D42A27DB-BD31-4B8C-83A1-F6EECF244321}">
                <p14:modId xmlns:p14="http://schemas.microsoft.com/office/powerpoint/2010/main" val="4215816644"/>
              </p:ext>
            </p:extLst>
          </p:nvPr>
        </p:nvGraphicFramePr>
        <p:xfrm>
          <a:off x="686593" y="1652694"/>
          <a:ext cx="7770018" cy="1198880"/>
        </p:xfrm>
        <a:graphic>
          <a:graphicData uri="http://schemas.openxmlformats.org/drawingml/2006/table">
            <a:tbl>
              <a:tblPr firstRow="1" bandRow="1">
                <a:tableStyleId>{5C22544A-7EE6-4342-B048-85BDC9FD1C3A}</a:tableStyleId>
              </a:tblPr>
              <a:tblGrid>
                <a:gridCol w="1295003">
                  <a:extLst>
                    <a:ext uri="{9D8B030D-6E8A-4147-A177-3AD203B41FA5}">
                      <a16:colId xmlns:a16="http://schemas.microsoft.com/office/drawing/2014/main" val="659952603"/>
                    </a:ext>
                  </a:extLst>
                </a:gridCol>
                <a:gridCol w="1295003">
                  <a:extLst>
                    <a:ext uri="{9D8B030D-6E8A-4147-A177-3AD203B41FA5}">
                      <a16:colId xmlns:a16="http://schemas.microsoft.com/office/drawing/2014/main" val="953904832"/>
                    </a:ext>
                  </a:extLst>
                </a:gridCol>
                <a:gridCol w="1600201">
                  <a:extLst>
                    <a:ext uri="{9D8B030D-6E8A-4147-A177-3AD203B41FA5}">
                      <a16:colId xmlns:a16="http://schemas.microsoft.com/office/drawing/2014/main" val="4156604079"/>
                    </a:ext>
                  </a:extLst>
                </a:gridCol>
                <a:gridCol w="1600200">
                  <a:extLst>
                    <a:ext uri="{9D8B030D-6E8A-4147-A177-3AD203B41FA5}">
                      <a16:colId xmlns:a16="http://schemas.microsoft.com/office/drawing/2014/main" val="2417280294"/>
                    </a:ext>
                  </a:extLst>
                </a:gridCol>
                <a:gridCol w="1066800">
                  <a:extLst>
                    <a:ext uri="{9D8B030D-6E8A-4147-A177-3AD203B41FA5}">
                      <a16:colId xmlns:a16="http://schemas.microsoft.com/office/drawing/2014/main" val="741834664"/>
                    </a:ext>
                  </a:extLst>
                </a:gridCol>
                <a:gridCol w="912811">
                  <a:extLst>
                    <a:ext uri="{9D8B030D-6E8A-4147-A177-3AD203B41FA5}">
                      <a16:colId xmlns:a16="http://schemas.microsoft.com/office/drawing/2014/main" val="3256477830"/>
                    </a:ext>
                  </a:extLst>
                </a:gridCol>
              </a:tblGrid>
              <a:tr h="370840">
                <a:tc>
                  <a:txBody>
                    <a:bodyPr/>
                    <a:lstStyle/>
                    <a:p>
                      <a:pPr algn="ctr"/>
                      <a:r>
                        <a:rPr lang="en-US" altLang="zh-CN" sz="1200" dirty="0"/>
                        <a:t>B0         B11</a:t>
                      </a:r>
                      <a:endParaRPr lang="zh-CN" altLang="en-US" sz="1200" dirty="0"/>
                    </a:p>
                  </a:txBody>
                  <a:tcPr/>
                </a:tc>
                <a:tc>
                  <a:txBody>
                    <a:bodyPr/>
                    <a:lstStyle/>
                    <a:p>
                      <a:pPr algn="ctr"/>
                      <a:r>
                        <a:rPr lang="en-US" altLang="zh-CN" sz="1200" dirty="0"/>
                        <a:t>B12     B15</a:t>
                      </a:r>
                      <a:endParaRPr lang="zh-CN" altLang="en-US" sz="1200" dirty="0"/>
                    </a:p>
                  </a:txBody>
                  <a:tcPr/>
                </a:tc>
                <a:tc>
                  <a:txBody>
                    <a:bodyPr/>
                    <a:lstStyle/>
                    <a:p>
                      <a:pPr algn="ctr"/>
                      <a:r>
                        <a:rPr lang="en-US" altLang="zh-CN" sz="1200" dirty="0"/>
                        <a:t>B16         B24</a:t>
                      </a:r>
                      <a:endParaRPr lang="zh-CN" altLang="en-US" sz="1200" dirty="0"/>
                    </a:p>
                  </a:txBody>
                  <a:tcPr/>
                </a:tc>
                <a:tc>
                  <a:txBody>
                    <a:bodyPr/>
                    <a:lstStyle/>
                    <a:p>
                      <a:pPr algn="ctr"/>
                      <a:r>
                        <a:rPr lang="en-US" altLang="zh-CN" sz="1200" dirty="0"/>
                        <a:t>B25         B33</a:t>
                      </a:r>
                      <a:endParaRPr lang="zh-CN" altLang="en-US" sz="1200" dirty="0"/>
                    </a:p>
                  </a:txBody>
                  <a:tcPr/>
                </a:tc>
                <a:tc>
                  <a:txBody>
                    <a:bodyPr/>
                    <a:lstStyle/>
                    <a:p>
                      <a:pPr algn="ctr"/>
                      <a:r>
                        <a:rPr lang="en-US" altLang="zh-CN" sz="1200" dirty="0"/>
                        <a:t>B34        B36</a:t>
                      </a:r>
                      <a:endParaRPr lang="zh-CN" altLang="en-US" sz="1200" dirty="0"/>
                    </a:p>
                  </a:txBody>
                  <a:tcPr/>
                </a:tc>
                <a:tc>
                  <a:txBody>
                    <a:bodyPr/>
                    <a:lstStyle/>
                    <a:p>
                      <a:pPr algn="ctr"/>
                      <a:r>
                        <a:rPr lang="en-US" altLang="zh-CN" sz="1200" dirty="0"/>
                        <a:t>B37     B39</a:t>
                      </a:r>
                      <a:endParaRPr lang="zh-CN" altLang="en-US" sz="1200" dirty="0"/>
                    </a:p>
                  </a:txBody>
                  <a:tcPr/>
                </a:tc>
                <a:extLst>
                  <a:ext uri="{0D108BD9-81ED-4DB2-BD59-A6C34878D82A}">
                    <a16:rowId xmlns:a16="http://schemas.microsoft.com/office/drawing/2014/main" val="348969819"/>
                  </a:ext>
                </a:extLst>
              </a:tr>
              <a:tr h="370840">
                <a:tc rowSpan="2">
                  <a:txBody>
                    <a:bodyPr/>
                    <a:lstStyle/>
                    <a:p>
                      <a:pPr algn="ctr"/>
                      <a:r>
                        <a:rPr lang="en-US" altLang="zh-CN" sz="1200" dirty="0"/>
                        <a:t>AID12</a:t>
                      </a:r>
                      <a:endParaRPr lang="zh-CN" altLang="en-US" sz="12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454336673"/>
                  </a:ext>
                </a:extLst>
              </a:tr>
              <a:tr h="370840">
                <a:tc vMerge="1">
                  <a:txBody>
                    <a:bodyPr/>
                    <a:lstStyle/>
                    <a:p>
                      <a:pPr algn="ctr"/>
                      <a:endParaRPr lang="zh-CN" altLang="en-US" sz="12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Minimum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Maximum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PHY Version Identifier</a:t>
                      </a:r>
                      <a:endParaRPr kumimoji="0" lang="zh-CN" altLang="en-US" sz="1200" b="0" i="0" u="none" strike="noStrike" cap="none" normalizeH="0" baseline="0" dirty="0">
                        <a:ln>
                          <a:noFill/>
                        </a:ln>
                        <a:solidFill>
                          <a:schemeClr val="tx1"/>
                        </a:solidFill>
                        <a:effectLst/>
                      </a:endParaRPr>
                    </a:p>
                  </a:txBody>
                  <a:tcPr/>
                </a:tc>
                <a:tc>
                  <a:txBody>
                    <a:bodyPr/>
                    <a:lstStyle/>
                    <a:p>
                      <a:pPr algn="ctr"/>
                      <a:r>
                        <a:rPr lang="en-US" altLang="zh-CN" sz="1200" dirty="0">
                          <a:solidFill>
                            <a:schemeClr val="tx1"/>
                          </a:solidFill>
                        </a:rPr>
                        <a:t>BW</a:t>
                      </a:r>
                      <a:endParaRPr lang="zh-CN" altLang="en-US" sz="1200" dirty="0"/>
                    </a:p>
                  </a:txBody>
                  <a:tcPr/>
                </a:tc>
                <a:extLst>
                  <a:ext uri="{0D108BD9-81ED-4DB2-BD59-A6C34878D82A}">
                    <a16:rowId xmlns:a16="http://schemas.microsoft.com/office/drawing/2014/main" val="627761440"/>
                  </a:ext>
                </a:extLst>
              </a:tr>
            </a:tbl>
          </a:graphicData>
        </a:graphic>
      </p:graphicFrame>
      <p:graphicFrame>
        <p:nvGraphicFramePr>
          <p:cNvPr id="14" name="内容占位符 5">
            <a:extLst>
              <a:ext uri="{FF2B5EF4-FFF2-40B4-BE49-F238E27FC236}">
                <a16:creationId xmlns:a16="http://schemas.microsoft.com/office/drawing/2014/main" id="{11C04038-978F-43B3-8199-E2C9795D02B6}"/>
              </a:ext>
            </a:extLst>
          </p:cNvPr>
          <p:cNvGraphicFramePr>
            <a:graphicFrameLocks/>
          </p:cNvGraphicFramePr>
          <p:nvPr>
            <p:extLst>
              <p:ext uri="{D42A27DB-BD31-4B8C-83A1-F6EECF244321}">
                <p14:modId xmlns:p14="http://schemas.microsoft.com/office/powerpoint/2010/main" val="669489339"/>
              </p:ext>
            </p:extLst>
          </p:nvPr>
        </p:nvGraphicFramePr>
        <p:xfrm>
          <a:off x="685796" y="3109277"/>
          <a:ext cx="7770815" cy="1112520"/>
        </p:xfrm>
        <a:graphic>
          <a:graphicData uri="http://schemas.openxmlformats.org/drawingml/2006/table">
            <a:tbl>
              <a:tblPr firstRow="1" bandRow="1">
                <a:tableStyleId>{5C22544A-7EE6-4342-B048-85BDC9FD1C3A}</a:tableStyleId>
              </a:tblPr>
              <a:tblGrid>
                <a:gridCol w="971352">
                  <a:extLst>
                    <a:ext uri="{9D8B030D-6E8A-4147-A177-3AD203B41FA5}">
                      <a16:colId xmlns:a16="http://schemas.microsoft.com/office/drawing/2014/main" val="659952603"/>
                    </a:ext>
                  </a:extLst>
                </a:gridCol>
                <a:gridCol w="1199554">
                  <a:extLst>
                    <a:ext uri="{9D8B030D-6E8A-4147-A177-3AD203B41FA5}">
                      <a16:colId xmlns:a16="http://schemas.microsoft.com/office/drawing/2014/main" val="953904832"/>
                    </a:ext>
                  </a:extLst>
                </a:gridCol>
                <a:gridCol w="2286000">
                  <a:extLst>
                    <a:ext uri="{9D8B030D-6E8A-4147-A177-3AD203B41FA5}">
                      <a16:colId xmlns:a16="http://schemas.microsoft.com/office/drawing/2014/main" val="4156604079"/>
                    </a:ext>
                  </a:extLst>
                </a:gridCol>
                <a:gridCol w="1143000">
                  <a:extLst>
                    <a:ext uri="{9D8B030D-6E8A-4147-A177-3AD203B41FA5}">
                      <a16:colId xmlns:a16="http://schemas.microsoft.com/office/drawing/2014/main" val="882597949"/>
                    </a:ext>
                  </a:extLst>
                </a:gridCol>
                <a:gridCol w="2170909">
                  <a:extLst>
                    <a:ext uri="{9D8B030D-6E8A-4147-A177-3AD203B41FA5}">
                      <a16:colId xmlns:a16="http://schemas.microsoft.com/office/drawing/2014/main" val="1589716640"/>
                    </a:ext>
                  </a:extLst>
                </a:gridCol>
              </a:tblGrid>
              <a:tr h="370840">
                <a:tc>
                  <a:txBody>
                    <a:bodyPr/>
                    <a:lstStyle/>
                    <a:p>
                      <a:pPr algn="ctr"/>
                      <a:r>
                        <a:rPr lang="en-US" altLang="zh-CN" sz="1200" dirty="0"/>
                        <a:t>B0         B11</a:t>
                      </a:r>
                      <a:endParaRPr lang="zh-CN" altLang="en-US" sz="1200" dirty="0"/>
                    </a:p>
                  </a:txBody>
                  <a:tcPr/>
                </a:tc>
                <a:tc>
                  <a:txBody>
                    <a:bodyPr/>
                    <a:lstStyle/>
                    <a:p>
                      <a:pPr algn="ctr"/>
                      <a:r>
                        <a:rPr lang="en-US" altLang="zh-CN" sz="1200" dirty="0"/>
                        <a:t>B12     B15</a:t>
                      </a:r>
                      <a:endParaRPr lang="zh-CN" altLang="en-US" sz="1200" dirty="0"/>
                    </a:p>
                  </a:txBody>
                  <a:tcPr/>
                </a:tc>
                <a:tc>
                  <a:txBody>
                    <a:bodyPr/>
                    <a:lstStyle/>
                    <a:p>
                      <a:pPr algn="ctr"/>
                      <a:r>
                        <a:rPr lang="en-US" altLang="zh-CN" sz="1200" dirty="0"/>
                        <a:t>B16                                B31</a:t>
                      </a:r>
                      <a:endParaRPr lang="zh-CN" altLang="en-US" sz="1200" dirty="0"/>
                    </a:p>
                  </a:txBody>
                  <a:tcPr/>
                </a:tc>
                <a:tc>
                  <a:txBody>
                    <a:bodyPr/>
                    <a:lstStyle/>
                    <a:p>
                      <a:pPr algn="ctr"/>
                      <a:r>
                        <a:rPr lang="en-US" altLang="zh-CN" sz="1200" dirty="0"/>
                        <a:t>B32</a:t>
                      </a:r>
                      <a:endParaRPr lang="zh-CN" altLang="en-US" sz="1200" dirty="0"/>
                    </a:p>
                  </a:txBody>
                  <a:tcPr/>
                </a:tc>
                <a:tc>
                  <a:txBody>
                    <a:bodyPr/>
                    <a:lstStyle/>
                    <a:p>
                      <a:pPr algn="ctr"/>
                      <a:r>
                        <a:rPr lang="en-US" altLang="zh-CN" sz="1200" dirty="0"/>
                        <a:t>B33                                     B39</a:t>
                      </a:r>
                      <a:endParaRPr lang="zh-CN" altLang="en-US" sz="1200" dirty="0"/>
                    </a:p>
                  </a:txBody>
                  <a:tcPr/>
                </a:tc>
                <a:extLst>
                  <a:ext uri="{0D108BD9-81ED-4DB2-BD59-A6C34878D82A}">
                    <a16:rowId xmlns:a16="http://schemas.microsoft.com/office/drawing/2014/main" val="348969819"/>
                  </a:ext>
                </a:extLst>
              </a:tr>
              <a:tr h="370840">
                <a:tc rowSpan="2">
                  <a:txBody>
                    <a:bodyPr/>
                    <a:lstStyle/>
                    <a:p>
                      <a:pPr algn="ctr"/>
                      <a:r>
                        <a:rPr lang="en-US" altLang="zh-CN" sz="1200" dirty="0"/>
                        <a:t>AID12</a:t>
                      </a:r>
                      <a:endParaRPr lang="zh-CN" altLang="en-US" sz="12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454336673"/>
                  </a:ext>
                </a:extLst>
              </a:tr>
              <a:tr h="370840">
                <a:tc vMerge="1">
                  <a:txBody>
                    <a:bodyPr/>
                    <a:lstStyle/>
                    <a:p>
                      <a:pPr algn="ctr"/>
                      <a:endParaRPr lang="zh-CN" altLang="en-US" sz="12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Punctured Channel Information</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ICF Required</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ICF/ICR Duration</a:t>
                      </a:r>
                      <a:endParaRPr kumimoji="0" lang="zh-CN" altLang="en-US" sz="1200" b="0" i="0" u="none" strike="noStrike" cap="none" normalizeH="0" baseline="0" dirty="0">
                        <a:ln>
                          <a:noFill/>
                        </a:ln>
                        <a:solidFill>
                          <a:schemeClr val="tx1"/>
                        </a:solidFill>
                        <a:effectLst/>
                      </a:endParaRPr>
                    </a:p>
                  </a:txBody>
                  <a:tcPr/>
                </a:tc>
                <a:extLst>
                  <a:ext uri="{0D108BD9-81ED-4DB2-BD59-A6C34878D82A}">
                    <a16:rowId xmlns:a16="http://schemas.microsoft.com/office/drawing/2014/main" val="627761440"/>
                  </a:ext>
                </a:extLst>
              </a:tr>
            </a:tbl>
          </a:graphicData>
        </a:graphic>
      </p:graphicFrame>
      <p:sp>
        <p:nvSpPr>
          <p:cNvPr id="15" name="文本框 14">
            <a:extLst>
              <a:ext uri="{FF2B5EF4-FFF2-40B4-BE49-F238E27FC236}">
                <a16:creationId xmlns:a16="http://schemas.microsoft.com/office/drawing/2014/main" id="{E3E0BACA-3522-4E9F-B06A-D4E4F8319F1D}"/>
              </a:ext>
            </a:extLst>
          </p:cNvPr>
          <p:cNvSpPr txBox="1"/>
          <p:nvPr/>
        </p:nvSpPr>
        <p:spPr>
          <a:xfrm>
            <a:off x="96766" y="2008760"/>
            <a:ext cx="556749" cy="830997"/>
          </a:xfrm>
          <a:prstGeom prst="rect">
            <a:avLst/>
          </a:prstGeom>
          <a:noFill/>
        </p:spPr>
        <p:txBody>
          <a:bodyPr wrap="square" rtlCol="0">
            <a:spAutoFit/>
          </a:bodyPr>
          <a:lstStyle/>
          <a:p>
            <a:r>
              <a:rPr lang="en-US" altLang="zh-CN" sz="1200" dirty="0">
                <a:solidFill>
                  <a:schemeClr val="tx1"/>
                </a:solidFill>
              </a:rPr>
              <a:t>1</a:t>
            </a:r>
            <a:r>
              <a:rPr lang="en-US" altLang="zh-CN" sz="1200" baseline="30000" dirty="0">
                <a:solidFill>
                  <a:schemeClr val="tx1"/>
                </a:solidFill>
              </a:rPr>
              <a:t>st</a:t>
            </a:r>
            <a:r>
              <a:rPr lang="en-US" altLang="zh-CN" sz="1200" dirty="0">
                <a:solidFill>
                  <a:schemeClr val="tx1"/>
                </a:solidFill>
              </a:rPr>
              <a:t> user info field</a:t>
            </a:r>
            <a:endParaRPr lang="zh-CN" altLang="en-US" sz="1200" dirty="0">
              <a:solidFill>
                <a:schemeClr val="tx1"/>
              </a:solidFill>
            </a:endParaRPr>
          </a:p>
        </p:txBody>
      </p:sp>
      <p:sp>
        <p:nvSpPr>
          <p:cNvPr id="16" name="文本框 15">
            <a:extLst>
              <a:ext uri="{FF2B5EF4-FFF2-40B4-BE49-F238E27FC236}">
                <a16:creationId xmlns:a16="http://schemas.microsoft.com/office/drawing/2014/main" id="{63EFA8CF-5A42-443F-BF2F-A5FAE80B10F2}"/>
              </a:ext>
            </a:extLst>
          </p:cNvPr>
          <p:cNvSpPr txBox="1"/>
          <p:nvPr/>
        </p:nvSpPr>
        <p:spPr>
          <a:xfrm>
            <a:off x="77782" y="3515934"/>
            <a:ext cx="556749" cy="830997"/>
          </a:xfrm>
          <a:prstGeom prst="rect">
            <a:avLst/>
          </a:prstGeom>
          <a:noFill/>
        </p:spPr>
        <p:txBody>
          <a:bodyPr wrap="square" rtlCol="0">
            <a:spAutoFit/>
          </a:bodyPr>
          <a:lstStyle/>
          <a:p>
            <a:r>
              <a:rPr lang="en-US" altLang="zh-CN" sz="1200" dirty="0">
                <a:solidFill>
                  <a:schemeClr val="tx1"/>
                </a:solidFill>
              </a:rPr>
              <a:t>2</a:t>
            </a:r>
            <a:r>
              <a:rPr lang="en-US" altLang="zh-CN" sz="1200" baseline="30000" dirty="0">
                <a:solidFill>
                  <a:schemeClr val="tx1"/>
                </a:solidFill>
              </a:rPr>
              <a:t>nd</a:t>
            </a:r>
            <a:r>
              <a:rPr lang="en-US" altLang="zh-CN" sz="1200" dirty="0">
                <a:solidFill>
                  <a:schemeClr val="tx1"/>
                </a:solidFill>
              </a:rPr>
              <a:t> user info field</a:t>
            </a:r>
            <a:endParaRPr lang="zh-CN" altLang="en-US" sz="1200" dirty="0">
              <a:solidFill>
                <a:schemeClr val="tx1"/>
              </a:solidFill>
            </a:endParaRPr>
          </a:p>
        </p:txBody>
      </p:sp>
      <p:sp>
        <p:nvSpPr>
          <p:cNvPr id="17" name="文本框 16">
            <a:extLst>
              <a:ext uri="{FF2B5EF4-FFF2-40B4-BE49-F238E27FC236}">
                <a16:creationId xmlns:a16="http://schemas.microsoft.com/office/drawing/2014/main" id="{9467EC85-C7BD-4C33-82D3-DDF2EF6DE3CB}"/>
              </a:ext>
            </a:extLst>
          </p:cNvPr>
          <p:cNvSpPr txBox="1"/>
          <p:nvPr/>
        </p:nvSpPr>
        <p:spPr>
          <a:xfrm>
            <a:off x="77781" y="5023108"/>
            <a:ext cx="556749" cy="830997"/>
          </a:xfrm>
          <a:prstGeom prst="rect">
            <a:avLst/>
          </a:prstGeom>
          <a:noFill/>
        </p:spPr>
        <p:txBody>
          <a:bodyPr wrap="square" rtlCol="0">
            <a:spAutoFit/>
          </a:bodyPr>
          <a:lstStyle/>
          <a:p>
            <a:r>
              <a:rPr lang="en-US" altLang="zh-CN" sz="1200" dirty="0">
                <a:solidFill>
                  <a:schemeClr val="tx1"/>
                </a:solidFill>
              </a:rPr>
              <a:t>3</a:t>
            </a:r>
            <a:r>
              <a:rPr lang="en-US" altLang="zh-CN" sz="1200" baseline="30000" dirty="0">
                <a:solidFill>
                  <a:schemeClr val="tx1"/>
                </a:solidFill>
              </a:rPr>
              <a:t>rd</a:t>
            </a:r>
            <a:r>
              <a:rPr lang="en-US" altLang="zh-CN" sz="1200" dirty="0">
                <a:solidFill>
                  <a:schemeClr val="tx1"/>
                </a:solidFill>
              </a:rPr>
              <a:t>  user info field</a:t>
            </a:r>
            <a:endParaRPr lang="zh-CN" altLang="en-US" sz="1200" dirty="0">
              <a:solidFill>
                <a:schemeClr val="tx1"/>
              </a:solidFill>
            </a:endParaRPr>
          </a:p>
        </p:txBody>
      </p:sp>
      <p:graphicFrame>
        <p:nvGraphicFramePr>
          <p:cNvPr id="18" name="内容占位符 5">
            <a:extLst>
              <a:ext uri="{FF2B5EF4-FFF2-40B4-BE49-F238E27FC236}">
                <a16:creationId xmlns:a16="http://schemas.microsoft.com/office/drawing/2014/main" id="{99305268-2E0C-42A6-920D-12699D2846A9}"/>
              </a:ext>
            </a:extLst>
          </p:cNvPr>
          <p:cNvGraphicFramePr>
            <a:graphicFrameLocks/>
          </p:cNvGraphicFramePr>
          <p:nvPr>
            <p:extLst>
              <p:ext uri="{D42A27DB-BD31-4B8C-83A1-F6EECF244321}">
                <p14:modId xmlns:p14="http://schemas.microsoft.com/office/powerpoint/2010/main" val="3915340300"/>
              </p:ext>
            </p:extLst>
          </p:nvPr>
        </p:nvGraphicFramePr>
        <p:xfrm>
          <a:off x="685796" y="4572000"/>
          <a:ext cx="7732717" cy="1285240"/>
        </p:xfrm>
        <a:graphic>
          <a:graphicData uri="http://schemas.openxmlformats.org/drawingml/2006/table">
            <a:tbl>
              <a:tblPr firstRow="1" bandRow="1">
                <a:tableStyleId>{5C22544A-7EE6-4342-B048-85BDC9FD1C3A}</a:tableStyleId>
              </a:tblPr>
              <a:tblGrid>
                <a:gridCol w="821113">
                  <a:extLst>
                    <a:ext uri="{9D8B030D-6E8A-4147-A177-3AD203B41FA5}">
                      <a16:colId xmlns:a16="http://schemas.microsoft.com/office/drawing/2014/main" val="659952603"/>
                    </a:ext>
                  </a:extLst>
                </a:gridCol>
                <a:gridCol w="1014018">
                  <a:extLst>
                    <a:ext uri="{9D8B030D-6E8A-4147-A177-3AD203B41FA5}">
                      <a16:colId xmlns:a16="http://schemas.microsoft.com/office/drawing/2014/main" val="953904832"/>
                    </a:ext>
                  </a:extLst>
                </a:gridCol>
                <a:gridCol w="721765">
                  <a:extLst>
                    <a:ext uri="{9D8B030D-6E8A-4147-A177-3AD203B41FA5}">
                      <a16:colId xmlns:a16="http://schemas.microsoft.com/office/drawing/2014/main" val="4156604079"/>
                    </a:ext>
                  </a:extLst>
                </a:gridCol>
                <a:gridCol w="776778">
                  <a:extLst>
                    <a:ext uri="{9D8B030D-6E8A-4147-A177-3AD203B41FA5}">
                      <a16:colId xmlns:a16="http://schemas.microsoft.com/office/drawing/2014/main" val="317311681"/>
                    </a:ext>
                  </a:extLst>
                </a:gridCol>
                <a:gridCol w="1466930">
                  <a:extLst>
                    <a:ext uri="{9D8B030D-6E8A-4147-A177-3AD203B41FA5}">
                      <a16:colId xmlns:a16="http://schemas.microsoft.com/office/drawing/2014/main" val="2063772248"/>
                    </a:ext>
                  </a:extLst>
                </a:gridCol>
                <a:gridCol w="1143000">
                  <a:extLst>
                    <a:ext uri="{9D8B030D-6E8A-4147-A177-3AD203B41FA5}">
                      <a16:colId xmlns:a16="http://schemas.microsoft.com/office/drawing/2014/main" val="4256893854"/>
                    </a:ext>
                  </a:extLst>
                </a:gridCol>
                <a:gridCol w="1789113">
                  <a:extLst>
                    <a:ext uri="{9D8B030D-6E8A-4147-A177-3AD203B41FA5}">
                      <a16:colId xmlns:a16="http://schemas.microsoft.com/office/drawing/2014/main" val="3651576351"/>
                    </a:ext>
                  </a:extLst>
                </a:gridCol>
              </a:tblGrid>
              <a:tr h="370840">
                <a:tc>
                  <a:txBody>
                    <a:bodyPr/>
                    <a:lstStyle/>
                    <a:p>
                      <a:pPr algn="ctr"/>
                      <a:r>
                        <a:rPr lang="en-US" altLang="zh-CN" sz="1200" dirty="0"/>
                        <a:t>B0         B11</a:t>
                      </a:r>
                      <a:endParaRPr lang="zh-CN" altLang="en-US" sz="1200" dirty="0"/>
                    </a:p>
                  </a:txBody>
                  <a:tcPr/>
                </a:tc>
                <a:tc>
                  <a:txBody>
                    <a:bodyPr/>
                    <a:lstStyle/>
                    <a:p>
                      <a:pPr algn="ctr"/>
                      <a:r>
                        <a:rPr lang="en-US" altLang="zh-CN" sz="1200" dirty="0"/>
                        <a:t>B12     B15</a:t>
                      </a:r>
                      <a:endParaRPr lang="zh-CN" altLang="en-US" sz="1200" dirty="0"/>
                    </a:p>
                  </a:txBody>
                  <a:tcPr/>
                </a:tc>
                <a:tc>
                  <a:txBody>
                    <a:bodyPr/>
                    <a:lstStyle/>
                    <a:p>
                      <a:pPr algn="ctr"/>
                      <a:r>
                        <a:rPr lang="en-US" altLang="zh-CN" sz="1200" dirty="0"/>
                        <a:t>B16</a:t>
                      </a:r>
                      <a:endParaRPr lang="zh-CN" altLang="en-US" sz="1200" dirty="0"/>
                    </a:p>
                  </a:txBody>
                  <a:tcPr/>
                </a:tc>
                <a:tc>
                  <a:txBody>
                    <a:bodyPr/>
                    <a:lstStyle/>
                    <a:p>
                      <a:pPr algn="ctr"/>
                      <a:r>
                        <a:rPr lang="en-US" altLang="zh-CN" sz="1200" dirty="0"/>
                        <a:t>B17  B18</a:t>
                      </a:r>
                      <a:endParaRPr lang="zh-CN" altLang="en-US" sz="1200" dirty="0"/>
                    </a:p>
                  </a:txBody>
                  <a:tcPr/>
                </a:tc>
                <a:tc>
                  <a:txBody>
                    <a:bodyPr/>
                    <a:lstStyle/>
                    <a:p>
                      <a:pPr algn="ctr"/>
                      <a:r>
                        <a:rPr lang="en-US" altLang="zh-CN" sz="1200" dirty="0"/>
                        <a:t>B19       B24</a:t>
                      </a:r>
                      <a:endParaRPr lang="zh-CN" altLang="en-US" sz="1200" dirty="0"/>
                    </a:p>
                  </a:txBody>
                  <a:tcPr/>
                </a:tc>
                <a:tc>
                  <a:txBody>
                    <a:bodyPr/>
                    <a:lstStyle/>
                    <a:p>
                      <a:pPr algn="ctr"/>
                      <a:r>
                        <a:rPr lang="en-US" altLang="zh-CN" sz="1200" dirty="0"/>
                        <a:t>B25       B27</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B28       B39</a:t>
                      </a:r>
                      <a:endParaRPr lang="zh-CN" altLang="en-US" sz="1200" dirty="0"/>
                    </a:p>
                  </a:txBody>
                  <a:tcPr/>
                </a:tc>
                <a:extLst>
                  <a:ext uri="{0D108BD9-81ED-4DB2-BD59-A6C34878D82A}">
                    <a16:rowId xmlns:a16="http://schemas.microsoft.com/office/drawing/2014/main" val="348969819"/>
                  </a:ext>
                </a:extLst>
              </a:tr>
              <a:tr h="370840">
                <a:tc rowSpan="2">
                  <a:txBody>
                    <a:bodyPr/>
                    <a:lstStyle/>
                    <a:p>
                      <a:pPr algn="ctr"/>
                      <a:r>
                        <a:rPr lang="en-US" altLang="zh-CN" sz="1200" dirty="0"/>
                        <a:t>AID12</a:t>
                      </a:r>
                      <a:endParaRPr lang="zh-CN" altLang="en-US" sz="12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454336673"/>
                  </a:ext>
                </a:extLst>
              </a:tr>
              <a:tr h="370840">
                <a:tc vMerge="1">
                  <a:txBody>
                    <a:bodyPr/>
                    <a:lstStyle/>
                    <a:p>
                      <a:pPr algn="ctr"/>
                      <a:endParaRPr lang="zh-CN" altLang="en-US" sz="12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rPr>
                        <a:t>Flexible BW</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GI+LTF Size</a:t>
                      </a:r>
                      <a:endParaRPr kumimoji="0" lang="zh-CN" altLang="en-US" sz="1200" b="0" i="0" u="none" strike="noStrike" cap="none" normalizeH="0" baseline="0" dirty="0">
                        <a:ln>
                          <a:noFill/>
                        </a:ln>
                        <a:solidFill>
                          <a:schemeClr val="tx1"/>
                        </a:solidFill>
                        <a:effectLst/>
                      </a:endParaRPr>
                    </a:p>
                  </a:txBody>
                  <a:tcPr/>
                </a:tc>
                <a:tc>
                  <a:txBody>
                    <a:bodyPr/>
                    <a:lstStyle/>
                    <a:p>
                      <a:pPr algn="ctr"/>
                      <a:r>
                        <a:rPr kumimoji="0" lang="en-US" altLang="zh-CN" sz="1200" b="0" i="0" u="none" strike="noStrike" cap="none" normalizeH="0" baseline="0" dirty="0">
                          <a:ln>
                            <a:noFill/>
                          </a:ln>
                          <a:solidFill>
                            <a:schemeClr val="tx1"/>
                          </a:solidFill>
                          <a:effectLst/>
                        </a:rPr>
                        <a:t>ICR Length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Number of LTF Symbols</a:t>
                      </a:r>
                      <a:endParaRPr kumimoji="0" lang="zh-CN" altLang="en-US" sz="1200" b="0" i="0" u="none" strike="noStrike" cap="none" normalizeH="0" baseline="0" dirty="0">
                        <a:ln>
                          <a:noFill/>
                        </a:ln>
                        <a:solidFill>
                          <a:schemeClr val="tx1"/>
                        </a:solidFill>
                        <a:effectLst/>
                      </a:endParaRPr>
                    </a:p>
                  </a:txBody>
                  <a:tcPr/>
                </a:tc>
                <a:tc>
                  <a:txBody>
                    <a:bodyPr/>
                    <a:lstStyle/>
                    <a:p>
                      <a:pPr algn="ctr"/>
                      <a:r>
                        <a:rPr kumimoji="0" lang="en-US" altLang="zh-CN" sz="1200" b="0" i="0" u="none" strike="noStrike" cap="none" normalizeH="0" baseline="0" dirty="0">
                          <a:ln>
                            <a:noFill/>
                          </a:ln>
                          <a:solidFill>
                            <a:schemeClr val="tx1"/>
                          </a:solidFill>
                          <a:effectLst/>
                        </a:rPr>
                        <a:t>Reserved</a:t>
                      </a:r>
                    </a:p>
                  </a:txBody>
                  <a:tcPr/>
                </a:tc>
                <a:extLst>
                  <a:ext uri="{0D108BD9-81ED-4DB2-BD59-A6C34878D82A}">
                    <a16:rowId xmlns:a16="http://schemas.microsoft.com/office/drawing/2014/main" val="627761440"/>
                  </a:ext>
                </a:extLst>
              </a:tr>
            </a:tbl>
          </a:graphicData>
        </a:graphic>
      </p:graphicFrame>
    </p:spTree>
    <p:extLst>
      <p:ext uri="{BB962C8B-B14F-4D97-AF65-F5344CB8AC3E}">
        <p14:creationId xmlns:p14="http://schemas.microsoft.com/office/powerpoint/2010/main" val="2772259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Invite Frame Option 2 (Co-SR)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11" name="文本框 10">
            <a:extLst>
              <a:ext uri="{FF2B5EF4-FFF2-40B4-BE49-F238E27FC236}">
                <a16:creationId xmlns:a16="http://schemas.microsoft.com/office/drawing/2014/main" id="{4BCA00B9-30DC-44C6-89D1-700D7A5EFDBC}"/>
              </a:ext>
            </a:extLst>
          </p:cNvPr>
          <p:cNvSpPr txBox="1"/>
          <p:nvPr/>
        </p:nvSpPr>
        <p:spPr>
          <a:xfrm>
            <a:off x="78981" y="3509074"/>
            <a:ext cx="556749" cy="830997"/>
          </a:xfrm>
          <a:prstGeom prst="rect">
            <a:avLst/>
          </a:prstGeom>
          <a:noFill/>
        </p:spPr>
        <p:txBody>
          <a:bodyPr wrap="square" rtlCol="0">
            <a:spAutoFit/>
          </a:bodyPr>
          <a:lstStyle/>
          <a:p>
            <a:r>
              <a:rPr lang="en-US" altLang="zh-CN" sz="1200" dirty="0">
                <a:solidFill>
                  <a:schemeClr val="tx1"/>
                </a:solidFill>
              </a:rPr>
              <a:t>2</a:t>
            </a:r>
            <a:r>
              <a:rPr lang="en-US" altLang="zh-CN" sz="1200" baseline="30000" dirty="0">
                <a:solidFill>
                  <a:schemeClr val="tx1"/>
                </a:solidFill>
              </a:rPr>
              <a:t>nd</a:t>
            </a:r>
            <a:r>
              <a:rPr lang="en-US" altLang="zh-CN" sz="1200" dirty="0">
                <a:solidFill>
                  <a:schemeClr val="tx1"/>
                </a:solidFill>
              </a:rPr>
              <a:t> user info field</a:t>
            </a:r>
            <a:endParaRPr lang="zh-CN" altLang="en-US" sz="1200" dirty="0">
              <a:solidFill>
                <a:schemeClr val="tx1"/>
              </a:solidFill>
            </a:endParaRPr>
          </a:p>
        </p:txBody>
      </p:sp>
      <p:graphicFrame>
        <p:nvGraphicFramePr>
          <p:cNvPr id="12" name="内容占位符 5">
            <a:extLst>
              <a:ext uri="{FF2B5EF4-FFF2-40B4-BE49-F238E27FC236}">
                <a16:creationId xmlns:a16="http://schemas.microsoft.com/office/drawing/2014/main" id="{B4B04D4E-E670-4323-99B3-716404D60CB7}"/>
              </a:ext>
            </a:extLst>
          </p:cNvPr>
          <p:cNvGraphicFramePr>
            <a:graphicFrameLocks/>
          </p:cNvGraphicFramePr>
          <p:nvPr>
            <p:extLst>
              <p:ext uri="{D42A27DB-BD31-4B8C-83A1-F6EECF244321}">
                <p14:modId xmlns:p14="http://schemas.microsoft.com/office/powerpoint/2010/main" val="3254880451"/>
              </p:ext>
            </p:extLst>
          </p:nvPr>
        </p:nvGraphicFramePr>
        <p:xfrm>
          <a:off x="686593" y="1652694"/>
          <a:ext cx="7770018" cy="1198880"/>
        </p:xfrm>
        <a:graphic>
          <a:graphicData uri="http://schemas.openxmlformats.org/drawingml/2006/table">
            <a:tbl>
              <a:tblPr firstRow="1" bandRow="1">
                <a:tableStyleId>{5C22544A-7EE6-4342-B048-85BDC9FD1C3A}</a:tableStyleId>
              </a:tblPr>
              <a:tblGrid>
                <a:gridCol w="1295003">
                  <a:extLst>
                    <a:ext uri="{9D8B030D-6E8A-4147-A177-3AD203B41FA5}">
                      <a16:colId xmlns:a16="http://schemas.microsoft.com/office/drawing/2014/main" val="659952603"/>
                    </a:ext>
                  </a:extLst>
                </a:gridCol>
                <a:gridCol w="1295003">
                  <a:extLst>
                    <a:ext uri="{9D8B030D-6E8A-4147-A177-3AD203B41FA5}">
                      <a16:colId xmlns:a16="http://schemas.microsoft.com/office/drawing/2014/main" val="953904832"/>
                    </a:ext>
                  </a:extLst>
                </a:gridCol>
                <a:gridCol w="1600201">
                  <a:extLst>
                    <a:ext uri="{9D8B030D-6E8A-4147-A177-3AD203B41FA5}">
                      <a16:colId xmlns:a16="http://schemas.microsoft.com/office/drawing/2014/main" val="4156604079"/>
                    </a:ext>
                  </a:extLst>
                </a:gridCol>
                <a:gridCol w="1600200">
                  <a:extLst>
                    <a:ext uri="{9D8B030D-6E8A-4147-A177-3AD203B41FA5}">
                      <a16:colId xmlns:a16="http://schemas.microsoft.com/office/drawing/2014/main" val="2417280294"/>
                    </a:ext>
                  </a:extLst>
                </a:gridCol>
                <a:gridCol w="1066800">
                  <a:extLst>
                    <a:ext uri="{9D8B030D-6E8A-4147-A177-3AD203B41FA5}">
                      <a16:colId xmlns:a16="http://schemas.microsoft.com/office/drawing/2014/main" val="741834664"/>
                    </a:ext>
                  </a:extLst>
                </a:gridCol>
                <a:gridCol w="912811">
                  <a:extLst>
                    <a:ext uri="{9D8B030D-6E8A-4147-A177-3AD203B41FA5}">
                      <a16:colId xmlns:a16="http://schemas.microsoft.com/office/drawing/2014/main" val="3256477830"/>
                    </a:ext>
                  </a:extLst>
                </a:gridCol>
              </a:tblGrid>
              <a:tr h="370840">
                <a:tc>
                  <a:txBody>
                    <a:bodyPr/>
                    <a:lstStyle/>
                    <a:p>
                      <a:pPr algn="ctr"/>
                      <a:r>
                        <a:rPr lang="en-US" altLang="zh-CN" sz="1200" dirty="0"/>
                        <a:t>B0         B11</a:t>
                      </a:r>
                      <a:endParaRPr lang="zh-CN" altLang="en-US" sz="1200" dirty="0"/>
                    </a:p>
                  </a:txBody>
                  <a:tcPr/>
                </a:tc>
                <a:tc>
                  <a:txBody>
                    <a:bodyPr/>
                    <a:lstStyle/>
                    <a:p>
                      <a:pPr algn="ctr"/>
                      <a:r>
                        <a:rPr lang="en-US" altLang="zh-CN" sz="1200" dirty="0"/>
                        <a:t>B12     B15</a:t>
                      </a:r>
                      <a:endParaRPr lang="zh-CN" altLang="en-US" sz="1200" dirty="0"/>
                    </a:p>
                  </a:txBody>
                  <a:tcPr/>
                </a:tc>
                <a:tc>
                  <a:txBody>
                    <a:bodyPr/>
                    <a:lstStyle/>
                    <a:p>
                      <a:pPr algn="ctr"/>
                      <a:r>
                        <a:rPr lang="en-US" altLang="zh-CN" sz="1200" dirty="0"/>
                        <a:t>B16         B24</a:t>
                      </a:r>
                      <a:endParaRPr lang="zh-CN" altLang="en-US" sz="1200" dirty="0"/>
                    </a:p>
                  </a:txBody>
                  <a:tcPr/>
                </a:tc>
                <a:tc>
                  <a:txBody>
                    <a:bodyPr/>
                    <a:lstStyle/>
                    <a:p>
                      <a:pPr algn="ctr"/>
                      <a:r>
                        <a:rPr lang="en-US" altLang="zh-CN" sz="1200" dirty="0"/>
                        <a:t>B25         B33</a:t>
                      </a:r>
                      <a:endParaRPr lang="zh-CN" altLang="en-US" sz="1200" dirty="0"/>
                    </a:p>
                  </a:txBody>
                  <a:tcPr/>
                </a:tc>
                <a:tc>
                  <a:txBody>
                    <a:bodyPr/>
                    <a:lstStyle/>
                    <a:p>
                      <a:pPr algn="ctr"/>
                      <a:r>
                        <a:rPr lang="en-US" altLang="zh-CN" sz="1200" dirty="0"/>
                        <a:t>B34        B36</a:t>
                      </a:r>
                      <a:endParaRPr lang="zh-CN" altLang="en-US" sz="1200" dirty="0"/>
                    </a:p>
                  </a:txBody>
                  <a:tcPr/>
                </a:tc>
                <a:tc>
                  <a:txBody>
                    <a:bodyPr/>
                    <a:lstStyle/>
                    <a:p>
                      <a:pPr algn="ctr"/>
                      <a:r>
                        <a:rPr lang="en-US" altLang="zh-CN" sz="1200" dirty="0"/>
                        <a:t>B37     B39</a:t>
                      </a:r>
                      <a:endParaRPr lang="zh-CN" altLang="en-US" sz="1200" dirty="0"/>
                    </a:p>
                  </a:txBody>
                  <a:tcPr/>
                </a:tc>
                <a:extLst>
                  <a:ext uri="{0D108BD9-81ED-4DB2-BD59-A6C34878D82A}">
                    <a16:rowId xmlns:a16="http://schemas.microsoft.com/office/drawing/2014/main" val="348969819"/>
                  </a:ext>
                </a:extLst>
              </a:tr>
              <a:tr h="370840">
                <a:tc rowSpan="2">
                  <a:txBody>
                    <a:bodyPr/>
                    <a:lstStyle/>
                    <a:p>
                      <a:pPr algn="ctr"/>
                      <a:r>
                        <a:rPr lang="en-US" altLang="zh-CN" sz="1200" dirty="0"/>
                        <a:t>AID12</a:t>
                      </a:r>
                      <a:endParaRPr lang="zh-CN" altLang="en-US" sz="12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454336673"/>
                  </a:ext>
                </a:extLst>
              </a:tr>
              <a:tr h="370840">
                <a:tc vMerge="1">
                  <a:txBody>
                    <a:bodyPr/>
                    <a:lstStyle/>
                    <a:p>
                      <a:pPr algn="ctr"/>
                      <a:endParaRPr lang="zh-CN" altLang="en-US" sz="12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Minimum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Maximum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PHY Version Identifier</a:t>
                      </a:r>
                      <a:endParaRPr kumimoji="0" lang="zh-CN" altLang="en-US" sz="1200" b="0" i="0" u="none" strike="noStrike" cap="none" normalizeH="0" baseline="0" dirty="0">
                        <a:ln>
                          <a:noFill/>
                        </a:ln>
                        <a:solidFill>
                          <a:schemeClr val="tx1"/>
                        </a:solidFill>
                        <a:effectLst/>
                      </a:endParaRPr>
                    </a:p>
                  </a:txBody>
                  <a:tcPr/>
                </a:tc>
                <a:tc>
                  <a:txBody>
                    <a:bodyPr/>
                    <a:lstStyle/>
                    <a:p>
                      <a:pPr algn="ctr"/>
                      <a:r>
                        <a:rPr lang="en-US" altLang="zh-CN" sz="1200" dirty="0">
                          <a:solidFill>
                            <a:schemeClr val="tx1"/>
                          </a:solidFill>
                        </a:rPr>
                        <a:t>BW</a:t>
                      </a:r>
                      <a:endParaRPr lang="zh-CN" altLang="en-US" sz="1200" dirty="0"/>
                    </a:p>
                  </a:txBody>
                  <a:tcPr/>
                </a:tc>
                <a:extLst>
                  <a:ext uri="{0D108BD9-81ED-4DB2-BD59-A6C34878D82A}">
                    <a16:rowId xmlns:a16="http://schemas.microsoft.com/office/drawing/2014/main" val="627761440"/>
                  </a:ext>
                </a:extLst>
              </a:tr>
            </a:tbl>
          </a:graphicData>
        </a:graphic>
      </p:graphicFrame>
      <p:sp>
        <p:nvSpPr>
          <p:cNvPr id="13" name="文本框 12">
            <a:extLst>
              <a:ext uri="{FF2B5EF4-FFF2-40B4-BE49-F238E27FC236}">
                <a16:creationId xmlns:a16="http://schemas.microsoft.com/office/drawing/2014/main" id="{100E80A0-5FA5-45BE-80E1-6BC126D0C7FA}"/>
              </a:ext>
            </a:extLst>
          </p:cNvPr>
          <p:cNvSpPr txBox="1"/>
          <p:nvPr/>
        </p:nvSpPr>
        <p:spPr>
          <a:xfrm>
            <a:off x="96766" y="2008760"/>
            <a:ext cx="556749" cy="830997"/>
          </a:xfrm>
          <a:prstGeom prst="rect">
            <a:avLst/>
          </a:prstGeom>
          <a:noFill/>
        </p:spPr>
        <p:txBody>
          <a:bodyPr wrap="square" rtlCol="0">
            <a:spAutoFit/>
          </a:bodyPr>
          <a:lstStyle/>
          <a:p>
            <a:r>
              <a:rPr lang="en-US" altLang="zh-CN" sz="1200" dirty="0">
                <a:solidFill>
                  <a:schemeClr val="tx1"/>
                </a:solidFill>
              </a:rPr>
              <a:t>1</a:t>
            </a:r>
            <a:r>
              <a:rPr lang="en-US" altLang="zh-CN" sz="1200" baseline="30000" dirty="0">
                <a:solidFill>
                  <a:schemeClr val="tx1"/>
                </a:solidFill>
              </a:rPr>
              <a:t>st</a:t>
            </a:r>
            <a:r>
              <a:rPr lang="en-US" altLang="zh-CN" sz="1200" dirty="0">
                <a:solidFill>
                  <a:schemeClr val="tx1"/>
                </a:solidFill>
              </a:rPr>
              <a:t> user info field</a:t>
            </a:r>
            <a:endParaRPr lang="zh-CN" altLang="en-US" sz="1200" dirty="0">
              <a:solidFill>
                <a:schemeClr val="tx1"/>
              </a:solidFill>
            </a:endParaRPr>
          </a:p>
        </p:txBody>
      </p:sp>
      <p:graphicFrame>
        <p:nvGraphicFramePr>
          <p:cNvPr id="15" name="内容占位符 5">
            <a:extLst>
              <a:ext uri="{FF2B5EF4-FFF2-40B4-BE49-F238E27FC236}">
                <a16:creationId xmlns:a16="http://schemas.microsoft.com/office/drawing/2014/main" id="{21ABE8DB-63C8-432B-8027-58E41BC27E5E}"/>
              </a:ext>
            </a:extLst>
          </p:cNvPr>
          <p:cNvGraphicFramePr>
            <a:graphicFrameLocks/>
          </p:cNvGraphicFramePr>
          <p:nvPr>
            <p:extLst>
              <p:ext uri="{D42A27DB-BD31-4B8C-83A1-F6EECF244321}">
                <p14:modId xmlns:p14="http://schemas.microsoft.com/office/powerpoint/2010/main" val="3467792109"/>
              </p:ext>
            </p:extLst>
          </p:nvPr>
        </p:nvGraphicFramePr>
        <p:xfrm>
          <a:off x="686991" y="3241058"/>
          <a:ext cx="7769616" cy="1468120"/>
        </p:xfrm>
        <a:graphic>
          <a:graphicData uri="http://schemas.openxmlformats.org/drawingml/2006/table">
            <a:tbl>
              <a:tblPr firstRow="1" bandRow="1">
                <a:tableStyleId>{5C22544A-7EE6-4342-B048-85BDC9FD1C3A}</a:tableStyleId>
              </a:tblPr>
              <a:tblGrid>
                <a:gridCol w="807998">
                  <a:extLst>
                    <a:ext uri="{9D8B030D-6E8A-4147-A177-3AD203B41FA5}">
                      <a16:colId xmlns:a16="http://schemas.microsoft.com/office/drawing/2014/main" val="448589854"/>
                    </a:ext>
                  </a:extLst>
                </a:gridCol>
                <a:gridCol w="807998">
                  <a:extLst>
                    <a:ext uri="{9D8B030D-6E8A-4147-A177-3AD203B41FA5}">
                      <a16:colId xmlns:a16="http://schemas.microsoft.com/office/drawing/2014/main" val="2531922077"/>
                    </a:ext>
                  </a:extLst>
                </a:gridCol>
                <a:gridCol w="903408">
                  <a:extLst>
                    <a:ext uri="{9D8B030D-6E8A-4147-A177-3AD203B41FA5}">
                      <a16:colId xmlns:a16="http://schemas.microsoft.com/office/drawing/2014/main" val="1825357878"/>
                    </a:ext>
                  </a:extLst>
                </a:gridCol>
                <a:gridCol w="1014161">
                  <a:extLst>
                    <a:ext uri="{9D8B030D-6E8A-4147-A177-3AD203B41FA5}">
                      <a16:colId xmlns:a16="http://schemas.microsoft.com/office/drawing/2014/main" val="2350888590"/>
                    </a:ext>
                  </a:extLst>
                </a:gridCol>
                <a:gridCol w="1014164">
                  <a:extLst>
                    <a:ext uri="{9D8B030D-6E8A-4147-A177-3AD203B41FA5}">
                      <a16:colId xmlns:a16="http://schemas.microsoft.com/office/drawing/2014/main" val="3518362663"/>
                    </a:ext>
                  </a:extLst>
                </a:gridCol>
                <a:gridCol w="1166080">
                  <a:extLst>
                    <a:ext uri="{9D8B030D-6E8A-4147-A177-3AD203B41FA5}">
                      <a16:colId xmlns:a16="http://schemas.microsoft.com/office/drawing/2014/main" val="1598025125"/>
                    </a:ext>
                  </a:extLst>
                </a:gridCol>
                <a:gridCol w="1066800">
                  <a:extLst>
                    <a:ext uri="{9D8B030D-6E8A-4147-A177-3AD203B41FA5}">
                      <a16:colId xmlns:a16="http://schemas.microsoft.com/office/drawing/2014/main" val="730003179"/>
                    </a:ext>
                  </a:extLst>
                </a:gridCol>
                <a:gridCol w="989007">
                  <a:extLst>
                    <a:ext uri="{9D8B030D-6E8A-4147-A177-3AD203B41FA5}">
                      <a16:colId xmlns:a16="http://schemas.microsoft.com/office/drawing/2014/main" val="1962711174"/>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B0</a:t>
                      </a:r>
                      <a:endParaRPr lang="zh-CN" altLang="en-US" sz="1200" dirty="0"/>
                    </a:p>
                    <a:p>
                      <a:pPr algn="ct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B1     B7</a:t>
                      </a:r>
                      <a:endParaRPr lang="zh-CN" altLang="en-US" sz="1200" dirty="0"/>
                    </a:p>
                    <a:p>
                      <a:pPr algn="ctr"/>
                      <a:endParaRPr lang="zh-CN" altLang="en-US" sz="1200" dirty="0"/>
                    </a:p>
                  </a:txBody>
                  <a:tcPr/>
                </a:tc>
                <a:tc>
                  <a:txBody>
                    <a:bodyPr/>
                    <a:lstStyle/>
                    <a:p>
                      <a:pPr algn="ctr"/>
                      <a:r>
                        <a:rPr lang="en-US" altLang="zh-CN" sz="1200" dirty="0"/>
                        <a:t>B8</a:t>
                      </a:r>
                      <a:endParaRPr lang="zh-CN" altLang="en-US" sz="1200" dirty="0"/>
                    </a:p>
                  </a:txBody>
                  <a:tcPr/>
                </a:tc>
                <a:tc>
                  <a:txBody>
                    <a:bodyPr/>
                    <a:lstStyle/>
                    <a:p>
                      <a:pPr algn="ctr"/>
                      <a:r>
                        <a:rPr lang="en-US" altLang="zh-CN" sz="1200" dirty="0"/>
                        <a:t>B9        B10</a:t>
                      </a:r>
                      <a:endParaRPr lang="zh-CN" altLang="en-US" sz="1200" dirty="0"/>
                    </a:p>
                  </a:txBody>
                  <a:tcPr/>
                </a:tc>
                <a:tc>
                  <a:txBody>
                    <a:bodyPr/>
                    <a:lstStyle/>
                    <a:p>
                      <a:pPr algn="ctr"/>
                      <a:r>
                        <a:rPr lang="en-US" altLang="zh-CN" sz="1200" dirty="0"/>
                        <a:t>B11     B26</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B27     B32</a:t>
                      </a:r>
                      <a:endParaRPr lang="zh-CN" altLang="en-US" sz="1200" dirty="0"/>
                    </a:p>
                    <a:p>
                      <a:pPr algn="ctr"/>
                      <a:endParaRPr lang="zh-CN" altLang="en-US" sz="1200" dirty="0"/>
                    </a:p>
                  </a:txBody>
                  <a:tcPr/>
                </a:tc>
                <a:tc>
                  <a:txBody>
                    <a:bodyPr/>
                    <a:lstStyle/>
                    <a:p>
                      <a:pPr algn="ctr"/>
                      <a:r>
                        <a:rPr lang="en-US" altLang="zh-CN" sz="1200" dirty="0"/>
                        <a:t>B33   B35</a:t>
                      </a:r>
                      <a:endParaRPr lang="zh-CN" altLang="en-US" sz="1200" dirty="0"/>
                    </a:p>
                  </a:txBody>
                  <a:tcPr/>
                </a:tc>
                <a:tc>
                  <a:txBody>
                    <a:bodyPr/>
                    <a:lstStyle/>
                    <a:p>
                      <a:pPr algn="ctr"/>
                      <a:r>
                        <a:rPr lang="en-US" altLang="zh-CN" sz="1200" dirty="0"/>
                        <a:t>B36    B39</a:t>
                      </a:r>
                      <a:endParaRPr lang="zh-CN" altLang="en-US" sz="1200" dirty="0"/>
                    </a:p>
                  </a:txBody>
                  <a:tcPr/>
                </a:tc>
                <a:extLst>
                  <a:ext uri="{0D108BD9-81ED-4DB2-BD59-A6C34878D82A}">
                    <a16:rowId xmlns:a16="http://schemas.microsoft.com/office/drawing/2014/main" val="3607685456"/>
                  </a:ext>
                </a:extLst>
              </a:tr>
              <a:tr h="370840">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13960837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ICF Required</a:t>
                      </a:r>
                      <a:endParaRPr kumimoji="0" lang="zh-CN" altLang="en-US" sz="1200" b="0" i="0" u="none" strike="noStrike" cap="none" normalizeH="0" baseline="0" dirty="0">
                        <a:ln>
                          <a:noFill/>
                        </a:ln>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ICF/ICR duration</a:t>
                      </a:r>
                      <a:endParaRPr lang="zh-CN" altLang="en-US" sz="12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rPr>
                        <a:t>Flexible BW</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GI+LTF Size</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Punctured Channel Information</a:t>
                      </a:r>
                      <a:endParaRPr kumimoji="0" lang="zh-CN" altLang="en-US" sz="1200" b="0" i="0" u="none" strike="noStrike" cap="none" normalizeH="0" baseline="0" dirty="0">
                        <a:ln>
                          <a:noFill/>
                        </a:ln>
                        <a:solidFill>
                          <a:schemeClr val="tx1"/>
                        </a:solidFill>
                        <a:effectLst/>
                      </a:endParaRPr>
                    </a:p>
                  </a:txBody>
                  <a:tcPr/>
                </a:tc>
                <a:tc>
                  <a:txBody>
                    <a:bodyPr/>
                    <a:lstStyle/>
                    <a:p>
                      <a:pPr algn="ctr"/>
                      <a:r>
                        <a:rPr kumimoji="0" lang="en-US" altLang="zh-CN" sz="1200" b="0" i="0" u="none" strike="noStrike" cap="none" normalizeH="0" baseline="0" dirty="0">
                          <a:ln>
                            <a:noFill/>
                          </a:ln>
                          <a:solidFill>
                            <a:schemeClr val="tx1"/>
                          </a:solidFill>
                          <a:effectLst/>
                        </a:rPr>
                        <a:t>ICR Length</a:t>
                      </a:r>
                    </a:p>
                  </a:txBody>
                  <a:tcPr/>
                </a:tc>
                <a:tc>
                  <a:txBody>
                    <a:bodyPr/>
                    <a:lstStyle/>
                    <a:p>
                      <a:pPr algn="ctr"/>
                      <a:r>
                        <a:rPr lang="en-US" altLang="zh-CN" sz="1200" dirty="0">
                          <a:solidFill>
                            <a:schemeClr val="tx1"/>
                          </a:solidFill>
                        </a:rPr>
                        <a:t>Number of LTF Symbols</a:t>
                      </a:r>
                      <a:endParaRPr kumimoji="0" lang="en-US" altLang="zh-CN" sz="1200" b="0" i="0" u="none" strike="noStrike" cap="none" normalizeH="0" baseline="0" dirty="0">
                        <a:ln>
                          <a:noFill/>
                        </a:ln>
                        <a:solidFill>
                          <a:schemeClr val="tx1"/>
                        </a:solidFill>
                        <a:effectLst/>
                      </a:endParaRPr>
                    </a:p>
                  </a:txBody>
                  <a:tcPr/>
                </a:tc>
                <a:tc>
                  <a:txBody>
                    <a:bodyPr/>
                    <a:lstStyle/>
                    <a:p>
                      <a:pPr algn="ctr"/>
                      <a:r>
                        <a:rPr kumimoji="0" lang="en-US" altLang="zh-CN" sz="1200" b="0" i="0" u="none" strike="noStrike" cap="none" normalizeH="0" baseline="0" dirty="0">
                          <a:ln>
                            <a:noFill/>
                          </a:ln>
                          <a:solidFill>
                            <a:schemeClr val="tx1"/>
                          </a:solidFill>
                          <a:effectLst/>
                        </a:rPr>
                        <a:t>Reserved</a:t>
                      </a:r>
                    </a:p>
                  </a:txBody>
                  <a:tcPr/>
                </a:tc>
                <a:extLst>
                  <a:ext uri="{0D108BD9-81ED-4DB2-BD59-A6C34878D82A}">
                    <a16:rowId xmlns:a16="http://schemas.microsoft.com/office/drawing/2014/main" val="3998287448"/>
                  </a:ext>
                </a:extLst>
              </a:tr>
            </a:tbl>
          </a:graphicData>
        </a:graphic>
      </p:graphicFrame>
    </p:spTree>
    <p:extLst>
      <p:ext uri="{BB962C8B-B14F-4D97-AF65-F5344CB8AC3E}">
        <p14:creationId xmlns:p14="http://schemas.microsoft.com/office/powerpoint/2010/main" val="2191950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Invite Frame Option 3 (Co-SR)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11" name="文本框 10">
            <a:extLst>
              <a:ext uri="{FF2B5EF4-FFF2-40B4-BE49-F238E27FC236}">
                <a16:creationId xmlns:a16="http://schemas.microsoft.com/office/drawing/2014/main" id="{4BCA00B9-30DC-44C6-89D1-700D7A5EFDBC}"/>
              </a:ext>
            </a:extLst>
          </p:cNvPr>
          <p:cNvSpPr txBox="1"/>
          <p:nvPr/>
        </p:nvSpPr>
        <p:spPr>
          <a:xfrm>
            <a:off x="45506" y="4391207"/>
            <a:ext cx="556749" cy="830997"/>
          </a:xfrm>
          <a:prstGeom prst="rect">
            <a:avLst/>
          </a:prstGeom>
          <a:noFill/>
        </p:spPr>
        <p:txBody>
          <a:bodyPr wrap="square" rtlCol="0">
            <a:spAutoFit/>
          </a:bodyPr>
          <a:lstStyle/>
          <a:p>
            <a:r>
              <a:rPr lang="en-US" altLang="zh-CN" sz="1200" dirty="0">
                <a:solidFill>
                  <a:schemeClr val="tx1"/>
                </a:solidFill>
              </a:rPr>
              <a:t>2</a:t>
            </a:r>
            <a:r>
              <a:rPr lang="en-US" altLang="zh-CN" sz="1200" baseline="30000" dirty="0">
                <a:solidFill>
                  <a:schemeClr val="tx1"/>
                </a:solidFill>
              </a:rPr>
              <a:t>nd</a:t>
            </a:r>
            <a:r>
              <a:rPr lang="en-US" altLang="zh-CN" sz="1200" dirty="0">
                <a:solidFill>
                  <a:schemeClr val="tx1"/>
                </a:solidFill>
              </a:rPr>
              <a:t> user info field</a:t>
            </a:r>
            <a:endParaRPr lang="zh-CN" altLang="en-US" sz="1200" dirty="0">
              <a:solidFill>
                <a:schemeClr val="tx1"/>
              </a:solidFill>
            </a:endParaRPr>
          </a:p>
        </p:txBody>
      </p:sp>
      <p:sp>
        <p:nvSpPr>
          <p:cNvPr id="13" name="文本框 12">
            <a:extLst>
              <a:ext uri="{FF2B5EF4-FFF2-40B4-BE49-F238E27FC236}">
                <a16:creationId xmlns:a16="http://schemas.microsoft.com/office/drawing/2014/main" id="{100E80A0-5FA5-45BE-80E1-6BC126D0C7FA}"/>
              </a:ext>
            </a:extLst>
          </p:cNvPr>
          <p:cNvSpPr txBox="1"/>
          <p:nvPr/>
        </p:nvSpPr>
        <p:spPr>
          <a:xfrm>
            <a:off x="96767" y="2323682"/>
            <a:ext cx="556749" cy="830997"/>
          </a:xfrm>
          <a:prstGeom prst="rect">
            <a:avLst/>
          </a:prstGeom>
          <a:noFill/>
        </p:spPr>
        <p:txBody>
          <a:bodyPr wrap="square" rtlCol="0">
            <a:spAutoFit/>
          </a:bodyPr>
          <a:lstStyle/>
          <a:p>
            <a:r>
              <a:rPr lang="en-US" altLang="zh-CN" sz="1200" dirty="0">
                <a:solidFill>
                  <a:schemeClr val="tx1"/>
                </a:solidFill>
              </a:rPr>
              <a:t>1</a:t>
            </a:r>
            <a:r>
              <a:rPr lang="en-US" altLang="zh-CN" sz="1200" baseline="30000" dirty="0">
                <a:solidFill>
                  <a:schemeClr val="tx1"/>
                </a:solidFill>
              </a:rPr>
              <a:t>st</a:t>
            </a:r>
            <a:r>
              <a:rPr lang="en-US" altLang="zh-CN" sz="1200" dirty="0">
                <a:solidFill>
                  <a:schemeClr val="tx1"/>
                </a:solidFill>
              </a:rPr>
              <a:t> user info field</a:t>
            </a:r>
            <a:endParaRPr lang="zh-CN" altLang="en-US" sz="1200" dirty="0">
              <a:solidFill>
                <a:schemeClr val="tx1"/>
              </a:solidFill>
            </a:endParaRPr>
          </a:p>
        </p:txBody>
      </p:sp>
      <p:graphicFrame>
        <p:nvGraphicFramePr>
          <p:cNvPr id="15" name="内容占位符 5">
            <a:extLst>
              <a:ext uri="{FF2B5EF4-FFF2-40B4-BE49-F238E27FC236}">
                <a16:creationId xmlns:a16="http://schemas.microsoft.com/office/drawing/2014/main" id="{21ABE8DB-63C8-432B-8027-58E41BC27E5E}"/>
              </a:ext>
            </a:extLst>
          </p:cNvPr>
          <p:cNvGraphicFramePr>
            <a:graphicFrameLocks/>
          </p:cNvGraphicFramePr>
          <p:nvPr>
            <p:extLst>
              <p:ext uri="{D42A27DB-BD31-4B8C-83A1-F6EECF244321}">
                <p14:modId xmlns:p14="http://schemas.microsoft.com/office/powerpoint/2010/main" val="2768626704"/>
              </p:ext>
            </p:extLst>
          </p:nvPr>
        </p:nvGraphicFramePr>
        <p:xfrm>
          <a:off x="653516" y="4123191"/>
          <a:ext cx="7770018" cy="1468120"/>
        </p:xfrm>
        <a:graphic>
          <a:graphicData uri="http://schemas.openxmlformats.org/drawingml/2006/table">
            <a:tbl>
              <a:tblPr firstRow="1" bandRow="1">
                <a:tableStyleId>{5C22544A-7EE6-4342-B048-85BDC9FD1C3A}</a:tableStyleId>
              </a:tblPr>
              <a:tblGrid>
                <a:gridCol w="935156">
                  <a:extLst>
                    <a:ext uri="{9D8B030D-6E8A-4147-A177-3AD203B41FA5}">
                      <a16:colId xmlns:a16="http://schemas.microsoft.com/office/drawing/2014/main" val="448589854"/>
                    </a:ext>
                  </a:extLst>
                </a:gridCol>
                <a:gridCol w="935156">
                  <a:extLst>
                    <a:ext uri="{9D8B030D-6E8A-4147-A177-3AD203B41FA5}">
                      <a16:colId xmlns:a16="http://schemas.microsoft.com/office/drawing/2014/main" val="2531922077"/>
                    </a:ext>
                  </a:extLst>
                </a:gridCol>
                <a:gridCol w="1045581">
                  <a:extLst>
                    <a:ext uri="{9D8B030D-6E8A-4147-A177-3AD203B41FA5}">
                      <a16:colId xmlns:a16="http://schemas.microsoft.com/office/drawing/2014/main" val="1825357878"/>
                    </a:ext>
                  </a:extLst>
                </a:gridCol>
                <a:gridCol w="2297991">
                  <a:extLst>
                    <a:ext uri="{9D8B030D-6E8A-4147-A177-3AD203B41FA5}">
                      <a16:colId xmlns:a16="http://schemas.microsoft.com/office/drawing/2014/main" val="2350888590"/>
                    </a:ext>
                  </a:extLst>
                </a:gridCol>
                <a:gridCol w="2556134">
                  <a:extLst>
                    <a:ext uri="{9D8B030D-6E8A-4147-A177-3AD203B41FA5}">
                      <a16:colId xmlns:a16="http://schemas.microsoft.com/office/drawing/2014/main" val="2451054082"/>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B0</a:t>
                      </a:r>
                      <a:endParaRPr lang="zh-CN" altLang="en-US" sz="1200" dirty="0"/>
                    </a:p>
                    <a:p>
                      <a:pPr algn="ctr"/>
                      <a:endParaRPr lang="zh-CN" altLang="en-US" sz="1200" dirty="0"/>
                    </a:p>
                  </a:txBody>
                  <a:tcPr/>
                </a:tc>
                <a:tc>
                  <a:txBody>
                    <a:bodyPr/>
                    <a:lstStyle/>
                    <a:p>
                      <a:pPr algn="ctr"/>
                      <a:r>
                        <a:rPr lang="en-US" altLang="zh-CN" sz="1200" dirty="0"/>
                        <a:t>B1</a:t>
                      </a:r>
                      <a:endParaRPr lang="zh-CN" altLang="en-US" sz="1200" dirty="0"/>
                    </a:p>
                  </a:txBody>
                  <a:tcPr/>
                </a:tc>
                <a:tc>
                  <a:txBody>
                    <a:bodyPr/>
                    <a:lstStyle/>
                    <a:p>
                      <a:pPr algn="ctr"/>
                      <a:r>
                        <a:rPr lang="en-US" altLang="zh-CN" sz="1200" dirty="0"/>
                        <a:t>B2        B3</a:t>
                      </a:r>
                      <a:endParaRPr lang="zh-CN" altLang="en-US" sz="1200" dirty="0"/>
                    </a:p>
                  </a:txBody>
                  <a:tcPr/>
                </a:tc>
                <a:tc>
                  <a:txBody>
                    <a:bodyPr/>
                    <a:lstStyle/>
                    <a:p>
                      <a:pPr algn="ctr"/>
                      <a:r>
                        <a:rPr lang="en-US" altLang="zh-CN" sz="1200" dirty="0"/>
                        <a:t>B4                     B19</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B20                               B39</a:t>
                      </a:r>
                      <a:endParaRPr lang="zh-CN" altLang="en-US" sz="1200" dirty="0"/>
                    </a:p>
                  </a:txBody>
                  <a:tcPr/>
                </a:tc>
                <a:extLst>
                  <a:ext uri="{0D108BD9-81ED-4DB2-BD59-A6C34878D82A}">
                    <a16:rowId xmlns:a16="http://schemas.microsoft.com/office/drawing/2014/main" val="3607685456"/>
                  </a:ext>
                </a:extLst>
              </a:tr>
              <a:tr h="370840">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113960837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ICF Required</a:t>
                      </a:r>
                      <a:endParaRPr kumimoji="0" lang="zh-CN" altLang="en-US" sz="1200" b="0" i="0" u="none" strike="noStrike" cap="none" normalizeH="0" baseline="0" dirty="0">
                        <a:ln>
                          <a:noFill/>
                        </a:ln>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rPr>
                        <a:t>Flexible BW</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GI+LTF Size</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Punctured Channel Information</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Reserved</a:t>
                      </a:r>
                    </a:p>
                  </a:txBody>
                  <a:tcPr/>
                </a:tc>
                <a:extLst>
                  <a:ext uri="{0D108BD9-81ED-4DB2-BD59-A6C34878D82A}">
                    <a16:rowId xmlns:a16="http://schemas.microsoft.com/office/drawing/2014/main" val="3998287448"/>
                  </a:ext>
                </a:extLst>
              </a:tr>
            </a:tbl>
          </a:graphicData>
        </a:graphic>
      </p:graphicFrame>
      <p:graphicFrame>
        <p:nvGraphicFramePr>
          <p:cNvPr id="14" name="内容占位符 5">
            <a:extLst>
              <a:ext uri="{FF2B5EF4-FFF2-40B4-BE49-F238E27FC236}">
                <a16:creationId xmlns:a16="http://schemas.microsoft.com/office/drawing/2014/main" id="{55F3615E-76BA-4B73-8719-E3E14CB327CB}"/>
              </a:ext>
            </a:extLst>
          </p:cNvPr>
          <p:cNvGraphicFramePr>
            <a:graphicFrameLocks/>
          </p:cNvGraphicFramePr>
          <p:nvPr>
            <p:extLst>
              <p:ext uri="{D42A27DB-BD31-4B8C-83A1-F6EECF244321}">
                <p14:modId xmlns:p14="http://schemas.microsoft.com/office/powerpoint/2010/main" val="1224109405"/>
              </p:ext>
            </p:extLst>
          </p:nvPr>
        </p:nvGraphicFramePr>
        <p:xfrm>
          <a:off x="694262" y="1905000"/>
          <a:ext cx="7729272" cy="1468120"/>
        </p:xfrm>
        <a:graphic>
          <a:graphicData uri="http://schemas.openxmlformats.org/drawingml/2006/table">
            <a:tbl>
              <a:tblPr firstRow="1" bandRow="1">
                <a:tableStyleId>{5C22544A-7EE6-4342-B048-85BDC9FD1C3A}</a:tableStyleId>
              </a:tblPr>
              <a:tblGrid>
                <a:gridCol w="1256891">
                  <a:extLst>
                    <a:ext uri="{9D8B030D-6E8A-4147-A177-3AD203B41FA5}">
                      <a16:colId xmlns:a16="http://schemas.microsoft.com/office/drawing/2014/main" val="2531922077"/>
                    </a:ext>
                  </a:extLst>
                </a:gridCol>
                <a:gridCol w="1278756">
                  <a:extLst>
                    <a:ext uri="{9D8B030D-6E8A-4147-A177-3AD203B41FA5}">
                      <a16:colId xmlns:a16="http://schemas.microsoft.com/office/drawing/2014/main" val="3518362663"/>
                    </a:ext>
                  </a:extLst>
                </a:gridCol>
                <a:gridCol w="1113333">
                  <a:extLst>
                    <a:ext uri="{9D8B030D-6E8A-4147-A177-3AD203B41FA5}">
                      <a16:colId xmlns:a16="http://schemas.microsoft.com/office/drawing/2014/main" val="2468265663"/>
                    </a:ext>
                  </a:extLst>
                </a:gridCol>
                <a:gridCol w="1020556">
                  <a:extLst>
                    <a:ext uri="{9D8B030D-6E8A-4147-A177-3AD203B41FA5}">
                      <a16:colId xmlns:a16="http://schemas.microsoft.com/office/drawing/2014/main" val="2992633209"/>
                    </a:ext>
                  </a:extLst>
                </a:gridCol>
                <a:gridCol w="1113333">
                  <a:extLst>
                    <a:ext uri="{9D8B030D-6E8A-4147-A177-3AD203B41FA5}">
                      <a16:colId xmlns:a16="http://schemas.microsoft.com/office/drawing/2014/main" val="3089364742"/>
                    </a:ext>
                  </a:extLst>
                </a:gridCol>
                <a:gridCol w="1011410">
                  <a:extLst>
                    <a:ext uri="{9D8B030D-6E8A-4147-A177-3AD203B41FA5}">
                      <a16:colId xmlns:a16="http://schemas.microsoft.com/office/drawing/2014/main" val="709122910"/>
                    </a:ext>
                  </a:extLst>
                </a:gridCol>
                <a:gridCol w="934993">
                  <a:extLst>
                    <a:ext uri="{9D8B030D-6E8A-4147-A177-3AD203B41FA5}">
                      <a16:colId xmlns:a16="http://schemas.microsoft.com/office/drawing/2014/main" val="2620726632"/>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B0     B8</a:t>
                      </a:r>
                      <a:endParaRPr lang="zh-CN" altLang="en-US" sz="1200" dirty="0"/>
                    </a:p>
                    <a:p>
                      <a:pPr algn="ctr"/>
                      <a:endParaRPr lang="zh-CN" altLang="en-US" sz="1200" dirty="0"/>
                    </a:p>
                  </a:txBody>
                  <a:tcPr/>
                </a:tc>
                <a:tc>
                  <a:txBody>
                    <a:bodyPr/>
                    <a:lstStyle/>
                    <a:p>
                      <a:pPr algn="ctr"/>
                      <a:r>
                        <a:rPr lang="en-US" altLang="zh-CN" sz="1200" dirty="0"/>
                        <a:t>B9     B17</a:t>
                      </a:r>
                      <a:endParaRPr lang="zh-CN" altLang="en-US" sz="1200" dirty="0"/>
                    </a:p>
                  </a:txBody>
                  <a:tcPr/>
                </a:tc>
                <a:tc>
                  <a:txBody>
                    <a:bodyPr/>
                    <a:lstStyle/>
                    <a:p>
                      <a:pPr algn="ctr"/>
                      <a:r>
                        <a:rPr lang="en-US" altLang="zh-CN" sz="1200" dirty="0"/>
                        <a:t>B18     B20</a:t>
                      </a:r>
                      <a:endParaRPr lang="zh-CN" altLang="en-US" sz="1200" dirty="0"/>
                    </a:p>
                  </a:txBody>
                  <a:tcPr/>
                </a:tc>
                <a:tc>
                  <a:txBody>
                    <a:bodyPr/>
                    <a:lstStyle/>
                    <a:p>
                      <a:pPr algn="ctr"/>
                      <a:r>
                        <a:rPr lang="en-US" altLang="zh-CN" sz="1200" dirty="0"/>
                        <a:t>B21   B23</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B24   B29</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B30   B32</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B33  B39</a:t>
                      </a:r>
                      <a:endParaRPr lang="zh-CN" altLang="en-US" sz="1200" dirty="0"/>
                    </a:p>
                  </a:txBody>
                  <a:tcPr/>
                </a:tc>
                <a:extLst>
                  <a:ext uri="{0D108BD9-81ED-4DB2-BD59-A6C34878D82A}">
                    <a16:rowId xmlns:a16="http://schemas.microsoft.com/office/drawing/2014/main" val="3607685456"/>
                  </a:ext>
                </a:extLst>
              </a:tr>
              <a:tr h="370840">
                <a:tc grid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a:txBody>
                  <a:tcPr/>
                </a:tc>
                <a:extLst>
                  <a:ext uri="{0D108BD9-81ED-4DB2-BD59-A6C34878D82A}">
                    <a16:rowId xmlns:a16="http://schemas.microsoft.com/office/drawing/2014/main" val="113960837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Minimum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Maximum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PHY Version Identifier</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BW</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rPr>
                        <a:t>ICR Length</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Number of LTF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ICF/ICR duration</a:t>
                      </a:r>
                      <a:endParaRPr lang="zh-CN" altLang="en-US" sz="1200" dirty="0"/>
                    </a:p>
                  </a:txBody>
                  <a:tcPr/>
                </a:tc>
                <a:extLst>
                  <a:ext uri="{0D108BD9-81ED-4DB2-BD59-A6C34878D82A}">
                    <a16:rowId xmlns:a16="http://schemas.microsoft.com/office/drawing/2014/main" val="3998287448"/>
                  </a:ext>
                </a:extLst>
              </a:tr>
            </a:tbl>
          </a:graphicData>
        </a:graphic>
      </p:graphicFrame>
    </p:spTree>
    <p:extLst>
      <p:ext uri="{BB962C8B-B14F-4D97-AF65-F5344CB8AC3E}">
        <p14:creationId xmlns:p14="http://schemas.microsoft.com/office/powerpoint/2010/main" val="3779051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Frame format - Response Frame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25" name="内容占位符 2"/>
          <p:cNvSpPr>
            <a:spLocks noGrp="1"/>
          </p:cNvSpPr>
          <p:nvPr>
            <p:ph idx="1"/>
          </p:nvPr>
        </p:nvSpPr>
        <p:spPr>
          <a:xfrm>
            <a:off x="685800" y="1751012"/>
            <a:ext cx="7772400" cy="1536335"/>
          </a:xfrm>
        </p:spPr>
        <p:txBody>
          <a:bodyPr/>
          <a:lstStyle/>
          <a:p>
            <a:pPr>
              <a:buFont typeface="Arial" pitchFamily="34" charset="0"/>
              <a:buChar char="•"/>
            </a:pPr>
            <a:r>
              <a:rPr lang="en-US" altLang="zh-CN" sz="1800" b="0" dirty="0"/>
              <a:t>The Multi-STA Block Ack frame is a good candidate as the Response frame of Co-SR and Co-BF</a:t>
            </a:r>
          </a:p>
          <a:p>
            <a:pPr lvl="1">
              <a:buFont typeface="Arial" pitchFamily="34" charset="0"/>
              <a:buChar char="•"/>
            </a:pPr>
            <a:r>
              <a:rPr lang="en-US" altLang="zh-CN" sz="1400" dirty="0"/>
              <a:t>One Per AID TID Information field is carried in the BA Information field</a:t>
            </a:r>
          </a:p>
          <a:p>
            <a:pPr lvl="1">
              <a:buFont typeface="Arial" pitchFamily="34" charset="0"/>
              <a:buChar char="•"/>
            </a:pPr>
            <a:r>
              <a:rPr lang="en-US" altLang="zh-CN" sz="1400" dirty="0"/>
              <a:t>A Status Code field can be put in the </a:t>
            </a:r>
            <a:r>
              <a:rPr lang="en-US" altLang="zh-CN" sz="1400" dirty="0">
                <a:solidFill>
                  <a:schemeClr val="tx1"/>
                </a:solidFill>
                <a:latin typeface="Times New Roman" pitchFamily="16" charset="0"/>
                <a:ea typeface="MS Gothic" charset="-128"/>
              </a:rPr>
              <a:t>Block Ack Starting Sequence Control</a:t>
            </a:r>
            <a:r>
              <a:rPr lang="en-US" altLang="zh-CN" sz="1400" dirty="0"/>
              <a:t> field</a:t>
            </a:r>
          </a:p>
          <a:p>
            <a:pPr lvl="1">
              <a:buFont typeface="Arial" pitchFamily="34" charset="0"/>
              <a:buChar char="•"/>
            </a:pPr>
            <a:r>
              <a:rPr lang="en-US" altLang="zh-CN" sz="1400" b="0" dirty="0"/>
              <a:t>Different values of the Feedback Type field are used to differentiate Co-BF and Co-SR</a:t>
            </a:r>
          </a:p>
          <a:p>
            <a:pPr lvl="1">
              <a:buFont typeface="Arial" pitchFamily="34" charset="0"/>
              <a:buChar char="•"/>
            </a:pPr>
            <a:r>
              <a:rPr lang="en-US" altLang="zh-CN" sz="1400" b="0" dirty="0"/>
              <a:t>The contents of the Response frame can be put in the Feedback field</a:t>
            </a:r>
          </a:p>
        </p:txBody>
      </p:sp>
      <p:sp>
        <p:nvSpPr>
          <p:cNvPr id="29" name="矩形 28">
            <a:extLst>
              <a:ext uri="{FF2B5EF4-FFF2-40B4-BE49-F238E27FC236}">
                <a16:creationId xmlns:a16="http://schemas.microsoft.com/office/drawing/2014/main" id="{F95E97FF-00CB-40C7-A39F-FF7FD06FE9B2}"/>
              </a:ext>
            </a:extLst>
          </p:cNvPr>
          <p:cNvSpPr/>
          <p:nvPr/>
        </p:nvSpPr>
        <p:spPr bwMode="auto">
          <a:xfrm>
            <a:off x="1675344" y="3542431"/>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Frame Control</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0" name="矩形 29">
            <a:extLst>
              <a:ext uri="{FF2B5EF4-FFF2-40B4-BE49-F238E27FC236}">
                <a16:creationId xmlns:a16="http://schemas.microsoft.com/office/drawing/2014/main" id="{A6CC50A6-8E8E-441A-B63F-802A35BC1470}"/>
              </a:ext>
            </a:extLst>
          </p:cNvPr>
          <p:cNvSpPr/>
          <p:nvPr/>
        </p:nvSpPr>
        <p:spPr bwMode="auto">
          <a:xfrm>
            <a:off x="2361144" y="3542431"/>
            <a:ext cx="7620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Duration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1" name="矩形 30">
            <a:extLst>
              <a:ext uri="{FF2B5EF4-FFF2-40B4-BE49-F238E27FC236}">
                <a16:creationId xmlns:a16="http://schemas.microsoft.com/office/drawing/2014/main" id="{E93CEEFB-F4FE-4723-A5CA-A239C4799F79}"/>
              </a:ext>
            </a:extLst>
          </p:cNvPr>
          <p:cNvSpPr/>
          <p:nvPr/>
        </p:nvSpPr>
        <p:spPr bwMode="auto">
          <a:xfrm>
            <a:off x="3123144" y="3542431"/>
            <a:ext cx="4572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RA</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2" name="矩形 31">
            <a:extLst>
              <a:ext uri="{FF2B5EF4-FFF2-40B4-BE49-F238E27FC236}">
                <a16:creationId xmlns:a16="http://schemas.microsoft.com/office/drawing/2014/main" id="{29CE8C49-E8E3-480B-9B4B-09244F1F11F5}"/>
              </a:ext>
            </a:extLst>
          </p:cNvPr>
          <p:cNvSpPr/>
          <p:nvPr/>
        </p:nvSpPr>
        <p:spPr bwMode="auto">
          <a:xfrm>
            <a:off x="3580344" y="3542431"/>
            <a:ext cx="4572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a:solidFill>
                  <a:schemeClr val="tx1"/>
                </a:solidFill>
              </a:rPr>
              <a:t>T</a:t>
            </a:r>
            <a:r>
              <a:rPr kumimoji="0" lang="en-US" altLang="zh-CN" sz="1200" b="0" i="0" u="none" strike="noStrike" cap="none" normalizeH="0" baseline="0" dirty="0">
                <a:ln>
                  <a:noFill/>
                </a:ln>
                <a:solidFill>
                  <a:schemeClr val="tx1"/>
                </a:solidFill>
                <a:effectLst/>
                <a:latin typeface="Times New Roman" pitchFamily="16" charset="0"/>
                <a:ea typeface="MS Gothic" charset="-128"/>
              </a:rPr>
              <a:t>A</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3" name="矩形 32">
            <a:extLst>
              <a:ext uri="{FF2B5EF4-FFF2-40B4-BE49-F238E27FC236}">
                <a16:creationId xmlns:a16="http://schemas.microsoft.com/office/drawing/2014/main" id="{6CC8454B-2329-48E5-B148-5FDC2191EBD4}"/>
              </a:ext>
            </a:extLst>
          </p:cNvPr>
          <p:cNvSpPr/>
          <p:nvPr/>
        </p:nvSpPr>
        <p:spPr bwMode="auto">
          <a:xfrm>
            <a:off x="4037544" y="3542431"/>
            <a:ext cx="11049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BA Control</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4" name="矩形 33">
            <a:extLst>
              <a:ext uri="{FF2B5EF4-FFF2-40B4-BE49-F238E27FC236}">
                <a16:creationId xmlns:a16="http://schemas.microsoft.com/office/drawing/2014/main" id="{C40CD8B1-5827-4497-9584-F3BC11553D5D}"/>
              </a:ext>
            </a:extLst>
          </p:cNvPr>
          <p:cNvSpPr/>
          <p:nvPr/>
        </p:nvSpPr>
        <p:spPr bwMode="auto">
          <a:xfrm>
            <a:off x="5142444" y="3542431"/>
            <a:ext cx="11811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BA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5" name="矩形 34">
            <a:extLst>
              <a:ext uri="{FF2B5EF4-FFF2-40B4-BE49-F238E27FC236}">
                <a16:creationId xmlns:a16="http://schemas.microsoft.com/office/drawing/2014/main" id="{ADE8C841-A427-4648-A695-3A608202617C}"/>
              </a:ext>
            </a:extLst>
          </p:cNvPr>
          <p:cNvSpPr/>
          <p:nvPr/>
        </p:nvSpPr>
        <p:spPr bwMode="auto">
          <a:xfrm>
            <a:off x="6323544" y="3542431"/>
            <a:ext cx="5334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FCS</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6" name="矩形 35">
            <a:extLst>
              <a:ext uri="{FF2B5EF4-FFF2-40B4-BE49-F238E27FC236}">
                <a16:creationId xmlns:a16="http://schemas.microsoft.com/office/drawing/2014/main" id="{F667BA7C-2E2A-4F7E-ABE8-B32D3886D8A7}"/>
              </a:ext>
            </a:extLst>
          </p:cNvPr>
          <p:cNvSpPr/>
          <p:nvPr/>
        </p:nvSpPr>
        <p:spPr bwMode="auto">
          <a:xfrm>
            <a:off x="4767529" y="4225850"/>
            <a:ext cx="1938072"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Per AID TID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39" name="直接连接符 38">
            <a:extLst>
              <a:ext uri="{FF2B5EF4-FFF2-40B4-BE49-F238E27FC236}">
                <a16:creationId xmlns:a16="http://schemas.microsoft.com/office/drawing/2014/main" id="{44D92766-8381-4F7B-A599-2D1EC0461B2F}"/>
              </a:ext>
            </a:extLst>
          </p:cNvPr>
          <p:cNvCxnSpPr>
            <a:cxnSpLocks/>
          </p:cNvCxnSpPr>
          <p:nvPr/>
        </p:nvCxnSpPr>
        <p:spPr bwMode="auto">
          <a:xfrm flipH="1">
            <a:off x="4771232" y="3999631"/>
            <a:ext cx="371213" cy="2165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直接连接符 39">
            <a:extLst>
              <a:ext uri="{FF2B5EF4-FFF2-40B4-BE49-F238E27FC236}">
                <a16:creationId xmlns:a16="http://schemas.microsoft.com/office/drawing/2014/main" id="{A36A9EEB-6A73-49DD-B421-5C4525465BEA}"/>
              </a:ext>
            </a:extLst>
          </p:cNvPr>
          <p:cNvCxnSpPr>
            <a:cxnSpLocks/>
          </p:cNvCxnSpPr>
          <p:nvPr/>
        </p:nvCxnSpPr>
        <p:spPr bwMode="auto">
          <a:xfrm>
            <a:off x="6323544" y="3999631"/>
            <a:ext cx="382057" cy="22621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1" name="矩形 40">
            <a:extLst>
              <a:ext uri="{FF2B5EF4-FFF2-40B4-BE49-F238E27FC236}">
                <a16:creationId xmlns:a16="http://schemas.microsoft.com/office/drawing/2014/main" id="{7CD42248-A12D-4DDE-81FA-A2F2CB1A1238}"/>
              </a:ext>
            </a:extLst>
          </p:cNvPr>
          <p:cNvSpPr/>
          <p:nvPr/>
        </p:nvSpPr>
        <p:spPr bwMode="auto">
          <a:xfrm>
            <a:off x="3959226" y="4911650"/>
            <a:ext cx="798512"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AID TID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42" name="矩形 41">
            <a:extLst>
              <a:ext uri="{FF2B5EF4-FFF2-40B4-BE49-F238E27FC236}">
                <a16:creationId xmlns:a16="http://schemas.microsoft.com/office/drawing/2014/main" id="{D0F8033C-439D-4B43-AB06-182FA0D17182}"/>
              </a:ext>
            </a:extLst>
          </p:cNvPr>
          <p:cNvSpPr/>
          <p:nvPr/>
        </p:nvSpPr>
        <p:spPr bwMode="auto">
          <a:xfrm>
            <a:off x="4757738" y="4911650"/>
            <a:ext cx="1487488"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Block Ack Starting Sequence Control</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43" name="矩形 42">
            <a:extLst>
              <a:ext uri="{FF2B5EF4-FFF2-40B4-BE49-F238E27FC236}">
                <a16:creationId xmlns:a16="http://schemas.microsoft.com/office/drawing/2014/main" id="{D107CBA4-3B25-460A-AA2A-5FF6488020C1}"/>
              </a:ext>
            </a:extLst>
          </p:cNvPr>
          <p:cNvSpPr/>
          <p:nvPr/>
        </p:nvSpPr>
        <p:spPr bwMode="auto">
          <a:xfrm>
            <a:off x="6245226" y="4911650"/>
            <a:ext cx="993775"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44" name="矩形 43">
            <a:extLst>
              <a:ext uri="{FF2B5EF4-FFF2-40B4-BE49-F238E27FC236}">
                <a16:creationId xmlns:a16="http://schemas.microsoft.com/office/drawing/2014/main" id="{CC38F280-996D-4D24-9BB3-5BCFCC341769}"/>
              </a:ext>
            </a:extLst>
          </p:cNvPr>
          <p:cNvSpPr/>
          <p:nvPr/>
        </p:nvSpPr>
        <p:spPr bwMode="auto">
          <a:xfrm>
            <a:off x="2865441" y="5580643"/>
            <a:ext cx="682624"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AID11</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45" name="矩形 44">
            <a:extLst>
              <a:ext uri="{FF2B5EF4-FFF2-40B4-BE49-F238E27FC236}">
                <a16:creationId xmlns:a16="http://schemas.microsoft.com/office/drawing/2014/main" id="{5C02D8E7-AD29-4549-A2F5-0ED6CB4C1B12}"/>
              </a:ext>
            </a:extLst>
          </p:cNvPr>
          <p:cNvSpPr/>
          <p:nvPr/>
        </p:nvSpPr>
        <p:spPr bwMode="auto">
          <a:xfrm>
            <a:off x="3551241" y="5580643"/>
            <a:ext cx="530224"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a:solidFill>
                  <a:schemeClr val="tx1"/>
                </a:solidFill>
              </a:rPr>
              <a:t>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46" name="矩形 45">
            <a:extLst>
              <a:ext uri="{FF2B5EF4-FFF2-40B4-BE49-F238E27FC236}">
                <a16:creationId xmlns:a16="http://schemas.microsoft.com/office/drawing/2014/main" id="{17187D89-3A18-4B03-985D-1FF08A7C3EDA}"/>
              </a:ext>
            </a:extLst>
          </p:cNvPr>
          <p:cNvSpPr/>
          <p:nvPr/>
        </p:nvSpPr>
        <p:spPr bwMode="auto">
          <a:xfrm>
            <a:off x="4081465" y="5580643"/>
            <a:ext cx="530224"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a:solidFill>
                  <a:schemeClr val="tx1"/>
                </a:solidFill>
              </a:rPr>
              <a:t>TID</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47" name="直接连接符 46">
            <a:extLst>
              <a:ext uri="{FF2B5EF4-FFF2-40B4-BE49-F238E27FC236}">
                <a16:creationId xmlns:a16="http://schemas.microsoft.com/office/drawing/2014/main" id="{691F7807-7149-4A2E-B61A-CA540EEAAE96}"/>
              </a:ext>
            </a:extLst>
          </p:cNvPr>
          <p:cNvCxnSpPr>
            <a:cxnSpLocks/>
          </p:cNvCxnSpPr>
          <p:nvPr/>
        </p:nvCxnSpPr>
        <p:spPr bwMode="auto">
          <a:xfrm flipH="1">
            <a:off x="3959227" y="4673374"/>
            <a:ext cx="812005" cy="2382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直接连接符 47">
            <a:extLst>
              <a:ext uri="{FF2B5EF4-FFF2-40B4-BE49-F238E27FC236}">
                <a16:creationId xmlns:a16="http://schemas.microsoft.com/office/drawing/2014/main" id="{F8A92A15-51F7-4ED7-8AFF-296CD486B41A}"/>
              </a:ext>
            </a:extLst>
          </p:cNvPr>
          <p:cNvCxnSpPr>
            <a:cxnSpLocks/>
          </p:cNvCxnSpPr>
          <p:nvPr/>
        </p:nvCxnSpPr>
        <p:spPr bwMode="auto">
          <a:xfrm>
            <a:off x="6705601" y="4695888"/>
            <a:ext cx="533400" cy="21179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直接连接符 48">
            <a:extLst>
              <a:ext uri="{FF2B5EF4-FFF2-40B4-BE49-F238E27FC236}">
                <a16:creationId xmlns:a16="http://schemas.microsoft.com/office/drawing/2014/main" id="{B7E36855-8A8D-412B-8D3E-315253188BE4}"/>
              </a:ext>
            </a:extLst>
          </p:cNvPr>
          <p:cNvCxnSpPr>
            <a:cxnSpLocks/>
          </p:cNvCxnSpPr>
          <p:nvPr/>
        </p:nvCxnSpPr>
        <p:spPr bwMode="auto">
          <a:xfrm flipH="1">
            <a:off x="2865442" y="5363540"/>
            <a:ext cx="1093784" cy="21710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直接连接符 49">
            <a:extLst>
              <a:ext uri="{FF2B5EF4-FFF2-40B4-BE49-F238E27FC236}">
                <a16:creationId xmlns:a16="http://schemas.microsoft.com/office/drawing/2014/main" id="{A22AB9E9-50F6-4BA7-BE68-8164AAE8FD3A}"/>
              </a:ext>
            </a:extLst>
          </p:cNvPr>
          <p:cNvCxnSpPr>
            <a:cxnSpLocks/>
          </p:cNvCxnSpPr>
          <p:nvPr/>
        </p:nvCxnSpPr>
        <p:spPr bwMode="auto">
          <a:xfrm flipH="1">
            <a:off x="4611690" y="5375257"/>
            <a:ext cx="152401" cy="2022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文本框 50">
            <a:extLst>
              <a:ext uri="{FF2B5EF4-FFF2-40B4-BE49-F238E27FC236}">
                <a16:creationId xmlns:a16="http://schemas.microsoft.com/office/drawing/2014/main" id="{18F9653C-334D-4EE2-B1AD-BFF5B20122C9}"/>
              </a:ext>
            </a:extLst>
          </p:cNvPr>
          <p:cNvSpPr txBox="1"/>
          <p:nvPr/>
        </p:nvSpPr>
        <p:spPr>
          <a:xfrm>
            <a:off x="1828801" y="6054650"/>
            <a:ext cx="614271" cy="261610"/>
          </a:xfrm>
          <a:prstGeom prst="rect">
            <a:avLst/>
          </a:prstGeom>
          <a:noFill/>
        </p:spPr>
        <p:txBody>
          <a:bodyPr wrap="none" rtlCol="0">
            <a:spAutoFit/>
          </a:bodyPr>
          <a:lstStyle/>
          <a:p>
            <a:r>
              <a:rPr lang="en-US" altLang="zh-CN" sz="1100" dirty="0">
                <a:solidFill>
                  <a:schemeClr val="tx1"/>
                </a:solidFill>
              </a:rPr>
              <a:t>Set to 0</a:t>
            </a:r>
            <a:endParaRPr lang="zh-CN" altLang="en-US" sz="1100" dirty="0">
              <a:solidFill>
                <a:schemeClr val="tx1"/>
              </a:solidFill>
            </a:endParaRPr>
          </a:p>
        </p:txBody>
      </p:sp>
      <p:sp>
        <p:nvSpPr>
          <p:cNvPr id="52" name="文本框 51">
            <a:extLst>
              <a:ext uri="{FF2B5EF4-FFF2-40B4-BE49-F238E27FC236}">
                <a16:creationId xmlns:a16="http://schemas.microsoft.com/office/drawing/2014/main" id="{0D6B979F-1AC2-46CB-9290-AEFBE91840A9}"/>
              </a:ext>
            </a:extLst>
          </p:cNvPr>
          <p:cNvSpPr txBox="1"/>
          <p:nvPr/>
        </p:nvSpPr>
        <p:spPr>
          <a:xfrm>
            <a:off x="1828801" y="6222270"/>
            <a:ext cx="684803" cy="261610"/>
          </a:xfrm>
          <a:prstGeom prst="rect">
            <a:avLst/>
          </a:prstGeom>
          <a:noFill/>
        </p:spPr>
        <p:txBody>
          <a:bodyPr wrap="none" rtlCol="0">
            <a:spAutoFit/>
          </a:bodyPr>
          <a:lstStyle/>
          <a:p>
            <a:r>
              <a:rPr lang="en-US" altLang="zh-CN" sz="1100" dirty="0">
                <a:solidFill>
                  <a:schemeClr val="tx1"/>
                </a:solidFill>
              </a:rPr>
              <a:t>Set to 13</a:t>
            </a:r>
            <a:endParaRPr lang="zh-CN" altLang="en-US" sz="1100" dirty="0">
              <a:solidFill>
                <a:schemeClr val="tx1"/>
              </a:solidFill>
            </a:endParaRPr>
          </a:p>
        </p:txBody>
      </p:sp>
      <p:cxnSp>
        <p:nvCxnSpPr>
          <p:cNvPr id="53" name="连接符: 肘形 52">
            <a:extLst>
              <a:ext uri="{FF2B5EF4-FFF2-40B4-BE49-F238E27FC236}">
                <a16:creationId xmlns:a16="http://schemas.microsoft.com/office/drawing/2014/main" id="{DC09FED4-588D-461D-86A8-C0E0E78A5976}"/>
              </a:ext>
            </a:extLst>
          </p:cNvPr>
          <p:cNvCxnSpPr>
            <a:stCxn id="45" idx="2"/>
            <a:endCxn id="51" idx="3"/>
          </p:cNvCxnSpPr>
          <p:nvPr/>
        </p:nvCxnSpPr>
        <p:spPr bwMode="auto">
          <a:xfrm rot="5400000">
            <a:off x="3055907" y="5425009"/>
            <a:ext cx="147612" cy="1373281"/>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54" name="连接符: 肘形 53">
            <a:extLst>
              <a:ext uri="{FF2B5EF4-FFF2-40B4-BE49-F238E27FC236}">
                <a16:creationId xmlns:a16="http://schemas.microsoft.com/office/drawing/2014/main" id="{1DAF93A5-72D3-4D3B-9F19-E95054EB4631}"/>
              </a:ext>
            </a:extLst>
          </p:cNvPr>
          <p:cNvCxnSpPr>
            <a:stCxn id="46" idx="2"/>
            <a:endCxn id="52" idx="3"/>
          </p:cNvCxnSpPr>
          <p:nvPr/>
        </p:nvCxnSpPr>
        <p:spPr bwMode="auto">
          <a:xfrm rot="5400000">
            <a:off x="3272475" y="5278973"/>
            <a:ext cx="315232" cy="1832973"/>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55" name="矩形 54">
            <a:extLst>
              <a:ext uri="{FF2B5EF4-FFF2-40B4-BE49-F238E27FC236}">
                <a16:creationId xmlns:a16="http://schemas.microsoft.com/office/drawing/2014/main" id="{223FD23E-1833-4CF1-9F4E-618E54E320EC}"/>
              </a:ext>
            </a:extLst>
          </p:cNvPr>
          <p:cNvSpPr/>
          <p:nvPr/>
        </p:nvSpPr>
        <p:spPr bwMode="auto">
          <a:xfrm>
            <a:off x="4876799" y="5587920"/>
            <a:ext cx="685801"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Frag. Number</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56" name="矩形 55">
            <a:extLst>
              <a:ext uri="{FF2B5EF4-FFF2-40B4-BE49-F238E27FC236}">
                <a16:creationId xmlns:a16="http://schemas.microsoft.com/office/drawing/2014/main" id="{11A9002E-5CD9-4806-B8D6-EF358D8164E5}"/>
              </a:ext>
            </a:extLst>
          </p:cNvPr>
          <p:cNvSpPr/>
          <p:nvPr/>
        </p:nvSpPr>
        <p:spPr bwMode="auto">
          <a:xfrm>
            <a:off x="5562600" y="5587920"/>
            <a:ext cx="575733"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a:solidFill>
                  <a:schemeClr val="tx1"/>
                </a:solidFill>
              </a:rPr>
              <a:t>Status Code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57" name="矩形 56">
            <a:extLst>
              <a:ext uri="{FF2B5EF4-FFF2-40B4-BE49-F238E27FC236}">
                <a16:creationId xmlns:a16="http://schemas.microsoft.com/office/drawing/2014/main" id="{FCD780A8-8223-413C-BAA4-69463DBAC3DA}"/>
              </a:ext>
            </a:extLst>
          </p:cNvPr>
          <p:cNvSpPr/>
          <p:nvPr/>
        </p:nvSpPr>
        <p:spPr bwMode="auto">
          <a:xfrm>
            <a:off x="6136746" y="5587920"/>
            <a:ext cx="776149"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58" name="文本框 57">
            <a:extLst>
              <a:ext uri="{FF2B5EF4-FFF2-40B4-BE49-F238E27FC236}">
                <a16:creationId xmlns:a16="http://schemas.microsoft.com/office/drawing/2014/main" id="{00F7CEE1-5EAA-42A5-8DAA-A0A02C8F9B6B}"/>
              </a:ext>
            </a:extLst>
          </p:cNvPr>
          <p:cNvSpPr txBox="1"/>
          <p:nvPr/>
        </p:nvSpPr>
        <p:spPr>
          <a:xfrm>
            <a:off x="5083225" y="6024217"/>
            <a:ext cx="255198" cy="261610"/>
          </a:xfrm>
          <a:prstGeom prst="rect">
            <a:avLst/>
          </a:prstGeom>
          <a:noFill/>
        </p:spPr>
        <p:txBody>
          <a:bodyPr wrap="none" rtlCol="0">
            <a:spAutoFit/>
          </a:bodyPr>
          <a:lstStyle/>
          <a:p>
            <a:r>
              <a:rPr lang="en-US" altLang="zh-CN" sz="1100" dirty="0">
                <a:solidFill>
                  <a:schemeClr val="tx1"/>
                </a:solidFill>
              </a:rPr>
              <a:t>4</a:t>
            </a:r>
            <a:endParaRPr lang="zh-CN" altLang="en-US" sz="1100" dirty="0">
              <a:solidFill>
                <a:schemeClr val="tx1"/>
              </a:solidFill>
            </a:endParaRPr>
          </a:p>
        </p:txBody>
      </p:sp>
      <p:sp>
        <p:nvSpPr>
          <p:cNvPr id="59" name="文本框 58">
            <a:extLst>
              <a:ext uri="{FF2B5EF4-FFF2-40B4-BE49-F238E27FC236}">
                <a16:creationId xmlns:a16="http://schemas.microsoft.com/office/drawing/2014/main" id="{D3BF69FC-19EC-44D7-A5EE-DAD092F016FF}"/>
              </a:ext>
            </a:extLst>
          </p:cNvPr>
          <p:cNvSpPr txBox="1"/>
          <p:nvPr/>
        </p:nvSpPr>
        <p:spPr>
          <a:xfrm>
            <a:off x="5755746" y="6024217"/>
            <a:ext cx="255198" cy="261610"/>
          </a:xfrm>
          <a:prstGeom prst="rect">
            <a:avLst/>
          </a:prstGeom>
          <a:noFill/>
        </p:spPr>
        <p:txBody>
          <a:bodyPr wrap="none" rtlCol="0">
            <a:spAutoFit/>
          </a:bodyPr>
          <a:lstStyle/>
          <a:p>
            <a:r>
              <a:rPr lang="en-US" altLang="zh-CN" sz="1100" dirty="0">
                <a:solidFill>
                  <a:schemeClr val="tx1"/>
                </a:solidFill>
              </a:rPr>
              <a:t>8</a:t>
            </a:r>
            <a:endParaRPr lang="zh-CN" altLang="en-US" sz="1100" dirty="0">
              <a:solidFill>
                <a:schemeClr val="tx1"/>
              </a:solidFill>
            </a:endParaRPr>
          </a:p>
        </p:txBody>
      </p:sp>
      <p:sp>
        <p:nvSpPr>
          <p:cNvPr id="60" name="文本框 59">
            <a:extLst>
              <a:ext uri="{FF2B5EF4-FFF2-40B4-BE49-F238E27FC236}">
                <a16:creationId xmlns:a16="http://schemas.microsoft.com/office/drawing/2014/main" id="{50E338A9-8757-4ADE-9097-A67EA60EDA37}"/>
              </a:ext>
            </a:extLst>
          </p:cNvPr>
          <p:cNvSpPr txBox="1"/>
          <p:nvPr/>
        </p:nvSpPr>
        <p:spPr>
          <a:xfrm>
            <a:off x="6338748" y="6018295"/>
            <a:ext cx="255198" cy="261610"/>
          </a:xfrm>
          <a:prstGeom prst="rect">
            <a:avLst/>
          </a:prstGeom>
          <a:noFill/>
        </p:spPr>
        <p:txBody>
          <a:bodyPr wrap="none" rtlCol="0">
            <a:spAutoFit/>
          </a:bodyPr>
          <a:lstStyle/>
          <a:p>
            <a:r>
              <a:rPr lang="en-US" altLang="zh-CN" sz="1100" dirty="0">
                <a:solidFill>
                  <a:schemeClr val="tx1"/>
                </a:solidFill>
              </a:rPr>
              <a:t>4</a:t>
            </a:r>
            <a:endParaRPr lang="zh-CN" altLang="en-US" sz="1100" dirty="0">
              <a:solidFill>
                <a:schemeClr val="tx1"/>
              </a:solidFill>
            </a:endParaRPr>
          </a:p>
        </p:txBody>
      </p:sp>
      <p:cxnSp>
        <p:nvCxnSpPr>
          <p:cNvPr id="61" name="直接连接符 60">
            <a:extLst>
              <a:ext uri="{FF2B5EF4-FFF2-40B4-BE49-F238E27FC236}">
                <a16:creationId xmlns:a16="http://schemas.microsoft.com/office/drawing/2014/main" id="{98490E86-F1E6-4AE3-9087-66595552A1DB}"/>
              </a:ext>
            </a:extLst>
          </p:cNvPr>
          <p:cNvCxnSpPr>
            <a:cxnSpLocks/>
          </p:cNvCxnSpPr>
          <p:nvPr/>
        </p:nvCxnSpPr>
        <p:spPr bwMode="auto">
          <a:xfrm>
            <a:off x="4771232" y="5363540"/>
            <a:ext cx="105567" cy="21392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直接连接符 61">
            <a:extLst>
              <a:ext uri="{FF2B5EF4-FFF2-40B4-BE49-F238E27FC236}">
                <a16:creationId xmlns:a16="http://schemas.microsoft.com/office/drawing/2014/main" id="{9078CE69-2147-4C87-94B2-11EBB565B43A}"/>
              </a:ext>
            </a:extLst>
          </p:cNvPr>
          <p:cNvCxnSpPr>
            <a:cxnSpLocks/>
          </p:cNvCxnSpPr>
          <p:nvPr/>
        </p:nvCxnSpPr>
        <p:spPr bwMode="auto">
          <a:xfrm>
            <a:off x="6245226" y="5368850"/>
            <a:ext cx="685801" cy="21576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3" name="文本框 62">
            <a:extLst>
              <a:ext uri="{FF2B5EF4-FFF2-40B4-BE49-F238E27FC236}">
                <a16:creationId xmlns:a16="http://schemas.microsoft.com/office/drawing/2014/main" id="{01D8B52F-12E4-4652-A51D-C4E10D3FF001}"/>
              </a:ext>
            </a:extLst>
          </p:cNvPr>
          <p:cNvSpPr txBox="1"/>
          <p:nvPr/>
        </p:nvSpPr>
        <p:spPr>
          <a:xfrm>
            <a:off x="4712759" y="6185455"/>
            <a:ext cx="832279" cy="261610"/>
          </a:xfrm>
          <a:prstGeom prst="rect">
            <a:avLst/>
          </a:prstGeom>
          <a:noFill/>
        </p:spPr>
        <p:txBody>
          <a:bodyPr wrap="none" rtlCol="0">
            <a:spAutoFit/>
          </a:bodyPr>
          <a:lstStyle/>
          <a:p>
            <a:r>
              <a:rPr lang="en-US" altLang="zh-CN" sz="1100" dirty="0">
                <a:solidFill>
                  <a:schemeClr val="tx1"/>
                </a:solidFill>
              </a:rPr>
              <a:t>Set to 4~15</a:t>
            </a:r>
            <a:endParaRPr lang="zh-CN" altLang="en-US" sz="1100" dirty="0">
              <a:solidFill>
                <a:schemeClr val="tx1"/>
              </a:solidFill>
            </a:endParaRPr>
          </a:p>
        </p:txBody>
      </p:sp>
      <p:cxnSp>
        <p:nvCxnSpPr>
          <p:cNvPr id="64" name="连接符: 肘形 63">
            <a:extLst>
              <a:ext uri="{FF2B5EF4-FFF2-40B4-BE49-F238E27FC236}">
                <a16:creationId xmlns:a16="http://schemas.microsoft.com/office/drawing/2014/main" id="{FBA7F017-FCE3-4D8A-B2B3-623DFCD14B4F}"/>
              </a:ext>
            </a:extLst>
          </p:cNvPr>
          <p:cNvCxnSpPr>
            <a:cxnSpLocks/>
            <a:stCxn id="57" idx="2"/>
            <a:endCxn id="63" idx="3"/>
          </p:cNvCxnSpPr>
          <p:nvPr/>
        </p:nvCxnSpPr>
        <p:spPr bwMode="auto">
          <a:xfrm rot="5400000">
            <a:off x="5899360" y="5690799"/>
            <a:ext cx="271140" cy="979783"/>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82" name="文本框 81">
            <a:extLst>
              <a:ext uri="{FF2B5EF4-FFF2-40B4-BE49-F238E27FC236}">
                <a16:creationId xmlns:a16="http://schemas.microsoft.com/office/drawing/2014/main" id="{423EBE21-31E2-466F-AC2E-DBACADEB9322}"/>
              </a:ext>
            </a:extLst>
          </p:cNvPr>
          <p:cNvSpPr txBox="1"/>
          <p:nvPr/>
        </p:nvSpPr>
        <p:spPr>
          <a:xfrm>
            <a:off x="5937246" y="5324656"/>
            <a:ext cx="1609736" cy="261610"/>
          </a:xfrm>
          <a:prstGeom prst="rect">
            <a:avLst/>
          </a:prstGeom>
          <a:noFill/>
        </p:spPr>
        <p:txBody>
          <a:bodyPr wrap="none" rtlCol="0">
            <a:spAutoFit/>
          </a:bodyPr>
          <a:lstStyle/>
          <a:p>
            <a:r>
              <a:rPr lang="en-US" altLang="zh-CN" sz="1100" dirty="0">
                <a:solidFill>
                  <a:schemeClr val="tx1"/>
                </a:solidFill>
              </a:rPr>
              <a:t>0, 4, 8, 16, 32, 64, or 128</a:t>
            </a:r>
            <a:endParaRPr lang="zh-CN" altLang="en-US" sz="1100" dirty="0">
              <a:solidFill>
                <a:schemeClr val="tx1"/>
              </a:solidFill>
            </a:endParaRPr>
          </a:p>
        </p:txBody>
      </p:sp>
    </p:spTree>
    <p:extLst>
      <p:ext uri="{BB962C8B-B14F-4D97-AF65-F5344CB8AC3E}">
        <p14:creationId xmlns:p14="http://schemas.microsoft.com/office/powerpoint/2010/main" val="4086808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Response Frame (Co-BF)</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25" name="内容占位符 2"/>
          <p:cNvSpPr>
            <a:spLocks noGrp="1"/>
          </p:cNvSpPr>
          <p:nvPr>
            <p:ph idx="1"/>
          </p:nvPr>
        </p:nvSpPr>
        <p:spPr>
          <a:xfrm>
            <a:off x="685800" y="1751012"/>
            <a:ext cx="7772400" cy="1536335"/>
          </a:xfrm>
        </p:spPr>
        <p:txBody>
          <a:bodyPr/>
          <a:lstStyle/>
          <a:p>
            <a:pPr>
              <a:buFont typeface="Arial" pitchFamily="34" charset="0"/>
              <a:buChar char="•"/>
            </a:pPr>
            <a:r>
              <a:rPr lang="en-US" altLang="zh-CN" sz="1800" b="0" dirty="0"/>
              <a:t>Contents in the Feedback field</a:t>
            </a:r>
            <a:endParaRPr lang="en-US" altLang="zh-CN" sz="1400" b="0" dirty="0"/>
          </a:p>
        </p:txBody>
      </p:sp>
      <p:sp>
        <p:nvSpPr>
          <p:cNvPr id="65" name="矩形 64">
            <a:extLst>
              <a:ext uri="{FF2B5EF4-FFF2-40B4-BE49-F238E27FC236}">
                <a16:creationId xmlns:a16="http://schemas.microsoft.com/office/drawing/2014/main" id="{F74FED9D-31D7-44C2-9AB0-35DA8A241713}"/>
              </a:ext>
            </a:extLst>
          </p:cNvPr>
          <p:cNvSpPr/>
          <p:nvPr/>
        </p:nvSpPr>
        <p:spPr bwMode="auto">
          <a:xfrm>
            <a:off x="6279360" y="1641110"/>
            <a:ext cx="11811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a:solidFill>
                  <a:schemeClr val="tx1"/>
                </a:solidFill>
              </a:rPr>
              <a:t>Feedback</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7" name="矩形 66">
            <a:extLst>
              <a:ext uri="{FF2B5EF4-FFF2-40B4-BE49-F238E27FC236}">
                <a16:creationId xmlns:a16="http://schemas.microsoft.com/office/drawing/2014/main" id="{27157BC0-2F4C-484B-B3CB-E9106C090978}"/>
              </a:ext>
            </a:extLst>
          </p:cNvPr>
          <p:cNvSpPr/>
          <p:nvPr/>
        </p:nvSpPr>
        <p:spPr bwMode="auto">
          <a:xfrm>
            <a:off x="5138473" y="2341462"/>
            <a:ext cx="1099871"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PHY Common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68" name="直接连接符 67">
            <a:extLst>
              <a:ext uri="{FF2B5EF4-FFF2-40B4-BE49-F238E27FC236}">
                <a16:creationId xmlns:a16="http://schemas.microsoft.com/office/drawing/2014/main" id="{336E3447-1D55-4429-974E-1E4A1CF0DC82}"/>
              </a:ext>
            </a:extLst>
          </p:cNvPr>
          <p:cNvCxnSpPr>
            <a:cxnSpLocks/>
          </p:cNvCxnSpPr>
          <p:nvPr/>
        </p:nvCxnSpPr>
        <p:spPr bwMode="auto">
          <a:xfrm flipH="1">
            <a:off x="5142177" y="2098310"/>
            <a:ext cx="1137183" cy="2334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直接连接符 68">
            <a:extLst>
              <a:ext uri="{FF2B5EF4-FFF2-40B4-BE49-F238E27FC236}">
                <a16:creationId xmlns:a16="http://schemas.microsoft.com/office/drawing/2014/main" id="{DF270DC0-363E-4C2D-B6CA-51E71DB3B63E}"/>
              </a:ext>
            </a:extLst>
          </p:cNvPr>
          <p:cNvCxnSpPr>
            <a:cxnSpLocks/>
          </p:cNvCxnSpPr>
          <p:nvPr/>
        </p:nvCxnSpPr>
        <p:spPr bwMode="auto">
          <a:xfrm>
            <a:off x="7460460" y="2098310"/>
            <a:ext cx="987686" cy="2550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0" name="矩形 69">
            <a:extLst>
              <a:ext uri="{FF2B5EF4-FFF2-40B4-BE49-F238E27FC236}">
                <a16:creationId xmlns:a16="http://schemas.microsoft.com/office/drawing/2014/main" id="{981E6C3E-B70D-4090-888F-DFD644B38067}"/>
              </a:ext>
            </a:extLst>
          </p:cNvPr>
          <p:cNvSpPr/>
          <p:nvPr/>
        </p:nvSpPr>
        <p:spPr bwMode="auto">
          <a:xfrm>
            <a:off x="6238344" y="2341462"/>
            <a:ext cx="838201"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Per-User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71" name="矩形 70">
            <a:extLst>
              <a:ext uri="{FF2B5EF4-FFF2-40B4-BE49-F238E27FC236}">
                <a16:creationId xmlns:a16="http://schemas.microsoft.com/office/drawing/2014/main" id="{28B2B61C-2A7D-4530-B561-6C8BD2775EB3}"/>
              </a:ext>
            </a:extLst>
          </p:cNvPr>
          <p:cNvSpPr/>
          <p:nvPr/>
        </p:nvSpPr>
        <p:spPr bwMode="auto">
          <a:xfrm>
            <a:off x="7076545" y="2341462"/>
            <a:ext cx="533399"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72" name="矩形 71">
            <a:extLst>
              <a:ext uri="{FF2B5EF4-FFF2-40B4-BE49-F238E27FC236}">
                <a16:creationId xmlns:a16="http://schemas.microsoft.com/office/drawing/2014/main" id="{1496E3A5-EF44-4A99-A0B9-16F75C4095DB}"/>
              </a:ext>
            </a:extLst>
          </p:cNvPr>
          <p:cNvSpPr/>
          <p:nvPr/>
        </p:nvSpPr>
        <p:spPr bwMode="auto">
          <a:xfrm>
            <a:off x="7609945" y="2342445"/>
            <a:ext cx="838201"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Per-User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graphicFrame>
        <p:nvGraphicFramePr>
          <p:cNvPr id="73" name="内容占位符 5">
            <a:extLst>
              <a:ext uri="{FF2B5EF4-FFF2-40B4-BE49-F238E27FC236}">
                <a16:creationId xmlns:a16="http://schemas.microsoft.com/office/drawing/2014/main" id="{78E79A9F-BBDB-44F2-A0C1-CD9AC47CDF82}"/>
              </a:ext>
            </a:extLst>
          </p:cNvPr>
          <p:cNvGraphicFramePr>
            <a:graphicFrameLocks/>
          </p:cNvGraphicFramePr>
          <p:nvPr>
            <p:extLst>
              <p:ext uri="{D42A27DB-BD31-4B8C-83A1-F6EECF244321}">
                <p14:modId xmlns:p14="http://schemas.microsoft.com/office/powerpoint/2010/main" val="982245677"/>
              </p:ext>
            </p:extLst>
          </p:nvPr>
        </p:nvGraphicFramePr>
        <p:xfrm>
          <a:off x="702734" y="3041814"/>
          <a:ext cx="7770816" cy="1468120"/>
        </p:xfrm>
        <a:graphic>
          <a:graphicData uri="http://schemas.openxmlformats.org/drawingml/2006/table">
            <a:tbl>
              <a:tblPr firstRow="1" bandRow="1">
                <a:tableStyleId>{5C22544A-7EE6-4342-B048-85BDC9FD1C3A}</a:tableStyleId>
              </a:tblPr>
              <a:tblGrid>
                <a:gridCol w="971352">
                  <a:extLst>
                    <a:ext uri="{9D8B030D-6E8A-4147-A177-3AD203B41FA5}">
                      <a16:colId xmlns:a16="http://schemas.microsoft.com/office/drawing/2014/main" val="3381950403"/>
                    </a:ext>
                  </a:extLst>
                </a:gridCol>
                <a:gridCol w="971352">
                  <a:extLst>
                    <a:ext uri="{9D8B030D-6E8A-4147-A177-3AD203B41FA5}">
                      <a16:colId xmlns:a16="http://schemas.microsoft.com/office/drawing/2014/main" val="3610657681"/>
                    </a:ext>
                  </a:extLst>
                </a:gridCol>
                <a:gridCol w="971352">
                  <a:extLst>
                    <a:ext uri="{9D8B030D-6E8A-4147-A177-3AD203B41FA5}">
                      <a16:colId xmlns:a16="http://schemas.microsoft.com/office/drawing/2014/main" val="3087522911"/>
                    </a:ext>
                  </a:extLst>
                </a:gridCol>
                <a:gridCol w="971352">
                  <a:extLst>
                    <a:ext uri="{9D8B030D-6E8A-4147-A177-3AD203B41FA5}">
                      <a16:colId xmlns:a16="http://schemas.microsoft.com/office/drawing/2014/main" val="3761179720"/>
                    </a:ext>
                  </a:extLst>
                </a:gridCol>
                <a:gridCol w="971352">
                  <a:extLst>
                    <a:ext uri="{9D8B030D-6E8A-4147-A177-3AD203B41FA5}">
                      <a16:colId xmlns:a16="http://schemas.microsoft.com/office/drawing/2014/main" val="688862091"/>
                    </a:ext>
                  </a:extLst>
                </a:gridCol>
                <a:gridCol w="971352">
                  <a:extLst>
                    <a:ext uri="{9D8B030D-6E8A-4147-A177-3AD203B41FA5}">
                      <a16:colId xmlns:a16="http://schemas.microsoft.com/office/drawing/2014/main" val="2650678171"/>
                    </a:ext>
                  </a:extLst>
                </a:gridCol>
                <a:gridCol w="971352">
                  <a:extLst>
                    <a:ext uri="{9D8B030D-6E8A-4147-A177-3AD203B41FA5}">
                      <a16:colId xmlns:a16="http://schemas.microsoft.com/office/drawing/2014/main" val="730582169"/>
                    </a:ext>
                  </a:extLst>
                </a:gridCol>
                <a:gridCol w="971352">
                  <a:extLst>
                    <a:ext uri="{9D8B030D-6E8A-4147-A177-3AD203B41FA5}">
                      <a16:colId xmlns:a16="http://schemas.microsoft.com/office/drawing/2014/main" val="2855613754"/>
                    </a:ext>
                  </a:extLst>
                </a:gridCol>
              </a:tblGrid>
              <a:tr h="228600">
                <a:tc gridSpan="8">
                  <a:txBody>
                    <a:bodyPr/>
                    <a:lstStyle/>
                    <a:p>
                      <a:pPr algn="ctr"/>
                      <a:r>
                        <a:rPr lang="en-US" altLang="zh-CN" sz="1200" dirty="0"/>
                        <a:t>PHY Common Info</a:t>
                      </a: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extLst>
                  <a:ext uri="{0D108BD9-81ED-4DB2-BD59-A6C34878D82A}">
                    <a16:rowId xmlns:a16="http://schemas.microsoft.com/office/drawing/2014/main" val="3969384646"/>
                  </a:ext>
                </a:extLst>
              </a:tr>
              <a:tr h="370840">
                <a:tc>
                  <a:txBody>
                    <a:bodyPr/>
                    <a:lstStyle/>
                    <a:p>
                      <a:pPr algn="ctr"/>
                      <a:r>
                        <a:rPr lang="en-US" altLang="zh-CN" sz="1200" dirty="0"/>
                        <a:t>B0         B8</a:t>
                      </a:r>
                      <a:endParaRPr lang="zh-CN" altLang="en-US" sz="1200" dirty="0"/>
                    </a:p>
                  </a:txBody>
                  <a:tcPr/>
                </a:tc>
                <a:tc>
                  <a:txBody>
                    <a:bodyPr/>
                    <a:lstStyle/>
                    <a:p>
                      <a:pPr algn="ctr"/>
                      <a:r>
                        <a:rPr lang="en-US" altLang="zh-CN" sz="1200" dirty="0"/>
                        <a:t>B9        B11</a:t>
                      </a:r>
                      <a:endParaRPr lang="zh-CN" altLang="en-US" sz="1200" dirty="0"/>
                    </a:p>
                  </a:txBody>
                  <a:tcPr/>
                </a:tc>
                <a:tc>
                  <a:txBody>
                    <a:bodyPr/>
                    <a:lstStyle/>
                    <a:p>
                      <a:pPr algn="ctr"/>
                      <a:r>
                        <a:rPr lang="en-US" altLang="zh-CN" sz="1200" dirty="0"/>
                        <a:t>B12</a:t>
                      </a:r>
                      <a:endParaRPr lang="zh-CN" altLang="en-US" sz="1200" dirty="0"/>
                    </a:p>
                  </a:txBody>
                  <a:tcPr/>
                </a:tc>
                <a:tc>
                  <a:txBody>
                    <a:bodyPr/>
                    <a:lstStyle/>
                    <a:p>
                      <a:pPr algn="ctr"/>
                      <a:r>
                        <a:rPr lang="en-US" altLang="zh-CN" sz="1200" dirty="0"/>
                        <a:t>B13</a:t>
                      </a:r>
                      <a:endParaRPr lang="zh-CN" altLang="en-US" sz="1200" dirty="0"/>
                    </a:p>
                  </a:txBody>
                  <a:tcPr/>
                </a:tc>
                <a:tc>
                  <a:txBody>
                    <a:bodyPr/>
                    <a:lstStyle/>
                    <a:p>
                      <a:pPr algn="ctr"/>
                      <a:r>
                        <a:rPr lang="en-US" altLang="zh-CN" sz="1200" dirty="0"/>
                        <a:t>B14       B20</a:t>
                      </a:r>
                      <a:endParaRPr lang="zh-CN" altLang="en-US" sz="1200" dirty="0"/>
                    </a:p>
                  </a:txBody>
                  <a:tcPr/>
                </a:tc>
                <a:tc>
                  <a:txBody>
                    <a:bodyPr/>
                    <a:lstStyle/>
                    <a:p>
                      <a:pPr algn="ctr"/>
                      <a:r>
                        <a:rPr lang="en-US" altLang="zh-CN" sz="1200" dirty="0"/>
                        <a:t>B21    B22</a:t>
                      </a:r>
                      <a:endParaRPr lang="zh-CN" altLang="en-US" sz="1200" dirty="0"/>
                    </a:p>
                  </a:txBody>
                  <a:tcPr/>
                </a:tc>
                <a:tc>
                  <a:txBody>
                    <a:bodyPr/>
                    <a:lstStyle/>
                    <a:p>
                      <a:pPr algn="ctr"/>
                      <a:r>
                        <a:rPr lang="en-US" altLang="zh-CN" sz="1200" dirty="0"/>
                        <a:t>B23   B25</a:t>
                      </a:r>
                      <a:endParaRPr lang="zh-CN" altLang="en-US" sz="1200" dirty="0"/>
                    </a:p>
                  </a:txBody>
                  <a:tcPr/>
                </a:tc>
                <a:tc>
                  <a:txBody>
                    <a:bodyPr/>
                    <a:lstStyle/>
                    <a:p>
                      <a:pPr algn="ctr"/>
                      <a:r>
                        <a:rPr lang="en-US" altLang="zh-CN" sz="1200" dirty="0"/>
                        <a:t>B26     B31</a:t>
                      </a:r>
                      <a:endParaRPr lang="zh-CN" altLang="en-US" sz="1200" dirty="0"/>
                    </a:p>
                  </a:txBody>
                  <a:tcPr/>
                </a:tc>
                <a:extLst>
                  <a:ext uri="{0D108BD9-81ED-4DB2-BD59-A6C34878D82A}">
                    <a16:rowId xmlns:a16="http://schemas.microsoft.com/office/drawing/2014/main" val="349495221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Suggested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PHY Version Identifier</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Extra LTF Allowed</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rPr>
                        <a:t>ICF required</a:t>
                      </a:r>
                    </a:p>
                  </a:txBody>
                  <a:tcPr/>
                </a:tc>
                <a:tc>
                  <a:txBody>
                    <a:bodyPr/>
                    <a:lstStyle/>
                    <a:p>
                      <a:pPr algn="ctr"/>
                      <a:r>
                        <a:rPr lang="en-US" altLang="zh-CN" sz="1200" dirty="0"/>
                        <a:t>ICF/ICR duration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Number of Co-BF Users in </a:t>
                      </a:r>
                      <a:r>
                        <a:rPr lang="en-US" altLang="zh-CN" sz="1200" dirty="0"/>
                        <a:t>shared </a:t>
                      </a:r>
                      <a:r>
                        <a:rPr lang="en-US" altLang="zh-CN" sz="1200" dirty="0">
                          <a:solidFill>
                            <a:schemeClr val="tx1"/>
                          </a:solidFill>
                        </a:rPr>
                        <a:t>BSS</a:t>
                      </a:r>
                      <a:endParaRPr kumimoji="0" lang="zh-CN" altLang="en-US" sz="1200" b="0" i="0" u="none" strike="noStrike" cap="none" normalizeH="0" baseline="0" dirty="0">
                        <a:ln>
                          <a:noFill/>
                        </a:ln>
                        <a:solidFill>
                          <a:schemeClr val="tx1"/>
                        </a:solidFill>
                        <a:effectLst/>
                      </a:endParaRPr>
                    </a:p>
                  </a:txBody>
                  <a:tcPr/>
                </a:tc>
                <a:tc>
                  <a:txBody>
                    <a:bodyPr/>
                    <a:lstStyle/>
                    <a:p>
                      <a:pPr algn="ctr"/>
                      <a:r>
                        <a:rPr lang="en-US" altLang="zh-CN" sz="1200" dirty="0">
                          <a:solidFill>
                            <a:schemeClr val="tx1"/>
                          </a:solidFill>
                        </a:rPr>
                        <a:t>Suggested BW</a:t>
                      </a:r>
                      <a:endParaRPr lang="zh-CN" altLang="en-US" sz="1200" dirty="0">
                        <a:solidFill>
                          <a:schemeClr val="tx1"/>
                        </a:solidFill>
                      </a:endParaRPr>
                    </a:p>
                  </a:txBody>
                  <a:tcPr/>
                </a:tc>
                <a:tc>
                  <a:txBody>
                    <a:bodyPr/>
                    <a:lstStyle/>
                    <a:p>
                      <a:pPr algn="ctr"/>
                      <a:r>
                        <a:rPr lang="en-US" altLang="zh-CN" sz="1200" dirty="0"/>
                        <a:t>Reserved</a:t>
                      </a:r>
                      <a:endParaRPr lang="zh-CN" altLang="en-US" sz="1200" dirty="0"/>
                    </a:p>
                  </a:txBody>
                  <a:tcPr/>
                </a:tc>
                <a:extLst>
                  <a:ext uri="{0D108BD9-81ED-4DB2-BD59-A6C34878D82A}">
                    <a16:rowId xmlns:a16="http://schemas.microsoft.com/office/drawing/2014/main" val="2283051759"/>
                  </a:ext>
                </a:extLst>
              </a:tr>
            </a:tbl>
          </a:graphicData>
        </a:graphic>
      </p:graphicFrame>
      <p:graphicFrame>
        <p:nvGraphicFramePr>
          <p:cNvPr id="74" name="内容占位符 5">
            <a:extLst>
              <a:ext uri="{FF2B5EF4-FFF2-40B4-BE49-F238E27FC236}">
                <a16:creationId xmlns:a16="http://schemas.microsoft.com/office/drawing/2014/main" id="{F8E2756A-326F-4B26-830E-047B8FC831E9}"/>
              </a:ext>
            </a:extLst>
          </p:cNvPr>
          <p:cNvGraphicFramePr>
            <a:graphicFrameLocks/>
          </p:cNvGraphicFramePr>
          <p:nvPr>
            <p:extLst>
              <p:ext uri="{D42A27DB-BD31-4B8C-83A1-F6EECF244321}">
                <p14:modId xmlns:p14="http://schemas.microsoft.com/office/powerpoint/2010/main" val="4167540341"/>
              </p:ext>
            </p:extLst>
          </p:nvPr>
        </p:nvGraphicFramePr>
        <p:xfrm>
          <a:off x="1795916" y="4784735"/>
          <a:ext cx="5550580" cy="1016000"/>
        </p:xfrm>
        <a:graphic>
          <a:graphicData uri="http://schemas.openxmlformats.org/drawingml/2006/table">
            <a:tbl>
              <a:tblPr firstRow="1" bandRow="1">
                <a:tableStyleId>{5C22544A-7EE6-4342-B048-85BDC9FD1C3A}</a:tableStyleId>
              </a:tblPr>
              <a:tblGrid>
                <a:gridCol w="1110116">
                  <a:extLst>
                    <a:ext uri="{9D8B030D-6E8A-4147-A177-3AD203B41FA5}">
                      <a16:colId xmlns:a16="http://schemas.microsoft.com/office/drawing/2014/main" val="3381950403"/>
                    </a:ext>
                  </a:extLst>
                </a:gridCol>
                <a:gridCol w="1110116">
                  <a:extLst>
                    <a:ext uri="{9D8B030D-6E8A-4147-A177-3AD203B41FA5}">
                      <a16:colId xmlns:a16="http://schemas.microsoft.com/office/drawing/2014/main" val="3610657681"/>
                    </a:ext>
                  </a:extLst>
                </a:gridCol>
                <a:gridCol w="1110116">
                  <a:extLst>
                    <a:ext uri="{9D8B030D-6E8A-4147-A177-3AD203B41FA5}">
                      <a16:colId xmlns:a16="http://schemas.microsoft.com/office/drawing/2014/main" val="3087522911"/>
                    </a:ext>
                  </a:extLst>
                </a:gridCol>
                <a:gridCol w="1110116">
                  <a:extLst>
                    <a:ext uri="{9D8B030D-6E8A-4147-A177-3AD203B41FA5}">
                      <a16:colId xmlns:a16="http://schemas.microsoft.com/office/drawing/2014/main" val="3761179720"/>
                    </a:ext>
                  </a:extLst>
                </a:gridCol>
                <a:gridCol w="1110116">
                  <a:extLst>
                    <a:ext uri="{9D8B030D-6E8A-4147-A177-3AD203B41FA5}">
                      <a16:colId xmlns:a16="http://schemas.microsoft.com/office/drawing/2014/main" val="688862091"/>
                    </a:ext>
                  </a:extLst>
                </a:gridCol>
              </a:tblGrid>
              <a:tr h="152400">
                <a:tc gridSpan="5">
                  <a:txBody>
                    <a:bodyPr/>
                    <a:lstStyle/>
                    <a:p>
                      <a:pPr algn="ctr"/>
                      <a:r>
                        <a:rPr lang="en-US" altLang="zh-CN" sz="1200" dirty="0"/>
                        <a:t>Per-User Info</a:t>
                      </a: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extLst>
                  <a:ext uri="{0D108BD9-81ED-4DB2-BD59-A6C34878D82A}">
                    <a16:rowId xmlns:a16="http://schemas.microsoft.com/office/drawing/2014/main" val="3002770433"/>
                  </a:ext>
                </a:extLst>
              </a:tr>
              <a:tr h="370840">
                <a:tc>
                  <a:txBody>
                    <a:bodyPr/>
                    <a:lstStyle/>
                    <a:p>
                      <a:pPr algn="ctr"/>
                      <a:r>
                        <a:rPr lang="en-US" altLang="zh-CN" sz="1200" dirty="0"/>
                        <a:t>B0         B11</a:t>
                      </a:r>
                      <a:endParaRPr lang="zh-CN" altLang="en-US" sz="1200" dirty="0"/>
                    </a:p>
                  </a:txBody>
                  <a:tcPr/>
                </a:tc>
                <a:tc>
                  <a:txBody>
                    <a:bodyPr/>
                    <a:lstStyle/>
                    <a:p>
                      <a:pPr algn="ctr"/>
                      <a:r>
                        <a:rPr lang="en-US" altLang="zh-CN" sz="1200" dirty="0"/>
                        <a:t>B12        B15</a:t>
                      </a:r>
                      <a:endParaRPr lang="zh-CN" altLang="en-US" sz="1200" dirty="0"/>
                    </a:p>
                  </a:txBody>
                  <a:tcPr/>
                </a:tc>
                <a:tc>
                  <a:txBody>
                    <a:bodyPr/>
                    <a:lstStyle/>
                    <a:p>
                      <a:pPr algn="ctr"/>
                      <a:r>
                        <a:rPr lang="en-US" altLang="zh-CN" sz="1200" dirty="0"/>
                        <a:t>B16    B17</a:t>
                      </a:r>
                      <a:endParaRPr lang="zh-CN" altLang="en-US" sz="1200" dirty="0"/>
                    </a:p>
                  </a:txBody>
                  <a:tcPr/>
                </a:tc>
                <a:tc>
                  <a:txBody>
                    <a:bodyPr/>
                    <a:lstStyle/>
                    <a:p>
                      <a:pPr algn="ctr"/>
                      <a:r>
                        <a:rPr lang="en-US" altLang="zh-CN" sz="1200" dirty="0"/>
                        <a:t>B18</a:t>
                      </a:r>
                      <a:endParaRPr lang="zh-CN" altLang="en-US" sz="1200" dirty="0"/>
                    </a:p>
                  </a:txBody>
                  <a:tcPr/>
                </a:tc>
                <a:tc>
                  <a:txBody>
                    <a:bodyPr/>
                    <a:lstStyle/>
                    <a:p>
                      <a:pPr algn="ctr"/>
                      <a:r>
                        <a:rPr lang="en-US" altLang="zh-CN" sz="1200" dirty="0"/>
                        <a:t>B19       B23</a:t>
                      </a:r>
                      <a:endParaRPr lang="zh-CN" altLang="en-US" sz="1200" dirty="0"/>
                    </a:p>
                  </a:txBody>
                  <a:tcPr/>
                </a:tc>
                <a:extLst>
                  <a:ext uri="{0D108BD9-81ED-4DB2-BD59-A6C34878D82A}">
                    <a16:rowId xmlns:a16="http://schemas.microsoft.com/office/drawing/2014/main" val="349495221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 ID</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MCS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NSS</a:t>
                      </a:r>
                      <a:endParaRPr kumimoji="0" lang="zh-CN" altLang="en-US" sz="1200" b="0" i="0" u="none" strike="noStrike" cap="none" normalizeH="0" baseline="0" dirty="0">
                        <a:ln>
                          <a:noFill/>
                        </a:ln>
                        <a:solidFill>
                          <a:schemeClr val="tx1"/>
                        </a:solidFill>
                        <a:effectLst/>
                      </a:endParaRPr>
                    </a:p>
                  </a:txBody>
                  <a:tcPr/>
                </a:tc>
                <a:tc>
                  <a:txBody>
                    <a:bodyPr/>
                    <a:lstStyle/>
                    <a:p>
                      <a:r>
                        <a:rPr lang="en-US" altLang="zh-CN" sz="1200" dirty="0">
                          <a:solidFill>
                            <a:schemeClr val="tx1"/>
                          </a:solidFill>
                        </a:rPr>
                        <a:t>2xLDPC</a:t>
                      </a:r>
                      <a:endParaRPr kumimoji="0" lang="zh-CN" altLang="en-US" sz="1200" b="0" i="0" u="none" strike="noStrike" cap="none" normalizeH="0" baseline="0" dirty="0">
                        <a:ln>
                          <a:noFill/>
                        </a:ln>
                        <a:solidFill>
                          <a:schemeClr val="tx1"/>
                        </a:solidFill>
                        <a:effectLst/>
                      </a:endParaRPr>
                    </a:p>
                  </a:txBody>
                  <a:tcPr/>
                </a:tc>
                <a:tc>
                  <a:txBody>
                    <a:bodyPr/>
                    <a:lstStyle/>
                    <a:p>
                      <a:pPr algn="ctr"/>
                      <a:r>
                        <a:rPr lang="en-US" altLang="zh-CN" sz="1200" dirty="0"/>
                        <a:t>Reserved</a:t>
                      </a:r>
                    </a:p>
                  </a:txBody>
                  <a:tcPr/>
                </a:tc>
                <a:extLst>
                  <a:ext uri="{0D108BD9-81ED-4DB2-BD59-A6C34878D82A}">
                    <a16:rowId xmlns:a16="http://schemas.microsoft.com/office/drawing/2014/main" val="2283051759"/>
                  </a:ext>
                </a:extLst>
              </a:tr>
            </a:tbl>
          </a:graphicData>
        </a:graphic>
      </p:graphicFrame>
    </p:spTree>
    <p:extLst>
      <p:ext uri="{BB962C8B-B14F-4D97-AF65-F5344CB8AC3E}">
        <p14:creationId xmlns:p14="http://schemas.microsoft.com/office/powerpoint/2010/main" val="1131869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Response Frame (Co-SR)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25" name="内容占位符 2"/>
          <p:cNvSpPr>
            <a:spLocks noGrp="1"/>
          </p:cNvSpPr>
          <p:nvPr>
            <p:ph idx="1"/>
          </p:nvPr>
        </p:nvSpPr>
        <p:spPr>
          <a:xfrm>
            <a:off x="685800" y="1751012"/>
            <a:ext cx="7772400" cy="1536335"/>
          </a:xfrm>
        </p:spPr>
        <p:txBody>
          <a:bodyPr/>
          <a:lstStyle/>
          <a:p>
            <a:pPr>
              <a:buFont typeface="Arial" pitchFamily="34" charset="0"/>
              <a:buChar char="•"/>
            </a:pPr>
            <a:r>
              <a:rPr lang="en-US" altLang="zh-CN" sz="1800" b="0" dirty="0"/>
              <a:t>Contents in the Feedback field</a:t>
            </a:r>
            <a:endParaRPr lang="en-US" altLang="zh-CN" sz="1400" b="0" dirty="0"/>
          </a:p>
        </p:txBody>
      </p:sp>
      <p:graphicFrame>
        <p:nvGraphicFramePr>
          <p:cNvPr id="73" name="内容占位符 5">
            <a:extLst>
              <a:ext uri="{FF2B5EF4-FFF2-40B4-BE49-F238E27FC236}">
                <a16:creationId xmlns:a16="http://schemas.microsoft.com/office/drawing/2014/main" id="{78E79A9F-BBDB-44F2-A0C1-CD9AC47CDF82}"/>
              </a:ext>
            </a:extLst>
          </p:cNvPr>
          <p:cNvGraphicFramePr>
            <a:graphicFrameLocks/>
          </p:cNvGraphicFramePr>
          <p:nvPr>
            <p:extLst>
              <p:ext uri="{D42A27DB-BD31-4B8C-83A1-F6EECF244321}">
                <p14:modId xmlns:p14="http://schemas.microsoft.com/office/powerpoint/2010/main" val="2015189452"/>
              </p:ext>
            </p:extLst>
          </p:nvPr>
        </p:nvGraphicFramePr>
        <p:xfrm>
          <a:off x="702734" y="3041814"/>
          <a:ext cx="7770816" cy="1651000"/>
        </p:xfrm>
        <a:graphic>
          <a:graphicData uri="http://schemas.openxmlformats.org/drawingml/2006/table">
            <a:tbl>
              <a:tblPr firstRow="1" bandRow="1">
                <a:tableStyleId>{5C22544A-7EE6-4342-B048-85BDC9FD1C3A}</a:tableStyleId>
              </a:tblPr>
              <a:tblGrid>
                <a:gridCol w="863424">
                  <a:extLst>
                    <a:ext uri="{9D8B030D-6E8A-4147-A177-3AD203B41FA5}">
                      <a16:colId xmlns:a16="http://schemas.microsoft.com/office/drawing/2014/main" val="3381950403"/>
                    </a:ext>
                  </a:extLst>
                </a:gridCol>
                <a:gridCol w="863424">
                  <a:extLst>
                    <a:ext uri="{9D8B030D-6E8A-4147-A177-3AD203B41FA5}">
                      <a16:colId xmlns:a16="http://schemas.microsoft.com/office/drawing/2014/main" val="3610657681"/>
                    </a:ext>
                  </a:extLst>
                </a:gridCol>
                <a:gridCol w="863424">
                  <a:extLst>
                    <a:ext uri="{9D8B030D-6E8A-4147-A177-3AD203B41FA5}">
                      <a16:colId xmlns:a16="http://schemas.microsoft.com/office/drawing/2014/main" val="3087522911"/>
                    </a:ext>
                  </a:extLst>
                </a:gridCol>
                <a:gridCol w="863424">
                  <a:extLst>
                    <a:ext uri="{9D8B030D-6E8A-4147-A177-3AD203B41FA5}">
                      <a16:colId xmlns:a16="http://schemas.microsoft.com/office/drawing/2014/main" val="3761179720"/>
                    </a:ext>
                  </a:extLst>
                </a:gridCol>
                <a:gridCol w="863424">
                  <a:extLst>
                    <a:ext uri="{9D8B030D-6E8A-4147-A177-3AD203B41FA5}">
                      <a16:colId xmlns:a16="http://schemas.microsoft.com/office/drawing/2014/main" val="688862091"/>
                    </a:ext>
                  </a:extLst>
                </a:gridCol>
                <a:gridCol w="863424">
                  <a:extLst>
                    <a:ext uri="{9D8B030D-6E8A-4147-A177-3AD203B41FA5}">
                      <a16:colId xmlns:a16="http://schemas.microsoft.com/office/drawing/2014/main" val="2650678171"/>
                    </a:ext>
                  </a:extLst>
                </a:gridCol>
                <a:gridCol w="863424">
                  <a:extLst>
                    <a:ext uri="{9D8B030D-6E8A-4147-A177-3AD203B41FA5}">
                      <a16:colId xmlns:a16="http://schemas.microsoft.com/office/drawing/2014/main" val="730582169"/>
                    </a:ext>
                  </a:extLst>
                </a:gridCol>
                <a:gridCol w="863424">
                  <a:extLst>
                    <a:ext uri="{9D8B030D-6E8A-4147-A177-3AD203B41FA5}">
                      <a16:colId xmlns:a16="http://schemas.microsoft.com/office/drawing/2014/main" val="1741951204"/>
                    </a:ext>
                  </a:extLst>
                </a:gridCol>
                <a:gridCol w="863424">
                  <a:extLst>
                    <a:ext uri="{9D8B030D-6E8A-4147-A177-3AD203B41FA5}">
                      <a16:colId xmlns:a16="http://schemas.microsoft.com/office/drawing/2014/main" val="2430756669"/>
                    </a:ext>
                  </a:extLst>
                </a:gridCol>
              </a:tblGrid>
              <a:tr h="228600">
                <a:tc gridSpan="8">
                  <a:txBody>
                    <a:bodyPr/>
                    <a:lstStyle/>
                    <a:p>
                      <a:pPr algn="ctr"/>
                      <a:r>
                        <a:rPr lang="en-US" altLang="zh-CN" sz="1200" dirty="0"/>
                        <a:t>Feedback</a:t>
                      </a: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hMerge="1">
                  <a:txBody>
                    <a:bodyPr/>
                    <a:lstStyle/>
                    <a:p>
                      <a:pPr algn="ctr"/>
                      <a:endParaRPr lang="zh-CN" altLang="en-US" sz="1200" dirty="0"/>
                    </a:p>
                  </a:txBody>
                  <a:tcPr/>
                </a:tc>
                <a:tc>
                  <a:txBody>
                    <a:bodyPr/>
                    <a:lstStyle/>
                    <a:p>
                      <a:pPr algn="ctr"/>
                      <a:endParaRPr lang="zh-CN" altLang="en-US" sz="1200" dirty="0"/>
                    </a:p>
                  </a:txBody>
                  <a:tcPr/>
                </a:tc>
                <a:extLst>
                  <a:ext uri="{0D108BD9-81ED-4DB2-BD59-A6C34878D82A}">
                    <a16:rowId xmlns:a16="http://schemas.microsoft.com/office/drawing/2014/main" val="3969384646"/>
                  </a:ext>
                </a:extLst>
              </a:tr>
              <a:tr h="370840">
                <a:tc>
                  <a:txBody>
                    <a:bodyPr/>
                    <a:lstStyle/>
                    <a:p>
                      <a:pPr algn="ctr"/>
                      <a:r>
                        <a:rPr lang="en-US" altLang="zh-CN" sz="1200" dirty="0"/>
                        <a:t>B0        B8</a:t>
                      </a:r>
                      <a:endParaRPr lang="zh-CN" altLang="en-US" sz="1200" dirty="0"/>
                    </a:p>
                  </a:txBody>
                  <a:tcPr/>
                </a:tc>
                <a:tc>
                  <a:txBody>
                    <a:bodyPr/>
                    <a:lstStyle/>
                    <a:p>
                      <a:pPr algn="ctr"/>
                      <a:r>
                        <a:rPr lang="en-US" altLang="zh-CN" sz="1200" dirty="0"/>
                        <a:t>B9      B11</a:t>
                      </a:r>
                      <a:endParaRPr lang="zh-CN" altLang="en-US" sz="1200" dirty="0"/>
                    </a:p>
                  </a:txBody>
                  <a:tcPr/>
                </a:tc>
                <a:tc>
                  <a:txBody>
                    <a:bodyPr/>
                    <a:lstStyle/>
                    <a:p>
                      <a:pPr algn="ctr"/>
                      <a:r>
                        <a:rPr lang="en-US" altLang="zh-CN" sz="1200" dirty="0"/>
                        <a:t>B12   B17</a:t>
                      </a:r>
                      <a:endParaRPr lang="zh-CN" altLang="en-US" sz="1200" dirty="0"/>
                    </a:p>
                  </a:txBody>
                  <a:tcPr/>
                </a:tc>
                <a:tc>
                  <a:txBody>
                    <a:bodyPr/>
                    <a:lstStyle/>
                    <a:p>
                      <a:pPr algn="ctr"/>
                      <a:r>
                        <a:rPr lang="en-US" altLang="zh-CN" sz="1200" dirty="0"/>
                        <a:t>B18</a:t>
                      </a:r>
                      <a:endParaRPr lang="zh-CN" altLang="en-US" sz="1200" dirty="0"/>
                    </a:p>
                  </a:txBody>
                  <a:tcPr/>
                </a:tc>
                <a:tc>
                  <a:txBody>
                    <a:bodyPr/>
                    <a:lstStyle/>
                    <a:p>
                      <a:pPr algn="ctr"/>
                      <a:r>
                        <a:rPr lang="en-US" altLang="zh-CN" sz="1200" dirty="0"/>
                        <a:t>B19    B25</a:t>
                      </a:r>
                      <a:endParaRPr lang="zh-CN" altLang="en-US" sz="1200" dirty="0"/>
                    </a:p>
                  </a:txBody>
                  <a:tcPr/>
                </a:tc>
                <a:tc>
                  <a:txBody>
                    <a:bodyPr/>
                    <a:lstStyle/>
                    <a:p>
                      <a:pPr algn="ctr"/>
                      <a:r>
                        <a:rPr lang="en-US" altLang="zh-CN" sz="1200" dirty="0"/>
                        <a:t>B26    B28</a:t>
                      </a:r>
                      <a:endParaRPr lang="zh-CN" altLang="en-US" sz="1200" dirty="0"/>
                    </a:p>
                  </a:txBody>
                  <a:tcPr/>
                </a:tc>
                <a:tc>
                  <a:txBody>
                    <a:bodyPr/>
                    <a:lstStyle/>
                    <a:p>
                      <a:pPr algn="ctr"/>
                      <a:r>
                        <a:rPr lang="en-US" altLang="zh-CN" sz="1200" kern="1200" dirty="0">
                          <a:solidFill>
                            <a:schemeClr val="dk1"/>
                          </a:solidFill>
                          <a:latin typeface="+mn-lt"/>
                          <a:ea typeface="+mn-ea"/>
                          <a:cs typeface="+mn-cs"/>
                        </a:rPr>
                        <a:t>B29   B34</a:t>
                      </a:r>
                      <a:endParaRPr lang="zh-CN" alt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mn-ea"/>
                          <a:cs typeface="+mn-cs"/>
                        </a:rPr>
                        <a:t>B35   B37</a:t>
                      </a:r>
                      <a:endParaRPr lang="zh-CN" altLang="en-US" sz="1200" kern="1200" dirty="0">
                        <a:solidFill>
                          <a:schemeClr val="dk1"/>
                        </a:solidFill>
                        <a:latin typeface="+mn-lt"/>
                        <a:ea typeface="+mn-ea"/>
                        <a:cs typeface="+mn-cs"/>
                      </a:endParaRPr>
                    </a:p>
                  </a:txBody>
                  <a:tcPr/>
                </a:tc>
                <a:tc>
                  <a:txBody>
                    <a:bodyPr/>
                    <a:lstStyle/>
                    <a:p>
                      <a:pPr algn="ctr"/>
                      <a:r>
                        <a:rPr lang="en-US" altLang="zh-CN" sz="1200" kern="1200" dirty="0">
                          <a:solidFill>
                            <a:schemeClr val="dk1"/>
                          </a:solidFill>
                          <a:latin typeface="+mn-lt"/>
                          <a:ea typeface="+mn-ea"/>
                          <a:cs typeface="+mn-cs"/>
                        </a:rPr>
                        <a:t>B38    B39</a:t>
                      </a:r>
                      <a:endParaRPr lang="zh-CN" altLang="en-US" sz="1200" kern="1200" dirty="0">
                        <a:solidFill>
                          <a:schemeClr val="dk1"/>
                        </a:solidFill>
                        <a:latin typeface="+mn-lt"/>
                        <a:ea typeface="+mn-ea"/>
                        <a:cs typeface="+mn-cs"/>
                      </a:endParaRPr>
                    </a:p>
                  </a:txBody>
                  <a:tcPr/>
                </a:tc>
                <a:extLst>
                  <a:ext uri="{0D108BD9-81ED-4DB2-BD59-A6C34878D82A}">
                    <a16:rowId xmlns:a16="http://schemas.microsoft.com/office/drawing/2014/main" val="349495221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Suggested Number of Data OFDM Symbols</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PHY Version Identifier</a:t>
                      </a: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rPr>
                        <a:t>Minimum acceptable TX power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cap="none" normalizeH="0" baseline="0" dirty="0">
                          <a:ln>
                            <a:noFill/>
                          </a:ln>
                          <a:solidFill>
                            <a:schemeClr val="tx1"/>
                          </a:solidFill>
                          <a:effectLst/>
                        </a:rPr>
                        <a:t>ICF required</a:t>
                      </a:r>
                    </a:p>
                  </a:txBody>
                  <a:tcPr/>
                </a:tc>
                <a:tc>
                  <a:txBody>
                    <a:bodyPr/>
                    <a:lstStyle/>
                    <a:p>
                      <a:pPr algn="ctr"/>
                      <a:r>
                        <a:rPr lang="en-US" altLang="zh-CN" sz="1200" dirty="0">
                          <a:solidFill>
                            <a:schemeClr val="tx1"/>
                          </a:solidFill>
                        </a:rPr>
                        <a:t>ICF/ICR duration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Suggested BW</a:t>
                      </a:r>
                      <a:endParaRPr lang="zh-CN" altLang="en-US" sz="12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cap="none" normalizeH="0" baseline="0" dirty="0">
                        <a:ln>
                          <a:noFill/>
                        </a:ln>
                        <a:solidFill>
                          <a:schemeClr val="tx1"/>
                        </a:solidFill>
                        <a:effectLst/>
                      </a:endParaRPr>
                    </a:p>
                  </a:txBody>
                  <a:tcPr/>
                </a:tc>
                <a:tc>
                  <a:txBody>
                    <a:bodyPr/>
                    <a:lstStyle/>
                    <a:p>
                      <a:pPr marL="0" algn="ctr" defTabSz="914400" rtl="0" eaLnBrk="1" latinLnBrk="0" hangingPunct="1"/>
                      <a:r>
                        <a:rPr lang="en-US" altLang="zh-CN" sz="1200" kern="1200" dirty="0">
                          <a:solidFill>
                            <a:schemeClr val="tx1"/>
                          </a:solidFill>
                          <a:latin typeface="+mn-lt"/>
                          <a:ea typeface="+mn-ea"/>
                          <a:cs typeface="+mn-cs"/>
                        </a:rPr>
                        <a:t>ICR Length</a:t>
                      </a:r>
                    </a:p>
                  </a:txBody>
                  <a:tcPr/>
                </a:tc>
                <a:tc>
                  <a:txBody>
                    <a:bodyPr/>
                    <a:lstStyle/>
                    <a:p>
                      <a:pPr marL="0" algn="ctr" defTabSz="914400" rtl="0" eaLnBrk="1" latinLnBrk="0" hangingPunct="1"/>
                      <a:r>
                        <a:rPr lang="en-US" altLang="zh-CN" sz="1200" kern="1200" dirty="0">
                          <a:solidFill>
                            <a:schemeClr val="tx1"/>
                          </a:solidFill>
                          <a:latin typeface="+mn-lt"/>
                          <a:ea typeface="+mn-ea"/>
                          <a:cs typeface="+mn-cs"/>
                        </a:rPr>
                        <a:t>Number of LTF Symbols</a:t>
                      </a:r>
                    </a:p>
                  </a:txBody>
                  <a:tcPr/>
                </a:tc>
                <a:tc>
                  <a:txBody>
                    <a:bodyPr/>
                    <a:lstStyle/>
                    <a:p>
                      <a:pPr marL="0" algn="ctr" defTabSz="914400" rtl="0" eaLnBrk="1" latinLnBrk="0" hangingPunct="1"/>
                      <a:r>
                        <a:rPr lang="en-US" altLang="zh-CN" sz="1200" kern="1200" dirty="0">
                          <a:solidFill>
                            <a:schemeClr val="tx1"/>
                          </a:solidFill>
                          <a:latin typeface="+mn-lt"/>
                          <a:ea typeface="+mn-ea"/>
                          <a:cs typeface="+mn-cs"/>
                        </a:rPr>
                        <a:t>Reserved</a:t>
                      </a:r>
                      <a:endParaRPr lang="zh-CN" altLang="en-US" sz="1200" kern="1200" dirty="0">
                        <a:solidFill>
                          <a:schemeClr val="tx1"/>
                        </a:solidFill>
                        <a:latin typeface="+mn-lt"/>
                        <a:ea typeface="+mn-ea"/>
                        <a:cs typeface="+mn-cs"/>
                      </a:endParaRPr>
                    </a:p>
                  </a:txBody>
                  <a:tcPr/>
                </a:tc>
                <a:extLst>
                  <a:ext uri="{0D108BD9-81ED-4DB2-BD59-A6C34878D82A}">
                    <a16:rowId xmlns:a16="http://schemas.microsoft.com/office/drawing/2014/main" val="2283051759"/>
                  </a:ext>
                </a:extLst>
              </a:tr>
            </a:tbl>
          </a:graphicData>
        </a:graphic>
      </p:graphicFrame>
    </p:spTree>
    <p:extLst>
      <p:ext uri="{BB962C8B-B14F-4D97-AF65-F5344CB8AC3E}">
        <p14:creationId xmlns:p14="http://schemas.microsoft.com/office/powerpoint/2010/main" val="512009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1449388"/>
          </a:xfrm>
        </p:spPr>
        <p:txBody>
          <a:bodyPr/>
          <a:lstStyle/>
          <a:p>
            <a:pPr>
              <a:buFont typeface="Arial" pitchFamily="34" charset="0"/>
              <a:buChar char="•"/>
            </a:pPr>
            <a:r>
              <a:rPr lang="en-US" altLang="zh-CN" sz="1800" b="0" dirty="0"/>
              <a:t>In previous discussions, it is proposed that Invite and Response frame exchange is needed before Co-SR and Co-BF transmission</a:t>
            </a:r>
          </a:p>
          <a:p>
            <a:pPr>
              <a:buFont typeface="Arial" pitchFamily="34" charset="0"/>
              <a:buChar char="•"/>
            </a:pPr>
            <a:r>
              <a:rPr lang="en-US" altLang="zh-CN" sz="1800" b="0" dirty="0"/>
              <a:t>This contribution discusses frame format design of the Invite and Response frames for Co-SR and Co-BF</a:t>
            </a:r>
          </a:p>
        </p:txBody>
      </p:sp>
      <p:cxnSp>
        <p:nvCxnSpPr>
          <p:cNvPr id="5" name="直接连接符 4">
            <a:extLst>
              <a:ext uri="{FF2B5EF4-FFF2-40B4-BE49-F238E27FC236}">
                <a16:creationId xmlns:a16="http://schemas.microsoft.com/office/drawing/2014/main" id="{EC00D059-1B74-4E42-9297-595F910A5507}"/>
              </a:ext>
            </a:extLst>
          </p:cNvPr>
          <p:cNvCxnSpPr>
            <a:cxnSpLocks/>
          </p:cNvCxnSpPr>
          <p:nvPr/>
        </p:nvCxnSpPr>
        <p:spPr bwMode="auto">
          <a:xfrm>
            <a:off x="1447800" y="4343400"/>
            <a:ext cx="5791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 name="直接连接符 6">
            <a:extLst>
              <a:ext uri="{FF2B5EF4-FFF2-40B4-BE49-F238E27FC236}">
                <a16:creationId xmlns:a16="http://schemas.microsoft.com/office/drawing/2014/main" id="{C5581C4D-A969-454D-8D4E-89654CC40339}"/>
              </a:ext>
            </a:extLst>
          </p:cNvPr>
          <p:cNvCxnSpPr>
            <a:cxnSpLocks/>
          </p:cNvCxnSpPr>
          <p:nvPr/>
        </p:nvCxnSpPr>
        <p:spPr bwMode="auto">
          <a:xfrm>
            <a:off x="1524000" y="5410200"/>
            <a:ext cx="5791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矩形 5">
            <a:extLst>
              <a:ext uri="{FF2B5EF4-FFF2-40B4-BE49-F238E27FC236}">
                <a16:creationId xmlns:a16="http://schemas.microsoft.com/office/drawing/2014/main" id="{613D3356-9B71-4A9A-A317-BCF3B81D2351}"/>
              </a:ext>
            </a:extLst>
          </p:cNvPr>
          <p:cNvSpPr/>
          <p:nvPr/>
        </p:nvSpPr>
        <p:spPr bwMode="auto">
          <a:xfrm>
            <a:off x="1549400" y="3886200"/>
            <a:ext cx="10668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Co-SR/Co-BF Invite Frame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9" name="矩形 8">
            <a:extLst>
              <a:ext uri="{FF2B5EF4-FFF2-40B4-BE49-F238E27FC236}">
                <a16:creationId xmlns:a16="http://schemas.microsoft.com/office/drawing/2014/main" id="{B4EAED40-B3E8-4B59-9683-4654B88DEA25}"/>
              </a:ext>
            </a:extLst>
          </p:cNvPr>
          <p:cNvSpPr/>
          <p:nvPr/>
        </p:nvSpPr>
        <p:spPr bwMode="auto">
          <a:xfrm>
            <a:off x="2979472" y="4942961"/>
            <a:ext cx="1236927"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Co-SR/Co-BF Response Frame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DAF04964-CFCA-415B-8BB2-853C30AD52D0}"/>
              </a:ext>
            </a:extLst>
          </p:cNvPr>
          <p:cNvSpPr/>
          <p:nvPr/>
        </p:nvSpPr>
        <p:spPr bwMode="auto">
          <a:xfrm>
            <a:off x="4365625" y="3886200"/>
            <a:ext cx="10668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Co-SR/Co-BF Trigger Frame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1" name="矩形 10">
            <a:extLst>
              <a:ext uri="{FF2B5EF4-FFF2-40B4-BE49-F238E27FC236}">
                <a16:creationId xmlns:a16="http://schemas.microsoft.com/office/drawing/2014/main" id="{DDEA22C7-C70E-44E7-9B1A-6C6BFB61944A}"/>
              </a:ext>
            </a:extLst>
          </p:cNvPr>
          <p:cNvSpPr/>
          <p:nvPr/>
        </p:nvSpPr>
        <p:spPr bwMode="auto">
          <a:xfrm>
            <a:off x="5638800" y="3886200"/>
            <a:ext cx="23622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Co-SR/Co-BF Data Transmission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2" name="矩形 11">
            <a:extLst>
              <a:ext uri="{FF2B5EF4-FFF2-40B4-BE49-F238E27FC236}">
                <a16:creationId xmlns:a16="http://schemas.microsoft.com/office/drawing/2014/main" id="{48744074-22B3-40DB-929D-C0C311A7CECC}"/>
              </a:ext>
            </a:extLst>
          </p:cNvPr>
          <p:cNvSpPr/>
          <p:nvPr/>
        </p:nvSpPr>
        <p:spPr bwMode="auto">
          <a:xfrm>
            <a:off x="5664200" y="4953000"/>
            <a:ext cx="23622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Co-SR/Co-BF Data Transmission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8" name="文本框 7">
            <a:extLst>
              <a:ext uri="{FF2B5EF4-FFF2-40B4-BE49-F238E27FC236}">
                <a16:creationId xmlns:a16="http://schemas.microsoft.com/office/drawing/2014/main" id="{639E287B-6BB0-4C9E-9F1E-6D8205B9D97E}"/>
              </a:ext>
            </a:extLst>
          </p:cNvPr>
          <p:cNvSpPr txBox="1"/>
          <p:nvPr/>
        </p:nvSpPr>
        <p:spPr>
          <a:xfrm>
            <a:off x="333301" y="4076440"/>
            <a:ext cx="1224566" cy="276999"/>
          </a:xfrm>
          <a:prstGeom prst="rect">
            <a:avLst/>
          </a:prstGeom>
          <a:noFill/>
        </p:spPr>
        <p:txBody>
          <a:bodyPr wrap="none" rtlCol="0">
            <a:spAutoFit/>
          </a:bodyPr>
          <a:lstStyle/>
          <a:p>
            <a:r>
              <a:rPr lang="en-US" altLang="zh-CN" sz="1200" dirty="0">
                <a:solidFill>
                  <a:schemeClr val="tx1"/>
                </a:solidFill>
              </a:rPr>
              <a:t>Coordinating AP</a:t>
            </a:r>
            <a:endParaRPr lang="zh-CN" altLang="en-US" sz="1200" dirty="0">
              <a:solidFill>
                <a:schemeClr val="tx1"/>
              </a:solidFill>
            </a:endParaRPr>
          </a:p>
        </p:txBody>
      </p:sp>
      <p:sp>
        <p:nvSpPr>
          <p:cNvPr id="14" name="文本框 13">
            <a:extLst>
              <a:ext uri="{FF2B5EF4-FFF2-40B4-BE49-F238E27FC236}">
                <a16:creationId xmlns:a16="http://schemas.microsoft.com/office/drawing/2014/main" id="{CBECF91D-205D-4548-8D7B-F554F1089ADE}"/>
              </a:ext>
            </a:extLst>
          </p:cNvPr>
          <p:cNvSpPr txBox="1"/>
          <p:nvPr/>
        </p:nvSpPr>
        <p:spPr>
          <a:xfrm>
            <a:off x="324834" y="5071168"/>
            <a:ext cx="1173270" cy="276999"/>
          </a:xfrm>
          <a:prstGeom prst="rect">
            <a:avLst/>
          </a:prstGeom>
          <a:noFill/>
        </p:spPr>
        <p:txBody>
          <a:bodyPr wrap="none" rtlCol="0">
            <a:spAutoFit/>
          </a:bodyPr>
          <a:lstStyle/>
          <a:p>
            <a:r>
              <a:rPr lang="en-US" altLang="zh-CN" sz="1200" dirty="0">
                <a:solidFill>
                  <a:schemeClr val="tx1"/>
                </a:solidFill>
              </a:rPr>
              <a:t>Coordinated AP</a:t>
            </a:r>
            <a:endParaRPr lang="zh-CN" altLang="en-US" sz="120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1CD92A-53CA-45C2-9B2A-72B822C91103}"/>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B3C3436E-9A88-405E-9746-475D03953945}"/>
              </a:ext>
            </a:extLst>
          </p:cNvPr>
          <p:cNvSpPr>
            <a:spLocks noGrp="1"/>
          </p:cNvSpPr>
          <p:nvPr>
            <p:ph idx="1"/>
          </p:nvPr>
        </p:nvSpPr>
        <p:spPr/>
        <p:txBody>
          <a:bodyPr/>
          <a:lstStyle/>
          <a:p>
            <a:pPr>
              <a:buFont typeface="Arial" panose="020B0604020202020204" pitchFamily="34" charset="0"/>
              <a:buChar char="•"/>
            </a:pPr>
            <a:r>
              <a:rPr lang="en-US" altLang="zh-CN" dirty="0"/>
              <a:t>We propose the contents and frame formats of Co-BF/Co-SR Invite and Response frames</a:t>
            </a:r>
            <a:endParaRPr lang="zh-CN" altLang="en-US" dirty="0"/>
          </a:p>
        </p:txBody>
      </p:sp>
      <p:sp>
        <p:nvSpPr>
          <p:cNvPr id="4" name="灯片编号占位符 3">
            <a:extLst>
              <a:ext uri="{FF2B5EF4-FFF2-40B4-BE49-F238E27FC236}">
                <a16:creationId xmlns:a16="http://schemas.microsoft.com/office/drawing/2014/main" id="{9D209716-2677-43AD-922D-8596F989C9F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日期占位符 4">
            <a:extLst>
              <a:ext uri="{FF2B5EF4-FFF2-40B4-BE49-F238E27FC236}">
                <a16:creationId xmlns:a16="http://schemas.microsoft.com/office/drawing/2014/main" id="{7C3722AE-36A7-4CC1-B595-255B77E3C6C8}"/>
              </a:ext>
            </a:extLst>
          </p:cNvPr>
          <p:cNvSpPr>
            <a:spLocks noGrp="1"/>
          </p:cNvSpPr>
          <p:nvPr>
            <p:ph type="dt" idx="15"/>
          </p:nvPr>
        </p:nvSpPr>
        <p:spPr/>
        <p:txBody>
          <a:bodyPr/>
          <a:lstStyle/>
          <a:p>
            <a:r>
              <a:rPr lang="en-US" altLang="zh-CN"/>
              <a:t>2023</a:t>
            </a:r>
            <a:endParaRPr lang="en-GB" altLang="zh-CN" dirty="0"/>
          </a:p>
        </p:txBody>
      </p:sp>
    </p:spTree>
    <p:extLst>
      <p:ext uri="{BB962C8B-B14F-4D97-AF65-F5344CB8AC3E}">
        <p14:creationId xmlns:p14="http://schemas.microsoft.com/office/powerpoint/2010/main" val="2265647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1800" dirty="0"/>
              <a:t>Which option do you prefer as the frame format for the Co-BF/Co-SR Invite frame as listed in slide </a:t>
            </a:r>
            <a:r>
              <a:rPr lang="en-US" altLang="zh-CN" sz="1800"/>
              <a:t>8~9?</a:t>
            </a:r>
            <a:endParaRPr lang="en-US" altLang="zh-CN" sz="18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06686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 Co-BF contents in the Invite/Response frame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graphicFrame>
        <p:nvGraphicFramePr>
          <p:cNvPr id="6" name="表格 5">
            <a:extLst>
              <a:ext uri="{FF2B5EF4-FFF2-40B4-BE49-F238E27FC236}">
                <a16:creationId xmlns:a16="http://schemas.microsoft.com/office/drawing/2014/main" id="{5A237BDB-E90E-4AA1-9943-CC62D6B1DEFF}"/>
              </a:ext>
            </a:extLst>
          </p:cNvPr>
          <p:cNvGraphicFramePr>
            <a:graphicFrameLocks noGrp="1"/>
          </p:cNvGraphicFramePr>
          <p:nvPr>
            <p:extLst>
              <p:ext uri="{D42A27DB-BD31-4B8C-83A1-F6EECF244321}">
                <p14:modId xmlns:p14="http://schemas.microsoft.com/office/powerpoint/2010/main" val="2216109378"/>
              </p:ext>
            </p:extLst>
          </p:nvPr>
        </p:nvGraphicFramePr>
        <p:xfrm>
          <a:off x="609600" y="3086100"/>
          <a:ext cx="3962400" cy="2247900"/>
        </p:xfrm>
        <a:graphic>
          <a:graphicData uri="http://schemas.openxmlformats.org/drawingml/2006/table">
            <a:tbl>
              <a:tblPr>
                <a:tableStyleId>{5C22544A-7EE6-4342-B048-85BDC9FD1C3A}</a:tableStyleId>
              </a:tblPr>
              <a:tblGrid>
                <a:gridCol w="1181826">
                  <a:extLst>
                    <a:ext uri="{9D8B030D-6E8A-4147-A177-3AD203B41FA5}">
                      <a16:colId xmlns:a16="http://schemas.microsoft.com/office/drawing/2014/main" val="611386469"/>
                    </a:ext>
                  </a:extLst>
                </a:gridCol>
                <a:gridCol w="2780574">
                  <a:extLst>
                    <a:ext uri="{9D8B030D-6E8A-4147-A177-3AD203B41FA5}">
                      <a16:colId xmlns:a16="http://schemas.microsoft.com/office/drawing/2014/main" val="4224033547"/>
                    </a:ext>
                  </a:extLst>
                </a:gridCol>
              </a:tblGrid>
              <a:tr h="154940">
                <a:tc>
                  <a:txBody>
                    <a:bodyPr/>
                    <a:lstStyle/>
                    <a:p>
                      <a:pPr>
                        <a:lnSpc>
                          <a:spcPts val="1380"/>
                        </a:lnSpc>
                        <a:spcAft>
                          <a:spcPts val="800"/>
                        </a:spcAft>
                      </a:pPr>
                      <a:r>
                        <a:rPr lang="en-US" sz="1200" kern="1200">
                          <a:effectLst/>
                        </a:rPr>
                        <a:t>Category</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nSpc>
                          <a:spcPts val="1380"/>
                        </a:lnSpc>
                        <a:spcAft>
                          <a:spcPts val="800"/>
                        </a:spcAft>
                      </a:pPr>
                      <a:r>
                        <a:rPr lang="en-US" sz="1200" kern="1200">
                          <a:effectLst/>
                        </a:rPr>
                        <a:t>Information</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920927062"/>
                  </a:ext>
                </a:extLst>
              </a:tr>
              <a:tr h="154940">
                <a:tc>
                  <a:txBody>
                    <a:bodyPr/>
                    <a:lstStyle/>
                    <a:p>
                      <a:pPr>
                        <a:lnSpc>
                          <a:spcPts val="1380"/>
                        </a:lnSpc>
                        <a:spcAft>
                          <a:spcPts val="800"/>
                        </a:spcAft>
                      </a:pPr>
                      <a:r>
                        <a:rPr lang="en-US" sz="1200" kern="1200">
                          <a:effectLst/>
                        </a:rPr>
                        <a:t>Control</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nSpc>
                          <a:spcPts val="1380"/>
                        </a:lnSpc>
                        <a:spcAft>
                          <a:spcPts val="800"/>
                        </a:spcAft>
                      </a:pPr>
                      <a:r>
                        <a:rPr lang="en-US" sz="1200" kern="1200">
                          <a:effectLst/>
                        </a:rPr>
                        <a:t>‘Co-BF Invite’</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015207127"/>
                  </a:ext>
                </a:extLst>
              </a:tr>
              <a:tr h="154940">
                <a:tc rowSpan="8">
                  <a:txBody>
                    <a:bodyPr/>
                    <a:lstStyle/>
                    <a:p>
                      <a:pPr>
                        <a:lnSpc>
                          <a:spcPts val="1380"/>
                        </a:lnSpc>
                        <a:spcAft>
                          <a:spcPts val="800"/>
                        </a:spcAft>
                      </a:pPr>
                      <a:r>
                        <a:rPr lang="en-US" sz="1200" kern="1200">
                          <a:effectLst/>
                        </a:rPr>
                        <a:t>PHY Common Info</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nSpc>
                          <a:spcPts val="1380"/>
                        </a:lnSpc>
                        <a:spcAft>
                          <a:spcPts val="800"/>
                        </a:spcAft>
                      </a:pPr>
                      <a:r>
                        <a:rPr lang="en-US" sz="1200" kern="1200">
                          <a:effectLst/>
                        </a:rPr>
                        <a:t>Minimum Number of Data OFDM Symbols</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697109550"/>
                  </a:ext>
                </a:extLst>
              </a:tr>
              <a:tr h="154940">
                <a:tc vMerge="1">
                  <a:txBody>
                    <a:bodyPr/>
                    <a:lstStyle/>
                    <a:p>
                      <a:endParaRPr lang="zh-CN" altLang="en-US"/>
                    </a:p>
                  </a:txBody>
                  <a:tcPr/>
                </a:tc>
                <a:tc>
                  <a:txBody>
                    <a:bodyPr/>
                    <a:lstStyle/>
                    <a:p>
                      <a:pPr>
                        <a:lnSpc>
                          <a:spcPts val="1380"/>
                        </a:lnSpc>
                        <a:spcAft>
                          <a:spcPts val="800"/>
                        </a:spcAft>
                      </a:pPr>
                      <a:r>
                        <a:rPr lang="en-US" sz="1200" kern="1200">
                          <a:effectLst/>
                        </a:rPr>
                        <a:t>Maximum Number of Data OFDM Symbols</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085492005"/>
                  </a:ext>
                </a:extLst>
              </a:tr>
              <a:tr h="154940">
                <a:tc vMerge="1">
                  <a:txBody>
                    <a:bodyPr/>
                    <a:lstStyle/>
                    <a:p>
                      <a:endParaRPr lang="zh-CN" altLang="en-US"/>
                    </a:p>
                  </a:txBody>
                  <a:tcPr/>
                </a:tc>
                <a:tc>
                  <a:txBody>
                    <a:bodyPr/>
                    <a:lstStyle/>
                    <a:p>
                      <a:pPr>
                        <a:lnSpc>
                          <a:spcPts val="1380"/>
                        </a:lnSpc>
                        <a:spcAft>
                          <a:spcPts val="800"/>
                        </a:spcAft>
                      </a:pPr>
                      <a:r>
                        <a:rPr lang="en-US" sz="1200" kern="1200">
                          <a:effectLst/>
                        </a:rPr>
                        <a:t>PHY Version Identifier</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413661102"/>
                  </a:ext>
                </a:extLst>
              </a:tr>
              <a:tr h="154940">
                <a:tc vMerge="1">
                  <a:txBody>
                    <a:bodyPr/>
                    <a:lstStyle/>
                    <a:p>
                      <a:endParaRPr lang="zh-CN" altLang="en-US"/>
                    </a:p>
                  </a:txBody>
                  <a:tcPr/>
                </a:tc>
                <a:tc>
                  <a:txBody>
                    <a:bodyPr/>
                    <a:lstStyle/>
                    <a:p>
                      <a:pPr>
                        <a:lnSpc>
                          <a:spcPts val="1380"/>
                        </a:lnSpc>
                        <a:spcAft>
                          <a:spcPts val="800"/>
                        </a:spcAft>
                      </a:pPr>
                      <a:r>
                        <a:rPr lang="en-US" sz="1200" kern="1200">
                          <a:effectLst/>
                        </a:rPr>
                        <a:t>Bandwidth</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470750119"/>
                  </a:ext>
                </a:extLst>
              </a:tr>
              <a:tr h="154940">
                <a:tc vMerge="1">
                  <a:txBody>
                    <a:bodyPr/>
                    <a:lstStyle/>
                    <a:p>
                      <a:endParaRPr lang="zh-CN" altLang="en-US"/>
                    </a:p>
                  </a:txBody>
                  <a:tcPr/>
                </a:tc>
                <a:tc>
                  <a:txBody>
                    <a:bodyPr/>
                    <a:lstStyle/>
                    <a:p>
                      <a:pPr>
                        <a:lnSpc>
                          <a:spcPts val="1380"/>
                        </a:lnSpc>
                        <a:spcAft>
                          <a:spcPts val="800"/>
                        </a:spcAft>
                      </a:pPr>
                      <a:r>
                        <a:rPr lang="en-US" sz="1200" kern="1200" dirty="0">
                          <a:effectLst/>
                        </a:rPr>
                        <a:t>Punctured Channel Information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503580931"/>
                  </a:ext>
                </a:extLst>
              </a:tr>
              <a:tr h="154940">
                <a:tc vMerge="1">
                  <a:txBody>
                    <a:bodyPr/>
                    <a:lstStyle/>
                    <a:p>
                      <a:endParaRPr lang="zh-CN" altLang="en-US"/>
                    </a:p>
                  </a:txBody>
                  <a:tcPr/>
                </a:tc>
                <a:tc>
                  <a:txBody>
                    <a:bodyPr/>
                    <a:lstStyle/>
                    <a:p>
                      <a:pPr>
                        <a:lnSpc>
                          <a:spcPts val="1380"/>
                        </a:lnSpc>
                        <a:spcAft>
                          <a:spcPts val="800"/>
                        </a:spcAft>
                      </a:pPr>
                      <a:r>
                        <a:rPr lang="en-US" sz="1200" kern="1200">
                          <a:effectLst/>
                        </a:rPr>
                        <a:t>GI+LTF Size</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1656937499"/>
                  </a:ext>
                </a:extLst>
              </a:tr>
              <a:tr h="154940">
                <a:tc vMerge="1">
                  <a:txBody>
                    <a:bodyPr/>
                    <a:lstStyle/>
                    <a:p>
                      <a:endParaRPr lang="zh-CN" altLang="en-US"/>
                    </a:p>
                  </a:txBody>
                  <a:tcPr/>
                </a:tc>
                <a:tc>
                  <a:txBody>
                    <a:bodyPr/>
                    <a:lstStyle/>
                    <a:p>
                      <a:pPr>
                        <a:lnSpc>
                          <a:spcPts val="1380"/>
                        </a:lnSpc>
                        <a:spcAft>
                          <a:spcPts val="800"/>
                        </a:spcAft>
                      </a:pPr>
                      <a:r>
                        <a:rPr lang="en-US" sz="1200" kern="1200">
                          <a:effectLst/>
                        </a:rPr>
                        <a:t>Maximum Total Nss Allowed for shared AP</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699812397"/>
                  </a:ext>
                </a:extLst>
              </a:tr>
              <a:tr h="154940">
                <a:tc vMerge="1">
                  <a:txBody>
                    <a:bodyPr/>
                    <a:lstStyle/>
                    <a:p>
                      <a:endParaRPr lang="zh-CN" altLang="en-US"/>
                    </a:p>
                  </a:txBody>
                  <a:tcPr/>
                </a:tc>
                <a:tc>
                  <a:txBody>
                    <a:bodyPr/>
                    <a:lstStyle/>
                    <a:p>
                      <a:pPr>
                        <a:lnSpc>
                          <a:spcPts val="1380"/>
                        </a:lnSpc>
                        <a:spcAft>
                          <a:spcPts val="800"/>
                        </a:spcAft>
                      </a:pPr>
                      <a:r>
                        <a:rPr lang="en-US" sz="1200" kern="1200">
                          <a:effectLst/>
                        </a:rPr>
                        <a:t>Number of Co-BF Users in sharing BSS</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788142568"/>
                  </a:ext>
                </a:extLst>
              </a:tr>
              <a:tr h="154940">
                <a:tc rowSpan="2">
                  <a:txBody>
                    <a:bodyPr/>
                    <a:lstStyle/>
                    <a:p>
                      <a:pPr>
                        <a:lnSpc>
                          <a:spcPts val="1380"/>
                        </a:lnSpc>
                        <a:spcAft>
                          <a:spcPts val="800"/>
                        </a:spcAft>
                      </a:pPr>
                      <a:r>
                        <a:rPr lang="en-US" sz="1200" kern="1200">
                          <a:effectLst/>
                        </a:rPr>
                        <a:t>Per-User Info in Sharing BSS</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nSpc>
                          <a:spcPts val="1380"/>
                        </a:lnSpc>
                        <a:spcAft>
                          <a:spcPts val="800"/>
                        </a:spcAft>
                      </a:pPr>
                      <a:r>
                        <a:rPr lang="en-US" sz="1200" kern="1200">
                          <a:effectLst/>
                        </a:rPr>
                        <a:t>STA ID</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475280191"/>
                  </a:ext>
                </a:extLst>
              </a:tr>
              <a:tr h="154940">
                <a:tc vMerge="1">
                  <a:txBody>
                    <a:bodyPr/>
                    <a:lstStyle/>
                    <a:p>
                      <a:endParaRPr lang="zh-CN" altLang="en-US"/>
                    </a:p>
                  </a:txBody>
                  <a:tcPr/>
                </a:tc>
                <a:tc>
                  <a:txBody>
                    <a:bodyPr/>
                    <a:lstStyle/>
                    <a:p>
                      <a:pPr>
                        <a:lnSpc>
                          <a:spcPts val="1380"/>
                        </a:lnSpc>
                        <a:spcAft>
                          <a:spcPts val="800"/>
                        </a:spcAft>
                      </a:pPr>
                      <a:r>
                        <a:rPr lang="en-US" sz="1200" kern="1200" dirty="0" err="1">
                          <a:effectLst/>
                        </a:rPr>
                        <a:t>Nss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123454806"/>
                  </a:ext>
                </a:extLst>
              </a:tr>
            </a:tbl>
          </a:graphicData>
        </a:graphic>
      </p:graphicFrame>
      <p:graphicFrame>
        <p:nvGraphicFramePr>
          <p:cNvPr id="7" name="表格 6">
            <a:extLst>
              <a:ext uri="{FF2B5EF4-FFF2-40B4-BE49-F238E27FC236}">
                <a16:creationId xmlns:a16="http://schemas.microsoft.com/office/drawing/2014/main" id="{742AA9A1-D54D-48C9-8BFF-8F0E1B3BA1BB}"/>
              </a:ext>
            </a:extLst>
          </p:cNvPr>
          <p:cNvGraphicFramePr>
            <a:graphicFrameLocks noGrp="1"/>
          </p:cNvGraphicFramePr>
          <p:nvPr>
            <p:extLst>
              <p:ext uri="{D42A27DB-BD31-4B8C-83A1-F6EECF244321}">
                <p14:modId xmlns:p14="http://schemas.microsoft.com/office/powerpoint/2010/main" val="4157796042"/>
              </p:ext>
            </p:extLst>
          </p:nvPr>
        </p:nvGraphicFramePr>
        <p:xfrm>
          <a:off x="4953000" y="3086100"/>
          <a:ext cx="3657600" cy="1905635"/>
        </p:xfrm>
        <a:graphic>
          <a:graphicData uri="http://schemas.openxmlformats.org/drawingml/2006/table">
            <a:tbl>
              <a:tblPr>
                <a:tableStyleId>{5C22544A-7EE6-4342-B048-85BDC9FD1C3A}</a:tableStyleId>
              </a:tblPr>
              <a:tblGrid>
                <a:gridCol w="752652">
                  <a:extLst>
                    <a:ext uri="{9D8B030D-6E8A-4147-A177-3AD203B41FA5}">
                      <a16:colId xmlns:a16="http://schemas.microsoft.com/office/drawing/2014/main" val="1975487878"/>
                    </a:ext>
                  </a:extLst>
                </a:gridCol>
                <a:gridCol w="2904948">
                  <a:extLst>
                    <a:ext uri="{9D8B030D-6E8A-4147-A177-3AD203B41FA5}">
                      <a16:colId xmlns:a16="http://schemas.microsoft.com/office/drawing/2014/main" val="4134668716"/>
                    </a:ext>
                  </a:extLst>
                </a:gridCol>
              </a:tblGrid>
              <a:tr h="219710">
                <a:tc>
                  <a:txBody>
                    <a:bodyPr/>
                    <a:lstStyle/>
                    <a:p>
                      <a:pPr>
                        <a:lnSpc>
                          <a:spcPts val="1380"/>
                        </a:lnSpc>
                        <a:spcAft>
                          <a:spcPts val="800"/>
                        </a:spcAft>
                      </a:pPr>
                      <a:r>
                        <a:rPr lang="en-US" sz="1200" kern="1200">
                          <a:effectLst/>
                        </a:rPr>
                        <a:t>Category</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nSpc>
                          <a:spcPct val="107000"/>
                        </a:lnSpc>
                        <a:spcAft>
                          <a:spcPts val="800"/>
                        </a:spcAft>
                      </a:pPr>
                      <a:r>
                        <a:rPr lang="en-US" sz="1200" kern="1200">
                          <a:effectLst/>
                        </a:rPr>
                        <a:t>Information</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875722841"/>
                  </a:ext>
                </a:extLst>
              </a:tr>
              <a:tr h="144145">
                <a:tc>
                  <a:txBody>
                    <a:bodyPr/>
                    <a:lstStyle/>
                    <a:p>
                      <a:pPr>
                        <a:lnSpc>
                          <a:spcPts val="1380"/>
                        </a:lnSpc>
                        <a:spcAft>
                          <a:spcPts val="800"/>
                        </a:spcAft>
                      </a:pPr>
                      <a:r>
                        <a:rPr lang="en-US" sz="1200" kern="1200">
                          <a:effectLst/>
                        </a:rPr>
                        <a:t>Control</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nSpc>
                          <a:spcPts val="1380"/>
                        </a:lnSpc>
                        <a:spcAft>
                          <a:spcPts val="800"/>
                        </a:spcAft>
                      </a:pPr>
                      <a:r>
                        <a:rPr lang="en-US" sz="1200" kern="1200" dirty="0">
                          <a:effectLst/>
                        </a:rPr>
                        <a:t>‘Co-BF Acceptance’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4233337177"/>
                  </a:ext>
                </a:extLst>
              </a:tr>
              <a:tr h="144145">
                <a:tc rowSpan="4">
                  <a:txBody>
                    <a:bodyPr/>
                    <a:lstStyle/>
                    <a:p>
                      <a:pPr>
                        <a:lnSpc>
                          <a:spcPts val="1380"/>
                        </a:lnSpc>
                        <a:spcAft>
                          <a:spcPts val="800"/>
                        </a:spcAft>
                      </a:pPr>
                      <a:r>
                        <a:rPr lang="en-US" sz="1200" kern="1200">
                          <a:effectLst/>
                        </a:rPr>
                        <a:t>PHY Common Info</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nSpc>
                          <a:spcPts val="1380"/>
                        </a:lnSpc>
                        <a:spcAft>
                          <a:spcPts val="800"/>
                        </a:spcAft>
                      </a:pPr>
                      <a:r>
                        <a:rPr lang="en-US" sz="1200" kern="1200" dirty="0">
                          <a:effectLst/>
                        </a:rPr>
                        <a:t>Suggested Number of Data OFDM Symbols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214481628"/>
                  </a:ext>
                </a:extLst>
              </a:tr>
              <a:tr h="144145">
                <a:tc vMerge="1">
                  <a:txBody>
                    <a:bodyPr/>
                    <a:lstStyle/>
                    <a:p>
                      <a:endParaRPr lang="zh-CN" altLang="en-US"/>
                    </a:p>
                  </a:txBody>
                  <a:tcPr/>
                </a:tc>
                <a:tc>
                  <a:txBody>
                    <a:bodyPr/>
                    <a:lstStyle/>
                    <a:p>
                      <a:pPr>
                        <a:lnSpc>
                          <a:spcPts val="1380"/>
                        </a:lnSpc>
                        <a:spcAft>
                          <a:spcPts val="800"/>
                        </a:spcAft>
                      </a:pPr>
                      <a:r>
                        <a:rPr lang="en-US" sz="1200" kern="1200" dirty="0">
                          <a:effectLst/>
                        </a:rPr>
                        <a:t>PHY Version Identifier</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640129901"/>
                  </a:ext>
                </a:extLst>
              </a:tr>
              <a:tr h="144145">
                <a:tc vMerge="1">
                  <a:txBody>
                    <a:bodyPr/>
                    <a:lstStyle/>
                    <a:p>
                      <a:endParaRPr lang="zh-CN" altLang="en-US"/>
                    </a:p>
                  </a:txBody>
                  <a:tcPr/>
                </a:tc>
                <a:tc>
                  <a:txBody>
                    <a:bodyPr/>
                    <a:lstStyle/>
                    <a:p>
                      <a:pPr>
                        <a:lnSpc>
                          <a:spcPts val="1380"/>
                        </a:lnSpc>
                        <a:spcAft>
                          <a:spcPts val="800"/>
                        </a:spcAft>
                      </a:pPr>
                      <a:r>
                        <a:rPr lang="en-US" sz="1200" kern="1200" dirty="0">
                          <a:effectLst/>
                        </a:rPr>
                        <a:t>Extra LTF Allowed</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755633017"/>
                  </a:ext>
                </a:extLst>
              </a:tr>
              <a:tr h="144145">
                <a:tc vMerge="1">
                  <a:txBody>
                    <a:bodyPr/>
                    <a:lstStyle/>
                    <a:p>
                      <a:endParaRPr lang="zh-CN" altLang="en-US"/>
                    </a:p>
                  </a:txBody>
                  <a:tcPr/>
                </a:tc>
                <a:tc>
                  <a:txBody>
                    <a:bodyPr/>
                    <a:lstStyle/>
                    <a:p>
                      <a:pPr>
                        <a:lnSpc>
                          <a:spcPts val="1380"/>
                        </a:lnSpc>
                        <a:spcAft>
                          <a:spcPts val="800"/>
                        </a:spcAft>
                      </a:pPr>
                      <a:r>
                        <a:rPr lang="en-US" sz="1200" kern="1200" dirty="0">
                          <a:effectLst/>
                        </a:rPr>
                        <a:t>Number of </a:t>
                      </a:r>
                      <a:r>
                        <a:rPr lang="en-US" sz="1200" kern="1200" dirty="0" err="1">
                          <a:effectLst/>
                        </a:rPr>
                        <a:t>CoBF</a:t>
                      </a:r>
                      <a:r>
                        <a:rPr lang="en-US" sz="1200" kern="1200" dirty="0">
                          <a:effectLst/>
                        </a:rPr>
                        <a:t> Users in shared BSS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4166392991"/>
                  </a:ext>
                </a:extLst>
              </a:tr>
              <a:tr h="144145">
                <a:tc rowSpan="4">
                  <a:txBody>
                    <a:bodyPr/>
                    <a:lstStyle/>
                    <a:p>
                      <a:pPr>
                        <a:lnSpc>
                          <a:spcPts val="1380"/>
                        </a:lnSpc>
                        <a:spcAft>
                          <a:spcPts val="800"/>
                        </a:spcAft>
                      </a:pPr>
                      <a:r>
                        <a:rPr lang="en-US" sz="1200" kern="1200" dirty="0">
                          <a:effectLst/>
                        </a:rPr>
                        <a:t>Per-User Info in Shared BSS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nSpc>
                          <a:spcPts val="1380"/>
                        </a:lnSpc>
                        <a:spcAft>
                          <a:spcPts val="800"/>
                        </a:spcAft>
                      </a:pPr>
                      <a:r>
                        <a:rPr lang="en-US" sz="1200" kern="1200" dirty="0">
                          <a:effectLst/>
                        </a:rPr>
                        <a:t>STA ID</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703762561"/>
                  </a:ext>
                </a:extLst>
              </a:tr>
              <a:tr h="144145">
                <a:tc vMerge="1">
                  <a:txBody>
                    <a:bodyPr/>
                    <a:lstStyle/>
                    <a:p>
                      <a:endParaRPr lang="zh-CN" altLang="en-US"/>
                    </a:p>
                  </a:txBody>
                  <a:tcPr/>
                </a:tc>
                <a:tc>
                  <a:txBody>
                    <a:bodyPr/>
                    <a:lstStyle/>
                    <a:p>
                      <a:pPr>
                        <a:lnSpc>
                          <a:spcPts val="1380"/>
                        </a:lnSpc>
                        <a:spcAft>
                          <a:spcPts val="800"/>
                        </a:spcAft>
                      </a:pPr>
                      <a:r>
                        <a:rPr lang="en-US" sz="1200" kern="1200" dirty="0">
                          <a:effectLst/>
                        </a:rPr>
                        <a:t>MCS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920796559"/>
                  </a:ext>
                </a:extLst>
              </a:tr>
              <a:tr h="144145">
                <a:tc vMerge="1">
                  <a:txBody>
                    <a:bodyPr/>
                    <a:lstStyle/>
                    <a:p>
                      <a:endParaRPr lang="zh-CN" altLang="en-US"/>
                    </a:p>
                  </a:txBody>
                  <a:tcPr/>
                </a:tc>
                <a:tc>
                  <a:txBody>
                    <a:bodyPr/>
                    <a:lstStyle/>
                    <a:p>
                      <a:pPr>
                        <a:lnSpc>
                          <a:spcPts val="1380"/>
                        </a:lnSpc>
                        <a:spcAft>
                          <a:spcPts val="800"/>
                        </a:spcAft>
                      </a:pPr>
                      <a:r>
                        <a:rPr lang="en-US" sz="1200" kern="1200" dirty="0" err="1">
                          <a:effectLst/>
                        </a:rPr>
                        <a:t>Nss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985443522"/>
                  </a:ext>
                </a:extLst>
              </a:tr>
              <a:tr h="144145">
                <a:tc vMerge="1">
                  <a:txBody>
                    <a:bodyPr/>
                    <a:lstStyle/>
                    <a:p>
                      <a:endParaRPr lang="zh-CN" altLang="en-US"/>
                    </a:p>
                  </a:txBody>
                  <a:tcPr/>
                </a:tc>
                <a:tc>
                  <a:txBody>
                    <a:bodyPr/>
                    <a:lstStyle/>
                    <a:p>
                      <a:pPr>
                        <a:lnSpc>
                          <a:spcPts val="1380"/>
                        </a:lnSpc>
                        <a:spcAft>
                          <a:spcPts val="800"/>
                        </a:spcAft>
                      </a:pPr>
                      <a:r>
                        <a:rPr lang="en-US" sz="1200" kern="1200" dirty="0">
                          <a:effectLst/>
                        </a:rPr>
                        <a:t>2xLDPC</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703435539"/>
                  </a:ext>
                </a:extLst>
              </a:tr>
            </a:tbl>
          </a:graphicData>
        </a:graphic>
      </p:graphicFrame>
      <p:sp>
        <p:nvSpPr>
          <p:cNvPr id="8" name="内容占位符 2">
            <a:extLst>
              <a:ext uri="{FF2B5EF4-FFF2-40B4-BE49-F238E27FC236}">
                <a16:creationId xmlns:a16="http://schemas.microsoft.com/office/drawing/2014/main" id="{BE309582-4FAF-4768-B44C-F047BEE38967}"/>
              </a:ext>
            </a:extLst>
          </p:cNvPr>
          <p:cNvSpPr>
            <a:spLocks noGrp="1"/>
          </p:cNvSpPr>
          <p:nvPr>
            <p:ph idx="1"/>
          </p:nvPr>
        </p:nvSpPr>
        <p:spPr>
          <a:xfrm>
            <a:off x="685800" y="1751012"/>
            <a:ext cx="7772400" cy="763588"/>
          </a:xfrm>
        </p:spPr>
        <p:txBody>
          <a:bodyPr/>
          <a:lstStyle/>
          <a:p>
            <a:pPr>
              <a:buFont typeface="Arial" pitchFamily="34" charset="0"/>
              <a:buChar char="•"/>
            </a:pPr>
            <a:r>
              <a:rPr lang="en-US" altLang="zh-CN" sz="1800" b="0" dirty="0"/>
              <a:t>The following PHY related contents of Co-BF Invite and Response frames have been agreed in Motion #327 and Motion #328</a:t>
            </a:r>
          </a:p>
        </p:txBody>
      </p:sp>
    </p:spTree>
    <p:extLst>
      <p:ext uri="{BB962C8B-B14F-4D97-AF65-F5344CB8AC3E}">
        <p14:creationId xmlns:p14="http://schemas.microsoft.com/office/powerpoint/2010/main" val="154325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Some other information needed (1)</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751011"/>
            <a:ext cx="7770813" cy="4724401"/>
          </a:xfrm>
        </p:spPr>
        <p:txBody>
          <a:bodyPr/>
          <a:lstStyle/>
          <a:p>
            <a:pPr>
              <a:buFont typeface="Arial" pitchFamily="34" charset="0"/>
              <a:buChar char="•"/>
            </a:pPr>
            <a:r>
              <a:rPr lang="en-US" altLang="zh-CN" sz="1600" b="0" dirty="0"/>
              <a:t>ICF Required</a:t>
            </a:r>
          </a:p>
          <a:p>
            <a:pPr lvl="1">
              <a:buFont typeface="Arial" pitchFamily="34" charset="0"/>
              <a:buChar char="•"/>
            </a:pPr>
            <a:r>
              <a:rPr lang="en-US" altLang="zh-CN" sz="1200" b="0" dirty="0">
                <a:cs typeface="+mn-cs"/>
              </a:rPr>
              <a:t>Indicates whether the AP needs to exchange ICF/ICR with its associated STAs before Co-BF/Co-SR transmission</a:t>
            </a:r>
          </a:p>
          <a:p>
            <a:pPr lvl="1">
              <a:buFont typeface="Arial" pitchFamily="34" charset="0"/>
              <a:buChar char="•"/>
            </a:pPr>
            <a:r>
              <a:rPr lang="en-US" altLang="zh-CN" sz="1200" dirty="0">
                <a:cs typeface="+mn-cs"/>
              </a:rPr>
              <a:t>Needed in both Co-BF and Co-SR</a:t>
            </a:r>
          </a:p>
          <a:p>
            <a:pPr lvl="1">
              <a:buFont typeface="Arial" pitchFamily="34" charset="0"/>
              <a:buChar char="•"/>
            </a:pPr>
            <a:r>
              <a:rPr lang="en-US" altLang="zh-CN" sz="1200" b="0" dirty="0">
                <a:cs typeface="+mn-cs"/>
              </a:rPr>
              <a:t>Needed </a:t>
            </a:r>
            <a:r>
              <a:rPr lang="en-US" altLang="zh-CN" sz="1200" dirty="0">
                <a:cs typeface="+mn-cs"/>
              </a:rPr>
              <a:t>i</a:t>
            </a:r>
            <a:r>
              <a:rPr lang="en-US" altLang="zh-CN" sz="1200" b="0" dirty="0">
                <a:cs typeface="+mn-cs"/>
              </a:rPr>
              <a:t>n both Invite and Response frames</a:t>
            </a:r>
          </a:p>
          <a:p>
            <a:pPr>
              <a:buFont typeface="Arial" pitchFamily="34" charset="0"/>
              <a:buChar char="•"/>
            </a:pPr>
            <a:r>
              <a:rPr lang="en-US" altLang="zh-CN" sz="1600" b="0" dirty="0"/>
              <a:t>ICF/ICR duration</a:t>
            </a:r>
          </a:p>
          <a:p>
            <a:pPr lvl="1">
              <a:buFont typeface="Arial" pitchFamily="34" charset="0"/>
              <a:buChar char="•"/>
            </a:pPr>
            <a:r>
              <a:rPr lang="en-US" altLang="zh-CN" sz="1200" dirty="0"/>
              <a:t>Indicates the duration of the ICF/ICR exchange between the AP and its associated STAs before Co-BF/Co-SR transmission</a:t>
            </a:r>
          </a:p>
          <a:p>
            <a:pPr lvl="1">
              <a:buFont typeface="Arial" pitchFamily="34" charset="0"/>
              <a:buChar char="•"/>
            </a:pPr>
            <a:r>
              <a:rPr lang="en-US" altLang="zh-CN" sz="1200" dirty="0"/>
              <a:t>Needed in both Co-BF and Co-SR</a:t>
            </a:r>
          </a:p>
          <a:p>
            <a:pPr lvl="1">
              <a:buFont typeface="Arial" pitchFamily="34" charset="0"/>
              <a:buChar char="•"/>
            </a:pPr>
            <a:r>
              <a:rPr lang="en-US" altLang="zh-CN" sz="1200" dirty="0"/>
              <a:t>Needed in both Invite and Response frames</a:t>
            </a:r>
            <a:endParaRPr lang="en-US" altLang="zh-CN" sz="1600" b="0" dirty="0"/>
          </a:p>
          <a:p>
            <a:pPr>
              <a:buFont typeface="Arial" pitchFamily="34" charset="0"/>
              <a:buChar char="•"/>
            </a:pPr>
            <a:r>
              <a:rPr lang="en-US" altLang="zh-CN" sz="1600" b="0" dirty="0"/>
              <a:t>Suggested BW</a:t>
            </a:r>
          </a:p>
          <a:p>
            <a:pPr lvl="1">
              <a:buFont typeface="Arial" pitchFamily="34" charset="0"/>
              <a:buChar char="•"/>
            </a:pPr>
            <a:r>
              <a:rPr lang="en-US" altLang="zh-CN" sz="1200" dirty="0"/>
              <a:t>Indicates the suggested BW from the coordinated AP. Motivation: if the BW of the coordinated AP’s STA is smaller, then the coordinated transmission is still possible, if allowed by the coordinating AP</a:t>
            </a:r>
          </a:p>
          <a:p>
            <a:pPr lvl="1">
              <a:buFont typeface="Arial" pitchFamily="34" charset="0"/>
              <a:buChar char="•"/>
            </a:pPr>
            <a:r>
              <a:rPr lang="en-US" altLang="zh-CN" sz="1200" dirty="0"/>
              <a:t>Needed in both Co-BF and Co-SR</a:t>
            </a:r>
          </a:p>
          <a:p>
            <a:pPr lvl="1">
              <a:buFont typeface="Arial" pitchFamily="34" charset="0"/>
              <a:buChar char="•"/>
            </a:pPr>
            <a:r>
              <a:rPr lang="en-US" altLang="zh-CN" sz="1200" dirty="0"/>
              <a:t>Needed in the Response frame only</a:t>
            </a:r>
            <a:endParaRPr lang="en-US" altLang="zh-CN" sz="1600" dirty="0"/>
          </a:p>
          <a:p>
            <a:pPr>
              <a:buFont typeface="Arial" pitchFamily="34" charset="0"/>
              <a:buChar char="•"/>
            </a:pPr>
            <a:r>
              <a:rPr lang="en-US" altLang="zh-CN" sz="1600" b="0" dirty="0"/>
              <a:t>Flexible BW</a:t>
            </a:r>
          </a:p>
          <a:p>
            <a:pPr lvl="1">
              <a:buFont typeface="Arial" pitchFamily="34" charset="0"/>
              <a:buChar char="•"/>
            </a:pPr>
            <a:r>
              <a:rPr lang="en-US" altLang="zh-CN" sz="1200" dirty="0"/>
              <a:t>1 bit, indicates whether the coordinating AP allows a smaller BW suggested by the coordinated AP</a:t>
            </a:r>
          </a:p>
          <a:p>
            <a:pPr lvl="1">
              <a:buFont typeface="Arial" pitchFamily="34" charset="0"/>
              <a:buChar char="•"/>
            </a:pPr>
            <a:r>
              <a:rPr lang="en-US" altLang="zh-CN" sz="1200" dirty="0"/>
              <a:t>Needed in both Co-BF and Co-SR</a:t>
            </a:r>
          </a:p>
          <a:p>
            <a:pPr lvl="1">
              <a:buFont typeface="Arial" pitchFamily="34" charset="0"/>
              <a:buChar char="•"/>
            </a:pPr>
            <a:r>
              <a:rPr lang="en-US" altLang="zh-CN" sz="1200" dirty="0"/>
              <a:t>Needed in the Invite frame only</a:t>
            </a:r>
            <a:endParaRPr lang="en-US" altLang="zh-CN" sz="1600" dirty="0"/>
          </a:p>
        </p:txBody>
      </p:sp>
    </p:spTree>
    <p:extLst>
      <p:ext uri="{BB962C8B-B14F-4D97-AF65-F5344CB8AC3E}">
        <p14:creationId xmlns:p14="http://schemas.microsoft.com/office/powerpoint/2010/main" val="3186495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Some other information needed (2)</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799" y="1751011"/>
            <a:ext cx="7770813" cy="4724401"/>
          </a:xfrm>
        </p:spPr>
        <p:txBody>
          <a:bodyPr/>
          <a:lstStyle/>
          <a:p>
            <a:pPr>
              <a:buFont typeface="Arial" pitchFamily="34" charset="0"/>
              <a:buChar char="•"/>
            </a:pPr>
            <a:r>
              <a:rPr lang="en-US" altLang="zh-CN" sz="1600" b="0" dirty="0"/>
              <a:t>Minimum acceptable TX power</a:t>
            </a:r>
          </a:p>
          <a:p>
            <a:pPr lvl="1">
              <a:buFont typeface="Arial" pitchFamily="34" charset="0"/>
              <a:buChar char="•"/>
            </a:pPr>
            <a:r>
              <a:rPr lang="en-US" altLang="zh-CN" sz="1200" b="0" dirty="0"/>
              <a:t>Indicates the minimum acceptable TX power to be used by the shared AP during Co-SR transmission.</a:t>
            </a:r>
          </a:p>
          <a:p>
            <a:pPr lvl="1">
              <a:buFont typeface="Arial" pitchFamily="34" charset="0"/>
              <a:buChar char="•"/>
            </a:pPr>
            <a:r>
              <a:rPr lang="en-US" altLang="zh-CN" sz="1200" dirty="0"/>
              <a:t>Needed in Co-SR</a:t>
            </a:r>
          </a:p>
          <a:p>
            <a:pPr lvl="1">
              <a:buFont typeface="Arial" pitchFamily="34" charset="0"/>
              <a:buChar char="•"/>
            </a:pPr>
            <a:r>
              <a:rPr lang="en-US" altLang="zh-CN" sz="1200" b="0" dirty="0"/>
              <a:t>Needed in the Response frame</a:t>
            </a:r>
          </a:p>
          <a:p>
            <a:pPr>
              <a:buFont typeface="Arial" pitchFamily="34" charset="0"/>
              <a:buChar char="•"/>
            </a:pPr>
            <a:r>
              <a:rPr lang="en-US" altLang="zh-CN" sz="1600" b="0" dirty="0"/>
              <a:t>ICR Length</a:t>
            </a:r>
          </a:p>
          <a:p>
            <a:pPr lvl="1">
              <a:buFont typeface="Arial" pitchFamily="34" charset="0"/>
              <a:buChar char="•"/>
            </a:pPr>
            <a:r>
              <a:rPr lang="en-US" altLang="zh-CN" sz="1200" b="0" dirty="0">
                <a:cs typeface="+mn-cs"/>
              </a:rPr>
              <a:t>Indicates </a:t>
            </a:r>
            <a:r>
              <a:rPr lang="en-US" altLang="zh-CN" sz="1200" dirty="0"/>
              <a:t>the length of the ICR frame if the ICF/ICR exchange between the AP and its associated STAs before Co-SR transmission</a:t>
            </a:r>
            <a:endParaRPr lang="en-US" altLang="zh-CN" sz="1200" b="0" dirty="0">
              <a:cs typeface="+mn-cs"/>
            </a:endParaRPr>
          </a:p>
          <a:p>
            <a:pPr lvl="1">
              <a:buFont typeface="Arial" pitchFamily="34" charset="0"/>
              <a:buChar char="•"/>
            </a:pPr>
            <a:r>
              <a:rPr lang="en-US" altLang="zh-CN" sz="1200" dirty="0">
                <a:cs typeface="+mn-cs"/>
              </a:rPr>
              <a:t>Needed in Co-SR mode 1</a:t>
            </a:r>
          </a:p>
          <a:p>
            <a:pPr lvl="1">
              <a:buFont typeface="Arial" pitchFamily="34" charset="0"/>
              <a:buChar char="•"/>
            </a:pPr>
            <a:r>
              <a:rPr lang="en-US" altLang="zh-CN" sz="1200" b="0" dirty="0">
                <a:cs typeface="+mn-cs"/>
              </a:rPr>
              <a:t>Needed </a:t>
            </a:r>
            <a:r>
              <a:rPr lang="en-US" altLang="zh-CN" sz="1200" dirty="0">
                <a:cs typeface="+mn-cs"/>
              </a:rPr>
              <a:t>i</a:t>
            </a:r>
            <a:r>
              <a:rPr lang="en-US" altLang="zh-CN" sz="1200" b="0" dirty="0">
                <a:cs typeface="+mn-cs"/>
              </a:rPr>
              <a:t>n both Invite and Response frames</a:t>
            </a:r>
          </a:p>
          <a:p>
            <a:pPr>
              <a:buFont typeface="Arial" pitchFamily="34" charset="0"/>
              <a:buChar char="•"/>
            </a:pPr>
            <a:r>
              <a:rPr lang="en-US" altLang="zh-CN" sz="1600" b="0" dirty="0"/>
              <a:t>Number of LTF Symbols</a:t>
            </a:r>
          </a:p>
          <a:p>
            <a:pPr lvl="1">
              <a:buFont typeface="Arial" pitchFamily="34" charset="0"/>
              <a:buChar char="•"/>
            </a:pPr>
            <a:r>
              <a:rPr lang="en-US" altLang="zh-CN" sz="1200" dirty="0">
                <a:cs typeface="+mn-cs"/>
              </a:rPr>
              <a:t>Indicate the number of LTF symbols intended to be transmitted to achieve symbol level alignment</a:t>
            </a:r>
          </a:p>
          <a:p>
            <a:pPr lvl="1">
              <a:buFont typeface="Arial" pitchFamily="34" charset="0"/>
              <a:buChar char="•"/>
            </a:pPr>
            <a:r>
              <a:rPr lang="en-US" altLang="zh-CN" sz="1200" dirty="0">
                <a:cs typeface="+mn-cs"/>
              </a:rPr>
              <a:t>Needed in Co-SR </a:t>
            </a:r>
          </a:p>
          <a:p>
            <a:pPr lvl="1">
              <a:buFont typeface="Arial" pitchFamily="34" charset="0"/>
              <a:buChar char="•"/>
            </a:pPr>
            <a:r>
              <a:rPr lang="en-US" altLang="zh-CN" sz="1200" dirty="0"/>
              <a:t>Needed in both Invite and Response frames</a:t>
            </a:r>
          </a:p>
          <a:p>
            <a:pPr lvl="1">
              <a:buFont typeface="Arial" pitchFamily="34" charset="0"/>
              <a:buChar char="•"/>
            </a:pPr>
            <a:endParaRPr lang="en-US" altLang="zh-CN" sz="1200" b="0" dirty="0">
              <a:cs typeface="+mn-cs"/>
            </a:endParaRPr>
          </a:p>
          <a:p>
            <a:pPr>
              <a:buFont typeface="Arial" pitchFamily="34" charset="0"/>
              <a:buChar char="•"/>
            </a:pPr>
            <a:endParaRPr lang="en-US" altLang="zh-CN" sz="1600" dirty="0"/>
          </a:p>
        </p:txBody>
      </p:sp>
    </p:spTree>
    <p:extLst>
      <p:ext uri="{BB962C8B-B14F-4D97-AF65-F5344CB8AC3E}">
        <p14:creationId xmlns:p14="http://schemas.microsoft.com/office/powerpoint/2010/main" val="1477050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 of frame contents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graphicFrame>
        <p:nvGraphicFramePr>
          <p:cNvPr id="10" name="表格 9">
            <a:extLst>
              <a:ext uri="{FF2B5EF4-FFF2-40B4-BE49-F238E27FC236}">
                <a16:creationId xmlns:a16="http://schemas.microsoft.com/office/drawing/2014/main" id="{DEF379B2-93EC-4FF7-8A1E-AE358C25ED9F}"/>
              </a:ext>
            </a:extLst>
          </p:cNvPr>
          <p:cNvGraphicFramePr>
            <a:graphicFrameLocks noGrp="1"/>
          </p:cNvGraphicFramePr>
          <p:nvPr>
            <p:extLst>
              <p:ext uri="{D42A27DB-BD31-4B8C-83A1-F6EECF244321}">
                <p14:modId xmlns:p14="http://schemas.microsoft.com/office/powerpoint/2010/main" val="2201572220"/>
              </p:ext>
            </p:extLst>
          </p:nvPr>
        </p:nvGraphicFramePr>
        <p:xfrm>
          <a:off x="762000" y="1679796"/>
          <a:ext cx="3657600" cy="3326514"/>
        </p:xfrm>
        <a:graphic>
          <a:graphicData uri="http://schemas.openxmlformats.org/drawingml/2006/table">
            <a:tbl>
              <a:tblPr>
                <a:tableStyleId>{5C22544A-7EE6-4342-B048-85BDC9FD1C3A}</a:tableStyleId>
              </a:tblPr>
              <a:tblGrid>
                <a:gridCol w="2819400">
                  <a:extLst>
                    <a:ext uri="{9D8B030D-6E8A-4147-A177-3AD203B41FA5}">
                      <a16:colId xmlns:a16="http://schemas.microsoft.com/office/drawing/2014/main" val="4224033547"/>
                    </a:ext>
                  </a:extLst>
                </a:gridCol>
                <a:gridCol w="381000">
                  <a:extLst>
                    <a:ext uri="{9D8B030D-6E8A-4147-A177-3AD203B41FA5}">
                      <a16:colId xmlns:a16="http://schemas.microsoft.com/office/drawing/2014/main" val="2256268481"/>
                    </a:ext>
                  </a:extLst>
                </a:gridCol>
                <a:gridCol w="457200">
                  <a:extLst>
                    <a:ext uri="{9D8B030D-6E8A-4147-A177-3AD203B41FA5}">
                      <a16:colId xmlns:a16="http://schemas.microsoft.com/office/drawing/2014/main" val="2486580636"/>
                    </a:ext>
                  </a:extLst>
                </a:gridCol>
              </a:tblGrid>
              <a:tr h="154940">
                <a:tc gridSpan="3">
                  <a:txBody>
                    <a:bodyPr/>
                    <a:lstStyle/>
                    <a:p>
                      <a:pPr algn="ctr">
                        <a:lnSpc>
                          <a:spcPts val="1380"/>
                        </a:lnSpc>
                        <a:spcAft>
                          <a:spcPts val="800"/>
                        </a:spcAft>
                      </a:pPr>
                      <a:r>
                        <a:rPr lang="en-US" altLang="zh-CN" sz="1100" b="1" dirty="0">
                          <a:effectLst/>
                          <a:latin typeface="Calibri" panose="020F0502020204030204" pitchFamily="34" charset="0"/>
                          <a:ea typeface="宋体" panose="02010600030101010101" pitchFamily="2" charset="-122"/>
                          <a:cs typeface="Times New Roman" panose="02020603050405020304" pitchFamily="18" charset="0"/>
                        </a:rPr>
                        <a:t>Invite Frame</a:t>
                      </a:r>
                      <a:endParaRPr lang="zh-CN" sz="1100" b="1"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hMerge="1">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hMerge="1">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752675319"/>
                  </a:ext>
                </a:extLst>
              </a:tr>
              <a:tr h="154940">
                <a:tc>
                  <a:txBody>
                    <a:bodyPr/>
                    <a:lstStyle/>
                    <a:p>
                      <a:pPr algn="ctr">
                        <a:lnSpc>
                          <a:spcPts val="1380"/>
                        </a:lnSpc>
                        <a:spcAft>
                          <a:spcPts val="800"/>
                        </a:spcAft>
                      </a:pPr>
                      <a:r>
                        <a:rPr lang="en-US" sz="1200" kern="1200" dirty="0">
                          <a:effectLst/>
                        </a:rPr>
                        <a:t>Information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Co-BF</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Co-SR</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920927062"/>
                  </a:ext>
                </a:extLst>
              </a:tr>
              <a:tr h="154940">
                <a:tc>
                  <a:txBody>
                    <a:bodyPr/>
                    <a:lstStyle/>
                    <a:p>
                      <a:pPr>
                        <a:lnSpc>
                          <a:spcPts val="1380"/>
                        </a:lnSpc>
                        <a:spcAft>
                          <a:spcPts val="800"/>
                        </a:spcAft>
                      </a:pPr>
                      <a:r>
                        <a:rPr lang="en-US" sz="1200" kern="1200" dirty="0">
                          <a:effectLst/>
                        </a:rPr>
                        <a:t>‘Co-BF/Co-SR Invite’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015207127"/>
                  </a:ext>
                </a:extLst>
              </a:tr>
              <a:tr h="154940">
                <a:tc>
                  <a:txBody>
                    <a:bodyPr/>
                    <a:lstStyle/>
                    <a:p>
                      <a:pPr>
                        <a:lnSpc>
                          <a:spcPts val="1380"/>
                        </a:lnSpc>
                        <a:spcAft>
                          <a:spcPts val="800"/>
                        </a:spcAft>
                      </a:pPr>
                      <a:r>
                        <a:rPr lang="en-US" sz="1200" kern="1200" dirty="0">
                          <a:effectLst/>
                        </a:rPr>
                        <a:t>Minimum Number of Data OFDM Symbols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697109550"/>
                  </a:ext>
                </a:extLst>
              </a:tr>
              <a:tr h="154940">
                <a:tc>
                  <a:txBody>
                    <a:bodyPr/>
                    <a:lstStyle/>
                    <a:p>
                      <a:pPr>
                        <a:lnSpc>
                          <a:spcPts val="1380"/>
                        </a:lnSpc>
                        <a:spcAft>
                          <a:spcPts val="800"/>
                        </a:spcAft>
                      </a:pPr>
                      <a:r>
                        <a:rPr lang="en-US" sz="1200" kern="1200" dirty="0">
                          <a:effectLst/>
                        </a:rPr>
                        <a:t>Maximum Number of Data OFDM Symbols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085492005"/>
                  </a:ext>
                </a:extLst>
              </a:tr>
              <a:tr h="154940">
                <a:tc>
                  <a:txBody>
                    <a:bodyPr/>
                    <a:lstStyle/>
                    <a:p>
                      <a:pPr>
                        <a:lnSpc>
                          <a:spcPts val="1380"/>
                        </a:lnSpc>
                        <a:spcAft>
                          <a:spcPts val="800"/>
                        </a:spcAft>
                      </a:pPr>
                      <a:r>
                        <a:rPr lang="en-US" sz="1200" kern="1200">
                          <a:effectLst/>
                        </a:rPr>
                        <a:t>PHY Version Identifier</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413661102"/>
                  </a:ext>
                </a:extLst>
              </a:tr>
              <a:tr h="154940">
                <a:tc>
                  <a:txBody>
                    <a:bodyPr/>
                    <a:lstStyle/>
                    <a:p>
                      <a:pPr>
                        <a:lnSpc>
                          <a:spcPts val="1380"/>
                        </a:lnSpc>
                        <a:spcAft>
                          <a:spcPts val="800"/>
                        </a:spcAft>
                      </a:pPr>
                      <a:r>
                        <a:rPr lang="en-US" sz="1200" kern="1200">
                          <a:effectLst/>
                        </a:rPr>
                        <a:t>Bandwidth</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470750119"/>
                  </a:ext>
                </a:extLst>
              </a:tr>
              <a:tr h="154940">
                <a:tc>
                  <a:txBody>
                    <a:bodyPr/>
                    <a:lstStyle/>
                    <a:p>
                      <a:pPr>
                        <a:lnSpc>
                          <a:spcPts val="1380"/>
                        </a:lnSpc>
                        <a:spcAft>
                          <a:spcPts val="800"/>
                        </a:spcAft>
                      </a:pPr>
                      <a:r>
                        <a:rPr lang="en-US" sz="1200" kern="1200" dirty="0">
                          <a:effectLst/>
                        </a:rPr>
                        <a:t>Punctured Channel Information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503580931"/>
                  </a:ext>
                </a:extLst>
              </a:tr>
              <a:tr h="154940">
                <a:tc>
                  <a:txBody>
                    <a:bodyPr/>
                    <a:lstStyle/>
                    <a:p>
                      <a:pPr>
                        <a:lnSpc>
                          <a:spcPts val="1380"/>
                        </a:lnSpc>
                        <a:spcAft>
                          <a:spcPts val="800"/>
                        </a:spcAft>
                      </a:pPr>
                      <a:r>
                        <a:rPr lang="en-US" sz="1200" kern="1200" dirty="0">
                          <a:effectLst/>
                        </a:rPr>
                        <a:t>GI+LTF Size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1656937499"/>
                  </a:ext>
                </a:extLst>
              </a:tr>
              <a:tr h="154940">
                <a:tc>
                  <a:txBody>
                    <a:bodyPr/>
                    <a:lstStyle/>
                    <a:p>
                      <a:pPr>
                        <a:lnSpc>
                          <a:spcPts val="1380"/>
                        </a:lnSpc>
                        <a:spcAft>
                          <a:spcPts val="800"/>
                        </a:spcAft>
                      </a:pPr>
                      <a:r>
                        <a:rPr lang="en-US" sz="1200" kern="1200" dirty="0">
                          <a:effectLst/>
                        </a:rPr>
                        <a:t>Maximum Total </a:t>
                      </a:r>
                      <a:r>
                        <a:rPr lang="en-US" sz="1200" kern="1200" dirty="0" err="1">
                          <a:effectLst/>
                        </a:rPr>
                        <a:t>Nss</a:t>
                      </a:r>
                      <a:r>
                        <a:rPr lang="en-US" sz="1200" kern="1200" dirty="0">
                          <a:effectLst/>
                        </a:rPr>
                        <a:t> Allowed for shared AP</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699812397"/>
                  </a:ext>
                </a:extLst>
              </a:tr>
              <a:tr h="154940">
                <a:tc>
                  <a:txBody>
                    <a:bodyPr/>
                    <a:lstStyle/>
                    <a:p>
                      <a:pPr>
                        <a:lnSpc>
                          <a:spcPts val="1380"/>
                        </a:lnSpc>
                        <a:spcAft>
                          <a:spcPts val="800"/>
                        </a:spcAft>
                      </a:pPr>
                      <a:r>
                        <a:rPr lang="en-US" sz="1200" kern="1200" dirty="0">
                          <a:effectLst/>
                        </a:rPr>
                        <a:t>Number of Co-BF Users in sharing BSS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788142568"/>
                  </a:ext>
                </a:extLst>
              </a:tr>
              <a:tr h="154940">
                <a:tc>
                  <a:txBody>
                    <a:bodyPr/>
                    <a:lstStyle/>
                    <a:p>
                      <a:pPr>
                        <a:lnSpc>
                          <a:spcPts val="1380"/>
                        </a:lnSpc>
                        <a:spcAft>
                          <a:spcPts val="800"/>
                        </a:spcAft>
                      </a:pPr>
                      <a:r>
                        <a:rPr lang="en-US" sz="1200" kern="1200">
                          <a:effectLst/>
                        </a:rPr>
                        <a:t>STA ID</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475280191"/>
                  </a:ext>
                </a:extLst>
              </a:tr>
              <a:tr h="154940">
                <a:tc>
                  <a:txBody>
                    <a:bodyPr/>
                    <a:lstStyle/>
                    <a:p>
                      <a:pPr>
                        <a:lnSpc>
                          <a:spcPts val="1380"/>
                        </a:lnSpc>
                        <a:spcAft>
                          <a:spcPts val="800"/>
                        </a:spcAft>
                      </a:pPr>
                      <a:r>
                        <a:rPr lang="en-US" sz="1200" kern="1200" dirty="0" err="1">
                          <a:effectLst/>
                        </a:rPr>
                        <a:t>Nss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123454806"/>
                  </a:ext>
                </a:extLst>
              </a:tr>
              <a:tr h="154940">
                <a:tc>
                  <a:txBody>
                    <a:bodyPr/>
                    <a:lstStyle/>
                    <a:p>
                      <a:pPr>
                        <a:lnSpc>
                          <a:spcPts val="1380"/>
                        </a:lnSpc>
                        <a:spcAft>
                          <a:spcPts val="800"/>
                        </a:spcAft>
                      </a:pPr>
                      <a:r>
                        <a:rPr lang="en-US" altLang="zh-CN" sz="1100" dirty="0">
                          <a:solidFill>
                            <a:schemeClr val="accent1"/>
                          </a:solidFill>
                          <a:effectLst/>
                          <a:latin typeface="Calibri" panose="020F0502020204030204" pitchFamily="34" charset="0"/>
                          <a:ea typeface="宋体" panose="02010600030101010101" pitchFamily="2" charset="-122"/>
                          <a:cs typeface="Times New Roman" panose="02020603050405020304" pitchFamily="18" charset="0"/>
                        </a:rPr>
                        <a:t>ICF Required</a:t>
                      </a: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677877790"/>
                  </a:ext>
                </a:extLst>
              </a:tr>
              <a:tr h="154940">
                <a:tc>
                  <a:txBody>
                    <a:bodyPr/>
                    <a:lstStyle/>
                    <a:p>
                      <a:pPr>
                        <a:lnSpc>
                          <a:spcPts val="1380"/>
                        </a:lnSpc>
                        <a:spcAft>
                          <a:spcPts val="800"/>
                        </a:spcAft>
                      </a:pPr>
                      <a:r>
                        <a:rPr lang="en-US" altLang="zh-CN" sz="1100" dirty="0">
                          <a:solidFill>
                            <a:schemeClr val="accent1"/>
                          </a:solidFill>
                          <a:effectLst/>
                          <a:latin typeface="Calibri" panose="020F0502020204030204" pitchFamily="34" charset="0"/>
                          <a:ea typeface="宋体" panose="02010600030101010101" pitchFamily="2" charset="-122"/>
                          <a:cs typeface="Times New Roman" panose="02020603050405020304" pitchFamily="18" charset="0"/>
                        </a:rPr>
                        <a:t>ICF/ICR Duration</a:t>
                      </a: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24504007"/>
                  </a:ext>
                </a:extLst>
              </a:tr>
              <a:tr h="154940">
                <a:tc>
                  <a:txBody>
                    <a:bodyPr/>
                    <a:lstStyle/>
                    <a:p>
                      <a:pPr>
                        <a:lnSpc>
                          <a:spcPts val="1380"/>
                        </a:lnSpc>
                        <a:spcAft>
                          <a:spcPts val="800"/>
                        </a:spcAft>
                      </a:pPr>
                      <a:r>
                        <a:rPr lang="en-US" altLang="zh-CN" sz="1100" dirty="0">
                          <a:solidFill>
                            <a:schemeClr val="accent1"/>
                          </a:solidFill>
                          <a:effectLst/>
                          <a:latin typeface="Calibri" panose="020F0502020204030204" pitchFamily="34" charset="0"/>
                          <a:ea typeface="宋体" panose="02010600030101010101" pitchFamily="2" charset="-122"/>
                          <a:cs typeface="Times New Roman" panose="02020603050405020304" pitchFamily="18" charset="0"/>
                        </a:rPr>
                        <a:t>Flexible BW</a:t>
                      </a: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606468702"/>
                  </a:ext>
                </a:extLst>
              </a:tr>
              <a:tr h="154940">
                <a:tc>
                  <a:txBody>
                    <a:bodyPr/>
                    <a:lstStyle/>
                    <a:p>
                      <a:pPr>
                        <a:lnSpc>
                          <a:spcPts val="1380"/>
                        </a:lnSpc>
                        <a:spcAft>
                          <a:spcPts val="800"/>
                        </a:spcAft>
                      </a:pPr>
                      <a:r>
                        <a:rPr lang="en-US" altLang="zh-CN" sz="1100" dirty="0">
                          <a:solidFill>
                            <a:srgbClr val="7030A0"/>
                          </a:solidFill>
                          <a:effectLst/>
                          <a:latin typeface="Calibri" panose="020F0502020204030204" pitchFamily="34" charset="0"/>
                          <a:ea typeface="宋体" panose="02010600030101010101" pitchFamily="2" charset="-122"/>
                          <a:cs typeface="Times New Roman" panose="02020603050405020304" pitchFamily="18" charset="0"/>
                        </a:rPr>
                        <a:t>ICR Length</a:t>
                      </a: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536089969"/>
                  </a:ext>
                </a:extLst>
              </a:tr>
              <a:tr h="154940">
                <a:tc>
                  <a:txBody>
                    <a:bodyPr/>
                    <a:lstStyle/>
                    <a:p>
                      <a:pPr marL="0" marR="0" lvl="0" indent="0" algn="l" defTabSz="914400" rtl="0" eaLnBrk="1" fontAlgn="auto" latinLnBrk="0" hangingPunct="1">
                        <a:lnSpc>
                          <a:spcPts val="1380"/>
                        </a:lnSpc>
                        <a:spcBef>
                          <a:spcPts val="0"/>
                        </a:spcBef>
                        <a:spcAft>
                          <a:spcPts val="800"/>
                        </a:spcAft>
                        <a:buClrTx/>
                        <a:buSzTx/>
                        <a:buFontTx/>
                        <a:buNone/>
                        <a:tabLst/>
                        <a:defRPr/>
                      </a:pPr>
                      <a:r>
                        <a:rPr lang="en-US" altLang="zh-CN" sz="1100" dirty="0">
                          <a:solidFill>
                            <a:srgbClr val="7030A0"/>
                          </a:solidFill>
                          <a:effectLst/>
                          <a:latin typeface="Calibri" panose="020F0502020204030204" pitchFamily="34" charset="0"/>
                          <a:ea typeface="宋体" panose="02010600030101010101" pitchFamily="2" charset="-122"/>
                          <a:cs typeface="Times New Roman" panose="02020603050405020304" pitchFamily="18" charset="0"/>
                        </a:rPr>
                        <a:t>Number of LTF Symbols</a:t>
                      </a: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961954742"/>
                  </a:ext>
                </a:extLst>
              </a:tr>
            </a:tbl>
          </a:graphicData>
        </a:graphic>
      </p:graphicFrame>
      <p:graphicFrame>
        <p:nvGraphicFramePr>
          <p:cNvPr id="11" name="表格 10">
            <a:extLst>
              <a:ext uri="{FF2B5EF4-FFF2-40B4-BE49-F238E27FC236}">
                <a16:creationId xmlns:a16="http://schemas.microsoft.com/office/drawing/2014/main" id="{4F5AAA8D-EC99-4D99-962B-7B003234C9BC}"/>
              </a:ext>
            </a:extLst>
          </p:cNvPr>
          <p:cNvGraphicFramePr>
            <a:graphicFrameLocks noGrp="1"/>
          </p:cNvGraphicFramePr>
          <p:nvPr>
            <p:extLst>
              <p:ext uri="{D42A27DB-BD31-4B8C-83A1-F6EECF244321}">
                <p14:modId xmlns:p14="http://schemas.microsoft.com/office/powerpoint/2010/main" val="2705424233"/>
              </p:ext>
            </p:extLst>
          </p:nvPr>
        </p:nvGraphicFramePr>
        <p:xfrm>
          <a:off x="4665928" y="1679796"/>
          <a:ext cx="3657600" cy="3131633"/>
        </p:xfrm>
        <a:graphic>
          <a:graphicData uri="http://schemas.openxmlformats.org/drawingml/2006/table">
            <a:tbl>
              <a:tblPr>
                <a:tableStyleId>{5C22544A-7EE6-4342-B048-85BDC9FD1C3A}</a:tableStyleId>
              </a:tblPr>
              <a:tblGrid>
                <a:gridCol w="2801672">
                  <a:extLst>
                    <a:ext uri="{9D8B030D-6E8A-4147-A177-3AD203B41FA5}">
                      <a16:colId xmlns:a16="http://schemas.microsoft.com/office/drawing/2014/main" val="4224033547"/>
                    </a:ext>
                  </a:extLst>
                </a:gridCol>
                <a:gridCol w="381000">
                  <a:extLst>
                    <a:ext uri="{9D8B030D-6E8A-4147-A177-3AD203B41FA5}">
                      <a16:colId xmlns:a16="http://schemas.microsoft.com/office/drawing/2014/main" val="2256268481"/>
                    </a:ext>
                  </a:extLst>
                </a:gridCol>
                <a:gridCol w="474928">
                  <a:extLst>
                    <a:ext uri="{9D8B030D-6E8A-4147-A177-3AD203B41FA5}">
                      <a16:colId xmlns:a16="http://schemas.microsoft.com/office/drawing/2014/main" val="2486580636"/>
                    </a:ext>
                  </a:extLst>
                </a:gridCol>
              </a:tblGrid>
              <a:tr h="154940">
                <a:tc gridSpan="3">
                  <a:txBody>
                    <a:bodyPr/>
                    <a:lstStyle/>
                    <a:p>
                      <a:pPr algn="ctr">
                        <a:lnSpc>
                          <a:spcPts val="1380"/>
                        </a:lnSpc>
                        <a:spcAft>
                          <a:spcPts val="800"/>
                        </a:spcAft>
                      </a:pPr>
                      <a:r>
                        <a:rPr lang="en-US" altLang="zh-CN" sz="1100" b="1" dirty="0">
                          <a:effectLst/>
                          <a:latin typeface="Calibri" panose="020F0502020204030204" pitchFamily="34" charset="0"/>
                          <a:ea typeface="宋体" panose="02010600030101010101" pitchFamily="2" charset="-122"/>
                          <a:cs typeface="Times New Roman" panose="02020603050405020304" pitchFamily="18" charset="0"/>
                        </a:rPr>
                        <a:t>Response Frame</a:t>
                      </a:r>
                      <a:endParaRPr lang="zh-CN" sz="1100" b="1"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hMerge="1">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hMerge="1">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752675319"/>
                  </a:ext>
                </a:extLst>
              </a:tr>
              <a:tr h="154940">
                <a:tc>
                  <a:txBody>
                    <a:bodyPr/>
                    <a:lstStyle/>
                    <a:p>
                      <a:pPr algn="ctr">
                        <a:lnSpc>
                          <a:spcPts val="1380"/>
                        </a:lnSpc>
                        <a:spcAft>
                          <a:spcPts val="800"/>
                        </a:spcAft>
                      </a:pPr>
                      <a:r>
                        <a:rPr lang="en-US" sz="1200" kern="1200" dirty="0">
                          <a:effectLst/>
                        </a:rPr>
                        <a:t>Information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Co-BF</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Co-SR</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920927062"/>
                  </a:ext>
                </a:extLst>
              </a:tr>
              <a:tr h="154940">
                <a:tc>
                  <a:txBody>
                    <a:bodyPr/>
                    <a:lstStyle/>
                    <a:p>
                      <a:pPr>
                        <a:lnSpc>
                          <a:spcPts val="1380"/>
                        </a:lnSpc>
                        <a:spcAft>
                          <a:spcPts val="800"/>
                        </a:spcAft>
                      </a:pPr>
                      <a:r>
                        <a:rPr lang="en-US" sz="1200" kern="1200" dirty="0">
                          <a:effectLst/>
                        </a:rPr>
                        <a:t>‘Co-BF/Co-SR Acceptance’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015207127"/>
                  </a:ext>
                </a:extLst>
              </a:tr>
              <a:tr h="154940">
                <a:tc>
                  <a:txBody>
                    <a:bodyPr/>
                    <a:lstStyle/>
                    <a:p>
                      <a:pPr>
                        <a:lnSpc>
                          <a:spcPts val="1380"/>
                        </a:lnSpc>
                        <a:spcAft>
                          <a:spcPts val="800"/>
                        </a:spcAft>
                      </a:pPr>
                      <a:r>
                        <a:rPr lang="en-US" sz="1200" kern="1200" dirty="0">
                          <a:effectLst/>
                        </a:rPr>
                        <a:t>Suggested Number of Data OFDM Symbols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697109550"/>
                  </a:ext>
                </a:extLst>
              </a:tr>
              <a:tr h="154940">
                <a:tc>
                  <a:txBody>
                    <a:bodyPr/>
                    <a:lstStyle/>
                    <a:p>
                      <a:pPr>
                        <a:lnSpc>
                          <a:spcPts val="1380"/>
                        </a:lnSpc>
                        <a:spcAft>
                          <a:spcPts val="800"/>
                        </a:spcAft>
                      </a:pPr>
                      <a:r>
                        <a:rPr lang="en-US" sz="1200" kern="1200" dirty="0">
                          <a:effectLst/>
                        </a:rPr>
                        <a:t>PHY Version Identifier</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085492005"/>
                  </a:ext>
                </a:extLst>
              </a:tr>
              <a:tr h="154940">
                <a:tc>
                  <a:txBody>
                    <a:bodyPr/>
                    <a:lstStyle/>
                    <a:p>
                      <a:pPr>
                        <a:lnSpc>
                          <a:spcPts val="1380"/>
                        </a:lnSpc>
                        <a:spcAft>
                          <a:spcPts val="800"/>
                        </a:spcAft>
                      </a:pPr>
                      <a:r>
                        <a:rPr lang="en-US" sz="1200" kern="1200" dirty="0">
                          <a:effectLst/>
                        </a:rPr>
                        <a:t>Extra LTF Allowed</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413661102"/>
                  </a:ext>
                </a:extLst>
              </a:tr>
              <a:tr h="154940">
                <a:tc>
                  <a:txBody>
                    <a:bodyPr/>
                    <a:lstStyle/>
                    <a:p>
                      <a:pPr>
                        <a:lnSpc>
                          <a:spcPts val="1380"/>
                        </a:lnSpc>
                        <a:spcAft>
                          <a:spcPts val="800"/>
                        </a:spcAft>
                      </a:pPr>
                      <a:r>
                        <a:rPr lang="en-US" sz="1200" kern="1200" dirty="0">
                          <a:effectLst/>
                        </a:rPr>
                        <a:t>Number of </a:t>
                      </a:r>
                      <a:r>
                        <a:rPr lang="en-US" sz="1200" kern="1200" dirty="0" err="1">
                          <a:effectLst/>
                        </a:rPr>
                        <a:t>CoBF</a:t>
                      </a:r>
                      <a:r>
                        <a:rPr lang="en-US" sz="1200" kern="1200" dirty="0">
                          <a:effectLst/>
                        </a:rPr>
                        <a:t> Users in shared BSS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470750119"/>
                  </a:ext>
                </a:extLst>
              </a:tr>
              <a:tr h="154940">
                <a:tc>
                  <a:txBody>
                    <a:bodyPr/>
                    <a:lstStyle/>
                    <a:p>
                      <a:pPr>
                        <a:lnSpc>
                          <a:spcPts val="1380"/>
                        </a:lnSpc>
                        <a:spcAft>
                          <a:spcPts val="800"/>
                        </a:spcAft>
                      </a:pPr>
                      <a:r>
                        <a:rPr lang="en-US" sz="1200" kern="1200" dirty="0">
                          <a:effectLst/>
                        </a:rPr>
                        <a:t>STA ID</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503580931"/>
                  </a:ext>
                </a:extLst>
              </a:tr>
              <a:tr h="154940">
                <a:tc>
                  <a:txBody>
                    <a:bodyPr/>
                    <a:lstStyle/>
                    <a:p>
                      <a:pPr>
                        <a:lnSpc>
                          <a:spcPts val="1380"/>
                        </a:lnSpc>
                        <a:spcAft>
                          <a:spcPts val="800"/>
                        </a:spcAft>
                      </a:pPr>
                      <a:r>
                        <a:rPr lang="en-US" sz="1200" kern="1200" dirty="0">
                          <a:effectLst/>
                        </a:rPr>
                        <a:t>MCS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1656937499"/>
                  </a:ext>
                </a:extLst>
              </a:tr>
              <a:tr h="154940">
                <a:tc>
                  <a:txBody>
                    <a:bodyPr/>
                    <a:lstStyle/>
                    <a:p>
                      <a:pPr>
                        <a:lnSpc>
                          <a:spcPts val="1380"/>
                        </a:lnSpc>
                        <a:spcAft>
                          <a:spcPts val="800"/>
                        </a:spcAft>
                      </a:pPr>
                      <a:r>
                        <a:rPr lang="en-US" sz="1200" kern="1200" dirty="0" err="1">
                          <a:effectLst/>
                        </a:rPr>
                        <a:t>Nss</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699812397"/>
                  </a:ext>
                </a:extLst>
              </a:tr>
              <a:tr h="154940">
                <a:tc>
                  <a:txBody>
                    <a:bodyPr/>
                    <a:lstStyle/>
                    <a:p>
                      <a:pPr>
                        <a:lnSpc>
                          <a:spcPts val="1380"/>
                        </a:lnSpc>
                        <a:spcAft>
                          <a:spcPts val="800"/>
                        </a:spcAft>
                      </a:pPr>
                      <a:r>
                        <a:rPr lang="en-US" sz="1200" kern="1200" dirty="0">
                          <a:effectLst/>
                        </a:rPr>
                        <a:t>2xLDPC</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788142568"/>
                  </a:ext>
                </a:extLst>
              </a:tr>
              <a:tr h="154940">
                <a:tc>
                  <a:txBody>
                    <a:bodyPr/>
                    <a:lstStyle/>
                    <a:p>
                      <a:pPr>
                        <a:lnSpc>
                          <a:spcPts val="1380"/>
                        </a:lnSpc>
                        <a:spcAft>
                          <a:spcPts val="800"/>
                        </a:spcAft>
                      </a:pPr>
                      <a:r>
                        <a:rPr lang="en-US" altLang="zh-CN" sz="1100" dirty="0">
                          <a:solidFill>
                            <a:schemeClr val="accent1"/>
                          </a:solidFill>
                          <a:effectLst/>
                          <a:latin typeface="Calibri" panose="020F0502020204030204" pitchFamily="34" charset="0"/>
                          <a:ea typeface="宋体" panose="02010600030101010101" pitchFamily="2" charset="-122"/>
                          <a:cs typeface="Times New Roman" panose="02020603050405020304" pitchFamily="18" charset="0"/>
                        </a:rPr>
                        <a:t>ICF Required</a:t>
                      </a: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068884511"/>
                  </a:ext>
                </a:extLst>
              </a:tr>
              <a:tr h="154940">
                <a:tc>
                  <a:txBody>
                    <a:bodyPr/>
                    <a:lstStyle/>
                    <a:p>
                      <a:pPr>
                        <a:lnSpc>
                          <a:spcPts val="1380"/>
                        </a:lnSpc>
                        <a:spcAft>
                          <a:spcPts val="800"/>
                        </a:spcAft>
                      </a:pPr>
                      <a:r>
                        <a:rPr lang="en-US" altLang="zh-CN" sz="1100" dirty="0">
                          <a:solidFill>
                            <a:schemeClr val="accent1"/>
                          </a:solidFill>
                          <a:effectLst/>
                          <a:latin typeface="Calibri" panose="020F0502020204030204" pitchFamily="34" charset="0"/>
                          <a:ea typeface="宋体" panose="02010600030101010101" pitchFamily="2" charset="-122"/>
                          <a:cs typeface="Times New Roman" panose="02020603050405020304" pitchFamily="18" charset="0"/>
                        </a:rPr>
                        <a:t>ICF/ICR Duration</a:t>
                      </a: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480064283"/>
                  </a:ext>
                </a:extLst>
              </a:tr>
              <a:tr h="154940">
                <a:tc>
                  <a:txBody>
                    <a:bodyPr/>
                    <a:lstStyle/>
                    <a:p>
                      <a:pPr>
                        <a:lnSpc>
                          <a:spcPts val="1380"/>
                        </a:lnSpc>
                        <a:spcAft>
                          <a:spcPts val="800"/>
                        </a:spcAft>
                      </a:pPr>
                      <a:r>
                        <a:rPr lang="en-US" altLang="zh-CN" sz="1100" dirty="0">
                          <a:solidFill>
                            <a:schemeClr val="accent1"/>
                          </a:solidFill>
                          <a:effectLst/>
                          <a:latin typeface="Calibri" panose="020F0502020204030204" pitchFamily="34" charset="0"/>
                          <a:ea typeface="宋体" panose="02010600030101010101" pitchFamily="2" charset="-122"/>
                          <a:cs typeface="Times New Roman" panose="02020603050405020304" pitchFamily="18" charset="0"/>
                        </a:rPr>
                        <a:t>Suggested BW</a:t>
                      </a:r>
                      <a:endParaRPr lang="zh-CN" sz="1100" dirty="0">
                        <a:solidFill>
                          <a:schemeClr val="accent1"/>
                        </a:solidFill>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2205163554"/>
                  </a:ext>
                </a:extLst>
              </a:tr>
              <a:tr h="154940">
                <a:tc>
                  <a:txBody>
                    <a:bodyPr/>
                    <a:lstStyle/>
                    <a:p>
                      <a:pPr>
                        <a:lnSpc>
                          <a:spcPts val="1380"/>
                        </a:lnSpc>
                        <a:spcAft>
                          <a:spcPts val="800"/>
                        </a:spcAft>
                      </a:pPr>
                      <a:r>
                        <a:rPr lang="en-US" altLang="zh-CN" sz="1100" dirty="0">
                          <a:solidFill>
                            <a:srgbClr val="7030A0"/>
                          </a:solidFill>
                          <a:effectLst/>
                          <a:latin typeface="Calibri" panose="020F0502020204030204" pitchFamily="34" charset="0"/>
                          <a:ea typeface="宋体" panose="02010600030101010101" pitchFamily="2" charset="-122"/>
                          <a:cs typeface="Times New Roman" panose="02020603050405020304" pitchFamily="18" charset="0"/>
                        </a:rPr>
                        <a:t>Minimum acceptable TX power</a:t>
                      </a:r>
                      <a:endParaRPr lang="zh-CN" sz="1100" dirty="0">
                        <a:solidFill>
                          <a:srgbClr val="7030A0"/>
                        </a:solidFill>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873760951"/>
                  </a:ext>
                </a:extLst>
              </a:tr>
              <a:tr h="154940">
                <a:tc>
                  <a:txBody>
                    <a:bodyPr/>
                    <a:lstStyle/>
                    <a:p>
                      <a:pPr>
                        <a:lnSpc>
                          <a:spcPts val="1380"/>
                        </a:lnSpc>
                        <a:spcAft>
                          <a:spcPts val="800"/>
                        </a:spcAft>
                      </a:pPr>
                      <a:r>
                        <a:rPr lang="en-US" altLang="zh-CN" sz="1100" dirty="0">
                          <a:solidFill>
                            <a:srgbClr val="7030A0"/>
                          </a:solidFill>
                          <a:effectLst/>
                          <a:latin typeface="Calibri" panose="020F0502020204030204" pitchFamily="34" charset="0"/>
                          <a:ea typeface="宋体" panose="02010600030101010101" pitchFamily="2" charset="-122"/>
                          <a:cs typeface="Times New Roman" panose="02020603050405020304" pitchFamily="18" charset="0"/>
                        </a:rPr>
                        <a:t>ICR Length</a:t>
                      </a: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4057140137"/>
                  </a:ext>
                </a:extLst>
              </a:tr>
              <a:tr h="67911">
                <a:tc>
                  <a:txBody>
                    <a:bodyPr/>
                    <a:lstStyle/>
                    <a:p>
                      <a:pPr>
                        <a:lnSpc>
                          <a:spcPts val="1380"/>
                        </a:lnSpc>
                        <a:spcAft>
                          <a:spcPts val="800"/>
                        </a:spcAft>
                      </a:pPr>
                      <a:r>
                        <a:rPr lang="en-US" altLang="zh-CN" sz="1100" dirty="0">
                          <a:solidFill>
                            <a:srgbClr val="7030A0"/>
                          </a:solidFill>
                          <a:effectLst/>
                          <a:latin typeface="Calibri" panose="020F0502020204030204" pitchFamily="34" charset="0"/>
                          <a:ea typeface="宋体" panose="02010600030101010101" pitchFamily="2" charset="-122"/>
                          <a:cs typeface="Times New Roman" panose="02020603050405020304" pitchFamily="18" charset="0"/>
                        </a:rPr>
                        <a:t>Number of LTF Symbols</a:t>
                      </a: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tc>
                  <a:txBody>
                    <a:bodyPr/>
                    <a:lstStyle/>
                    <a:p>
                      <a:pPr algn="ctr">
                        <a:lnSpc>
                          <a:spcPts val="1380"/>
                        </a:lnSpc>
                        <a:spcAft>
                          <a:spcPts val="800"/>
                        </a:spcAft>
                      </a:pPr>
                      <a:r>
                        <a:rPr lang="en-US" altLang="zh-CN" sz="1100" dirty="0">
                          <a:effectLst/>
                          <a:latin typeface="Calibri" panose="020F0502020204030204" pitchFamily="34" charset="0"/>
                          <a:ea typeface="宋体" panose="02010600030101010101" pitchFamily="2" charset="-122"/>
                          <a:cs typeface="Times New Roman" panose="02020603050405020304" pitchFamily="18" charset="0"/>
                        </a:rPr>
                        <a:t>Y</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0" anchor="ctr"/>
                </a:tc>
                <a:extLst>
                  <a:ext uri="{0D108BD9-81ED-4DB2-BD59-A6C34878D82A}">
                    <a16:rowId xmlns:a16="http://schemas.microsoft.com/office/drawing/2014/main" val="3168206571"/>
                  </a:ext>
                </a:extLst>
              </a:tr>
            </a:tbl>
          </a:graphicData>
        </a:graphic>
      </p:graphicFrame>
    </p:spTree>
    <p:extLst>
      <p:ext uri="{BB962C8B-B14F-4D97-AF65-F5344CB8AC3E}">
        <p14:creationId xmlns:p14="http://schemas.microsoft.com/office/powerpoint/2010/main" val="1969447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Frame format - Invite Frame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800" y="1751012"/>
            <a:ext cx="7772400" cy="1975644"/>
          </a:xfrm>
        </p:spPr>
        <p:txBody>
          <a:bodyPr/>
          <a:lstStyle/>
          <a:p>
            <a:pPr>
              <a:buFont typeface="Arial" pitchFamily="34" charset="0"/>
              <a:buChar char="•"/>
            </a:pPr>
            <a:r>
              <a:rPr lang="en-US" altLang="zh-CN" sz="1800" b="0" dirty="0"/>
              <a:t>The BSRP NTB frame is a good candidate as the Invite frame of Co-SR and Co-BF</a:t>
            </a:r>
          </a:p>
          <a:p>
            <a:pPr>
              <a:buFont typeface="Arial" pitchFamily="34" charset="0"/>
              <a:buChar char="•"/>
            </a:pPr>
            <a:r>
              <a:rPr lang="en-US" altLang="zh-CN" sz="1800" b="0" dirty="0"/>
              <a:t>Due to the large amount of parameters that are exchanged between the Coordinating AP and the Coordinated AP, more than one user info fields need to be used to carry the information needed for Co-SR/Co-BF Invite</a:t>
            </a:r>
          </a:p>
        </p:txBody>
      </p:sp>
      <p:sp>
        <p:nvSpPr>
          <p:cNvPr id="5" name="矩形 4">
            <a:extLst>
              <a:ext uri="{FF2B5EF4-FFF2-40B4-BE49-F238E27FC236}">
                <a16:creationId xmlns:a16="http://schemas.microsoft.com/office/drawing/2014/main" id="{57B8B719-A11F-4F75-9EB8-6E2127121F15}"/>
              </a:ext>
            </a:extLst>
          </p:cNvPr>
          <p:cNvSpPr/>
          <p:nvPr/>
        </p:nvSpPr>
        <p:spPr bwMode="auto">
          <a:xfrm>
            <a:off x="1146535" y="4111228"/>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Frame Control</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 name="矩形 5">
            <a:extLst>
              <a:ext uri="{FF2B5EF4-FFF2-40B4-BE49-F238E27FC236}">
                <a16:creationId xmlns:a16="http://schemas.microsoft.com/office/drawing/2014/main" id="{7B86F1D1-828E-41E6-A12B-12CC19F56599}"/>
              </a:ext>
            </a:extLst>
          </p:cNvPr>
          <p:cNvSpPr/>
          <p:nvPr/>
        </p:nvSpPr>
        <p:spPr bwMode="auto">
          <a:xfrm>
            <a:off x="1832335" y="4111228"/>
            <a:ext cx="7620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Duration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7" name="矩形 6">
            <a:extLst>
              <a:ext uri="{FF2B5EF4-FFF2-40B4-BE49-F238E27FC236}">
                <a16:creationId xmlns:a16="http://schemas.microsoft.com/office/drawing/2014/main" id="{8D897BBD-BFF8-466E-87E5-5AA057540B61}"/>
              </a:ext>
            </a:extLst>
          </p:cNvPr>
          <p:cNvSpPr/>
          <p:nvPr/>
        </p:nvSpPr>
        <p:spPr bwMode="auto">
          <a:xfrm>
            <a:off x="2594335" y="4111228"/>
            <a:ext cx="4572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RA</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8" name="矩形 7">
            <a:extLst>
              <a:ext uri="{FF2B5EF4-FFF2-40B4-BE49-F238E27FC236}">
                <a16:creationId xmlns:a16="http://schemas.microsoft.com/office/drawing/2014/main" id="{00FBA848-3372-4735-A6D5-183B4556FAD4}"/>
              </a:ext>
            </a:extLst>
          </p:cNvPr>
          <p:cNvSpPr/>
          <p:nvPr/>
        </p:nvSpPr>
        <p:spPr bwMode="auto">
          <a:xfrm>
            <a:off x="3051535" y="4111228"/>
            <a:ext cx="4572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a:solidFill>
                  <a:schemeClr val="tx1"/>
                </a:solidFill>
              </a:rPr>
              <a:t>T</a:t>
            </a:r>
            <a:r>
              <a:rPr kumimoji="0" lang="en-US" altLang="zh-CN" sz="1200" b="0" i="0" u="none" strike="noStrike" cap="none" normalizeH="0" baseline="0" dirty="0">
                <a:ln>
                  <a:noFill/>
                </a:ln>
                <a:solidFill>
                  <a:schemeClr val="tx1"/>
                </a:solidFill>
                <a:effectLst/>
                <a:latin typeface="Times New Roman" pitchFamily="16" charset="0"/>
                <a:ea typeface="MS Gothic" charset="-128"/>
              </a:rPr>
              <a:t>A</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9" name="矩形 8">
            <a:extLst>
              <a:ext uri="{FF2B5EF4-FFF2-40B4-BE49-F238E27FC236}">
                <a16:creationId xmlns:a16="http://schemas.microsoft.com/office/drawing/2014/main" id="{196E9259-417D-4A95-95FB-E4BD14F9B23B}"/>
              </a:ext>
            </a:extLst>
          </p:cNvPr>
          <p:cNvSpPr/>
          <p:nvPr/>
        </p:nvSpPr>
        <p:spPr bwMode="auto">
          <a:xfrm>
            <a:off x="3508735" y="4111228"/>
            <a:ext cx="7620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Common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88A141AB-AB88-491B-B3E2-13D747C294FB}"/>
              </a:ext>
            </a:extLst>
          </p:cNvPr>
          <p:cNvSpPr/>
          <p:nvPr/>
        </p:nvSpPr>
        <p:spPr bwMode="auto">
          <a:xfrm>
            <a:off x="5027612" y="4111228"/>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1" name="矩形 10">
            <a:extLst>
              <a:ext uri="{FF2B5EF4-FFF2-40B4-BE49-F238E27FC236}">
                <a16:creationId xmlns:a16="http://schemas.microsoft.com/office/drawing/2014/main" id="{A190FB16-B2E5-4A91-BC95-FE64517AE88C}"/>
              </a:ext>
            </a:extLst>
          </p:cNvPr>
          <p:cNvSpPr/>
          <p:nvPr/>
        </p:nvSpPr>
        <p:spPr bwMode="auto">
          <a:xfrm>
            <a:off x="6249846" y="4111228"/>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2" name="矩形 11">
            <a:extLst>
              <a:ext uri="{FF2B5EF4-FFF2-40B4-BE49-F238E27FC236}">
                <a16:creationId xmlns:a16="http://schemas.microsoft.com/office/drawing/2014/main" id="{F83CD936-B147-4F42-B78D-B4B7BCD29E00}"/>
              </a:ext>
            </a:extLst>
          </p:cNvPr>
          <p:cNvSpPr/>
          <p:nvPr/>
        </p:nvSpPr>
        <p:spPr bwMode="auto">
          <a:xfrm>
            <a:off x="6935646" y="4111228"/>
            <a:ext cx="5334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FCS</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3" name="矩形 12">
            <a:extLst>
              <a:ext uri="{FF2B5EF4-FFF2-40B4-BE49-F238E27FC236}">
                <a16:creationId xmlns:a16="http://schemas.microsoft.com/office/drawing/2014/main" id="{E07C6370-5264-493E-8010-4BAF246361D1}"/>
              </a:ext>
            </a:extLst>
          </p:cNvPr>
          <p:cNvSpPr/>
          <p:nvPr/>
        </p:nvSpPr>
        <p:spPr bwMode="auto">
          <a:xfrm>
            <a:off x="4113212" y="4953000"/>
            <a:ext cx="611188"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AID12</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4" name="矩形 13">
            <a:extLst>
              <a:ext uri="{FF2B5EF4-FFF2-40B4-BE49-F238E27FC236}">
                <a16:creationId xmlns:a16="http://schemas.microsoft.com/office/drawing/2014/main" id="{0791BF73-9ABD-4756-A98E-297EEEF59207}"/>
              </a:ext>
            </a:extLst>
          </p:cNvPr>
          <p:cNvSpPr/>
          <p:nvPr/>
        </p:nvSpPr>
        <p:spPr bwMode="auto">
          <a:xfrm>
            <a:off x="4724400" y="4953000"/>
            <a:ext cx="836612"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5" name="矩形 14">
            <a:extLst>
              <a:ext uri="{FF2B5EF4-FFF2-40B4-BE49-F238E27FC236}">
                <a16:creationId xmlns:a16="http://schemas.microsoft.com/office/drawing/2014/main" id="{F68B75FD-7896-4E16-9AD6-CD61A2B0CD5F}"/>
              </a:ext>
            </a:extLst>
          </p:cNvPr>
          <p:cNvSpPr/>
          <p:nvPr/>
        </p:nvSpPr>
        <p:spPr bwMode="auto">
          <a:xfrm>
            <a:off x="5561012" y="4953000"/>
            <a:ext cx="9906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直接连接符 15">
            <a:extLst>
              <a:ext uri="{FF2B5EF4-FFF2-40B4-BE49-F238E27FC236}">
                <a16:creationId xmlns:a16="http://schemas.microsoft.com/office/drawing/2014/main" id="{34FC2AC2-24B8-4F8F-B3D1-D821079F66FB}"/>
              </a:ext>
            </a:extLst>
          </p:cNvPr>
          <p:cNvCxnSpPr/>
          <p:nvPr/>
        </p:nvCxnSpPr>
        <p:spPr bwMode="auto">
          <a:xfrm flipH="1">
            <a:off x="4113212" y="4572000"/>
            <a:ext cx="914400" cy="381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直接连接符 16">
            <a:extLst>
              <a:ext uri="{FF2B5EF4-FFF2-40B4-BE49-F238E27FC236}">
                <a16:creationId xmlns:a16="http://schemas.microsoft.com/office/drawing/2014/main" id="{45B52FA0-5808-461E-B83C-7369DE283B8D}"/>
              </a:ext>
            </a:extLst>
          </p:cNvPr>
          <p:cNvCxnSpPr/>
          <p:nvPr/>
        </p:nvCxnSpPr>
        <p:spPr bwMode="auto">
          <a:xfrm>
            <a:off x="5713412" y="4572000"/>
            <a:ext cx="838200" cy="3810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文本框 17">
            <a:extLst>
              <a:ext uri="{FF2B5EF4-FFF2-40B4-BE49-F238E27FC236}">
                <a16:creationId xmlns:a16="http://schemas.microsoft.com/office/drawing/2014/main" id="{21158064-E22D-4034-9EA7-EBCF929C34F7}"/>
              </a:ext>
            </a:extLst>
          </p:cNvPr>
          <p:cNvSpPr txBox="1"/>
          <p:nvPr/>
        </p:nvSpPr>
        <p:spPr>
          <a:xfrm>
            <a:off x="4294835" y="4762500"/>
            <a:ext cx="325730" cy="261610"/>
          </a:xfrm>
          <a:prstGeom prst="rect">
            <a:avLst/>
          </a:prstGeom>
          <a:noFill/>
        </p:spPr>
        <p:txBody>
          <a:bodyPr wrap="none" rtlCol="0">
            <a:spAutoFit/>
          </a:bodyPr>
          <a:lstStyle/>
          <a:p>
            <a:r>
              <a:rPr lang="en-US" altLang="zh-CN" sz="1100" dirty="0">
                <a:solidFill>
                  <a:schemeClr val="tx1"/>
                </a:solidFill>
              </a:rPr>
              <a:t>12</a:t>
            </a:r>
            <a:endParaRPr lang="zh-CN" altLang="en-US" sz="1100" dirty="0">
              <a:solidFill>
                <a:schemeClr val="tx1"/>
              </a:solidFill>
            </a:endParaRPr>
          </a:p>
        </p:txBody>
      </p:sp>
      <p:sp>
        <p:nvSpPr>
          <p:cNvPr id="19" name="文本框 18">
            <a:extLst>
              <a:ext uri="{FF2B5EF4-FFF2-40B4-BE49-F238E27FC236}">
                <a16:creationId xmlns:a16="http://schemas.microsoft.com/office/drawing/2014/main" id="{D51475ED-7A39-425C-877D-A9A5B756F254}"/>
              </a:ext>
            </a:extLst>
          </p:cNvPr>
          <p:cNvSpPr txBox="1"/>
          <p:nvPr/>
        </p:nvSpPr>
        <p:spPr>
          <a:xfrm>
            <a:off x="5027612" y="4762500"/>
            <a:ext cx="255198" cy="261610"/>
          </a:xfrm>
          <a:prstGeom prst="rect">
            <a:avLst/>
          </a:prstGeom>
          <a:noFill/>
        </p:spPr>
        <p:txBody>
          <a:bodyPr wrap="none" rtlCol="0">
            <a:spAutoFit/>
          </a:bodyPr>
          <a:lstStyle/>
          <a:p>
            <a:r>
              <a:rPr lang="en-US" altLang="zh-CN" sz="1100" dirty="0">
                <a:solidFill>
                  <a:schemeClr val="tx1"/>
                </a:solidFill>
              </a:rPr>
              <a:t>4</a:t>
            </a:r>
            <a:endParaRPr lang="zh-CN" altLang="en-US" sz="1100" dirty="0">
              <a:solidFill>
                <a:schemeClr val="tx1"/>
              </a:solidFill>
            </a:endParaRPr>
          </a:p>
        </p:txBody>
      </p:sp>
      <p:sp>
        <p:nvSpPr>
          <p:cNvPr id="20" name="文本框 19">
            <a:extLst>
              <a:ext uri="{FF2B5EF4-FFF2-40B4-BE49-F238E27FC236}">
                <a16:creationId xmlns:a16="http://schemas.microsoft.com/office/drawing/2014/main" id="{BCA42664-5ADF-4E83-B010-752A2C5BE5E2}"/>
              </a:ext>
            </a:extLst>
          </p:cNvPr>
          <p:cNvSpPr txBox="1"/>
          <p:nvPr/>
        </p:nvSpPr>
        <p:spPr>
          <a:xfrm>
            <a:off x="5917002" y="4756578"/>
            <a:ext cx="325730" cy="261610"/>
          </a:xfrm>
          <a:prstGeom prst="rect">
            <a:avLst/>
          </a:prstGeom>
          <a:noFill/>
        </p:spPr>
        <p:txBody>
          <a:bodyPr wrap="none" rtlCol="0">
            <a:spAutoFit/>
          </a:bodyPr>
          <a:lstStyle/>
          <a:p>
            <a:r>
              <a:rPr lang="en-US" altLang="zh-CN" sz="1100" dirty="0">
                <a:solidFill>
                  <a:schemeClr val="tx1"/>
                </a:solidFill>
              </a:rPr>
              <a:t>24</a:t>
            </a:r>
            <a:endParaRPr lang="zh-CN" altLang="en-US" sz="1100" dirty="0">
              <a:solidFill>
                <a:schemeClr val="tx1"/>
              </a:solidFill>
            </a:endParaRPr>
          </a:p>
        </p:txBody>
      </p:sp>
      <p:sp>
        <p:nvSpPr>
          <p:cNvPr id="23" name="文本框 22">
            <a:extLst>
              <a:ext uri="{FF2B5EF4-FFF2-40B4-BE49-F238E27FC236}">
                <a16:creationId xmlns:a16="http://schemas.microsoft.com/office/drawing/2014/main" id="{5569AB55-DC53-44BF-8FB7-2AA31C00D2EF}"/>
              </a:ext>
            </a:extLst>
          </p:cNvPr>
          <p:cNvSpPr txBox="1"/>
          <p:nvPr/>
        </p:nvSpPr>
        <p:spPr>
          <a:xfrm>
            <a:off x="2840730" y="5435600"/>
            <a:ext cx="832279" cy="261610"/>
          </a:xfrm>
          <a:prstGeom prst="rect">
            <a:avLst/>
          </a:prstGeom>
          <a:noFill/>
        </p:spPr>
        <p:txBody>
          <a:bodyPr wrap="none" rtlCol="0">
            <a:spAutoFit/>
          </a:bodyPr>
          <a:lstStyle/>
          <a:p>
            <a:r>
              <a:rPr lang="en-US" altLang="zh-CN" sz="1100" dirty="0">
                <a:solidFill>
                  <a:schemeClr val="tx1"/>
                </a:solidFill>
              </a:rPr>
              <a:t>Set to 4~15</a:t>
            </a:r>
            <a:endParaRPr lang="zh-CN" altLang="en-US" sz="1100" dirty="0">
              <a:solidFill>
                <a:schemeClr val="tx1"/>
              </a:solidFill>
            </a:endParaRPr>
          </a:p>
        </p:txBody>
      </p:sp>
      <p:cxnSp>
        <p:nvCxnSpPr>
          <p:cNvPr id="24" name="连接符: 肘形 23">
            <a:extLst>
              <a:ext uri="{FF2B5EF4-FFF2-40B4-BE49-F238E27FC236}">
                <a16:creationId xmlns:a16="http://schemas.microsoft.com/office/drawing/2014/main" id="{E6AA518D-1032-4FF1-8903-F774999AA171}"/>
              </a:ext>
            </a:extLst>
          </p:cNvPr>
          <p:cNvCxnSpPr>
            <a:stCxn id="14" idx="2"/>
            <a:endCxn id="23" idx="3"/>
          </p:cNvCxnSpPr>
          <p:nvPr/>
        </p:nvCxnSpPr>
        <p:spPr bwMode="auto">
          <a:xfrm rot="5400000">
            <a:off x="4329756" y="4753454"/>
            <a:ext cx="156205" cy="1469697"/>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26" name="矩形 25">
            <a:extLst>
              <a:ext uri="{FF2B5EF4-FFF2-40B4-BE49-F238E27FC236}">
                <a16:creationId xmlns:a16="http://schemas.microsoft.com/office/drawing/2014/main" id="{68338314-1820-4CD5-8A3C-F53001A72F00}"/>
              </a:ext>
            </a:extLst>
          </p:cNvPr>
          <p:cNvSpPr/>
          <p:nvPr/>
        </p:nvSpPr>
        <p:spPr bwMode="auto">
          <a:xfrm>
            <a:off x="5716446" y="4111228"/>
            <a:ext cx="5334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7" name="文本框 26">
            <a:extLst>
              <a:ext uri="{FF2B5EF4-FFF2-40B4-BE49-F238E27FC236}">
                <a16:creationId xmlns:a16="http://schemas.microsoft.com/office/drawing/2014/main" id="{1C5104F0-E7F6-4775-B343-EE390D13227B}"/>
              </a:ext>
            </a:extLst>
          </p:cNvPr>
          <p:cNvSpPr txBox="1"/>
          <p:nvPr/>
        </p:nvSpPr>
        <p:spPr>
          <a:xfrm>
            <a:off x="3825397" y="4769042"/>
            <a:ext cx="433132" cy="261610"/>
          </a:xfrm>
          <a:prstGeom prst="rect">
            <a:avLst/>
          </a:prstGeom>
          <a:noFill/>
        </p:spPr>
        <p:txBody>
          <a:bodyPr wrap="none" rtlCol="0">
            <a:spAutoFit/>
          </a:bodyPr>
          <a:lstStyle/>
          <a:p>
            <a:r>
              <a:rPr lang="en-US" altLang="zh-CN" sz="1100" dirty="0">
                <a:solidFill>
                  <a:schemeClr val="tx1"/>
                </a:solidFill>
              </a:rPr>
              <a:t>Bits:</a:t>
            </a:r>
            <a:endParaRPr lang="zh-CN" altLang="en-US" sz="1100" dirty="0">
              <a:solidFill>
                <a:schemeClr val="tx1"/>
              </a:solidFill>
            </a:endParaRPr>
          </a:p>
        </p:txBody>
      </p:sp>
      <p:sp>
        <p:nvSpPr>
          <p:cNvPr id="28" name="矩形 27">
            <a:extLst>
              <a:ext uri="{FF2B5EF4-FFF2-40B4-BE49-F238E27FC236}">
                <a16:creationId xmlns:a16="http://schemas.microsoft.com/office/drawing/2014/main" id="{3EDF4F88-C22A-46C7-864D-FA1D04644A2B}"/>
              </a:ext>
            </a:extLst>
          </p:cNvPr>
          <p:cNvSpPr/>
          <p:nvPr/>
        </p:nvSpPr>
        <p:spPr bwMode="auto">
          <a:xfrm>
            <a:off x="4265444" y="4111228"/>
            <a:ext cx="763756"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Special 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203154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Frame format - Invite Frame</a:t>
            </a:r>
            <a:endParaRPr lang="zh-CN" altLang="en-US" dirty="0"/>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800" y="1751012"/>
            <a:ext cx="8001000" cy="2343488"/>
          </a:xfrm>
        </p:spPr>
        <p:txBody>
          <a:bodyPr/>
          <a:lstStyle/>
          <a:p>
            <a:pPr>
              <a:buFont typeface="Arial" pitchFamily="34" charset="0"/>
              <a:buChar char="•"/>
            </a:pPr>
            <a:r>
              <a:rPr lang="en-US" altLang="zh-CN" sz="1800" b="0" dirty="0"/>
              <a:t>Regarding the format of the user info field, three options are under consideration</a:t>
            </a:r>
          </a:p>
          <a:p>
            <a:pPr>
              <a:buFont typeface="Arial" pitchFamily="34" charset="0"/>
              <a:buChar char="•"/>
            </a:pPr>
            <a:r>
              <a:rPr lang="en-US" altLang="zh-CN" sz="1800" b="0" dirty="0"/>
              <a:t>Option 1: </a:t>
            </a:r>
          </a:p>
          <a:p>
            <a:pPr lvl="1">
              <a:buFont typeface="Arial" pitchFamily="34" charset="0"/>
              <a:buChar char="•"/>
            </a:pPr>
            <a:r>
              <a:rPr lang="en-US" altLang="zh-CN" sz="1400" b="0" dirty="0"/>
              <a:t>All the user info fields have the same format: AID12 + Feedback Type + Feedback Information</a:t>
            </a:r>
          </a:p>
          <a:p>
            <a:pPr>
              <a:buFont typeface="Arial" pitchFamily="34" charset="0"/>
              <a:buChar char="•"/>
            </a:pPr>
            <a:r>
              <a:rPr lang="en-US" altLang="zh-CN" sz="1800" b="0" dirty="0"/>
              <a:t>Option 2: </a:t>
            </a:r>
          </a:p>
          <a:p>
            <a:pPr lvl="1">
              <a:buFont typeface="Arial" pitchFamily="34" charset="0"/>
              <a:buChar char="•"/>
            </a:pPr>
            <a:r>
              <a:rPr lang="en-US" altLang="zh-CN" sz="1400" b="0" dirty="0"/>
              <a:t>The first user info field has the format: AID12 + Feedback Type + Feedback Information, </a:t>
            </a:r>
          </a:p>
          <a:p>
            <a:pPr lvl="1">
              <a:buFont typeface="Arial" pitchFamily="34" charset="0"/>
              <a:buChar char="•"/>
            </a:pPr>
            <a:r>
              <a:rPr lang="en-US" altLang="zh-CN" sz="1400" b="0" dirty="0"/>
              <a:t>From the second user info field, the format is</a:t>
            </a:r>
            <a:r>
              <a:rPr lang="en-US" altLang="zh-CN" sz="1400" dirty="0"/>
              <a:t>: Feedback Information</a:t>
            </a:r>
            <a:endParaRPr lang="en-US" altLang="zh-CN" sz="1000" b="0" dirty="0"/>
          </a:p>
        </p:txBody>
      </p:sp>
      <p:sp>
        <p:nvSpPr>
          <p:cNvPr id="5" name="矩形 4">
            <a:extLst>
              <a:ext uri="{FF2B5EF4-FFF2-40B4-BE49-F238E27FC236}">
                <a16:creationId xmlns:a16="http://schemas.microsoft.com/office/drawing/2014/main" id="{57B8B719-A11F-4F75-9EB8-6E2127121F15}"/>
              </a:ext>
            </a:extLst>
          </p:cNvPr>
          <p:cNvSpPr/>
          <p:nvPr/>
        </p:nvSpPr>
        <p:spPr bwMode="auto">
          <a:xfrm>
            <a:off x="386123" y="4251799"/>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Frame Control</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 name="矩形 5">
            <a:extLst>
              <a:ext uri="{FF2B5EF4-FFF2-40B4-BE49-F238E27FC236}">
                <a16:creationId xmlns:a16="http://schemas.microsoft.com/office/drawing/2014/main" id="{7B86F1D1-828E-41E6-A12B-12CC19F56599}"/>
              </a:ext>
            </a:extLst>
          </p:cNvPr>
          <p:cNvSpPr/>
          <p:nvPr/>
        </p:nvSpPr>
        <p:spPr bwMode="auto">
          <a:xfrm>
            <a:off x="1071923" y="4251799"/>
            <a:ext cx="7620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Duration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7" name="矩形 6">
            <a:extLst>
              <a:ext uri="{FF2B5EF4-FFF2-40B4-BE49-F238E27FC236}">
                <a16:creationId xmlns:a16="http://schemas.microsoft.com/office/drawing/2014/main" id="{8D897BBD-BFF8-466E-87E5-5AA057540B61}"/>
              </a:ext>
            </a:extLst>
          </p:cNvPr>
          <p:cNvSpPr/>
          <p:nvPr/>
        </p:nvSpPr>
        <p:spPr bwMode="auto">
          <a:xfrm>
            <a:off x="1833923" y="4251799"/>
            <a:ext cx="4572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RA</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8" name="矩形 7">
            <a:extLst>
              <a:ext uri="{FF2B5EF4-FFF2-40B4-BE49-F238E27FC236}">
                <a16:creationId xmlns:a16="http://schemas.microsoft.com/office/drawing/2014/main" id="{00FBA848-3372-4735-A6D5-183B4556FAD4}"/>
              </a:ext>
            </a:extLst>
          </p:cNvPr>
          <p:cNvSpPr/>
          <p:nvPr/>
        </p:nvSpPr>
        <p:spPr bwMode="auto">
          <a:xfrm>
            <a:off x="2291123" y="4251799"/>
            <a:ext cx="4572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a:solidFill>
                  <a:schemeClr val="tx1"/>
                </a:solidFill>
              </a:rPr>
              <a:t>T</a:t>
            </a:r>
            <a:r>
              <a:rPr kumimoji="0" lang="en-US" altLang="zh-CN" sz="1200" b="0" i="0" u="none" strike="noStrike" cap="none" normalizeH="0" baseline="0" dirty="0">
                <a:ln>
                  <a:noFill/>
                </a:ln>
                <a:solidFill>
                  <a:schemeClr val="tx1"/>
                </a:solidFill>
                <a:effectLst/>
                <a:latin typeface="Times New Roman" pitchFamily="16" charset="0"/>
                <a:ea typeface="MS Gothic" charset="-128"/>
              </a:rPr>
              <a:t>A</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9" name="矩形 8">
            <a:extLst>
              <a:ext uri="{FF2B5EF4-FFF2-40B4-BE49-F238E27FC236}">
                <a16:creationId xmlns:a16="http://schemas.microsoft.com/office/drawing/2014/main" id="{196E9259-417D-4A95-95FB-E4BD14F9B23B}"/>
              </a:ext>
            </a:extLst>
          </p:cNvPr>
          <p:cNvSpPr/>
          <p:nvPr/>
        </p:nvSpPr>
        <p:spPr bwMode="auto">
          <a:xfrm>
            <a:off x="2748323" y="4251799"/>
            <a:ext cx="7620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Common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88A141AB-AB88-491B-B3E2-13D747C294FB}"/>
              </a:ext>
            </a:extLst>
          </p:cNvPr>
          <p:cNvSpPr/>
          <p:nvPr/>
        </p:nvSpPr>
        <p:spPr bwMode="auto">
          <a:xfrm>
            <a:off x="4267200" y="4251799"/>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1" name="矩形 10">
            <a:extLst>
              <a:ext uri="{FF2B5EF4-FFF2-40B4-BE49-F238E27FC236}">
                <a16:creationId xmlns:a16="http://schemas.microsoft.com/office/drawing/2014/main" id="{A190FB16-B2E5-4A91-BC95-FE64517AE88C}"/>
              </a:ext>
            </a:extLst>
          </p:cNvPr>
          <p:cNvSpPr/>
          <p:nvPr/>
        </p:nvSpPr>
        <p:spPr bwMode="auto">
          <a:xfrm>
            <a:off x="6172200" y="4251799"/>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2" name="矩形 11">
            <a:extLst>
              <a:ext uri="{FF2B5EF4-FFF2-40B4-BE49-F238E27FC236}">
                <a16:creationId xmlns:a16="http://schemas.microsoft.com/office/drawing/2014/main" id="{F83CD936-B147-4F42-B78D-B4B7BCD29E00}"/>
              </a:ext>
            </a:extLst>
          </p:cNvPr>
          <p:cNvSpPr/>
          <p:nvPr/>
        </p:nvSpPr>
        <p:spPr bwMode="auto">
          <a:xfrm>
            <a:off x="6858000" y="4251799"/>
            <a:ext cx="5334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FCS</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3" name="矩形 12">
            <a:extLst>
              <a:ext uri="{FF2B5EF4-FFF2-40B4-BE49-F238E27FC236}">
                <a16:creationId xmlns:a16="http://schemas.microsoft.com/office/drawing/2014/main" id="{E07C6370-5264-493E-8010-4BAF246361D1}"/>
              </a:ext>
            </a:extLst>
          </p:cNvPr>
          <p:cNvSpPr/>
          <p:nvPr/>
        </p:nvSpPr>
        <p:spPr bwMode="auto">
          <a:xfrm>
            <a:off x="1979613" y="5093571"/>
            <a:ext cx="611188"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AID12</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4" name="矩形 13">
            <a:extLst>
              <a:ext uri="{FF2B5EF4-FFF2-40B4-BE49-F238E27FC236}">
                <a16:creationId xmlns:a16="http://schemas.microsoft.com/office/drawing/2014/main" id="{0791BF73-9ABD-4756-A98E-297EEEF59207}"/>
              </a:ext>
            </a:extLst>
          </p:cNvPr>
          <p:cNvSpPr/>
          <p:nvPr/>
        </p:nvSpPr>
        <p:spPr bwMode="auto">
          <a:xfrm>
            <a:off x="2590801" y="5093571"/>
            <a:ext cx="836612"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5" name="矩形 14">
            <a:extLst>
              <a:ext uri="{FF2B5EF4-FFF2-40B4-BE49-F238E27FC236}">
                <a16:creationId xmlns:a16="http://schemas.microsoft.com/office/drawing/2014/main" id="{F68B75FD-7896-4E16-9AD6-CD61A2B0CD5F}"/>
              </a:ext>
            </a:extLst>
          </p:cNvPr>
          <p:cNvSpPr/>
          <p:nvPr/>
        </p:nvSpPr>
        <p:spPr bwMode="auto">
          <a:xfrm>
            <a:off x="3427413" y="5093571"/>
            <a:ext cx="9906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直接连接符 15">
            <a:extLst>
              <a:ext uri="{FF2B5EF4-FFF2-40B4-BE49-F238E27FC236}">
                <a16:creationId xmlns:a16="http://schemas.microsoft.com/office/drawing/2014/main" id="{34FC2AC2-24B8-4F8F-B3D1-D821079F66FB}"/>
              </a:ext>
            </a:extLst>
          </p:cNvPr>
          <p:cNvCxnSpPr>
            <a:cxnSpLocks/>
          </p:cNvCxnSpPr>
          <p:nvPr/>
        </p:nvCxnSpPr>
        <p:spPr bwMode="auto">
          <a:xfrm flipH="1">
            <a:off x="1959498" y="4708999"/>
            <a:ext cx="2276518" cy="36784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直接连接符 16">
            <a:extLst>
              <a:ext uri="{FF2B5EF4-FFF2-40B4-BE49-F238E27FC236}">
                <a16:creationId xmlns:a16="http://schemas.microsoft.com/office/drawing/2014/main" id="{45B52FA0-5808-461E-B83C-7369DE283B8D}"/>
              </a:ext>
            </a:extLst>
          </p:cNvPr>
          <p:cNvCxnSpPr>
            <a:cxnSpLocks/>
          </p:cNvCxnSpPr>
          <p:nvPr/>
        </p:nvCxnSpPr>
        <p:spPr bwMode="auto">
          <a:xfrm flipH="1">
            <a:off x="4389644" y="4708999"/>
            <a:ext cx="554722" cy="38457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文本框 17">
            <a:extLst>
              <a:ext uri="{FF2B5EF4-FFF2-40B4-BE49-F238E27FC236}">
                <a16:creationId xmlns:a16="http://schemas.microsoft.com/office/drawing/2014/main" id="{21158064-E22D-4034-9EA7-EBCF929C34F7}"/>
              </a:ext>
            </a:extLst>
          </p:cNvPr>
          <p:cNvSpPr txBox="1"/>
          <p:nvPr/>
        </p:nvSpPr>
        <p:spPr>
          <a:xfrm>
            <a:off x="2161236" y="4903071"/>
            <a:ext cx="325730" cy="261610"/>
          </a:xfrm>
          <a:prstGeom prst="rect">
            <a:avLst/>
          </a:prstGeom>
          <a:noFill/>
        </p:spPr>
        <p:txBody>
          <a:bodyPr wrap="none" rtlCol="0">
            <a:spAutoFit/>
          </a:bodyPr>
          <a:lstStyle/>
          <a:p>
            <a:r>
              <a:rPr lang="en-US" altLang="zh-CN" sz="1100" dirty="0">
                <a:solidFill>
                  <a:schemeClr val="tx1"/>
                </a:solidFill>
              </a:rPr>
              <a:t>12</a:t>
            </a:r>
            <a:endParaRPr lang="zh-CN" altLang="en-US" sz="1100" dirty="0">
              <a:solidFill>
                <a:schemeClr val="tx1"/>
              </a:solidFill>
            </a:endParaRPr>
          </a:p>
        </p:txBody>
      </p:sp>
      <p:sp>
        <p:nvSpPr>
          <p:cNvPr id="19" name="文本框 18">
            <a:extLst>
              <a:ext uri="{FF2B5EF4-FFF2-40B4-BE49-F238E27FC236}">
                <a16:creationId xmlns:a16="http://schemas.microsoft.com/office/drawing/2014/main" id="{D51475ED-7A39-425C-877D-A9A5B756F254}"/>
              </a:ext>
            </a:extLst>
          </p:cNvPr>
          <p:cNvSpPr txBox="1"/>
          <p:nvPr/>
        </p:nvSpPr>
        <p:spPr>
          <a:xfrm>
            <a:off x="2894013" y="4903071"/>
            <a:ext cx="255198" cy="261610"/>
          </a:xfrm>
          <a:prstGeom prst="rect">
            <a:avLst/>
          </a:prstGeom>
          <a:noFill/>
        </p:spPr>
        <p:txBody>
          <a:bodyPr wrap="none" rtlCol="0">
            <a:spAutoFit/>
          </a:bodyPr>
          <a:lstStyle/>
          <a:p>
            <a:r>
              <a:rPr lang="en-US" altLang="zh-CN" sz="1100" dirty="0">
                <a:solidFill>
                  <a:schemeClr val="tx1"/>
                </a:solidFill>
              </a:rPr>
              <a:t>4</a:t>
            </a:r>
            <a:endParaRPr lang="zh-CN" altLang="en-US" sz="1100" dirty="0">
              <a:solidFill>
                <a:schemeClr val="tx1"/>
              </a:solidFill>
            </a:endParaRPr>
          </a:p>
        </p:txBody>
      </p:sp>
      <p:sp>
        <p:nvSpPr>
          <p:cNvPr id="20" name="文本框 19">
            <a:extLst>
              <a:ext uri="{FF2B5EF4-FFF2-40B4-BE49-F238E27FC236}">
                <a16:creationId xmlns:a16="http://schemas.microsoft.com/office/drawing/2014/main" id="{BCA42664-5ADF-4E83-B010-752A2C5BE5E2}"/>
              </a:ext>
            </a:extLst>
          </p:cNvPr>
          <p:cNvSpPr txBox="1"/>
          <p:nvPr/>
        </p:nvSpPr>
        <p:spPr>
          <a:xfrm>
            <a:off x="3783403" y="4897149"/>
            <a:ext cx="325730" cy="261610"/>
          </a:xfrm>
          <a:prstGeom prst="rect">
            <a:avLst/>
          </a:prstGeom>
          <a:noFill/>
        </p:spPr>
        <p:txBody>
          <a:bodyPr wrap="none" rtlCol="0">
            <a:spAutoFit/>
          </a:bodyPr>
          <a:lstStyle/>
          <a:p>
            <a:r>
              <a:rPr lang="en-US" altLang="zh-CN" sz="1100" dirty="0">
                <a:solidFill>
                  <a:schemeClr val="tx1"/>
                </a:solidFill>
              </a:rPr>
              <a:t>24</a:t>
            </a:r>
            <a:endParaRPr lang="zh-CN" altLang="en-US" sz="1100" dirty="0">
              <a:solidFill>
                <a:schemeClr val="tx1"/>
              </a:solidFill>
            </a:endParaRPr>
          </a:p>
        </p:txBody>
      </p:sp>
      <p:sp>
        <p:nvSpPr>
          <p:cNvPr id="23" name="文本框 22">
            <a:extLst>
              <a:ext uri="{FF2B5EF4-FFF2-40B4-BE49-F238E27FC236}">
                <a16:creationId xmlns:a16="http://schemas.microsoft.com/office/drawing/2014/main" id="{5569AB55-DC53-44BF-8FB7-2AA31C00D2EF}"/>
              </a:ext>
            </a:extLst>
          </p:cNvPr>
          <p:cNvSpPr txBox="1"/>
          <p:nvPr/>
        </p:nvSpPr>
        <p:spPr>
          <a:xfrm>
            <a:off x="707131" y="5576171"/>
            <a:ext cx="832279" cy="261610"/>
          </a:xfrm>
          <a:prstGeom prst="rect">
            <a:avLst/>
          </a:prstGeom>
          <a:noFill/>
        </p:spPr>
        <p:txBody>
          <a:bodyPr wrap="none" rtlCol="0">
            <a:spAutoFit/>
          </a:bodyPr>
          <a:lstStyle/>
          <a:p>
            <a:r>
              <a:rPr lang="en-US" altLang="zh-CN" sz="1100" dirty="0">
                <a:solidFill>
                  <a:schemeClr val="tx1"/>
                </a:solidFill>
              </a:rPr>
              <a:t>Set to 4~15</a:t>
            </a:r>
            <a:endParaRPr lang="zh-CN" altLang="en-US" sz="1100" dirty="0">
              <a:solidFill>
                <a:schemeClr val="tx1"/>
              </a:solidFill>
            </a:endParaRPr>
          </a:p>
        </p:txBody>
      </p:sp>
      <p:cxnSp>
        <p:nvCxnSpPr>
          <p:cNvPr id="24" name="连接符: 肘形 23">
            <a:extLst>
              <a:ext uri="{FF2B5EF4-FFF2-40B4-BE49-F238E27FC236}">
                <a16:creationId xmlns:a16="http://schemas.microsoft.com/office/drawing/2014/main" id="{E6AA518D-1032-4FF1-8903-F774999AA171}"/>
              </a:ext>
            </a:extLst>
          </p:cNvPr>
          <p:cNvCxnSpPr>
            <a:stCxn id="14" idx="2"/>
            <a:endCxn id="23" idx="3"/>
          </p:cNvCxnSpPr>
          <p:nvPr/>
        </p:nvCxnSpPr>
        <p:spPr bwMode="auto">
          <a:xfrm rot="5400000">
            <a:off x="2196157" y="4894025"/>
            <a:ext cx="156205" cy="1469697"/>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26" name="矩形 25">
            <a:extLst>
              <a:ext uri="{FF2B5EF4-FFF2-40B4-BE49-F238E27FC236}">
                <a16:creationId xmlns:a16="http://schemas.microsoft.com/office/drawing/2014/main" id="{68338314-1820-4CD5-8A3C-F53001A72F00}"/>
              </a:ext>
            </a:extLst>
          </p:cNvPr>
          <p:cNvSpPr/>
          <p:nvPr/>
        </p:nvSpPr>
        <p:spPr bwMode="auto">
          <a:xfrm>
            <a:off x="5638800" y="4251799"/>
            <a:ext cx="5334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7" name="文本框 26">
            <a:extLst>
              <a:ext uri="{FF2B5EF4-FFF2-40B4-BE49-F238E27FC236}">
                <a16:creationId xmlns:a16="http://schemas.microsoft.com/office/drawing/2014/main" id="{1C5104F0-E7F6-4775-B343-EE390D13227B}"/>
              </a:ext>
            </a:extLst>
          </p:cNvPr>
          <p:cNvSpPr txBox="1"/>
          <p:nvPr/>
        </p:nvSpPr>
        <p:spPr>
          <a:xfrm>
            <a:off x="1691798" y="4909613"/>
            <a:ext cx="433132" cy="261610"/>
          </a:xfrm>
          <a:prstGeom prst="rect">
            <a:avLst/>
          </a:prstGeom>
          <a:noFill/>
        </p:spPr>
        <p:txBody>
          <a:bodyPr wrap="none" rtlCol="0">
            <a:spAutoFit/>
          </a:bodyPr>
          <a:lstStyle/>
          <a:p>
            <a:r>
              <a:rPr lang="en-US" altLang="zh-CN" sz="1100" dirty="0">
                <a:solidFill>
                  <a:schemeClr val="tx1"/>
                </a:solidFill>
              </a:rPr>
              <a:t>Bits:</a:t>
            </a:r>
            <a:endParaRPr lang="zh-CN" altLang="en-US" sz="1100" dirty="0">
              <a:solidFill>
                <a:schemeClr val="tx1"/>
              </a:solidFill>
            </a:endParaRPr>
          </a:p>
        </p:txBody>
      </p:sp>
      <p:sp>
        <p:nvSpPr>
          <p:cNvPr id="28" name="矩形 27">
            <a:extLst>
              <a:ext uri="{FF2B5EF4-FFF2-40B4-BE49-F238E27FC236}">
                <a16:creationId xmlns:a16="http://schemas.microsoft.com/office/drawing/2014/main" id="{3EDF4F88-C22A-46C7-864D-FA1D04644A2B}"/>
              </a:ext>
            </a:extLst>
          </p:cNvPr>
          <p:cNvSpPr/>
          <p:nvPr/>
        </p:nvSpPr>
        <p:spPr bwMode="auto">
          <a:xfrm>
            <a:off x="3505032" y="4251799"/>
            <a:ext cx="763756"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Special 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9" name="矩形 28">
            <a:extLst>
              <a:ext uri="{FF2B5EF4-FFF2-40B4-BE49-F238E27FC236}">
                <a16:creationId xmlns:a16="http://schemas.microsoft.com/office/drawing/2014/main" id="{A227729A-908A-4D34-B1E3-F98CDA7AB835}"/>
              </a:ext>
            </a:extLst>
          </p:cNvPr>
          <p:cNvSpPr/>
          <p:nvPr/>
        </p:nvSpPr>
        <p:spPr bwMode="auto">
          <a:xfrm>
            <a:off x="4952690" y="4251799"/>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2" name="矩形 31">
            <a:extLst>
              <a:ext uri="{FF2B5EF4-FFF2-40B4-BE49-F238E27FC236}">
                <a16:creationId xmlns:a16="http://schemas.microsoft.com/office/drawing/2014/main" id="{AC4017BD-65B6-4D26-BEC7-5076A5B7B1E1}"/>
              </a:ext>
            </a:extLst>
          </p:cNvPr>
          <p:cNvSpPr/>
          <p:nvPr/>
        </p:nvSpPr>
        <p:spPr bwMode="auto">
          <a:xfrm>
            <a:off x="4724401" y="5169771"/>
            <a:ext cx="681053"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AID12</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3" name="矩形 32">
            <a:extLst>
              <a:ext uri="{FF2B5EF4-FFF2-40B4-BE49-F238E27FC236}">
                <a16:creationId xmlns:a16="http://schemas.microsoft.com/office/drawing/2014/main" id="{842446D3-37E0-4775-8368-9AAF6DB80DF8}"/>
              </a:ext>
            </a:extLst>
          </p:cNvPr>
          <p:cNvSpPr/>
          <p:nvPr/>
        </p:nvSpPr>
        <p:spPr bwMode="auto">
          <a:xfrm>
            <a:off x="5405454" y="5169771"/>
            <a:ext cx="842946"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Type</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4" name="矩形 33">
            <a:extLst>
              <a:ext uri="{FF2B5EF4-FFF2-40B4-BE49-F238E27FC236}">
                <a16:creationId xmlns:a16="http://schemas.microsoft.com/office/drawing/2014/main" id="{029F279D-0A44-49D3-BE50-CEC19DD095CA}"/>
              </a:ext>
            </a:extLst>
          </p:cNvPr>
          <p:cNvSpPr/>
          <p:nvPr/>
        </p:nvSpPr>
        <p:spPr bwMode="auto">
          <a:xfrm>
            <a:off x="6248400" y="5169771"/>
            <a:ext cx="207546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5" name="文本框 34">
            <a:extLst>
              <a:ext uri="{FF2B5EF4-FFF2-40B4-BE49-F238E27FC236}">
                <a16:creationId xmlns:a16="http://schemas.microsoft.com/office/drawing/2014/main" id="{91F1CD94-15B9-44BD-8A4A-190C30A5D6F7}"/>
              </a:ext>
            </a:extLst>
          </p:cNvPr>
          <p:cNvSpPr txBox="1"/>
          <p:nvPr/>
        </p:nvSpPr>
        <p:spPr>
          <a:xfrm>
            <a:off x="4800600" y="4973349"/>
            <a:ext cx="325730" cy="261610"/>
          </a:xfrm>
          <a:prstGeom prst="rect">
            <a:avLst/>
          </a:prstGeom>
          <a:noFill/>
        </p:spPr>
        <p:txBody>
          <a:bodyPr wrap="none" rtlCol="0">
            <a:spAutoFit/>
          </a:bodyPr>
          <a:lstStyle/>
          <a:p>
            <a:r>
              <a:rPr lang="en-US" altLang="zh-CN" sz="1100" dirty="0">
                <a:solidFill>
                  <a:schemeClr val="tx1"/>
                </a:solidFill>
              </a:rPr>
              <a:t>12</a:t>
            </a:r>
            <a:endParaRPr lang="zh-CN" altLang="en-US" sz="1100" dirty="0">
              <a:solidFill>
                <a:schemeClr val="tx1"/>
              </a:solidFill>
            </a:endParaRPr>
          </a:p>
        </p:txBody>
      </p:sp>
      <p:sp>
        <p:nvSpPr>
          <p:cNvPr id="36" name="文本框 35">
            <a:extLst>
              <a:ext uri="{FF2B5EF4-FFF2-40B4-BE49-F238E27FC236}">
                <a16:creationId xmlns:a16="http://schemas.microsoft.com/office/drawing/2014/main" id="{306177B1-C285-41BA-8DFE-1B2D1ACE53C5}"/>
              </a:ext>
            </a:extLst>
          </p:cNvPr>
          <p:cNvSpPr txBox="1"/>
          <p:nvPr/>
        </p:nvSpPr>
        <p:spPr>
          <a:xfrm>
            <a:off x="5688402" y="4973349"/>
            <a:ext cx="255198" cy="261610"/>
          </a:xfrm>
          <a:prstGeom prst="rect">
            <a:avLst/>
          </a:prstGeom>
          <a:noFill/>
        </p:spPr>
        <p:txBody>
          <a:bodyPr wrap="none" rtlCol="0">
            <a:spAutoFit/>
          </a:bodyPr>
          <a:lstStyle/>
          <a:p>
            <a:r>
              <a:rPr lang="en-US" altLang="zh-CN" sz="1100" dirty="0">
                <a:solidFill>
                  <a:schemeClr val="tx1"/>
                </a:solidFill>
              </a:rPr>
              <a:t>4</a:t>
            </a:r>
            <a:endParaRPr lang="zh-CN" altLang="en-US" sz="1100" dirty="0">
              <a:solidFill>
                <a:schemeClr val="tx1"/>
              </a:solidFill>
            </a:endParaRPr>
          </a:p>
        </p:txBody>
      </p:sp>
      <p:sp>
        <p:nvSpPr>
          <p:cNvPr id="37" name="文本框 36">
            <a:extLst>
              <a:ext uri="{FF2B5EF4-FFF2-40B4-BE49-F238E27FC236}">
                <a16:creationId xmlns:a16="http://schemas.microsoft.com/office/drawing/2014/main" id="{1CBF6908-A9DC-462D-9F7F-EA53C1CA474D}"/>
              </a:ext>
            </a:extLst>
          </p:cNvPr>
          <p:cNvSpPr txBox="1"/>
          <p:nvPr/>
        </p:nvSpPr>
        <p:spPr>
          <a:xfrm>
            <a:off x="7010400" y="4973349"/>
            <a:ext cx="325730" cy="261610"/>
          </a:xfrm>
          <a:prstGeom prst="rect">
            <a:avLst/>
          </a:prstGeom>
          <a:noFill/>
        </p:spPr>
        <p:txBody>
          <a:bodyPr wrap="none" rtlCol="0">
            <a:spAutoFit/>
          </a:bodyPr>
          <a:lstStyle/>
          <a:p>
            <a:r>
              <a:rPr lang="en-US" altLang="zh-CN" sz="1100" dirty="0">
                <a:solidFill>
                  <a:schemeClr val="tx1"/>
                </a:solidFill>
              </a:rPr>
              <a:t>24</a:t>
            </a:r>
            <a:endParaRPr lang="zh-CN" altLang="en-US" sz="1100" dirty="0">
              <a:solidFill>
                <a:schemeClr val="tx1"/>
              </a:solidFill>
            </a:endParaRPr>
          </a:p>
        </p:txBody>
      </p:sp>
      <p:sp>
        <p:nvSpPr>
          <p:cNvPr id="40" name="矩形 39">
            <a:extLst>
              <a:ext uri="{FF2B5EF4-FFF2-40B4-BE49-F238E27FC236}">
                <a16:creationId xmlns:a16="http://schemas.microsoft.com/office/drawing/2014/main" id="{004EA1D0-2E7F-461D-8D45-716A7D3BF09B}"/>
              </a:ext>
            </a:extLst>
          </p:cNvPr>
          <p:cNvSpPr/>
          <p:nvPr/>
        </p:nvSpPr>
        <p:spPr bwMode="auto">
          <a:xfrm>
            <a:off x="4724402" y="5943600"/>
            <a:ext cx="3599458"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43" name="文本框 42">
            <a:extLst>
              <a:ext uri="{FF2B5EF4-FFF2-40B4-BE49-F238E27FC236}">
                <a16:creationId xmlns:a16="http://schemas.microsoft.com/office/drawing/2014/main" id="{5C55BA55-5CCA-4508-8ACC-F3D1A1C13FD0}"/>
              </a:ext>
            </a:extLst>
          </p:cNvPr>
          <p:cNvSpPr txBox="1"/>
          <p:nvPr/>
        </p:nvSpPr>
        <p:spPr>
          <a:xfrm>
            <a:off x="6248400" y="5707390"/>
            <a:ext cx="325730" cy="261610"/>
          </a:xfrm>
          <a:prstGeom prst="rect">
            <a:avLst/>
          </a:prstGeom>
          <a:noFill/>
        </p:spPr>
        <p:txBody>
          <a:bodyPr wrap="none" rtlCol="0">
            <a:spAutoFit/>
          </a:bodyPr>
          <a:lstStyle/>
          <a:p>
            <a:r>
              <a:rPr lang="en-US" altLang="zh-CN" sz="1100" dirty="0">
                <a:solidFill>
                  <a:schemeClr val="tx1"/>
                </a:solidFill>
              </a:rPr>
              <a:t>40</a:t>
            </a:r>
            <a:endParaRPr lang="zh-CN" altLang="en-US" sz="1100" dirty="0">
              <a:solidFill>
                <a:schemeClr val="tx1"/>
              </a:solidFill>
            </a:endParaRPr>
          </a:p>
        </p:txBody>
      </p:sp>
      <p:cxnSp>
        <p:nvCxnSpPr>
          <p:cNvPr id="45" name="直接连接符 44">
            <a:extLst>
              <a:ext uri="{FF2B5EF4-FFF2-40B4-BE49-F238E27FC236}">
                <a16:creationId xmlns:a16="http://schemas.microsoft.com/office/drawing/2014/main" id="{9D3AD55B-C674-4089-B43C-4BBCBEE96944}"/>
              </a:ext>
            </a:extLst>
          </p:cNvPr>
          <p:cNvCxnSpPr>
            <a:cxnSpLocks/>
          </p:cNvCxnSpPr>
          <p:nvPr/>
        </p:nvCxnSpPr>
        <p:spPr bwMode="auto">
          <a:xfrm flipH="1">
            <a:off x="4742896" y="4708999"/>
            <a:ext cx="201469" cy="4607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直接连接符 46">
            <a:extLst>
              <a:ext uri="{FF2B5EF4-FFF2-40B4-BE49-F238E27FC236}">
                <a16:creationId xmlns:a16="http://schemas.microsoft.com/office/drawing/2014/main" id="{042260DF-A884-45E0-AC81-9EE6A5CCB7A5}"/>
              </a:ext>
            </a:extLst>
          </p:cNvPr>
          <p:cNvCxnSpPr>
            <a:cxnSpLocks/>
          </p:cNvCxnSpPr>
          <p:nvPr/>
        </p:nvCxnSpPr>
        <p:spPr bwMode="auto">
          <a:xfrm>
            <a:off x="5625742" y="4708999"/>
            <a:ext cx="2698117" cy="46077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3" name="文本框 52">
            <a:extLst>
              <a:ext uri="{FF2B5EF4-FFF2-40B4-BE49-F238E27FC236}">
                <a16:creationId xmlns:a16="http://schemas.microsoft.com/office/drawing/2014/main" id="{D9613685-4A22-4FB0-BCC7-E32023552540}"/>
              </a:ext>
            </a:extLst>
          </p:cNvPr>
          <p:cNvSpPr txBox="1"/>
          <p:nvPr/>
        </p:nvSpPr>
        <p:spPr>
          <a:xfrm>
            <a:off x="8456613" y="5191366"/>
            <a:ext cx="502061" cy="261610"/>
          </a:xfrm>
          <a:prstGeom prst="rect">
            <a:avLst/>
          </a:prstGeom>
          <a:noFill/>
        </p:spPr>
        <p:txBody>
          <a:bodyPr wrap="none" rtlCol="0">
            <a:spAutoFit/>
          </a:bodyPr>
          <a:lstStyle/>
          <a:p>
            <a:r>
              <a:rPr lang="en-US" altLang="zh-CN" sz="1100" dirty="0" err="1">
                <a:solidFill>
                  <a:schemeClr val="tx1"/>
                </a:solidFill>
              </a:rPr>
              <a:t>Opt</a:t>
            </a:r>
            <a:r>
              <a:rPr lang="en-US" altLang="zh-CN" sz="1100" dirty="0">
                <a:solidFill>
                  <a:schemeClr val="tx1"/>
                </a:solidFill>
              </a:rPr>
              <a:t> 1</a:t>
            </a:r>
            <a:endParaRPr lang="zh-CN" altLang="en-US" sz="1100" dirty="0">
              <a:solidFill>
                <a:schemeClr val="tx1"/>
              </a:solidFill>
            </a:endParaRPr>
          </a:p>
        </p:txBody>
      </p:sp>
      <p:sp>
        <p:nvSpPr>
          <p:cNvPr id="54" name="文本框 53">
            <a:extLst>
              <a:ext uri="{FF2B5EF4-FFF2-40B4-BE49-F238E27FC236}">
                <a16:creationId xmlns:a16="http://schemas.microsoft.com/office/drawing/2014/main" id="{E4938531-E60A-448C-9A57-8B3AE25BDE16}"/>
              </a:ext>
            </a:extLst>
          </p:cNvPr>
          <p:cNvSpPr txBox="1"/>
          <p:nvPr/>
        </p:nvSpPr>
        <p:spPr>
          <a:xfrm>
            <a:off x="8492774" y="5970265"/>
            <a:ext cx="502061" cy="261610"/>
          </a:xfrm>
          <a:prstGeom prst="rect">
            <a:avLst/>
          </a:prstGeom>
          <a:noFill/>
        </p:spPr>
        <p:txBody>
          <a:bodyPr wrap="none" rtlCol="0">
            <a:spAutoFit/>
          </a:bodyPr>
          <a:lstStyle/>
          <a:p>
            <a:r>
              <a:rPr lang="en-US" altLang="zh-CN" sz="1100" dirty="0" err="1">
                <a:solidFill>
                  <a:schemeClr val="tx1"/>
                </a:solidFill>
              </a:rPr>
              <a:t>Opt</a:t>
            </a:r>
            <a:r>
              <a:rPr lang="en-US" altLang="zh-CN" sz="1100" dirty="0">
                <a:solidFill>
                  <a:schemeClr val="tx1"/>
                </a:solidFill>
              </a:rPr>
              <a:t> 2</a:t>
            </a:r>
            <a:endParaRPr lang="zh-CN" altLang="en-US" sz="1100" dirty="0">
              <a:solidFill>
                <a:schemeClr val="tx1"/>
              </a:solidFill>
            </a:endParaRPr>
          </a:p>
        </p:txBody>
      </p:sp>
    </p:spTree>
    <p:extLst>
      <p:ext uri="{BB962C8B-B14F-4D97-AF65-F5344CB8AC3E}">
        <p14:creationId xmlns:p14="http://schemas.microsoft.com/office/powerpoint/2010/main" val="3459553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Frame format - Invite Frame</a:t>
            </a:r>
            <a:endParaRPr lang="zh-CN" altLang="en-US" dirty="0"/>
          </a:p>
        </p:txBody>
      </p:sp>
      <p:sp>
        <p:nvSpPr>
          <p:cNvPr id="4" name="灯片编号占位符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9</a:t>
            </a:fld>
            <a:endParaRPr lang="en-GB" dirty="0"/>
          </a:p>
        </p:txBody>
      </p:sp>
      <p:sp>
        <p:nvSpPr>
          <p:cNvPr id="25" name="内容占位符 2"/>
          <p:cNvSpPr>
            <a:spLocks noGrp="1"/>
          </p:cNvSpPr>
          <p:nvPr>
            <p:ph idx="1"/>
          </p:nvPr>
        </p:nvSpPr>
        <p:spPr>
          <a:xfrm>
            <a:off x="685800" y="1751012"/>
            <a:ext cx="8001000" cy="1811415"/>
          </a:xfrm>
        </p:spPr>
        <p:txBody>
          <a:bodyPr/>
          <a:lstStyle/>
          <a:p>
            <a:pPr>
              <a:buFont typeface="Arial" pitchFamily="34" charset="0"/>
              <a:buChar char="•"/>
            </a:pPr>
            <a:r>
              <a:rPr lang="en-US" altLang="zh-CN" sz="1800" b="0" dirty="0"/>
              <a:t>Regarding the format of the user info field, three options are under consideration</a:t>
            </a:r>
          </a:p>
          <a:p>
            <a:pPr>
              <a:buFont typeface="Arial" pitchFamily="34" charset="0"/>
              <a:buChar char="•"/>
            </a:pPr>
            <a:r>
              <a:rPr lang="en-US" altLang="zh-CN" sz="1800" b="0" dirty="0"/>
              <a:t>Option 3: </a:t>
            </a:r>
          </a:p>
          <a:p>
            <a:pPr lvl="1">
              <a:buFont typeface="Arial" pitchFamily="34" charset="0"/>
              <a:buChar char="•"/>
            </a:pPr>
            <a:r>
              <a:rPr lang="en-US" altLang="zh-CN" sz="1400" b="0" dirty="0"/>
              <a:t>All the user info fields have the same format: </a:t>
            </a:r>
            <a:r>
              <a:rPr lang="en-US" altLang="zh-CN" sz="1400" dirty="0"/>
              <a:t>Feedback Information </a:t>
            </a:r>
          </a:p>
          <a:p>
            <a:pPr lvl="1">
              <a:buFont typeface="Arial" pitchFamily="34" charset="0"/>
              <a:buChar char="•"/>
            </a:pPr>
            <a:r>
              <a:rPr lang="en-US" altLang="zh-CN" sz="1400" b="0" dirty="0"/>
              <a:t>The Feedback Type field is carried in the Common Info field</a:t>
            </a:r>
          </a:p>
          <a:p>
            <a:pPr lvl="1">
              <a:buFont typeface="Arial" pitchFamily="34" charset="0"/>
              <a:buChar char="•"/>
            </a:pPr>
            <a:r>
              <a:rPr lang="en-US" altLang="zh-CN" sz="1400" dirty="0"/>
              <a:t>RA is set to the MAC address of the coordinated AP</a:t>
            </a:r>
            <a:endParaRPr lang="en-US" altLang="zh-CN" sz="1400" b="0" dirty="0"/>
          </a:p>
          <a:p>
            <a:pPr marL="457200" lvl="1" indent="0"/>
            <a:endParaRPr lang="en-US" altLang="zh-CN" sz="1000" b="0" dirty="0"/>
          </a:p>
        </p:txBody>
      </p:sp>
      <p:sp>
        <p:nvSpPr>
          <p:cNvPr id="5" name="矩形 4">
            <a:extLst>
              <a:ext uri="{FF2B5EF4-FFF2-40B4-BE49-F238E27FC236}">
                <a16:creationId xmlns:a16="http://schemas.microsoft.com/office/drawing/2014/main" id="{57B8B719-A11F-4F75-9EB8-6E2127121F15}"/>
              </a:ext>
            </a:extLst>
          </p:cNvPr>
          <p:cNvSpPr/>
          <p:nvPr/>
        </p:nvSpPr>
        <p:spPr bwMode="auto">
          <a:xfrm>
            <a:off x="1072402" y="4251799"/>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Frame Control</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 name="矩形 5">
            <a:extLst>
              <a:ext uri="{FF2B5EF4-FFF2-40B4-BE49-F238E27FC236}">
                <a16:creationId xmlns:a16="http://schemas.microsoft.com/office/drawing/2014/main" id="{7B86F1D1-828E-41E6-A12B-12CC19F56599}"/>
              </a:ext>
            </a:extLst>
          </p:cNvPr>
          <p:cNvSpPr/>
          <p:nvPr/>
        </p:nvSpPr>
        <p:spPr bwMode="auto">
          <a:xfrm>
            <a:off x="1758202" y="4251799"/>
            <a:ext cx="7620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Duration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7" name="矩形 6">
            <a:extLst>
              <a:ext uri="{FF2B5EF4-FFF2-40B4-BE49-F238E27FC236}">
                <a16:creationId xmlns:a16="http://schemas.microsoft.com/office/drawing/2014/main" id="{8D897BBD-BFF8-466E-87E5-5AA057540B61}"/>
              </a:ext>
            </a:extLst>
          </p:cNvPr>
          <p:cNvSpPr/>
          <p:nvPr/>
        </p:nvSpPr>
        <p:spPr bwMode="auto">
          <a:xfrm>
            <a:off x="2520202" y="4251799"/>
            <a:ext cx="4572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RA</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8" name="矩形 7">
            <a:extLst>
              <a:ext uri="{FF2B5EF4-FFF2-40B4-BE49-F238E27FC236}">
                <a16:creationId xmlns:a16="http://schemas.microsoft.com/office/drawing/2014/main" id="{00FBA848-3372-4735-A6D5-183B4556FAD4}"/>
              </a:ext>
            </a:extLst>
          </p:cNvPr>
          <p:cNvSpPr/>
          <p:nvPr/>
        </p:nvSpPr>
        <p:spPr bwMode="auto">
          <a:xfrm>
            <a:off x="2977402" y="4251799"/>
            <a:ext cx="4572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a:solidFill>
                  <a:schemeClr val="tx1"/>
                </a:solidFill>
              </a:rPr>
              <a:t>T</a:t>
            </a:r>
            <a:r>
              <a:rPr kumimoji="0" lang="en-US" altLang="zh-CN" sz="1200" b="0" i="0" u="none" strike="noStrike" cap="none" normalizeH="0" baseline="0" dirty="0">
                <a:ln>
                  <a:noFill/>
                </a:ln>
                <a:solidFill>
                  <a:schemeClr val="tx1"/>
                </a:solidFill>
                <a:effectLst/>
                <a:latin typeface="Times New Roman" pitchFamily="16" charset="0"/>
                <a:ea typeface="MS Gothic" charset="-128"/>
              </a:rPr>
              <a:t>A</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9" name="矩形 8">
            <a:extLst>
              <a:ext uri="{FF2B5EF4-FFF2-40B4-BE49-F238E27FC236}">
                <a16:creationId xmlns:a16="http://schemas.microsoft.com/office/drawing/2014/main" id="{196E9259-417D-4A95-95FB-E4BD14F9B23B}"/>
              </a:ext>
            </a:extLst>
          </p:cNvPr>
          <p:cNvSpPr/>
          <p:nvPr/>
        </p:nvSpPr>
        <p:spPr bwMode="auto">
          <a:xfrm>
            <a:off x="3434602" y="4251799"/>
            <a:ext cx="7620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Common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1" name="矩形 10">
            <a:extLst>
              <a:ext uri="{FF2B5EF4-FFF2-40B4-BE49-F238E27FC236}">
                <a16:creationId xmlns:a16="http://schemas.microsoft.com/office/drawing/2014/main" id="{A190FB16-B2E5-4A91-BC95-FE64517AE88C}"/>
              </a:ext>
            </a:extLst>
          </p:cNvPr>
          <p:cNvSpPr/>
          <p:nvPr/>
        </p:nvSpPr>
        <p:spPr bwMode="auto">
          <a:xfrm>
            <a:off x="6172200" y="4251799"/>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2" name="矩形 11">
            <a:extLst>
              <a:ext uri="{FF2B5EF4-FFF2-40B4-BE49-F238E27FC236}">
                <a16:creationId xmlns:a16="http://schemas.microsoft.com/office/drawing/2014/main" id="{F83CD936-B147-4F42-B78D-B4B7BCD29E00}"/>
              </a:ext>
            </a:extLst>
          </p:cNvPr>
          <p:cNvSpPr/>
          <p:nvPr/>
        </p:nvSpPr>
        <p:spPr bwMode="auto">
          <a:xfrm>
            <a:off x="6858000" y="4251799"/>
            <a:ext cx="5334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FCS</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6" name="矩形 25">
            <a:extLst>
              <a:ext uri="{FF2B5EF4-FFF2-40B4-BE49-F238E27FC236}">
                <a16:creationId xmlns:a16="http://schemas.microsoft.com/office/drawing/2014/main" id="{68338314-1820-4CD5-8A3C-F53001A72F00}"/>
              </a:ext>
            </a:extLst>
          </p:cNvPr>
          <p:cNvSpPr/>
          <p:nvPr/>
        </p:nvSpPr>
        <p:spPr bwMode="auto">
          <a:xfrm>
            <a:off x="5638800" y="4251799"/>
            <a:ext cx="5334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8" name="矩形 27">
            <a:extLst>
              <a:ext uri="{FF2B5EF4-FFF2-40B4-BE49-F238E27FC236}">
                <a16:creationId xmlns:a16="http://schemas.microsoft.com/office/drawing/2014/main" id="{3EDF4F88-C22A-46C7-864D-FA1D04644A2B}"/>
              </a:ext>
            </a:extLst>
          </p:cNvPr>
          <p:cNvSpPr/>
          <p:nvPr/>
        </p:nvSpPr>
        <p:spPr bwMode="auto">
          <a:xfrm>
            <a:off x="4191311" y="4251799"/>
            <a:ext cx="763756"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Special 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9" name="矩形 28">
            <a:extLst>
              <a:ext uri="{FF2B5EF4-FFF2-40B4-BE49-F238E27FC236}">
                <a16:creationId xmlns:a16="http://schemas.microsoft.com/office/drawing/2014/main" id="{A227729A-908A-4D34-B1E3-F98CDA7AB835}"/>
              </a:ext>
            </a:extLst>
          </p:cNvPr>
          <p:cNvSpPr/>
          <p:nvPr/>
        </p:nvSpPr>
        <p:spPr bwMode="auto">
          <a:xfrm>
            <a:off x="4952690" y="4251799"/>
            <a:ext cx="685800"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User Info</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40" name="矩形 39">
            <a:extLst>
              <a:ext uri="{FF2B5EF4-FFF2-40B4-BE49-F238E27FC236}">
                <a16:creationId xmlns:a16="http://schemas.microsoft.com/office/drawing/2014/main" id="{004EA1D0-2E7F-461D-8D45-716A7D3BF09B}"/>
              </a:ext>
            </a:extLst>
          </p:cNvPr>
          <p:cNvSpPr/>
          <p:nvPr/>
        </p:nvSpPr>
        <p:spPr bwMode="auto">
          <a:xfrm>
            <a:off x="3727660" y="5257800"/>
            <a:ext cx="3586608" cy="4572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tx1"/>
                </a:solidFill>
                <a:effectLst/>
                <a:latin typeface="Times New Roman" pitchFamily="16" charset="0"/>
                <a:ea typeface="MS Gothic" charset="-128"/>
              </a:rPr>
              <a:t>Feedback Information</a:t>
            </a:r>
            <a:endParaRPr kumimoji="0" lang="zh-CN" alt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43" name="文本框 42">
            <a:extLst>
              <a:ext uri="{FF2B5EF4-FFF2-40B4-BE49-F238E27FC236}">
                <a16:creationId xmlns:a16="http://schemas.microsoft.com/office/drawing/2014/main" id="{5C55BA55-5CCA-4508-8ACC-F3D1A1C13FD0}"/>
              </a:ext>
            </a:extLst>
          </p:cNvPr>
          <p:cNvSpPr txBox="1"/>
          <p:nvPr/>
        </p:nvSpPr>
        <p:spPr>
          <a:xfrm>
            <a:off x="5236870" y="5021590"/>
            <a:ext cx="325730" cy="261610"/>
          </a:xfrm>
          <a:prstGeom prst="rect">
            <a:avLst/>
          </a:prstGeom>
          <a:noFill/>
        </p:spPr>
        <p:txBody>
          <a:bodyPr wrap="none" rtlCol="0">
            <a:spAutoFit/>
          </a:bodyPr>
          <a:lstStyle/>
          <a:p>
            <a:r>
              <a:rPr lang="en-US" altLang="zh-CN" sz="1100" dirty="0">
                <a:solidFill>
                  <a:schemeClr val="tx1"/>
                </a:solidFill>
              </a:rPr>
              <a:t>40</a:t>
            </a:r>
            <a:endParaRPr lang="zh-CN" altLang="en-US" sz="1100" dirty="0">
              <a:solidFill>
                <a:schemeClr val="tx1"/>
              </a:solidFill>
            </a:endParaRPr>
          </a:p>
        </p:txBody>
      </p:sp>
      <p:cxnSp>
        <p:nvCxnSpPr>
          <p:cNvPr id="47" name="直接连接符 46">
            <a:extLst>
              <a:ext uri="{FF2B5EF4-FFF2-40B4-BE49-F238E27FC236}">
                <a16:creationId xmlns:a16="http://schemas.microsoft.com/office/drawing/2014/main" id="{042260DF-A884-45E0-AC81-9EE6A5CCB7A5}"/>
              </a:ext>
            </a:extLst>
          </p:cNvPr>
          <p:cNvCxnSpPr>
            <a:cxnSpLocks/>
          </p:cNvCxnSpPr>
          <p:nvPr/>
        </p:nvCxnSpPr>
        <p:spPr bwMode="auto">
          <a:xfrm>
            <a:off x="5625742" y="4708999"/>
            <a:ext cx="1688525" cy="548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4" name="文本框 53">
            <a:extLst>
              <a:ext uri="{FF2B5EF4-FFF2-40B4-BE49-F238E27FC236}">
                <a16:creationId xmlns:a16="http://schemas.microsoft.com/office/drawing/2014/main" id="{E4938531-E60A-448C-9A57-8B3AE25BDE16}"/>
              </a:ext>
            </a:extLst>
          </p:cNvPr>
          <p:cNvSpPr txBox="1"/>
          <p:nvPr/>
        </p:nvSpPr>
        <p:spPr>
          <a:xfrm>
            <a:off x="7483182" y="5284465"/>
            <a:ext cx="502061" cy="261610"/>
          </a:xfrm>
          <a:prstGeom prst="rect">
            <a:avLst/>
          </a:prstGeom>
          <a:noFill/>
        </p:spPr>
        <p:txBody>
          <a:bodyPr wrap="none" rtlCol="0">
            <a:spAutoFit/>
          </a:bodyPr>
          <a:lstStyle/>
          <a:p>
            <a:r>
              <a:rPr lang="en-US" altLang="zh-CN" sz="1100" dirty="0" err="1">
                <a:solidFill>
                  <a:schemeClr val="tx1"/>
                </a:solidFill>
              </a:rPr>
              <a:t>Opt</a:t>
            </a:r>
            <a:r>
              <a:rPr lang="en-US" altLang="zh-CN" sz="1100" dirty="0">
                <a:solidFill>
                  <a:schemeClr val="tx1"/>
                </a:solidFill>
              </a:rPr>
              <a:t> 3</a:t>
            </a:r>
            <a:endParaRPr lang="zh-CN" altLang="en-US" sz="1100" dirty="0">
              <a:solidFill>
                <a:schemeClr val="tx1"/>
              </a:solidFill>
            </a:endParaRPr>
          </a:p>
        </p:txBody>
      </p:sp>
      <p:cxnSp>
        <p:nvCxnSpPr>
          <p:cNvPr id="46" name="直接连接符 45">
            <a:extLst>
              <a:ext uri="{FF2B5EF4-FFF2-40B4-BE49-F238E27FC236}">
                <a16:creationId xmlns:a16="http://schemas.microsoft.com/office/drawing/2014/main" id="{8FA68C43-A243-407B-8F89-9F396CE86EB7}"/>
              </a:ext>
            </a:extLst>
          </p:cNvPr>
          <p:cNvCxnSpPr>
            <a:cxnSpLocks/>
          </p:cNvCxnSpPr>
          <p:nvPr/>
        </p:nvCxnSpPr>
        <p:spPr bwMode="auto">
          <a:xfrm flipH="1">
            <a:off x="3727659" y="4708999"/>
            <a:ext cx="1225032" cy="548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 name="文本框 2">
            <a:extLst>
              <a:ext uri="{FF2B5EF4-FFF2-40B4-BE49-F238E27FC236}">
                <a16:creationId xmlns:a16="http://schemas.microsoft.com/office/drawing/2014/main" id="{144E6ECE-C051-4D2D-96EE-A03D60B28269}"/>
              </a:ext>
            </a:extLst>
          </p:cNvPr>
          <p:cNvSpPr txBox="1"/>
          <p:nvPr/>
        </p:nvSpPr>
        <p:spPr>
          <a:xfrm>
            <a:off x="505397" y="6033700"/>
            <a:ext cx="7951216" cy="276999"/>
          </a:xfrm>
          <a:prstGeom prst="rect">
            <a:avLst/>
          </a:prstGeom>
          <a:noFill/>
        </p:spPr>
        <p:txBody>
          <a:bodyPr wrap="none" rtlCol="0">
            <a:spAutoFit/>
          </a:bodyPr>
          <a:lstStyle/>
          <a:p>
            <a:r>
              <a:rPr lang="en-US" altLang="zh-CN" sz="1200" dirty="0">
                <a:solidFill>
                  <a:schemeClr val="tx1"/>
                </a:solidFill>
              </a:rPr>
              <a:t>Note-for all the options, some fields common to Co-SR and Co-BF can be moved to the Common Info/Special User Info fields</a:t>
            </a:r>
            <a:endParaRPr lang="zh-CN" altLang="en-US" sz="1200" dirty="0">
              <a:solidFill>
                <a:schemeClr val="tx1"/>
              </a:solidFill>
            </a:endParaRPr>
          </a:p>
        </p:txBody>
      </p:sp>
    </p:spTree>
    <p:extLst>
      <p:ext uri="{BB962C8B-B14F-4D97-AF65-F5344CB8AC3E}">
        <p14:creationId xmlns:p14="http://schemas.microsoft.com/office/powerpoint/2010/main" val="1788559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55328</TotalTime>
  <Words>2069</Words>
  <Application>Microsoft Office PowerPoint</Application>
  <PresentationFormat>全屏显示(4:3)</PresentationFormat>
  <Paragraphs>627</Paragraphs>
  <Slides>21</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21</vt:i4>
      </vt:variant>
    </vt:vector>
  </HeadingPairs>
  <TitlesOfParts>
    <vt:vector size="28" baseType="lpstr">
      <vt:lpstr>Arial Unicode MS</vt:lpstr>
      <vt:lpstr>MS Gothic</vt:lpstr>
      <vt:lpstr>宋体</vt:lpstr>
      <vt:lpstr>Arial</vt:lpstr>
      <vt:lpstr>Calibri</vt:lpstr>
      <vt:lpstr>Times New Roman</vt:lpstr>
      <vt:lpstr>Office Theme</vt:lpstr>
      <vt:lpstr>Invite and Response Frame Design for Co-SR and Co-BF</vt:lpstr>
      <vt:lpstr>Introduction</vt:lpstr>
      <vt:lpstr>Recap – Co-BF contents in the Invite/Response frame</vt:lpstr>
      <vt:lpstr>Some other information needed (1)</vt:lpstr>
      <vt:lpstr>Some other information needed (2)</vt:lpstr>
      <vt:lpstr>Summary of frame contents</vt:lpstr>
      <vt:lpstr>Frame format - Invite Frame</vt:lpstr>
      <vt:lpstr>Frame format - Invite Frame</vt:lpstr>
      <vt:lpstr>Frame format - Invite Frame</vt:lpstr>
      <vt:lpstr>Invite Frame Option 1 (Co-BF)</vt:lpstr>
      <vt:lpstr>Invite Frame Option 1 (Co-BF)</vt:lpstr>
      <vt:lpstr>Invite Frame Option 2 (Co-BF)</vt:lpstr>
      <vt:lpstr>Invite Frame Option 3 (Co-BF)</vt:lpstr>
      <vt:lpstr>Invite Frame Option 1 (Co-SR)</vt:lpstr>
      <vt:lpstr>Invite Frame Option 2 (Co-SR)</vt:lpstr>
      <vt:lpstr>Invite Frame Option 3 (Co-SR)</vt:lpstr>
      <vt:lpstr>Frame format - Response Frame</vt:lpstr>
      <vt:lpstr>Response Frame (Co-BF)</vt:lpstr>
      <vt:lpstr>Response Frame (Co-SR)</vt:lpstr>
      <vt:lpstr>Summary</vt:lpstr>
      <vt:lpstr>SP</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1360</cp:revision>
  <cp:lastPrinted>1601-01-01T00:00:00Z</cp:lastPrinted>
  <dcterms:created xsi:type="dcterms:W3CDTF">2015-10-31T00:33:08Z</dcterms:created>
  <dcterms:modified xsi:type="dcterms:W3CDTF">2025-07-24T06:41:09Z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(3)0WK/AwToW5XYpfxY2/E9erhoRCYwWtOFOKGU1FmDZQWsjqgSBii92xgJEsqTnyeY9BoQf4MW
yToT1dUcbssDljxZMVqhwYA58XBU5YtrhRFJi5l26cGgbTAIU9mMJmgFBY8dd/iYnOGqTYmk
kzPw7jY1J7nvkMm7aLDyFETbMhsEeOdwYBpY/XXPTLLqmbxQGyzxki1qeuDkktt9bgP/8LIm
oT+xfYXCAxnrq/JF52</vt:lpwstr>
  </property>
  <property fmtid="{D5CDD505-2E9C-101B-9397-08002B2CF9AE}" pid="3" name="_2015_ms_pID_7253431">
    <vt:lpwstr>6r0kTtMWUX7sPKcMtWowBhwVzXcHGuOQYvhE38xqzl5Pf2J9LLPyAF
H9Bl5oRuS4MnAPeRisj2F/FOAll3CMEmexfXMwzjNIntzeBFw24MCX6mN1XN4VAHlQ0BQPnb
uTr/8+mxMZhSKpjmZsOi+r/QILwl+ibJc5ONVLCcZh3Zo4STmzzsNiv8LuLmHa7vvwV8R5mo
Ed4VIoQuGL8lqLM8TDXd7pK1PDw9OVQuTatU</vt:lpwstr>
  </property>
  <property fmtid="{D5CDD505-2E9C-101B-9397-08002B2CF9AE}" pid="4" name="_2015_ms_pID_7253432">
    <vt:lpwstr>Ag==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1740036674</vt:lpwstr>
  </property>
</Properties>
</file>