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9" r:id="rId3"/>
    <p:sldId id="325" r:id="rId4"/>
    <p:sldId id="326" r:id="rId5"/>
    <p:sldId id="327" r:id="rId6"/>
    <p:sldId id="328" r:id="rId7"/>
    <p:sldId id="329" r:id="rId8"/>
    <p:sldId id="322" r:id="rId9"/>
    <p:sldId id="298"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2"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13" d="100"/>
          <a:sy n="113" d="100"/>
        </p:scale>
        <p:origin x="165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2025</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802.11-25/1141r0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a:t>Beacon Request Enhancement for Co-SR</a:t>
            </a:r>
            <a:endParaRPr lang="en-GB" dirty="0"/>
          </a:p>
        </p:txBody>
      </p:sp>
      <p:sp>
        <p:nvSpPr>
          <p:cNvPr id="3074" name="Rectangle 2"/>
          <p:cNvSpPr>
            <a:spLocks noGrp="1" noChangeArrowheads="1"/>
          </p:cNvSpPr>
          <p:nvPr>
            <p:ph idx="1"/>
          </p:nvPr>
        </p:nvSpPr>
        <p:spPr/>
        <p:txBody>
          <a:bodyPr/>
          <a:lstStyle/>
          <a:p>
            <a:pPr algn="ctr"/>
            <a:r>
              <a:rPr lang="en-GB" dirty="0"/>
              <a:t>Date: 2025-06-20</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215668685"/>
              </p:ext>
            </p:extLst>
          </p:nvPr>
        </p:nvGraphicFramePr>
        <p:xfrm>
          <a:off x="1219198" y="2821146"/>
          <a:ext cx="6629400" cy="305308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val="20000"/>
                    </a:ext>
                  </a:extLst>
                </a:gridCol>
                <a:gridCol w="1325880">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7">
                  <a:txBody>
                    <a:bodyPr/>
                    <a:lstStyle/>
                    <a:p>
                      <a:r>
                        <a:rPr lang="en-US" sz="1200" dirty="0"/>
                        <a:t>Huawei Technologies</a:t>
                      </a:r>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0002"/>
                  </a:ext>
                </a:extLst>
              </a:tr>
              <a:tr h="370840">
                <a:tc>
                  <a:txBody>
                    <a:bodyPr/>
                    <a:lstStyle/>
                    <a:p>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r h="370840">
                <a:tc>
                  <a:txBody>
                    <a:bodyPr/>
                    <a:lstStyle/>
                    <a:p>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308074313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3278188"/>
          </a:xfrm>
        </p:spPr>
        <p:txBody>
          <a:bodyPr/>
          <a:lstStyle/>
          <a:p>
            <a:pPr>
              <a:buFont typeface="Arial" pitchFamily="34" charset="0"/>
              <a:buChar char="•"/>
            </a:pPr>
            <a:r>
              <a:rPr lang="en-US" altLang="zh-CN" sz="1800" b="0" dirty="0"/>
              <a:t>Beacon Request/Report procedure defined in the baseline can be used for channel quality measurement to enable coordinated spatial reuse (Co-SR) transmission</a:t>
            </a:r>
          </a:p>
          <a:p>
            <a:pPr>
              <a:buFont typeface="Arial" pitchFamily="34" charset="0"/>
              <a:buChar char="•"/>
            </a:pPr>
            <a:r>
              <a:rPr lang="en-US" altLang="zh-CN" sz="1800" b="0" dirty="0"/>
              <a:t>In the Beacon Request/Report procedure, AP1 can request its associated STA1 to feedback the measurement result of the channel between another AP (e.g., AP2) and STA1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 Beacon Request/Report</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751012"/>
            <a:ext cx="7772400" cy="907802"/>
          </a:xfrm>
        </p:spPr>
        <p:txBody>
          <a:bodyPr/>
          <a:lstStyle/>
          <a:p>
            <a:pPr>
              <a:buFont typeface="Arial" pitchFamily="34" charset="0"/>
              <a:buChar char="•"/>
            </a:pPr>
            <a:r>
              <a:rPr lang="en-US" altLang="zh-CN" sz="1600" b="0" dirty="0"/>
              <a:t>The Beacon Request/Report is a specific measurement type of the Radio Measurement</a:t>
            </a:r>
          </a:p>
          <a:p>
            <a:pPr>
              <a:buFont typeface="Arial" pitchFamily="34" charset="0"/>
              <a:buChar char="•"/>
            </a:pPr>
            <a:r>
              <a:rPr lang="en-US" altLang="zh-CN" sz="1600" b="0" dirty="0"/>
              <a:t>When the Measurement Type subfield is set to 5, the corresponding Measurement Request is a Beacon Request</a:t>
            </a:r>
          </a:p>
          <a:p>
            <a:pPr>
              <a:buFont typeface="Arial" pitchFamily="34" charset="0"/>
              <a:buChar char="•"/>
            </a:pPr>
            <a:endParaRPr lang="en-US" altLang="zh-CN" sz="1600" b="0" dirty="0"/>
          </a:p>
        </p:txBody>
      </p:sp>
      <p:pic>
        <p:nvPicPr>
          <p:cNvPr id="5" name="图片 4">
            <a:extLst>
              <a:ext uri="{FF2B5EF4-FFF2-40B4-BE49-F238E27FC236}">
                <a16:creationId xmlns:a16="http://schemas.microsoft.com/office/drawing/2014/main" id="{6E6E605A-9A28-4B11-8A36-8B7E1840AE66}"/>
              </a:ext>
            </a:extLst>
          </p:cNvPr>
          <p:cNvPicPr>
            <a:picLocks noChangeAspect="1"/>
          </p:cNvPicPr>
          <p:nvPr/>
        </p:nvPicPr>
        <p:blipFill>
          <a:blip r:embed="rId2"/>
          <a:stretch>
            <a:fillRect/>
          </a:stretch>
        </p:blipFill>
        <p:spPr>
          <a:xfrm>
            <a:off x="433271" y="2641881"/>
            <a:ext cx="4876801" cy="856906"/>
          </a:xfrm>
          <a:prstGeom prst="rect">
            <a:avLst/>
          </a:prstGeom>
        </p:spPr>
      </p:pic>
      <p:pic>
        <p:nvPicPr>
          <p:cNvPr id="6" name="图片 5">
            <a:extLst>
              <a:ext uri="{FF2B5EF4-FFF2-40B4-BE49-F238E27FC236}">
                <a16:creationId xmlns:a16="http://schemas.microsoft.com/office/drawing/2014/main" id="{783D8129-E87C-42ED-8BA2-62B1DC15AE1D}"/>
              </a:ext>
            </a:extLst>
          </p:cNvPr>
          <p:cNvPicPr>
            <a:picLocks noChangeAspect="1"/>
          </p:cNvPicPr>
          <p:nvPr/>
        </p:nvPicPr>
        <p:blipFill>
          <a:blip r:embed="rId3"/>
          <a:stretch>
            <a:fillRect/>
          </a:stretch>
        </p:blipFill>
        <p:spPr>
          <a:xfrm>
            <a:off x="382432" y="3589360"/>
            <a:ext cx="5048026" cy="815250"/>
          </a:xfrm>
          <a:prstGeom prst="rect">
            <a:avLst/>
          </a:prstGeom>
        </p:spPr>
      </p:pic>
      <p:cxnSp>
        <p:nvCxnSpPr>
          <p:cNvPr id="7" name="直接连接符 6">
            <a:extLst>
              <a:ext uri="{FF2B5EF4-FFF2-40B4-BE49-F238E27FC236}">
                <a16:creationId xmlns:a16="http://schemas.microsoft.com/office/drawing/2014/main" id="{2209DFA7-96F7-46C2-A07F-CAA9AFBC1CD6}"/>
              </a:ext>
            </a:extLst>
          </p:cNvPr>
          <p:cNvCxnSpPr>
            <a:cxnSpLocks/>
          </p:cNvCxnSpPr>
          <p:nvPr/>
        </p:nvCxnSpPr>
        <p:spPr bwMode="auto">
          <a:xfrm flipH="1">
            <a:off x="890471" y="3070334"/>
            <a:ext cx="3200400" cy="56453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接连接符 8">
            <a:extLst>
              <a:ext uri="{FF2B5EF4-FFF2-40B4-BE49-F238E27FC236}">
                <a16:creationId xmlns:a16="http://schemas.microsoft.com/office/drawing/2014/main" id="{C813B79F-3E9F-49DA-ABF0-C61E6624DCED}"/>
              </a:ext>
            </a:extLst>
          </p:cNvPr>
          <p:cNvCxnSpPr>
            <a:cxnSpLocks/>
            <a:stCxn id="5" idx="3"/>
          </p:cNvCxnSpPr>
          <p:nvPr/>
        </p:nvCxnSpPr>
        <p:spPr bwMode="auto">
          <a:xfrm>
            <a:off x="5310072" y="3070334"/>
            <a:ext cx="120386" cy="564536"/>
          </a:xfrm>
          <a:prstGeom prst="line">
            <a:avLst/>
          </a:prstGeom>
          <a:solidFill>
            <a:srgbClr val="00B8FF"/>
          </a:solidFill>
          <a:ln w="9525" cap="flat" cmpd="sng" algn="ctr">
            <a:solidFill>
              <a:schemeClr val="tx1"/>
            </a:solidFill>
            <a:prstDash val="solid"/>
            <a:round/>
            <a:headEnd type="none" w="med" len="med"/>
            <a:tailEnd type="none" w="med" len="med"/>
          </a:ln>
          <a:effectLst/>
        </p:spPr>
      </p:cxnSp>
      <p:pic>
        <p:nvPicPr>
          <p:cNvPr id="13" name="图片 12">
            <a:extLst>
              <a:ext uri="{FF2B5EF4-FFF2-40B4-BE49-F238E27FC236}">
                <a16:creationId xmlns:a16="http://schemas.microsoft.com/office/drawing/2014/main" id="{45830486-A2E1-448F-B9F4-F5E536B350E7}"/>
              </a:ext>
            </a:extLst>
          </p:cNvPr>
          <p:cNvPicPr>
            <a:picLocks noChangeAspect="1"/>
          </p:cNvPicPr>
          <p:nvPr/>
        </p:nvPicPr>
        <p:blipFill>
          <a:blip r:embed="rId4"/>
          <a:stretch>
            <a:fillRect/>
          </a:stretch>
        </p:blipFill>
        <p:spPr>
          <a:xfrm>
            <a:off x="5621264" y="2591594"/>
            <a:ext cx="3294136" cy="3656013"/>
          </a:xfrm>
          <a:prstGeom prst="rect">
            <a:avLst/>
          </a:prstGeom>
        </p:spPr>
      </p:pic>
      <p:sp>
        <p:nvSpPr>
          <p:cNvPr id="14" name="矩形: 圆角 13">
            <a:extLst>
              <a:ext uri="{FF2B5EF4-FFF2-40B4-BE49-F238E27FC236}">
                <a16:creationId xmlns:a16="http://schemas.microsoft.com/office/drawing/2014/main" id="{E3F00C09-677A-44D6-AF12-64F1CD95CDF3}"/>
              </a:ext>
            </a:extLst>
          </p:cNvPr>
          <p:cNvSpPr/>
          <p:nvPr/>
        </p:nvSpPr>
        <p:spPr bwMode="auto">
          <a:xfrm>
            <a:off x="6019800" y="3962400"/>
            <a:ext cx="2514600" cy="152400"/>
          </a:xfrm>
          <a:prstGeom prst="roundRect">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矩形: 圆角 14">
            <a:extLst>
              <a:ext uri="{FF2B5EF4-FFF2-40B4-BE49-F238E27FC236}">
                <a16:creationId xmlns:a16="http://schemas.microsoft.com/office/drawing/2014/main" id="{40B5B7DC-772D-4A17-B6CC-F62623206430}"/>
              </a:ext>
            </a:extLst>
          </p:cNvPr>
          <p:cNvSpPr/>
          <p:nvPr/>
        </p:nvSpPr>
        <p:spPr bwMode="auto">
          <a:xfrm>
            <a:off x="3862271" y="3597827"/>
            <a:ext cx="838200" cy="419986"/>
          </a:xfrm>
          <a:prstGeom prst="roundRect">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16" name="图片 15">
            <a:extLst>
              <a:ext uri="{FF2B5EF4-FFF2-40B4-BE49-F238E27FC236}">
                <a16:creationId xmlns:a16="http://schemas.microsoft.com/office/drawing/2014/main" id="{C5D2AC11-1A00-447F-A1DC-B0EDBA13F7E2}"/>
              </a:ext>
            </a:extLst>
          </p:cNvPr>
          <p:cNvPicPr>
            <a:picLocks noChangeAspect="1"/>
          </p:cNvPicPr>
          <p:nvPr/>
        </p:nvPicPr>
        <p:blipFill>
          <a:blip r:embed="rId5"/>
          <a:stretch>
            <a:fillRect/>
          </a:stretch>
        </p:blipFill>
        <p:spPr>
          <a:xfrm>
            <a:off x="693591" y="4472876"/>
            <a:ext cx="4616481" cy="1664597"/>
          </a:xfrm>
          <a:prstGeom prst="rect">
            <a:avLst/>
          </a:prstGeom>
        </p:spPr>
      </p:pic>
    </p:spTree>
    <p:extLst>
      <p:ext uri="{BB962C8B-B14F-4D97-AF65-F5344CB8AC3E}">
        <p14:creationId xmlns:p14="http://schemas.microsoft.com/office/powerpoint/2010/main" val="3042979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 Beacon Request/Report</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800" y="1751012"/>
            <a:ext cx="7772400" cy="907802"/>
          </a:xfrm>
        </p:spPr>
        <p:txBody>
          <a:bodyPr/>
          <a:lstStyle/>
          <a:p>
            <a:pPr>
              <a:buFont typeface="Arial" pitchFamily="34" charset="0"/>
              <a:buChar char="•"/>
            </a:pPr>
            <a:r>
              <a:rPr lang="en-US" altLang="zh-CN" sz="1600" b="0" dirty="0"/>
              <a:t>The Measurement Request field for Beacon request can carry </a:t>
            </a:r>
            <a:r>
              <a:rPr lang="en-US" altLang="zh-CN" sz="1600" b="0" dirty="0" err="1"/>
              <a:t>subelements</a:t>
            </a:r>
            <a:endParaRPr lang="en-US" altLang="zh-CN" sz="1600" b="0" dirty="0"/>
          </a:p>
          <a:p>
            <a:pPr>
              <a:buFont typeface="Arial" pitchFamily="34" charset="0"/>
              <a:buChar char="•"/>
            </a:pPr>
            <a:r>
              <a:rPr lang="en-US" altLang="zh-CN" sz="1600" b="0" dirty="0"/>
              <a:t>The Beacon Reporting </a:t>
            </a:r>
            <a:r>
              <a:rPr lang="en-US" altLang="zh-CN" sz="1600" b="0" dirty="0" err="1"/>
              <a:t>subelement</a:t>
            </a:r>
            <a:r>
              <a:rPr lang="en-US" altLang="zh-CN" sz="1600" b="0" dirty="0"/>
              <a:t> indicates the condition for issuing a Beacon report</a:t>
            </a:r>
          </a:p>
          <a:p>
            <a:pPr>
              <a:buFont typeface="Arial" pitchFamily="34" charset="0"/>
              <a:buChar char="•"/>
            </a:pPr>
            <a:endParaRPr lang="en-US" altLang="zh-CN" sz="1600" b="0" dirty="0"/>
          </a:p>
        </p:txBody>
      </p:sp>
      <p:pic>
        <p:nvPicPr>
          <p:cNvPr id="17" name="图片 16">
            <a:extLst>
              <a:ext uri="{FF2B5EF4-FFF2-40B4-BE49-F238E27FC236}">
                <a16:creationId xmlns:a16="http://schemas.microsoft.com/office/drawing/2014/main" id="{C3704D95-F607-4D2C-B5F6-D5962574826E}"/>
              </a:ext>
            </a:extLst>
          </p:cNvPr>
          <p:cNvPicPr>
            <a:picLocks noChangeAspect="1"/>
          </p:cNvPicPr>
          <p:nvPr/>
        </p:nvPicPr>
        <p:blipFill>
          <a:blip r:embed="rId2"/>
          <a:stretch>
            <a:fillRect/>
          </a:stretch>
        </p:blipFill>
        <p:spPr>
          <a:xfrm>
            <a:off x="457200" y="2658813"/>
            <a:ext cx="3607927" cy="3012916"/>
          </a:xfrm>
          <a:prstGeom prst="rect">
            <a:avLst/>
          </a:prstGeom>
        </p:spPr>
      </p:pic>
      <p:sp>
        <p:nvSpPr>
          <p:cNvPr id="19" name="矩形: 圆角 18">
            <a:extLst>
              <a:ext uri="{FF2B5EF4-FFF2-40B4-BE49-F238E27FC236}">
                <a16:creationId xmlns:a16="http://schemas.microsoft.com/office/drawing/2014/main" id="{E8C3BA0B-D122-4486-BDAD-1790D5EFA03D}"/>
              </a:ext>
            </a:extLst>
          </p:cNvPr>
          <p:cNvSpPr/>
          <p:nvPr/>
        </p:nvSpPr>
        <p:spPr bwMode="auto">
          <a:xfrm>
            <a:off x="457200" y="3276600"/>
            <a:ext cx="3607926" cy="228600"/>
          </a:xfrm>
          <a:prstGeom prst="roundRect">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20" name="图片 19">
            <a:extLst>
              <a:ext uri="{FF2B5EF4-FFF2-40B4-BE49-F238E27FC236}">
                <a16:creationId xmlns:a16="http://schemas.microsoft.com/office/drawing/2014/main" id="{D95206C2-DCEA-4479-8F9B-83E35B29925C}"/>
              </a:ext>
            </a:extLst>
          </p:cNvPr>
          <p:cNvPicPr>
            <a:picLocks noChangeAspect="1"/>
          </p:cNvPicPr>
          <p:nvPr/>
        </p:nvPicPr>
        <p:blipFill>
          <a:blip r:embed="rId3"/>
          <a:stretch>
            <a:fillRect/>
          </a:stretch>
        </p:blipFill>
        <p:spPr>
          <a:xfrm>
            <a:off x="4545165" y="3066992"/>
            <a:ext cx="3877581" cy="1022659"/>
          </a:xfrm>
          <a:prstGeom prst="rect">
            <a:avLst/>
          </a:prstGeom>
        </p:spPr>
      </p:pic>
    </p:spTree>
    <p:extLst>
      <p:ext uri="{BB962C8B-B14F-4D97-AF65-F5344CB8AC3E}">
        <p14:creationId xmlns:p14="http://schemas.microsoft.com/office/powerpoint/2010/main" val="2806877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 Beacon Request/Report</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800" y="1751012"/>
            <a:ext cx="4155930" cy="4192588"/>
          </a:xfrm>
        </p:spPr>
        <p:txBody>
          <a:bodyPr/>
          <a:lstStyle/>
          <a:p>
            <a:pPr>
              <a:buFont typeface="Arial" pitchFamily="34" charset="0"/>
              <a:buChar char="•"/>
            </a:pPr>
            <a:r>
              <a:rPr lang="en-US" altLang="zh-CN" sz="1600" b="0" dirty="0"/>
              <a:t>Eleven conditions are defined so far, some of them matches the Co-SR scenario</a:t>
            </a:r>
          </a:p>
          <a:p>
            <a:pPr>
              <a:buFont typeface="Arial" pitchFamily="34" charset="0"/>
              <a:buChar char="•"/>
            </a:pPr>
            <a:r>
              <a:rPr lang="en-US" altLang="zh-CN" sz="1600" b="0" dirty="0"/>
              <a:t>E.g., in condition 5, the Beacon report is issued when the RCPI difference between the serving AP and the interfering AP is smaller than a certain threshold</a:t>
            </a:r>
          </a:p>
          <a:p>
            <a:pPr>
              <a:buFont typeface="Arial" pitchFamily="34" charset="0"/>
              <a:buChar char="•"/>
            </a:pPr>
            <a:r>
              <a:rPr lang="en-US" altLang="zh-CN" sz="1600" b="0" dirty="0"/>
              <a:t>The AP can set the Threshold/Offset Reference field to a certain value that will trigger the AP to select a lower MCS for the non-AP STA during Co-SR transmission once a Beacon report is received from the non-AP STA</a:t>
            </a:r>
          </a:p>
          <a:p>
            <a:pPr>
              <a:buFont typeface="Arial" pitchFamily="34" charset="0"/>
              <a:buChar char="•"/>
            </a:pPr>
            <a:r>
              <a:rPr lang="en-US" altLang="zh-CN" sz="1600" b="0" dirty="0"/>
              <a:t>Similarly, in condition 6, the AP can set the Threshold/Offset Reference field to a certain value that will trigger the AP to select a higher MCS </a:t>
            </a:r>
          </a:p>
        </p:txBody>
      </p:sp>
      <p:pic>
        <p:nvPicPr>
          <p:cNvPr id="18" name="图片 17">
            <a:extLst>
              <a:ext uri="{FF2B5EF4-FFF2-40B4-BE49-F238E27FC236}">
                <a16:creationId xmlns:a16="http://schemas.microsoft.com/office/drawing/2014/main" id="{7347FD39-2073-40D3-8451-5C372E91A3EF}"/>
              </a:ext>
            </a:extLst>
          </p:cNvPr>
          <p:cNvPicPr>
            <a:picLocks noChangeAspect="1"/>
          </p:cNvPicPr>
          <p:nvPr/>
        </p:nvPicPr>
        <p:blipFill>
          <a:blip r:embed="rId2"/>
          <a:stretch>
            <a:fillRect/>
          </a:stretch>
        </p:blipFill>
        <p:spPr>
          <a:xfrm>
            <a:off x="4841730" y="1676400"/>
            <a:ext cx="4293803" cy="4267200"/>
          </a:xfrm>
          <a:prstGeom prst="rect">
            <a:avLst/>
          </a:prstGeom>
        </p:spPr>
      </p:pic>
      <p:sp>
        <p:nvSpPr>
          <p:cNvPr id="8" name="矩形: 圆角 7">
            <a:extLst>
              <a:ext uri="{FF2B5EF4-FFF2-40B4-BE49-F238E27FC236}">
                <a16:creationId xmlns:a16="http://schemas.microsoft.com/office/drawing/2014/main" id="{D01E32FC-3137-4AD7-A8BA-16F99F89552E}"/>
              </a:ext>
            </a:extLst>
          </p:cNvPr>
          <p:cNvSpPr/>
          <p:nvPr/>
        </p:nvSpPr>
        <p:spPr bwMode="auto">
          <a:xfrm>
            <a:off x="4873624" y="3505200"/>
            <a:ext cx="4194175" cy="1447800"/>
          </a:xfrm>
          <a:prstGeom prst="roundRect">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408353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Motivation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800" y="1751012"/>
            <a:ext cx="7772400" cy="3355976"/>
          </a:xfrm>
        </p:spPr>
        <p:txBody>
          <a:bodyPr/>
          <a:lstStyle/>
          <a:p>
            <a:pPr>
              <a:buFont typeface="Arial" pitchFamily="34" charset="0"/>
              <a:buChar char="•"/>
            </a:pPr>
            <a:r>
              <a:rPr lang="en-US" altLang="zh-CN" sz="1800" b="0" dirty="0"/>
              <a:t>In Co-SR, AP may want the STA to do Beacon measurement repetitively, and only wants the STA to send Beacon report when there’s a big change of the RCPI/RSNI comparing with the last reported value</a:t>
            </a:r>
          </a:p>
          <a:p>
            <a:pPr lvl="1">
              <a:buFont typeface="Arial" pitchFamily="34" charset="0"/>
              <a:buChar char="•"/>
            </a:pPr>
            <a:r>
              <a:rPr lang="en-US" altLang="zh-CN" sz="1600" dirty="0"/>
              <a:t>This will trigger the AP to use a different MCS for the non-AP STA during Co-SR transmission</a:t>
            </a:r>
            <a:endParaRPr lang="en-US" altLang="zh-CN" sz="1600" b="0" dirty="0"/>
          </a:p>
          <a:p>
            <a:pPr>
              <a:buFont typeface="Arial" pitchFamily="34" charset="0"/>
              <a:buChar char="•"/>
            </a:pPr>
            <a:r>
              <a:rPr lang="en-US" altLang="zh-CN" sz="1800" b="0" dirty="0"/>
              <a:t>The current conditions for sending Beacon report do not fully satisfy the above need</a:t>
            </a:r>
          </a:p>
          <a:p>
            <a:pPr>
              <a:buFont typeface="Arial" pitchFamily="34" charset="0"/>
              <a:buChar char="•"/>
            </a:pPr>
            <a:r>
              <a:rPr lang="en-US" altLang="zh-CN" sz="1800" b="0" dirty="0"/>
              <a:t>Note that in the current conditions, the non-AP STA will keep sending the Beacon report once the condition is satisfied, and the AP needs to send another Beacon request to the non-AP STA to set another condition to trigger the next MCS change.</a:t>
            </a:r>
          </a:p>
        </p:txBody>
      </p:sp>
    </p:spTree>
    <p:extLst>
      <p:ext uri="{BB962C8B-B14F-4D97-AF65-F5344CB8AC3E}">
        <p14:creationId xmlns:p14="http://schemas.microsoft.com/office/powerpoint/2010/main" val="2247403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Proposal</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25" name="内容占位符 2"/>
          <p:cNvSpPr>
            <a:spLocks noGrp="1"/>
          </p:cNvSpPr>
          <p:nvPr>
            <p:ph idx="1"/>
          </p:nvPr>
        </p:nvSpPr>
        <p:spPr>
          <a:xfrm>
            <a:off x="685800" y="1751012"/>
            <a:ext cx="7772400" cy="3355976"/>
          </a:xfrm>
        </p:spPr>
        <p:txBody>
          <a:bodyPr/>
          <a:lstStyle/>
          <a:p>
            <a:pPr>
              <a:buFont typeface="Arial" pitchFamily="34" charset="0"/>
              <a:buChar char="•"/>
            </a:pPr>
            <a:r>
              <a:rPr lang="en-US" altLang="zh-CN" sz="1800" b="0" dirty="0"/>
              <a:t>We propose to define a new reporting condition as below:</a:t>
            </a:r>
          </a:p>
          <a:p>
            <a:pPr>
              <a:buFont typeface="Arial" pitchFamily="34" charset="0"/>
              <a:buChar char="•"/>
            </a:pPr>
            <a:r>
              <a:rPr lang="en-US" altLang="zh-CN" sz="1800" b="0" dirty="0"/>
              <a:t>The difference between the measured RCPI level of the serving AP and the measured RCPI level of the reported AP is greater than a threshold defined by an offset from the last reported value, where the offset value is contained in the Threshold/Offset Reference</a:t>
            </a:r>
          </a:p>
          <a:p>
            <a:pPr>
              <a:buFont typeface="Arial" pitchFamily="34" charset="0"/>
              <a:buChar char="•"/>
            </a:pPr>
            <a:r>
              <a:rPr lang="en-US" altLang="zh-CN" sz="1800" b="0" dirty="0"/>
              <a:t>Discussion:</a:t>
            </a:r>
          </a:p>
          <a:p>
            <a:pPr lvl="1">
              <a:buFont typeface="Arial" pitchFamily="34" charset="0"/>
              <a:buChar char="•"/>
            </a:pPr>
            <a:r>
              <a:rPr lang="en-US" altLang="zh-CN" sz="1400" dirty="0"/>
              <a:t>The difference between the measured RCPI level of the serving AP and the measured RCPI level of the reported AP can be regarded as signal to interference ratio (SIR), which decides the MCS in an interference limited scenario</a:t>
            </a:r>
          </a:p>
          <a:p>
            <a:pPr lvl="1">
              <a:buFont typeface="Arial" pitchFamily="34" charset="0"/>
              <a:buChar char="•"/>
            </a:pPr>
            <a:r>
              <a:rPr lang="en-US" altLang="zh-CN" sz="1400" b="0" dirty="0"/>
              <a:t>If the SIR has been changed for a certain amount of dBs (indicated in </a:t>
            </a:r>
            <a:r>
              <a:rPr lang="en-US" altLang="zh-CN" sz="1400" dirty="0"/>
              <a:t>the Threshold/Offset Reference field) from the last reported value, then a different MCS should be considered to be used for the following Co-SR transmission.</a:t>
            </a:r>
            <a:endParaRPr lang="en-US" altLang="zh-CN" sz="1400" b="0" dirty="0"/>
          </a:p>
        </p:txBody>
      </p:sp>
    </p:spTree>
    <p:extLst>
      <p:ext uri="{BB962C8B-B14F-4D97-AF65-F5344CB8AC3E}">
        <p14:creationId xmlns:p14="http://schemas.microsoft.com/office/powerpoint/2010/main" val="2339110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61CD92A-53CA-45C2-9B2A-72B822C91103}"/>
              </a:ext>
            </a:extLst>
          </p:cNvPr>
          <p:cNvSpPr>
            <a:spLocks noGrp="1"/>
          </p:cNvSpPr>
          <p:nvPr>
            <p:ph type="title"/>
          </p:nvPr>
        </p:nvSpPr>
        <p:spPr/>
        <p:txBody>
          <a:bodyPr/>
          <a:lstStyle/>
          <a:p>
            <a:r>
              <a:rPr lang="en-US" altLang="zh-CN" dirty="0"/>
              <a:t>Summary</a:t>
            </a:r>
            <a:endParaRPr lang="zh-CN" altLang="en-US" dirty="0"/>
          </a:p>
        </p:txBody>
      </p:sp>
      <p:sp>
        <p:nvSpPr>
          <p:cNvPr id="3" name="内容占位符 2">
            <a:extLst>
              <a:ext uri="{FF2B5EF4-FFF2-40B4-BE49-F238E27FC236}">
                <a16:creationId xmlns:a16="http://schemas.microsoft.com/office/drawing/2014/main" id="{B3C3436E-9A88-405E-9746-475D03953945}"/>
              </a:ext>
            </a:extLst>
          </p:cNvPr>
          <p:cNvSpPr>
            <a:spLocks noGrp="1"/>
          </p:cNvSpPr>
          <p:nvPr>
            <p:ph idx="1"/>
          </p:nvPr>
        </p:nvSpPr>
        <p:spPr/>
        <p:txBody>
          <a:bodyPr/>
          <a:lstStyle/>
          <a:p>
            <a:pPr>
              <a:buFont typeface="Arial" panose="020B0604020202020204" pitchFamily="34" charset="0"/>
              <a:buChar char="•"/>
            </a:pPr>
            <a:r>
              <a:rPr lang="en-US" altLang="zh-CN" dirty="0"/>
              <a:t>We propose enhancements to the Beacon request/report procedure in the baseline to improve the performance of Co-SR</a:t>
            </a:r>
          </a:p>
          <a:p>
            <a:pPr>
              <a:buFont typeface="Arial" panose="020B0604020202020204" pitchFamily="34" charset="0"/>
              <a:buChar char="•"/>
            </a:pPr>
            <a:r>
              <a:rPr lang="en-US" altLang="zh-CN" dirty="0"/>
              <a:t>A new condition to send Beacon report is defined to match the Co-SR scenario better</a:t>
            </a:r>
            <a:endParaRPr lang="zh-CN" altLang="en-US" dirty="0"/>
          </a:p>
        </p:txBody>
      </p:sp>
      <p:sp>
        <p:nvSpPr>
          <p:cNvPr id="4" name="灯片编号占位符 3">
            <a:extLst>
              <a:ext uri="{FF2B5EF4-FFF2-40B4-BE49-F238E27FC236}">
                <a16:creationId xmlns:a16="http://schemas.microsoft.com/office/drawing/2014/main" id="{9D209716-2677-43AD-922D-8596F989C9F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日期占位符 4">
            <a:extLst>
              <a:ext uri="{FF2B5EF4-FFF2-40B4-BE49-F238E27FC236}">
                <a16:creationId xmlns:a16="http://schemas.microsoft.com/office/drawing/2014/main" id="{7C3722AE-36A7-4CC1-B595-255B77E3C6C8}"/>
              </a:ext>
            </a:extLst>
          </p:cNvPr>
          <p:cNvSpPr>
            <a:spLocks noGrp="1"/>
          </p:cNvSpPr>
          <p:nvPr>
            <p:ph type="dt" idx="15"/>
          </p:nvPr>
        </p:nvSpPr>
        <p:spPr/>
        <p:txBody>
          <a:bodyPr/>
          <a:lstStyle/>
          <a:p>
            <a:r>
              <a:rPr lang="en-US" altLang="zh-CN"/>
              <a:t>2023</a:t>
            </a:r>
            <a:endParaRPr lang="en-GB" altLang="zh-CN" dirty="0"/>
          </a:p>
        </p:txBody>
      </p:sp>
    </p:spTree>
    <p:extLst>
      <p:ext uri="{BB962C8B-B14F-4D97-AF65-F5344CB8AC3E}">
        <p14:creationId xmlns:p14="http://schemas.microsoft.com/office/powerpoint/2010/main" val="2265647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1800" dirty="0"/>
              <a:t>Do you support to include in the 11bn SFD:</a:t>
            </a:r>
          </a:p>
          <a:p>
            <a:pPr lvl="1">
              <a:buFont typeface="Arial" panose="020B0604020202020204" pitchFamily="34" charset="0"/>
              <a:buChar char="•"/>
            </a:pPr>
            <a:r>
              <a:rPr lang="en-US" altLang="zh-CN" sz="1400" dirty="0"/>
              <a:t>Define a new reporting condition for the Beacon report as follows:</a:t>
            </a:r>
          </a:p>
          <a:p>
            <a:pPr lvl="2">
              <a:buFont typeface="Arial" panose="020B0604020202020204" pitchFamily="34" charset="0"/>
              <a:buChar char="•"/>
            </a:pPr>
            <a:r>
              <a:rPr lang="en-US" altLang="zh-CN" sz="1200" dirty="0"/>
              <a:t>The difference between the measured RCPI level of the serving AP and the measured RCPI level of the reported AP is greater than a threshold defined by an offset from the last reported value, where the offset value is contained in the Threshold/Offset Reference</a:t>
            </a:r>
            <a:endParaRPr lang="zh-CN" altLang="en-US" sz="12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00668624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55044</TotalTime>
  <Words>674</Words>
  <Application>Microsoft Office PowerPoint</Application>
  <PresentationFormat>全屏显示(4:3)</PresentationFormat>
  <Paragraphs>57</Paragraphs>
  <Slides>9</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Arial Unicode MS</vt:lpstr>
      <vt:lpstr>MS Gothic</vt:lpstr>
      <vt:lpstr>Arial</vt:lpstr>
      <vt:lpstr>Times New Roman</vt:lpstr>
      <vt:lpstr>Office Theme</vt:lpstr>
      <vt:lpstr>Beacon Request Enhancement for Co-SR</vt:lpstr>
      <vt:lpstr>Introduction</vt:lpstr>
      <vt:lpstr>Recap: Beacon Request/Report</vt:lpstr>
      <vt:lpstr>Recap: Beacon Request/Report</vt:lpstr>
      <vt:lpstr>Recap: Beacon Request/Report</vt:lpstr>
      <vt:lpstr>Motivation</vt:lpstr>
      <vt:lpstr>Proposal</vt:lpstr>
      <vt:lpstr>Summary</vt:lpstr>
      <vt:lpstr>SP</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1368</cp:revision>
  <cp:lastPrinted>1601-01-01T00:00:00Z</cp:lastPrinted>
  <dcterms:created xsi:type="dcterms:W3CDTF">2015-10-31T00:33:08Z</dcterms:created>
  <dcterms:modified xsi:type="dcterms:W3CDTF">2025-07-16T02:09:46Z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(3)0WK/AwToW5XYpfxY2/E9erhoRCYwWtOFOKGU1FmDZQWsjqgSBii92xgJEsqTnyeY9BoQf4MW
yToT1dUcbssDljxZMVqhwYA58XBU5YtrhRFJi5l26cGgbTAIU9mMJmgFBY8dd/iYnOGqTYmk
kzPw7jY1J7nvkMm7aLDyFETbMhsEeOdwYBpY/XXPTLLqmbxQGyzxki1qeuDkktt9bgP/8LIm
oT+xfYXCAxnrq/JF52</vt:lpwstr>
  </property>
  <property fmtid="{D5CDD505-2E9C-101B-9397-08002B2CF9AE}" pid="3" name="_2015_ms_pID_7253431">
    <vt:lpwstr>6r0kTtMWUX7sPKcMtWowBhwVzXcHGuOQYvhE38xqzl5Pf2J9LLPyAF
H9Bl5oRuS4MnAPeRisj2F/FOAll3CMEmexfXMwzjNIntzeBFw24MCX6mN1XN4VAHlQ0BQPnb
uTr/8+mxMZhSKpjmZsOi+r/QILwl+ibJc5ONVLCcZh3Zo4STmzzsNiv8LuLmHa7vvwV8R5mo
Ed4VIoQuGL8lqLM8TDXd7pK1PDw9OVQuTatU</vt:lpwstr>
  </property>
  <property fmtid="{D5CDD505-2E9C-101B-9397-08002B2CF9AE}" pid="4" name="_2015_ms_pID_7253432">
    <vt:lpwstr>Ag==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1740036674</vt:lpwstr>
  </property>
</Properties>
</file>