
<file path=[Content_Types].xml><?xml version="1.0" encoding="utf-8"?>
<Types xmlns="http://schemas.openxmlformats.org/package/2006/content-types">
  <Default Extension="bin" ContentType="application/vnd.openxmlformats-officedocument.oleObject"/>
  <Default Extension="emf" ContentType="image/x-emf"/>
  <Default Extension="png" ContentType="image/png"/>
  <Default Extension="rels" ContentType="application/vnd.openxmlformats-package.relationships+xml"/>
  <Default Extension="vml" ContentType="application/vnd.openxmlformats-officedocument.vmlDrawing"/>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notesMasterIdLst>
    <p:notesMasterId r:id="rId18"/>
  </p:notesMasterIdLst>
  <p:handoutMasterIdLst>
    <p:handoutMasterId r:id="rId19"/>
  </p:handoutMasterIdLst>
  <p:sldIdLst>
    <p:sldId id="256" r:id="rId2"/>
    <p:sldId id="279" r:id="rId3"/>
    <p:sldId id="281" r:id="rId4"/>
    <p:sldId id="278" r:id="rId5"/>
    <p:sldId id="292" r:id="rId6"/>
    <p:sldId id="293" r:id="rId7"/>
    <p:sldId id="297" r:id="rId8"/>
    <p:sldId id="298" r:id="rId9"/>
    <p:sldId id="299" r:id="rId10"/>
    <p:sldId id="290" r:id="rId11"/>
    <p:sldId id="264" r:id="rId12"/>
    <p:sldId id="300" r:id="rId13"/>
    <p:sldId id="286" r:id="rId14"/>
    <p:sldId id="289" r:id="rId15"/>
    <p:sldId id="287" r:id="rId16"/>
    <p:sldId id="296" r:id="rId17"/>
  </p:sldIdLst>
  <p:sldSz cx="12192000" cy="6858000"/>
  <p:notesSz cx="6934200" cy="9280525"/>
  <p:defaultTextStyle>
    <a:defPPr>
      <a:defRPr lang="en-GB"/>
    </a:defPPr>
    <a:lvl1pPr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1pPr>
    <a:lvl2pPr marL="742950" indent="-28575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2pPr>
    <a:lvl3pPr marL="11430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3pPr>
    <a:lvl4pPr marL="16002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4pPr>
    <a:lvl5pPr marL="20574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5pPr>
    <a:lvl6pPr marL="2286000" algn="l" defTabSz="914400" rtl="0" eaLnBrk="1" latinLnBrk="0" hangingPunct="1">
      <a:defRPr sz="2400" kern="1200">
        <a:solidFill>
          <a:schemeClr val="bg1"/>
        </a:solidFill>
        <a:latin typeface="Times New Roman" pitchFamily="16" charset="0"/>
        <a:ea typeface="MS Gothic" charset="-128"/>
        <a:cs typeface="+mn-cs"/>
      </a:defRPr>
    </a:lvl6pPr>
    <a:lvl7pPr marL="2743200" algn="l" defTabSz="914400" rtl="0" eaLnBrk="1" latinLnBrk="0" hangingPunct="1">
      <a:defRPr sz="2400" kern="1200">
        <a:solidFill>
          <a:schemeClr val="bg1"/>
        </a:solidFill>
        <a:latin typeface="Times New Roman" pitchFamily="16" charset="0"/>
        <a:ea typeface="MS Gothic" charset="-128"/>
        <a:cs typeface="+mn-cs"/>
      </a:defRPr>
    </a:lvl7pPr>
    <a:lvl8pPr marL="3200400" algn="l" defTabSz="914400" rtl="0" eaLnBrk="1" latinLnBrk="0" hangingPunct="1">
      <a:defRPr sz="2400" kern="1200">
        <a:solidFill>
          <a:schemeClr val="bg1"/>
        </a:solidFill>
        <a:latin typeface="Times New Roman" pitchFamily="16" charset="0"/>
        <a:ea typeface="MS Gothic" charset="-128"/>
        <a:cs typeface="+mn-cs"/>
      </a:defRPr>
    </a:lvl8pPr>
    <a:lvl9pPr marL="3657600" algn="l" defTabSz="914400" rtl="0" eaLnBrk="1" latinLnBrk="0" hangingPunct="1">
      <a:defRPr sz="2400" kern="1200">
        <a:solidFill>
          <a:schemeClr val="bg1"/>
        </a:solidFill>
        <a:latin typeface="Times New Roman" pitchFamily="16" charset="0"/>
        <a:ea typeface="MS Gothic" charset="-128"/>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8027" autoAdjust="0"/>
    <p:restoredTop sz="94660"/>
  </p:normalViewPr>
  <p:slideViewPr>
    <p:cSldViewPr>
      <p:cViewPr varScale="1">
        <p:scale>
          <a:sx n="113" d="100"/>
          <a:sy n="113" d="100"/>
        </p:scale>
        <p:origin x="336" y="102"/>
      </p:cViewPr>
      <p:guideLst>
        <p:guide orient="horz" pos="2160"/>
        <p:guide pos="3840"/>
      </p:guideLst>
    </p:cSldViewPr>
  </p:slideViewPr>
  <p:outlineViewPr>
    <p:cViewPr varScale="1">
      <p:scale>
        <a:sx n="170" d="200"/>
        <a:sy n="170" d="200"/>
      </p:scale>
      <p:origin x="-780" y="-84"/>
    </p:cViewPr>
  </p:outlineViewPr>
  <p:notesTextViewPr>
    <p:cViewPr>
      <p:scale>
        <a:sx n="100" d="100"/>
        <a:sy n="100" d="100"/>
      </p:scale>
      <p:origin x="0" y="0"/>
    </p:cViewPr>
  </p:notesTextViewPr>
  <p:notesViewPr>
    <p:cSldViewPr>
      <p:cViewPr varScale="1">
        <p:scale>
          <a:sx n="59" d="100"/>
          <a:sy n="59" d="100"/>
        </p:scale>
        <p:origin x="-1752"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05138" cy="46355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27475" y="0"/>
            <a:ext cx="3005138" cy="463550"/>
          </a:xfrm>
          <a:prstGeom prst="rect">
            <a:avLst/>
          </a:prstGeom>
        </p:spPr>
        <p:txBody>
          <a:bodyPr vert="horz" lIns="91440" tIns="45720" rIns="91440" bIns="45720" rtlCol="0"/>
          <a:lstStyle>
            <a:lvl1pPr algn="r">
              <a:defRPr sz="1200"/>
            </a:lvl1pPr>
          </a:lstStyle>
          <a:p>
            <a:fld id="{B87CCAAF-252C-4847-8D16-EDD6B40E4912}" type="datetimeFigureOut">
              <a:rPr lang="en-US" smtClean="0"/>
              <a:pPr/>
              <a:t>9/2/2025</a:t>
            </a:fld>
            <a:endParaRPr lang="en-US"/>
          </a:p>
        </p:txBody>
      </p:sp>
      <p:sp>
        <p:nvSpPr>
          <p:cNvPr id="4" name="Footer Placeholder 3"/>
          <p:cNvSpPr>
            <a:spLocks noGrp="1"/>
          </p:cNvSpPr>
          <p:nvPr>
            <p:ph type="ftr" sz="quarter" idx="2"/>
          </p:nvPr>
        </p:nvSpPr>
        <p:spPr>
          <a:xfrm>
            <a:off x="0" y="8815388"/>
            <a:ext cx="3005138" cy="46355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27475" y="8815388"/>
            <a:ext cx="3005138" cy="463550"/>
          </a:xfrm>
          <a:prstGeom prst="rect">
            <a:avLst/>
          </a:prstGeom>
        </p:spPr>
        <p:txBody>
          <a:bodyPr vert="horz" lIns="91440" tIns="45720" rIns="91440" bIns="45720" rtlCol="0" anchor="b"/>
          <a:lstStyle>
            <a:lvl1pPr algn="r">
              <a:defRPr sz="1200"/>
            </a:lvl1pPr>
          </a:lstStyle>
          <a:p>
            <a:fld id="{29996500-462A-4966-9632-4197CBF31A04}" type="slidenum">
              <a:rPr lang="en-US" smtClean="0"/>
              <a:pPr/>
              <a:t>‹#›</a:t>
            </a:fld>
            <a:endParaRPr lang="en-US"/>
          </a:p>
        </p:txBody>
      </p:sp>
    </p:spTree>
    <p:extLst>
      <p:ext uri="{BB962C8B-B14F-4D97-AF65-F5344CB8AC3E}">
        <p14:creationId xmlns:p14="http://schemas.microsoft.com/office/powerpoint/2010/main" val="4043374428"/>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049" name="AutoShape 1"/>
          <p:cNvSpPr>
            <a:spLocks noChangeArrowheads="1"/>
          </p:cNvSpPr>
          <p:nvPr/>
        </p:nvSpPr>
        <p:spPr bwMode="auto">
          <a:xfrm>
            <a:off x="0" y="0"/>
            <a:ext cx="6934200" cy="9280525"/>
          </a:xfrm>
          <a:prstGeom prst="roundRect">
            <a:avLst>
              <a:gd name="adj" fmla="val 19"/>
            </a:avLst>
          </a:prstGeom>
          <a:solidFill>
            <a:srgbClr val="FFFFFF"/>
          </a:solidFill>
          <a:ln w="9525">
            <a:noFill/>
            <a:round/>
            <a:headEnd/>
            <a:tailEnd/>
          </a:ln>
          <a:effectLst/>
        </p:spPr>
        <p:txBody>
          <a:bodyPr wrap="none" anchor="ctr"/>
          <a:lstStyle/>
          <a:p>
            <a:endParaRPr lang="en-GB"/>
          </a:p>
        </p:txBody>
      </p:sp>
      <p:sp>
        <p:nvSpPr>
          <p:cNvPr id="2050" name="Rectangle 2"/>
          <p:cNvSpPr>
            <a:spLocks noGrp="1" noChangeArrowheads="1"/>
          </p:cNvSpPr>
          <p:nvPr>
            <p:ph type="hdr"/>
          </p:nvPr>
        </p:nvSpPr>
        <p:spPr bwMode="auto">
          <a:xfrm>
            <a:off x="5640388" y="96838"/>
            <a:ext cx="639762" cy="211137"/>
          </a:xfrm>
          <a:prstGeom prst="rect">
            <a:avLst/>
          </a:prstGeom>
          <a:noFill/>
          <a:ln w="9525">
            <a:noFill/>
            <a:round/>
            <a:headEnd/>
            <a:tailEnd/>
          </a:ln>
          <a:effectLst/>
        </p:spPr>
        <p:txBody>
          <a:bodyPr vert="horz" wrap="square" lIns="0" tIns="0" rIns="0" bIns="0" numCol="1" anchor="b" anchorCtr="0" compatLnSpc="1">
            <a:prstTxWarp prst="textNoShape">
              <a:avLst/>
            </a:prstTxWarp>
          </a:bodyPr>
          <a:lstStyle>
            <a:lvl1pPr algn="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b="1">
                <a:solidFill>
                  <a:srgbClr val="000000"/>
                </a:solidFill>
                <a:cs typeface="Arial Unicode MS" charset="0"/>
              </a:defRPr>
            </a:lvl1pPr>
          </a:lstStyle>
          <a:p>
            <a:r>
              <a:rPr lang="en-US"/>
              <a:t>doc.: IEEE 802.11-yy/xxxxr0</a:t>
            </a:r>
          </a:p>
        </p:txBody>
      </p:sp>
      <p:sp>
        <p:nvSpPr>
          <p:cNvPr id="2051" name="Rectangle 3"/>
          <p:cNvSpPr>
            <a:spLocks noGrp="1" noChangeArrowheads="1"/>
          </p:cNvSpPr>
          <p:nvPr>
            <p:ph type="dt"/>
          </p:nvPr>
        </p:nvSpPr>
        <p:spPr bwMode="auto">
          <a:xfrm>
            <a:off x="654050" y="96838"/>
            <a:ext cx="825500" cy="211137"/>
          </a:xfrm>
          <a:prstGeom prst="rect">
            <a:avLst/>
          </a:prstGeom>
          <a:noFill/>
          <a:ln w="9525">
            <a:noFill/>
            <a:round/>
            <a:headEnd/>
            <a:tailEnd/>
          </a:ln>
          <a:effectLst/>
        </p:spPr>
        <p:txBody>
          <a:bodyPr vert="horz" wrap="square" lIns="0" tIns="0" rIns="0" bIns="0" numCol="1" anchor="b" anchorCtr="0" compatLnSpc="1">
            <a:prstTxWarp prst="textNoShape">
              <a:avLst/>
            </a:prstTxWarp>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b="1">
                <a:solidFill>
                  <a:srgbClr val="000000"/>
                </a:solidFill>
                <a:cs typeface="Arial Unicode MS" charset="0"/>
              </a:defRPr>
            </a:lvl1pPr>
          </a:lstStyle>
          <a:p>
            <a:r>
              <a:rPr lang="en-US"/>
              <a:t>Month Year</a:t>
            </a:r>
          </a:p>
        </p:txBody>
      </p:sp>
      <p:sp>
        <p:nvSpPr>
          <p:cNvPr id="2052" name="Rectangle 4"/>
          <p:cNvSpPr>
            <a:spLocks noGrp="1" noRot="1" noChangeAspect="1" noChangeArrowheads="1"/>
          </p:cNvSpPr>
          <p:nvPr>
            <p:ph type="sldImg"/>
          </p:nvPr>
        </p:nvSpPr>
        <p:spPr bwMode="auto">
          <a:xfrm>
            <a:off x="385763" y="701675"/>
            <a:ext cx="6161087" cy="3467100"/>
          </a:xfrm>
          <a:prstGeom prst="rect">
            <a:avLst/>
          </a:prstGeom>
          <a:noFill/>
          <a:ln w="12600">
            <a:solidFill>
              <a:srgbClr val="000000"/>
            </a:solidFill>
            <a:miter lim="800000"/>
            <a:headEnd/>
            <a:tailEnd/>
          </a:ln>
          <a:effectLst/>
        </p:spPr>
      </p:sp>
      <p:sp>
        <p:nvSpPr>
          <p:cNvPr id="2053" name="Rectangle 5"/>
          <p:cNvSpPr>
            <a:spLocks noGrp="1" noChangeArrowheads="1"/>
          </p:cNvSpPr>
          <p:nvPr>
            <p:ph type="body"/>
          </p:nvPr>
        </p:nvSpPr>
        <p:spPr bwMode="auto">
          <a:xfrm>
            <a:off x="923925" y="4408488"/>
            <a:ext cx="5084763" cy="4175125"/>
          </a:xfrm>
          <a:prstGeom prst="rect">
            <a:avLst/>
          </a:prstGeom>
          <a:noFill/>
          <a:ln w="9525">
            <a:noFill/>
            <a:round/>
            <a:headEnd/>
            <a:tailEnd/>
          </a:ln>
          <a:effectLst/>
        </p:spPr>
        <p:txBody>
          <a:bodyPr vert="horz" wrap="square" lIns="93600" tIns="46080" rIns="93600" bIns="46080" numCol="1" anchor="t" anchorCtr="0" compatLnSpc="1">
            <a:prstTxWarp prst="textNoShape">
              <a:avLst/>
            </a:prstTxWarp>
          </a:bodyPr>
          <a:lstStyle/>
          <a:p>
            <a:pPr lvl="0"/>
            <a:endParaRPr lang="en-US"/>
          </a:p>
        </p:txBody>
      </p:sp>
      <p:sp>
        <p:nvSpPr>
          <p:cNvPr id="2054" name="Rectangle 6"/>
          <p:cNvSpPr>
            <a:spLocks noGrp="1" noChangeArrowheads="1"/>
          </p:cNvSpPr>
          <p:nvPr>
            <p:ph type="ftr"/>
          </p:nvPr>
        </p:nvSpPr>
        <p:spPr bwMode="auto">
          <a:xfrm>
            <a:off x="5357813" y="8985250"/>
            <a:ext cx="922337" cy="180975"/>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lvl1pPr algn="r">
              <a:tabLst>
                <a:tab pos="457200" algn="l"/>
                <a:tab pos="1371600" algn="l"/>
                <a:tab pos="2286000" algn="l"/>
                <a:tab pos="3200400" algn="l"/>
                <a:tab pos="4114800" algn="l"/>
                <a:tab pos="5029200" algn="l"/>
                <a:tab pos="5943600" algn="l"/>
                <a:tab pos="6858000" algn="l"/>
                <a:tab pos="7772400" algn="l"/>
                <a:tab pos="8686800" algn="l"/>
                <a:tab pos="9601200" algn="l"/>
                <a:tab pos="10515600" algn="l"/>
              </a:tabLst>
              <a:defRPr sz="1200">
                <a:solidFill>
                  <a:srgbClr val="000000"/>
                </a:solidFill>
                <a:cs typeface="Arial Unicode MS" charset="0"/>
              </a:defRPr>
            </a:lvl1pPr>
          </a:lstStyle>
          <a:p>
            <a:r>
              <a:rPr lang="en-US"/>
              <a:t>John Doe, Some Company</a:t>
            </a:r>
          </a:p>
        </p:txBody>
      </p:sp>
      <p:sp>
        <p:nvSpPr>
          <p:cNvPr id="2055" name="Rectangle 7"/>
          <p:cNvSpPr>
            <a:spLocks noGrp="1" noChangeArrowheads="1"/>
          </p:cNvSpPr>
          <p:nvPr>
            <p:ph type="sldNum"/>
          </p:nvPr>
        </p:nvSpPr>
        <p:spPr bwMode="auto">
          <a:xfrm>
            <a:off x="3222625" y="8985250"/>
            <a:ext cx="511175" cy="363538"/>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lvl1pPr algn="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cs typeface="Arial Unicode MS" charset="0"/>
              </a:defRPr>
            </a:lvl1pPr>
          </a:lstStyle>
          <a:p>
            <a:r>
              <a:rPr lang="en-US"/>
              <a:t>Page </a:t>
            </a:r>
            <a:fld id="{47A7FEEB-9CD2-43FE-843C-C5350BEACB45}" type="slidenum">
              <a:rPr lang="en-US"/>
              <a:pPr/>
              <a:t>‹#›</a:t>
            </a:fld>
            <a:endParaRPr lang="en-US"/>
          </a:p>
        </p:txBody>
      </p:sp>
      <p:sp>
        <p:nvSpPr>
          <p:cNvPr id="2056" name="Rectangle 8"/>
          <p:cNvSpPr>
            <a:spLocks noChangeArrowheads="1"/>
          </p:cNvSpPr>
          <p:nvPr/>
        </p:nvSpPr>
        <p:spPr bwMode="auto">
          <a:xfrm>
            <a:off x="722313" y="8985250"/>
            <a:ext cx="714375" cy="182563"/>
          </a:xfrm>
          <a:prstGeom prst="rect">
            <a:avLst/>
          </a:prstGeom>
          <a:noFill/>
          <a:ln w="9525">
            <a:noFill/>
            <a:round/>
            <a:headEnd/>
            <a:tailEnd/>
          </a:ln>
          <a:effectLst/>
        </p:spPr>
        <p:txBody>
          <a:bodyPr wrap="none" lIns="0" tIns="0" rIns="0" bIns="0">
            <a:spAutoFit/>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1200">
                <a:solidFill>
                  <a:srgbClr val="000000"/>
                </a:solidFill>
              </a:rPr>
              <a:t>Submission</a:t>
            </a:r>
          </a:p>
        </p:txBody>
      </p:sp>
      <p:sp>
        <p:nvSpPr>
          <p:cNvPr id="2057" name="Line 9"/>
          <p:cNvSpPr>
            <a:spLocks noChangeShapeType="1"/>
          </p:cNvSpPr>
          <p:nvPr/>
        </p:nvSpPr>
        <p:spPr bwMode="auto">
          <a:xfrm>
            <a:off x="723900" y="8983663"/>
            <a:ext cx="5486400" cy="1587"/>
          </a:xfrm>
          <a:prstGeom prst="line">
            <a:avLst/>
          </a:prstGeom>
          <a:noFill/>
          <a:ln w="12600">
            <a:solidFill>
              <a:srgbClr val="000000"/>
            </a:solidFill>
            <a:miter lim="800000"/>
            <a:headEnd/>
            <a:tailEnd/>
          </a:ln>
          <a:effectLst/>
        </p:spPr>
        <p:txBody>
          <a:bodyPr/>
          <a:lstStyle/>
          <a:p>
            <a:endParaRPr lang="en-GB"/>
          </a:p>
        </p:txBody>
      </p:sp>
      <p:sp>
        <p:nvSpPr>
          <p:cNvPr id="2058" name="Line 10"/>
          <p:cNvSpPr>
            <a:spLocks noChangeShapeType="1"/>
          </p:cNvSpPr>
          <p:nvPr/>
        </p:nvSpPr>
        <p:spPr bwMode="auto">
          <a:xfrm>
            <a:off x="647700" y="296863"/>
            <a:ext cx="5638800" cy="1587"/>
          </a:xfrm>
          <a:prstGeom prst="line">
            <a:avLst/>
          </a:prstGeom>
          <a:noFill/>
          <a:ln w="12600">
            <a:solidFill>
              <a:srgbClr val="000000"/>
            </a:solidFill>
            <a:miter lim="800000"/>
            <a:headEnd/>
            <a:tailEnd/>
          </a:ln>
          <a:effectLst/>
        </p:spPr>
        <p:txBody>
          <a:bodyPr/>
          <a:lstStyle/>
          <a:p>
            <a:endParaRPr lang="en-GB"/>
          </a:p>
        </p:txBody>
      </p:sp>
    </p:spTree>
    <p:extLst>
      <p:ext uri="{BB962C8B-B14F-4D97-AF65-F5344CB8AC3E}">
        <p14:creationId xmlns:p14="http://schemas.microsoft.com/office/powerpoint/2010/main" val="640659187"/>
      </p:ext>
    </p:extLst>
  </p:cSld>
  <p:clrMap bg1="lt1" tx1="dk1" bg2="lt2" tx2="dk2" accent1="accent1" accent2="accent2" accent3="accent3" accent4="accent4" accent5="accent5" accent6="accent6" hlink="hlink" folHlink="folHlink"/>
  <p:hf/>
  <p:notesStyle>
    <a:lvl1pPr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1pPr>
    <a:lvl2pPr marL="742950" indent="-285750"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2pPr>
    <a:lvl3pPr marL="1143000" indent="-228600"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3pPr>
    <a:lvl4pPr marL="1600200" indent="-228600"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4pPr>
    <a:lvl5pPr marL="2057400" indent="-228600"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2"/>
          <p:cNvSpPr>
            <a:spLocks noGrp="1" noChangeArrowheads="1"/>
          </p:cNvSpPr>
          <p:nvPr>
            <p:ph type="hdr"/>
          </p:nvPr>
        </p:nvSpPr>
        <p:spPr>
          <a:ln/>
        </p:spPr>
        <p:txBody>
          <a:bodyPr/>
          <a:lstStyle/>
          <a:p>
            <a:r>
              <a:rPr lang="en-US"/>
              <a:t>doc.: IEEE 802.11-yy/xxxxr0</a:t>
            </a:r>
          </a:p>
        </p:txBody>
      </p:sp>
      <p:sp>
        <p:nvSpPr>
          <p:cNvPr id="5" name="Rectangle 3"/>
          <p:cNvSpPr>
            <a:spLocks noGrp="1" noChangeArrowheads="1"/>
          </p:cNvSpPr>
          <p:nvPr>
            <p:ph type="dt"/>
          </p:nvPr>
        </p:nvSpPr>
        <p:spPr>
          <a:ln/>
        </p:spPr>
        <p:txBody>
          <a:bodyPr/>
          <a:lstStyle/>
          <a:p>
            <a:r>
              <a:rPr lang="en-US"/>
              <a:t>Month Year</a:t>
            </a:r>
          </a:p>
        </p:txBody>
      </p:sp>
      <p:sp>
        <p:nvSpPr>
          <p:cNvPr id="6" name="Rectangle 6"/>
          <p:cNvSpPr>
            <a:spLocks noGrp="1" noChangeArrowheads="1"/>
          </p:cNvSpPr>
          <p:nvPr>
            <p:ph type="ftr"/>
          </p:nvPr>
        </p:nvSpPr>
        <p:spPr>
          <a:ln/>
        </p:spPr>
        <p:txBody>
          <a:bodyPr/>
          <a:lstStyle/>
          <a:p>
            <a:r>
              <a:rPr lang="en-US"/>
              <a:t>John Doe, Some Company</a:t>
            </a:r>
          </a:p>
        </p:txBody>
      </p:sp>
      <p:sp>
        <p:nvSpPr>
          <p:cNvPr id="7" name="Rectangle 7"/>
          <p:cNvSpPr>
            <a:spLocks noGrp="1" noChangeArrowheads="1"/>
          </p:cNvSpPr>
          <p:nvPr>
            <p:ph type="sldNum"/>
          </p:nvPr>
        </p:nvSpPr>
        <p:spPr>
          <a:ln/>
        </p:spPr>
        <p:txBody>
          <a:bodyPr/>
          <a:lstStyle/>
          <a:p>
            <a:r>
              <a:rPr lang="en-US"/>
              <a:t>Page </a:t>
            </a:r>
            <a:fld id="{465D53FD-DB5F-4815-BF01-6488A8FBD189}" type="slidenum">
              <a:rPr lang="en-US"/>
              <a:pPr/>
              <a:t>1</a:t>
            </a:fld>
            <a:endParaRPr lang="en-US"/>
          </a:p>
        </p:txBody>
      </p:sp>
      <p:sp>
        <p:nvSpPr>
          <p:cNvPr id="12289" name="Text Box 1"/>
          <p:cNvSpPr txBox="1">
            <a:spLocks noChangeArrowheads="1"/>
          </p:cNvSpPr>
          <p:nvPr/>
        </p:nvSpPr>
        <p:spPr bwMode="auto">
          <a:xfrm>
            <a:off x="1154113" y="701675"/>
            <a:ext cx="4625975" cy="3468688"/>
          </a:xfrm>
          <a:prstGeom prst="rect">
            <a:avLst/>
          </a:prstGeom>
          <a:solidFill>
            <a:srgbClr val="FFFFFF"/>
          </a:solidFill>
          <a:ln w="9525">
            <a:solidFill>
              <a:srgbClr val="000000"/>
            </a:solidFill>
            <a:miter lim="800000"/>
            <a:headEnd/>
            <a:tailEnd/>
          </a:ln>
          <a:effectLst/>
        </p:spPr>
        <p:txBody>
          <a:bodyPr wrap="none" anchor="ctr"/>
          <a:lstStyle/>
          <a:p>
            <a:endParaRPr lang="en-GB"/>
          </a:p>
        </p:txBody>
      </p:sp>
      <p:sp>
        <p:nvSpPr>
          <p:cNvPr id="12290" name="Rectangle 2"/>
          <p:cNvSpPr txBox="1">
            <a:spLocks noGrp="1" noChangeArrowheads="1"/>
          </p:cNvSpPr>
          <p:nvPr>
            <p:ph type="body"/>
          </p:nvPr>
        </p:nvSpPr>
        <p:spPr bwMode="auto">
          <a:xfrm>
            <a:off x="923925" y="4408488"/>
            <a:ext cx="5086350" cy="4270375"/>
          </a:xfrm>
          <a:prstGeom prst="rect">
            <a:avLst/>
          </a:prstGeom>
          <a:noFill/>
          <a:ln>
            <a:round/>
            <a:headEnd/>
            <a:tailEnd/>
          </a:ln>
        </p:spPr>
        <p:txBody>
          <a:bodyPr wrap="none" anchor="ctr"/>
          <a:lstStyle/>
          <a:p>
            <a:endParaRPr lang="en-US"/>
          </a:p>
        </p:txBody>
      </p:sp>
    </p:spTree>
    <p:extLst>
      <p:ext uri="{BB962C8B-B14F-4D97-AF65-F5344CB8AC3E}">
        <p14:creationId xmlns:p14="http://schemas.microsoft.com/office/powerpoint/2010/main" val="127704411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2"/>
          <p:cNvSpPr>
            <a:spLocks noGrp="1" noChangeArrowheads="1"/>
          </p:cNvSpPr>
          <p:nvPr>
            <p:ph type="hdr"/>
          </p:nvPr>
        </p:nvSpPr>
        <p:spPr>
          <a:ln/>
        </p:spPr>
        <p:txBody>
          <a:bodyPr/>
          <a:lstStyle/>
          <a:p>
            <a:r>
              <a:rPr lang="en-US"/>
              <a:t>doc.: IEEE 802.11-yy/xxxxr0</a:t>
            </a:r>
          </a:p>
        </p:txBody>
      </p:sp>
      <p:sp>
        <p:nvSpPr>
          <p:cNvPr id="5" name="Rectangle 3"/>
          <p:cNvSpPr>
            <a:spLocks noGrp="1" noChangeArrowheads="1"/>
          </p:cNvSpPr>
          <p:nvPr>
            <p:ph type="dt"/>
          </p:nvPr>
        </p:nvSpPr>
        <p:spPr>
          <a:ln/>
        </p:spPr>
        <p:txBody>
          <a:bodyPr/>
          <a:lstStyle/>
          <a:p>
            <a:r>
              <a:rPr lang="en-US"/>
              <a:t>Month Year</a:t>
            </a:r>
          </a:p>
        </p:txBody>
      </p:sp>
      <p:sp>
        <p:nvSpPr>
          <p:cNvPr id="6" name="Rectangle 6"/>
          <p:cNvSpPr>
            <a:spLocks noGrp="1" noChangeArrowheads="1"/>
          </p:cNvSpPr>
          <p:nvPr>
            <p:ph type="ftr"/>
          </p:nvPr>
        </p:nvSpPr>
        <p:spPr>
          <a:ln/>
        </p:spPr>
        <p:txBody>
          <a:bodyPr/>
          <a:lstStyle/>
          <a:p>
            <a:r>
              <a:rPr lang="en-US"/>
              <a:t>John Doe, Some Company</a:t>
            </a:r>
          </a:p>
        </p:txBody>
      </p:sp>
      <p:sp>
        <p:nvSpPr>
          <p:cNvPr id="7" name="Rectangle 7"/>
          <p:cNvSpPr>
            <a:spLocks noGrp="1" noChangeArrowheads="1"/>
          </p:cNvSpPr>
          <p:nvPr>
            <p:ph type="sldNum"/>
          </p:nvPr>
        </p:nvSpPr>
        <p:spPr>
          <a:ln/>
        </p:spPr>
        <p:txBody>
          <a:bodyPr/>
          <a:lstStyle/>
          <a:p>
            <a:r>
              <a:rPr lang="en-US"/>
              <a:t>Page </a:t>
            </a:r>
            <a:fld id="{E6AF579C-E269-44CC-A9F4-B7D1E2EA3836}" type="slidenum">
              <a:rPr lang="en-US"/>
              <a:pPr/>
              <a:t>11</a:t>
            </a:fld>
            <a:endParaRPr lang="en-US"/>
          </a:p>
        </p:txBody>
      </p:sp>
      <p:sp>
        <p:nvSpPr>
          <p:cNvPr id="20481" name="Rectangle 1"/>
          <p:cNvSpPr txBox="1">
            <a:spLocks noGrp="1" noRot="1" noChangeAspect="1" noChangeArrowheads="1"/>
          </p:cNvSpPr>
          <p:nvPr>
            <p:ph type="sldImg"/>
          </p:nvPr>
        </p:nvSpPr>
        <p:spPr bwMode="auto">
          <a:xfrm>
            <a:off x="384175" y="701675"/>
            <a:ext cx="6165850" cy="3468688"/>
          </a:xfrm>
          <a:prstGeom prst="rect">
            <a:avLst/>
          </a:prstGeom>
          <a:solidFill>
            <a:srgbClr val="FFFFFF"/>
          </a:solidFill>
          <a:ln>
            <a:solidFill>
              <a:srgbClr val="000000"/>
            </a:solidFill>
            <a:miter lim="800000"/>
            <a:headEnd/>
            <a:tailEnd/>
          </a:ln>
        </p:spPr>
      </p:sp>
      <p:sp>
        <p:nvSpPr>
          <p:cNvPr id="20482" name="Rectangle 2"/>
          <p:cNvSpPr txBox="1">
            <a:spLocks noGrp="1" noChangeArrowheads="1"/>
          </p:cNvSpPr>
          <p:nvPr>
            <p:ph type="body" idx="1"/>
          </p:nvPr>
        </p:nvSpPr>
        <p:spPr bwMode="auto">
          <a:xfrm>
            <a:off x="923925" y="4408488"/>
            <a:ext cx="5086350" cy="4270375"/>
          </a:xfrm>
          <a:prstGeom prst="rect">
            <a:avLst/>
          </a:prstGeom>
          <a:noFill/>
          <a:ln>
            <a:round/>
            <a:headEnd/>
            <a:tailEnd/>
          </a:ln>
        </p:spPr>
        <p:txBody>
          <a:bodyPr wrap="none" anchor="ctr"/>
          <a:lstStyle/>
          <a:p>
            <a:endParaRPr lang="en-US"/>
          </a:p>
        </p:txBody>
      </p:sp>
    </p:spTree>
    <p:extLst>
      <p:ext uri="{BB962C8B-B14F-4D97-AF65-F5344CB8AC3E}">
        <p14:creationId xmlns:p14="http://schemas.microsoft.com/office/powerpoint/2010/main" val="262544687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a:t>Click to edit Master title style</a:t>
            </a:r>
            <a:endParaRPr lang="en-GB"/>
          </a:p>
        </p:txBody>
      </p:sp>
      <p:sp>
        <p:nvSpPr>
          <p:cNvPr id="3" name="Subtitle 2"/>
          <p:cNvSpPr>
            <a:spLocks noGrp="1"/>
          </p:cNvSpPr>
          <p:nvPr>
            <p:ph type="subTitle" idx="1"/>
          </p:nvPr>
        </p:nvSpPr>
        <p:spPr>
          <a:xfrm>
            <a:off x="1828800" y="3886200"/>
            <a:ext cx="85344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endParaRPr lang="en-GB"/>
          </a:p>
        </p:txBody>
      </p:sp>
      <p:sp>
        <p:nvSpPr>
          <p:cNvPr id="4" name="Date Placeholder 3"/>
          <p:cNvSpPr>
            <a:spLocks noGrp="1"/>
          </p:cNvSpPr>
          <p:nvPr>
            <p:ph type="dt" idx="10"/>
          </p:nvPr>
        </p:nvSpPr>
        <p:spPr/>
        <p:txBody>
          <a:bodyPr/>
          <a:lstStyle>
            <a:lvl1pPr>
              <a:defRPr/>
            </a:lvl1pPr>
          </a:lstStyle>
          <a:p>
            <a:r>
              <a:rPr lang="en-US"/>
              <a:t>June 2025</a:t>
            </a:r>
            <a:endParaRPr lang="en-GB" dirty="0"/>
          </a:p>
        </p:txBody>
      </p:sp>
      <p:sp>
        <p:nvSpPr>
          <p:cNvPr id="5" name="Footer Placeholder 4"/>
          <p:cNvSpPr>
            <a:spLocks noGrp="1"/>
          </p:cNvSpPr>
          <p:nvPr>
            <p:ph type="ftr" idx="11"/>
          </p:nvPr>
        </p:nvSpPr>
        <p:spPr/>
        <p:txBody>
          <a:bodyPr/>
          <a:lstStyle>
            <a:lvl1pPr>
              <a:defRPr/>
            </a:lvl1pPr>
          </a:lstStyle>
          <a:p>
            <a:r>
              <a:rPr lang="da-DK"/>
              <a:t>Yongsen Ma et al., Samsung</a:t>
            </a:r>
            <a:endParaRPr lang="en-GB" dirty="0"/>
          </a:p>
        </p:txBody>
      </p:sp>
      <p:sp>
        <p:nvSpPr>
          <p:cNvPr id="6" name="Slide Number Placeholder 5"/>
          <p:cNvSpPr>
            <a:spLocks noGrp="1"/>
          </p:cNvSpPr>
          <p:nvPr>
            <p:ph type="sldNum" idx="12"/>
          </p:nvPr>
        </p:nvSpPr>
        <p:spPr/>
        <p:txBody>
          <a:bodyPr/>
          <a:lstStyle>
            <a:lvl1pPr>
              <a:defRPr/>
            </a:lvl1pPr>
          </a:lstStyle>
          <a:p>
            <a:r>
              <a:rPr lang="en-GB"/>
              <a:t>Slide </a:t>
            </a:r>
            <a:fld id="{DE40C9FC-4879-4F20-9ECA-A574A90476B7}" type="slidenum">
              <a:rPr lang="en-GB"/>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Slide Number Placeholder 5"/>
          <p:cNvSpPr>
            <a:spLocks noGrp="1"/>
          </p:cNvSpPr>
          <p:nvPr>
            <p:ph type="sldNum" idx="12"/>
          </p:nvPr>
        </p:nvSpPr>
        <p:spPr/>
        <p:txBody>
          <a:bodyPr/>
          <a:lstStyle>
            <a:lvl1pPr>
              <a:defRPr/>
            </a:lvl1pPr>
          </a:lstStyle>
          <a:p>
            <a:r>
              <a:rPr lang="en-GB" dirty="0"/>
              <a:t>Slide </a:t>
            </a:r>
            <a:fld id="{440F5867-744E-4AA6-B0ED-4C44D2DFBB7B}" type="slidenum">
              <a:rPr lang="en-GB"/>
              <a:pPr/>
              <a:t>‹#›</a:t>
            </a:fld>
            <a:endParaRPr lang="en-GB" dirty="0"/>
          </a:p>
        </p:txBody>
      </p:sp>
      <p:sp>
        <p:nvSpPr>
          <p:cNvPr id="11" name="Rectangle 4"/>
          <p:cNvSpPr>
            <a:spLocks noGrp="1" noChangeArrowheads="1"/>
          </p:cNvSpPr>
          <p:nvPr>
            <p:ph type="ftr" idx="14"/>
          </p:nvPr>
        </p:nvSpPr>
        <p:spPr bwMode="auto">
          <a:xfrm>
            <a:off x="7143757" y="6475414"/>
            <a:ext cx="4246027" cy="180975"/>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lvl1pPr algn="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cs typeface="Arial Unicode MS" charset="0"/>
              </a:defRPr>
            </a:lvl1pPr>
          </a:lstStyle>
          <a:p>
            <a:r>
              <a:rPr lang="da-DK"/>
              <a:t>Yongsen Ma et al., Samsung</a:t>
            </a:r>
            <a:endParaRPr lang="en-GB" dirty="0"/>
          </a:p>
        </p:txBody>
      </p:sp>
      <p:sp>
        <p:nvSpPr>
          <p:cNvPr id="12" name="Rectangle 3"/>
          <p:cNvSpPr>
            <a:spLocks noGrp="1" noChangeArrowheads="1"/>
          </p:cNvSpPr>
          <p:nvPr>
            <p:ph type="dt" idx="15"/>
          </p:nvPr>
        </p:nvSpPr>
        <p:spPr bwMode="auto">
          <a:xfrm>
            <a:off x="929217" y="333375"/>
            <a:ext cx="2499764" cy="273050"/>
          </a:xfrm>
          <a:prstGeom prst="rect">
            <a:avLst/>
          </a:prstGeom>
          <a:noFill/>
          <a:ln w="9525">
            <a:noFill/>
            <a:round/>
            <a:headEnd/>
            <a:tailEnd/>
          </a:ln>
          <a:effectLst/>
        </p:spPr>
        <p:txBody>
          <a:bodyPr vert="horz" wrap="square" lIns="0" tIns="0" rIns="0" bIns="0" numCol="1" anchor="b" anchorCtr="0" compatLnSpc="1">
            <a:prstTxWarp prst="textNoShape">
              <a:avLst/>
            </a:prstTxWarp>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800" b="1">
                <a:solidFill>
                  <a:srgbClr val="000000"/>
                </a:solidFill>
                <a:cs typeface="Arial Unicode MS" charset="0"/>
              </a:defRPr>
            </a:lvl1pPr>
          </a:lstStyle>
          <a:p>
            <a:r>
              <a:rPr lang="en-US"/>
              <a:t>June 2025</a:t>
            </a:r>
            <a:endParaRPr lang="en-GB"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Edit Master text styles</a:t>
            </a:r>
          </a:p>
        </p:txBody>
      </p:sp>
      <p:sp>
        <p:nvSpPr>
          <p:cNvPr id="4" name="Date Placeholder 3"/>
          <p:cNvSpPr>
            <a:spLocks noGrp="1"/>
          </p:cNvSpPr>
          <p:nvPr>
            <p:ph type="dt" idx="10"/>
          </p:nvPr>
        </p:nvSpPr>
        <p:spPr/>
        <p:txBody>
          <a:bodyPr/>
          <a:lstStyle>
            <a:lvl1pPr>
              <a:defRPr/>
            </a:lvl1pPr>
          </a:lstStyle>
          <a:p>
            <a:r>
              <a:rPr lang="en-US"/>
              <a:t>June 2025</a:t>
            </a:r>
            <a:endParaRPr lang="en-GB"/>
          </a:p>
        </p:txBody>
      </p:sp>
      <p:sp>
        <p:nvSpPr>
          <p:cNvPr id="5" name="Footer Placeholder 4"/>
          <p:cNvSpPr>
            <a:spLocks noGrp="1"/>
          </p:cNvSpPr>
          <p:nvPr>
            <p:ph type="ftr" idx="11"/>
          </p:nvPr>
        </p:nvSpPr>
        <p:spPr/>
        <p:txBody>
          <a:bodyPr/>
          <a:lstStyle>
            <a:lvl1pPr>
              <a:defRPr/>
            </a:lvl1pPr>
          </a:lstStyle>
          <a:p>
            <a:r>
              <a:rPr lang="da-DK"/>
              <a:t>Yongsen Ma et al., Samsung</a:t>
            </a:r>
            <a:endParaRPr lang="en-GB" dirty="0"/>
          </a:p>
        </p:txBody>
      </p:sp>
      <p:sp>
        <p:nvSpPr>
          <p:cNvPr id="6" name="Slide Number Placeholder 5"/>
          <p:cNvSpPr>
            <a:spLocks noGrp="1"/>
          </p:cNvSpPr>
          <p:nvPr>
            <p:ph type="sldNum" idx="12"/>
          </p:nvPr>
        </p:nvSpPr>
        <p:spPr/>
        <p:txBody>
          <a:bodyPr/>
          <a:lstStyle>
            <a:lvl1pPr>
              <a:defRPr/>
            </a:lvl1pPr>
          </a:lstStyle>
          <a:p>
            <a:r>
              <a:rPr lang="en-GB"/>
              <a:t>Slide </a:t>
            </a:r>
            <a:fld id="{3ABCC52B-A3F7-440B-BBF2-55191E6E7773}" type="slidenum">
              <a:rPr lang="en-GB"/>
              <a:pPr/>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914401" y="1981201"/>
            <a:ext cx="5077884" cy="41132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95484" y="1981201"/>
            <a:ext cx="5080000" cy="41132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idx="10"/>
          </p:nvPr>
        </p:nvSpPr>
        <p:spPr/>
        <p:txBody>
          <a:bodyPr/>
          <a:lstStyle>
            <a:lvl1pPr>
              <a:defRPr/>
            </a:lvl1pPr>
          </a:lstStyle>
          <a:p>
            <a:r>
              <a:rPr lang="en-US"/>
              <a:t>June 2025</a:t>
            </a:r>
            <a:endParaRPr lang="en-GB"/>
          </a:p>
        </p:txBody>
      </p:sp>
      <p:sp>
        <p:nvSpPr>
          <p:cNvPr id="6" name="Footer Placeholder 5"/>
          <p:cNvSpPr>
            <a:spLocks noGrp="1"/>
          </p:cNvSpPr>
          <p:nvPr>
            <p:ph type="ftr" idx="11"/>
          </p:nvPr>
        </p:nvSpPr>
        <p:spPr/>
        <p:txBody>
          <a:bodyPr/>
          <a:lstStyle>
            <a:lvl1pPr>
              <a:defRPr/>
            </a:lvl1pPr>
          </a:lstStyle>
          <a:p>
            <a:r>
              <a:rPr lang="da-DK"/>
              <a:t>Yongsen Ma et al., Samsung</a:t>
            </a:r>
            <a:endParaRPr lang="en-GB" dirty="0"/>
          </a:p>
        </p:txBody>
      </p:sp>
      <p:sp>
        <p:nvSpPr>
          <p:cNvPr id="7" name="Slide Number Placeholder 6"/>
          <p:cNvSpPr>
            <a:spLocks noGrp="1"/>
          </p:cNvSpPr>
          <p:nvPr>
            <p:ph type="sldNum" idx="12"/>
          </p:nvPr>
        </p:nvSpPr>
        <p:spPr/>
        <p:txBody>
          <a:bodyPr/>
          <a:lstStyle>
            <a:lvl1pPr>
              <a:defRPr/>
            </a:lvl1pPr>
          </a:lstStyle>
          <a:p>
            <a:r>
              <a:rPr lang="en-GB"/>
              <a:t>Slide </a:t>
            </a:r>
            <a:fld id="{1CD163DD-D5E7-41DA-95F2-71530C24F8C3}" type="slidenum">
              <a:rPr lang="en-GB"/>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idx="10"/>
          </p:nvPr>
        </p:nvSpPr>
        <p:spPr/>
        <p:txBody>
          <a:bodyPr/>
          <a:lstStyle>
            <a:lvl1pPr>
              <a:defRPr/>
            </a:lvl1pPr>
          </a:lstStyle>
          <a:p>
            <a:r>
              <a:rPr lang="en-US"/>
              <a:t>June 2025</a:t>
            </a:r>
            <a:endParaRPr lang="en-GB"/>
          </a:p>
        </p:txBody>
      </p:sp>
      <p:sp>
        <p:nvSpPr>
          <p:cNvPr id="8" name="Footer Placeholder 7"/>
          <p:cNvSpPr>
            <a:spLocks noGrp="1"/>
          </p:cNvSpPr>
          <p:nvPr>
            <p:ph type="ftr" idx="11"/>
          </p:nvPr>
        </p:nvSpPr>
        <p:spPr>
          <a:xfrm>
            <a:off x="7524760" y="6475414"/>
            <a:ext cx="3865024" cy="180975"/>
          </a:xfrm>
        </p:spPr>
        <p:txBody>
          <a:bodyPr/>
          <a:lstStyle>
            <a:lvl1pPr>
              <a:defRPr/>
            </a:lvl1pPr>
          </a:lstStyle>
          <a:p>
            <a:r>
              <a:rPr lang="da-DK"/>
              <a:t>Yongsen Ma et al., Samsung</a:t>
            </a:r>
            <a:endParaRPr lang="en-GB" dirty="0"/>
          </a:p>
        </p:txBody>
      </p:sp>
      <p:sp>
        <p:nvSpPr>
          <p:cNvPr id="9" name="Slide Number Placeholder 8"/>
          <p:cNvSpPr>
            <a:spLocks noGrp="1"/>
          </p:cNvSpPr>
          <p:nvPr>
            <p:ph type="sldNum" idx="12"/>
          </p:nvPr>
        </p:nvSpPr>
        <p:spPr/>
        <p:txBody>
          <a:bodyPr/>
          <a:lstStyle>
            <a:lvl1pPr>
              <a:defRPr/>
            </a:lvl1pPr>
          </a:lstStyle>
          <a:p>
            <a:r>
              <a:rPr lang="en-GB"/>
              <a:t>Slide </a:t>
            </a:r>
            <a:fld id="{69B99EC4-A1FB-4C79-B9A5-C1FFD5A90380}" type="slidenum">
              <a:rPr lang="en-GB"/>
              <a:pPr/>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idx="10"/>
          </p:nvPr>
        </p:nvSpPr>
        <p:spPr/>
        <p:txBody>
          <a:bodyPr/>
          <a:lstStyle>
            <a:lvl1pPr>
              <a:defRPr/>
            </a:lvl1pPr>
          </a:lstStyle>
          <a:p>
            <a:r>
              <a:rPr lang="en-US"/>
              <a:t>June 2025</a:t>
            </a:r>
            <a:endParaRPr lang="en-GB"/>
          </a:p>
        </p:txBody>
      </p:sp>
      <p:sp>
        <p:nvSpPr>
          <p:cNvPr id="4" name="Footer Placeholder 3"/>
          <p:cNvSpPr>
            <a:spLocks noGrp="1"/>
          </p:cNvSpPr>
          <p:nvPr>
            <p:ph type="ftr" idx="11"/>
          </p:nvPr>
        </p:nvSpPr>
        <p:spPr/>
        <p:txBody>
          <a:bodyPr/>
          <a:lstStyle>
            <a:lvl1pPr>
              <a:defRPr/>
            </a:lvl1pPr>
          </a:lstStyle>
          <a:p>
            <a:r>
              <a:rPr lang="da-DK"/>
              <a:t>Yongsen Ma et al., Samsung</a:t>
            </a:r>
            <a:endParaRPr lang="en-GB" dirty="0"/>
          </a:p>
        </p:txBody>
      </p:sp>
      <p:sp>
        <p:nvSpPr>
          <p:cNvPr id="5" name="Slide Number Placeholder 4"/>
          <p:cNvSpPr>
            <a:spLocks noGrp="1"/>
          </p:cNvSpPr>
          <p:nvPr>
            <p:ph type="sldNum" idx="12"/>
          </p:nvPr>
        </p:nvSpPr>
        <p:spPr/>
        <p:txBody>
          <a:bodyPr/>
          <a:lstStyle>
            <a:lvl1pPr>
              <a:defRPr/>
            </a:lvl1pPr>
          </a:lstStyle>
          <a:p>
            <a:r>
              <a:rPr lang="en-GB"/>
              <a:t>Slide </a:t>
            </a:r>
            <a:fld id="{06B781AF-4CCF-49B0-A572-DE54FBE5D942}" type="slidenum">
              <a:rPr lang="en-GB"/>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idx="10"/>
          </p:nvPr>
        </p:nvSpPr>
        <p:spPr/>
        <p:txBody>
          <a:bodyPr/>
          <a:lstStyle>
            <a:lvl1pPr>
              <a:defRPr/>
            </a:lvl1pPr>
          </a:lstStyle>
          <a:p>
            <a:r>
              <a:rPr lang="en-US"/>
              <a:t>June 2025</a:t>
            </a:r>
            <a:endParaRPr lang="en-GB"/>
          </a:p>
        </p:txBody>
      </p:sp>
      <p:sp>
        <p:nvSpPr>
          <p:cNvPr id="3" name="Footer Placeholder 2"/>
          <p:cNvSpPr>
            <a:spLocks noGrp="1"/>
          </p:cNvSpPr>
          <p:nvPr>
            <p:ph type="ftr" idx="11"/>
          </p:nvPr>
        </p:nvSpPr>
        <p:spPr/>
        <p:txBody>
          <a:bodyPr/>
          <a:lstStyle>
            <a:lvl1pPr>
              <a:defRPr/>
            </a:lvl1pPr>
          </a:lstStyle>
          <a:p>
            <a:r>
              <a:rPr lang="da-DK"/>
              <a:t>Yongsen Ma et al., Samsung</a:t>
            </a:r>
            <a:endParaRPr lang="en-GB" dirty="0"/>
          </a:p>
        </p:txBody>
      </p:sp>
      <p:sp>
        <p:nvSpPr>
          <p:cNvPr id="4" name="Slide Number Placeholder 3"/>
          <p:cNvSpPr>
            <a:spLocks noGrp="1"/>
          </p:cNvSpPr>
          <p:nvPr>
            <p:ph type="sldNum" idx="12"/>
          </p:nvPr>
        </p:nvSpPr>
        <p:spPr/>
        <p:txBody>
          <a:bodyPr/>
          <a:lstStyle>
            <a:lvl1pPr>
              <a:defRPr/>
            </a:lvl1pPr>
          </a:lstStyle>
          <a:p>
            <a:r>
              <a:rPr lang="en-GB"/>
              <a:t>Slide </a:t>
            </a:r>
            <a:fld id="{F5D8E26B-7BCF-4D25-9C89-0168A6618F18}" type="slidenum">
              <a:rPr lang="en-GB"/>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idx="10"/>
          </p:nvPr>
        </p:nvSpPr>
        <p:spPr/>
        <p:txBody>
          <a:bodyPr/>
          <a:lstStyle>
            <a:lvl1pPr>
              <a:defRPr/>
            </a:lvl1pPr>
          </a:lstStyle>
          <a:p>
            <a:r>
              <a:rPr lang="en-US"/>
              <a:t>June 2025</a:t>
            </a:r>
            <a:endParaRPr lang="en-GB"/>
          </a:p>
        </p:txBody>
      </p:sp>
      <p:sp>
        <p:nvSpPr>
          <p:cNvPr id="5" name="Footer Placeholder 4"/>
          <p:cNvSpPr>
            <a:spLocks noGrp="1"/>
          </p:cNvSpPr>
          <p:nvPr>
            <p:ph type="ftr" idx="11"/>
          </p:nvPr>
        </p:nvSpPr>
        <p:spPr/>
        <p:txBody>
          <a:bodyPr/>
          <a:lstStyle>
            <a:lvl1pPr>
              <a:defRPr/>
            </a:lvl1pPr>
          </a:lstStyle>
          <a:p>
            <a:r>
              <a:rPr lang="da-DK"/>
              <a:t>Yongsen Ma et al., Samsung</a:t>
            </a:r>
            <a:endParaRPr lang="en-GB" dirty="0"/>
          </a:p>
        </p:txBody>
      </p:sp>
      <p:sp>
        <p:nvSpPr>
          <p:cNvPr id="6" name="Slide Number Placeholder 5"/>
          <p:cNvSpPr>
            <a:spLocks noGrp="1"/>
          </p:cNvSpPr>
          <p:nvPr>
            <p:ph type="sldNum" idx="12"/>
          </p:nvPr>
        </p:nvSpPr>
        <p:spPr/>
        <p:txBody>
          <a:bodyPr/>
          <a:lstStyle>
            <a:lvl1pPr>
              <a:defRPr/>
            </a:lvl1pPr>
          </a:lstStyle>
          <a:p>
            <a:r>
              <a:rPr lang="en-GB"/>
              <a:t>Slide </a:t>
            </a:r>
            <a:fld id="{6B5E41C2-EF12-4EF2-8280-F2B4208277C2}" type="slidenum">
              <a:rPr lang="en-GB"/>
              <a:pPr/>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86801" y="685801"/>
            <a:ext cx="2588684" cy="5408613"/>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914400" y="685801"/>
            <a:ext cx="7569200" cy="5408613"/>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idx="10"/>
          </p:nvPr>
        </p:nvSpPr>
        <p:spPr/>
        <p:txBody>
          <a:bodyPr/>
          <a:lstStyle>
            <a:lvl1pPr>
              <a:defRPr/>
            </a:lvl1pPr>
          </a:lstStyle>
          <a:p>
            <a:r>
              <a:rPr lang="en-US"/>
              <a:t>June 2025</a:t>
            </a:r>
            <a:endParaRPr lang="en-GB"/>
          </a:p>
        </p:txBody>
      </p:sp>
      <p:sp>
        <p:nvSpPr>
          <p:cNvPr id="5" name="Footer Placeholder 4"/>
          <p:cNvSpPr>
            <a:spLocks noGrp="1"/>
          </p:cNvSpPr>
          <p:nvPr>
            <p:ph type="ftr" idx="11"/>
          </p:nvPr>
        </p:nvSpPr>
        <p:spPr/>
        <p:txBody>
          <a:bodyPr/>
          <a:lstStyle>
            <a:lvl1pPr>
              <a:defRPr/>
            </a:lvl1pPr>
          </a:lstStyle>
          <a:p>
            <a:r>
              <a:rPr lang="da-DK"/>
              <a:t>Yongsen Ma et al., Samsung</a:t>
            </a:r>
            <a:endParaRPr lang="en-GB" dirty="0"/>
          </a:p>
        </p:txBody>
      </p:sp>
      <p:sp>
        <p:nvSpPr>
          <p:cNvPr id="6" name="Slide Number Placeholder 5"/>
          <p:cNvSpPr>
            <a:spLocks noGrp="1"/>
          </p:cNvSpPr>
          <p:nvPr>
            <p:ph type="sldNum" idx="12"/>
          </p:nvPr>
        </p:nvSpPr>
        <p:spPr/>
        <p:txBody>
          <a:bodyPr/>
          <a:lstStyle>
            <a:lvl1pPr>
              <a:defRPr/>
            </a:lvl1pPr>
          </a:lstStyle>
          <a:p>
            <a:r>
              <a:rPr lang="en-GB"/>
              <a:t>Slide </a:t>
            </a:r>
            <a:fld id="{9B0D65C8-A0CA-4DDA-83BB-897866218593}" type="slidenum">
              <a:rPr lang="en-GB"/>
              <a:pPr/>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25" name="Rectangle 1"/>
          <p:cNvSpPr>
            <a:spLocks noGrp="1" noChangeArrowheads="1"/>
          </p:cNvSpPr>
          <p:nvPr>
            <p:ph type="title"/>
          </p:nvPr>
        </p:nvSpPr>
        <p:spPr bwMode="auto">
          <a:xfrm>
            <a:off x="914401" y="685801"/>
            <a:ext cx="10361084" cy="1065213"/>
          </a:xfrm>
          <a:prstGeom prst="rect">
            <a:avLst/>
          </a:prstGeom>
          <a:noFill/>
          <a:ln w="9525">
            <a:noFill/>
            <a:round/>
            <a:headEnd/>
            <a:tailEnd/>
          </a:ln>
          <a:effectLst/>
        </p:spPr>
        <p:txBody>
          <a:bodyPr vert="horz" wrap="square" lIns="92160" tIns="46080" rIns="92160" bIns="46080" numCol="1" anchor="ctr" anchorCtr="0" compatLnSpc="1">
            <a:prstTxWarp prst="textNoShape">
              <a:avLst/>
            </a:prstTxWarp>
          </a:bodyPr>
          <a:lstStyle/>
          <a:p>
            <a:pPr lvl="0"/>
            <a:r>
              <a:rPr lang="en-GB"/>
              <a:t>Click to edit the title text format</a:t>
            </a:r>
          </a:p>
        </p:txBody>
      </p:sp>
      <p:sp>
        <p:nvSpPr>
          <p:cNvPr id="1026" name="Rectangle 2"/>
          <p:cNvSpPr>
            <a:spLocks noGrp="1" noChangeArrowheads="1"/>
          </p:cNvSpPr>
          <p:nvPr>
            <p:ph type="body" idx="1"/>
          </p:nvPr>
        </p:nvSpPr>
        <p:spPr bwMode="auto">
          <a:xfrm>
            <a:off x="914401" y="1981201"/>
            <a:ext cx="10361084" cy="4113213"/>
          </a:xfrm>
          <a:prstGeom prst="rect">
            <a:avLst/>
          </a:prstGeom>
          <a:noFill/>
          <a:ln w="9525">
            <a:noFill/>
            <a:round/>
            <a:headEnd/>
            <a:tailEnd/>
          </a:ln>
          <a:effectLst/>
        </p:spPr>
        <p:txBody>
          <a:bodyPr vert="horz" wrap="square" lIns="92160" tIns="46080" rIns="92160" bIns="46080" numCol="1" anchor="t" anchorCtr="0" compatLnSpc="1">
            <a:prstTxWarp prst="textNoShape">
              <a:avLst/>
            </a:prstTxWarp>
          </a:bodyPr>
          <a:lstStyle/>
          <a:p>
            <a:pPr lvl="0"/>
            <a:r>
              <a:rPr lang="en-GB"/>
              <a:t>Click to edit the outline text format</a:t>
            </a:r>
          </a:p>
          <a:p>
            <a:pPr lvl="1"/>
            <a:r>
              <a:rPr lang="en-GB"/>
              <a:t>Second Outline Level</a:t>
            </a:r>
          </a:p>
          <a:p>
            <a:pPr lvl="2"/>
            <a:r>
              <a:rPr lang="en-GB"/>
              <a:t>Third Outline Level</a:t>
            </a:r>
          </a:p>
          <a:p>
            <a:pPr lvl="3"/>
            <a:r>
              <a:rPr lang="en-GB"/>
              <a:t>Fourth Outline Level</a:t>
            </a:r>
          </a:p>
          <a:p>
            <a:pPr lvl="4"/>
            <a:r>
              <a:rPr lang="en-GB"/>
              <a:t>Fifth Outline Level</a:t>
            </a:r>
          </a:p>
          <a:p>
            <a:pPr lvl="4"/>
            <a:r>
              <a:rPr lang="en-GB"/>
              <a:t>Sixth Outline Level</a:t>
            </a:r>
          </a:p>
          <a:p>
            <a:pPr lvl="4"/>
            <a:r>
              <a:rPr lang="en-GB"/>
              <a:t>Seventh Outline Level</a:t>
            </a:r>
          </a:p>
          <a:p>
            <a:pPr lvl="4"/>
            <a:r>
              <a:rPr lang="en-GB"/>
              <a:t>Eighth Outline Level</a:t>
            </a:r>
          </a:p>
          <a:p>
            <a:pPr lvl="4"/>
            <a:r>
              <a:rPr lang="en-GB"/>
              <a:t>Ninth Outline Level</a:t>
            </a:r>
          </a:p>
        </p:txBody>
      </p:sp>
      <p:sp>
        <p:nvSpPr>
          <p:cNvPr id="1027" name="Rectangle 3"/>
          <p:cNvSpPr>
            <a:spLocks noGrp="1" noChangeArrowheads="1"/>
          </p:cNvSpPr>
          <p:nvPr>
            <p:ph type="dt"/>
          </p:nvPr>
        </p:nvSpPr>
        <p:spPr bwMode="auto">
          <a:xfrm>
            <a:off x="929217" y="333375"/>
            <a:ext cx="2499764" cy="273050"/>
          </a:xfrm>
          <a:prstGeom prst="rect">
            <a:avLst/>
          </a:prstGeom>
          <a:noFill/>
          <a:ln w="9525">
            <a:noFill/>
            <a:round/>
            <a:headEnd/>
            <a:tailEnd/>
          </a:ln>
          <a:effectLst/>
        </p:spPr>
        <p:txBody>
          <a:bodyPr vert="horz" wrap="square" lIns="0" tIns="0" rIns="0" bIns="0" numCol="1" anchor="b" anchorCtr="0" compatLnSpc="1">
            <a:prstTxWarp prst="textNoShape">
              <a:avLst/>
            </a:prstTxWarp>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800" b="1">
                <a:solidFill>
                  <a:srgbClr val="000000"/>
                </a:solidFill>
                <a:cs typeface="Arial Unicode MS" charset="0"/>
              </a:defRPr>
            </a:lvl1pPr>
          </a:lstStyle>
          <a:p>
            <a:r>
              <a:rPr lang="en-US"/>
              <a:t>June 2025</a:t>
            </a:r>
            <a:endParaRPr lang="en-GB" dirty="0"/>
          </a:p>
        </p:txBody>
      </p:sp>
      <p:sp>
        <p:nvSpPr>
          <p:cNvPr id="1028" name="Rectangle 4"/>
          <p:cNvSpPr>
            <a:spLocks noGrp="1" noChangeArrowheads="1"/>
          </p:cNvSpPr>
          <p:nvPr>
            <p:ph type="ftr"/>
          </p:nvPr>
        </p:nvSpPr>
        <p:spPr bwMode="auto">
          <a:xfrm>
            <a:off x="7143757" y="6475414"/>
            <a:ext cx="4246027" cy="180975"/>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lvl1pPr algn="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cs typeface="Arial Unicode MS" charset="0"/>
              </a:defRPr>
            </a:lvl1pPr>
          </a:lstStyle>
          <a:p>
            <a:r>
              <a:rPr lang="en-GB" dirty="0"/>
              <a:t>Yongsen Ma et al., Samsung</a:t>
            </a:r>
          </a:p>
        </p:txBody>
      </p:sp>
      <p:sp>
        <p:nvSpPr>
          <p:cNvPr id="1029" name="Rectangle 5"/>
          <p:cNvSpPr>
            <a:spLocks noGrp="1" noChangeArrowheads="1"/>
          </p:cNvSpPr>
          <p:nvPr>
            <p:ph type="sldNum"/>
          </p:nvPr>
        </p:nvSpPr>
        <p:spPr bwMode="auto">
          <a:xfrm>
            <a:off x="5793318" y="6475414"/>
            <a:ext cx="704849" cy="363537"/>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lvl1pPr algn="ct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cs typeface="Arial Unicode MS" charset="0"/>
              </a:defRPr>
            </a:lvl1pPr>
          </a:lstStyle>
          <a:p>
            <a:r>
              <a:rPr lang="en-GB"/>
              <a:t>Slide </a:t>
            </a:r>
            <a:fld id="{D09C756B-EB39-4236-ADBB-73052B179AE4}" type="slidenum">
              <a:rPr lang="en-GB"/>
              <a:pPr/>
              <a:t>‹#›</a:t>
            </a:fld>
            <a:endParaRPr lang="en-GB"/>
          </a:p>
        </p:txBody>
      </p:sp>
      <p:sp>
        <p:nvSpPr>
          <p:cNvPr id="1030" name="Line 6"/>
          <p:cNvSpPr>
            <a:spLocks noChangeShapeType="1"/>
          </p:cNvSpPr>
          <p:nvPr/>
        </p:nvSpPr>
        <p:spPr bwMode="auto">
          <a:xfrm>
            <a:off x="914400" y="609600"/>
            <a:ext cx="10363200" cy="1588"/>
          </a:xfrm>
          <a:prstGeom prst="line">
            <a:avLst/>
          </a:prstGeom>
          <a:noFill/>
          <a:ln w="12600">
            <a:solidFill>
              <a:srgbClr val="000000"/>
            </a:solidFill>
            <a:miter lim="800000"/>
            <a:headEnd/>
            <a:tailEnd/>
          </a:ln>
          <a:effectLst/>
        </p:spPr>
        <p:txBody>
          <a:bodyPr/>
          <a:lstStyle/>
          <a:p>
            <a:endParaRPr lang="en-GB" sz="2400"/>
          </a:p>
        </p:txBody>
      </p:sp>
      <p:sp>
        <p:nvSpPr>
          <p:cNvPr id="1031" name="Rectangle 7"/>
          <p:cNvSpPr>
            <a:spLocks noChangeArrowheads="1"/>
          </p:cNvSpPr>
          <p:nvPr/>
        </p:nvSpPr>
        <p:spPr bwMode="auto">
          <a:xfrm>
            <a:off x="912285" y="6475413"/>
            <a:ext cx="718145" cy="184666"/>
          </a:xfrm>
          <a:prstGeom prst="rect">
            <a:avLst/>
          </a:prstGeom>
          <a:noFill/>
          <a:ln w="9525">
            <a:noFill/>
            <a:round/>
            <a:headEnd/>
            <a:tailEnd/>
          </a:ln>
          <a:effectLst/>
        </p:spPr>
        <p:txBody>
          <a:bodyPr wrap="none" lIns="0" tIns="0" rIns="0" bIns="0">
            <a:spAutoFit/>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200" dirty="0">
                <a:solidFill>
                  <a:srgbClr val="000000"/>
                </a:solidFill>
              </a:rPr>
              <a:t>Submission</a:t>
            </a:r>
          </a:p>
        </p:txBody>
      </p:sp>
      <p:sp>
        <p:nvSpPr>
          <p:cNvPr id="1032" name="Line 8"/>
          <p:cNvSpPr>
            <a:spLocks noChangeShapeType="1"/>
          </p:cNvSpPr>
          <p:nvPr/>
        </p:nvSpPr>
        <p:spPr bwMode="auto">
          <a:xfrm>
            <a:off x="914400" y="6477000"/>
            <a:ext cx="10464800" cy="1588"/>
          </a:xfrm>
          <a:prstGeom prst="line">
            <a:avLst/>
          </a:prstGeom>
          <a:noFill/>
          <a:ln w="12600">
            <a:solidFill>
              <a:srgbClr val="000000"/>
            </a:solidFill>
            <a:miter lim="800000"/>
            <a:headEnd/>
            <a:tailEnd/>
          </a:ln>
          <a:effectLst/>
        </p:spPr>
        <p:txBody>
          <a:bodyPr/>
          <a:lstStyle/>
          <a:p>
            <a:endParaRPr lang="en-GB" sz="2400" dirty="0"/>
          </a:p>
        </p:txBody>
      </p:sp>
      <p:sp>
        <p:nvSpPr>
          <p:cNvPr id="10" name="Date Placeholder 3"/>
          <p:cNvSpPr txBox="1">
            <a:spLocks/>
          </p:cNvSpPr>
          <p:nvPr userDrawn="1"/>
        </p:nvSpPr>
        <p:spPr bwMode="auto">
          <a:xfrm>
            <a:off x="6667504" y="357166"/>
            <a:ext cx="4667283" cy="273050"/>
          </a:xfrm>
          <a:prstGeom prst="rect">
            <a:avLst/>
          </a:prstGeom>
          <a:noFill/>
          <a:ln w="9525">
            <a:noFill/>
            <a:round/>
            <a:headEnd/>
            <a:tailEnd/>
          </a:ln>
          <a:effectLst/>
        </p:spPr>
        <p:txBody>
          <a:bodyPr vert="horz" wrap="square" lIns="0" tIns="0" rIns="0" bIns="0" numCol="1" anchor="b" anchorCtr="0" compatLnSpc="1">
            <a:prstTxWarp prst="textNoShape">
              <a:avLst/>
            </a:prstTxWarp>
          </a:bodyPr>
          <a:lstStyle>
            <a:lvl1pPr>
              <a:defRPr/>
            </a:lvl1pPr>
          </a:lstStyle>
          <a:p>
            <a:pPr marL="0" marR="0" lvl="0" indent="0" algn="r"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kumimoji="0" lang="en-GB" sz="1800" b="1" i="0" u="none" strike="noStrike" kern="1200" cap="none" spc="0" normalizeH="0" baseline="0" noProof="0" dirty="0">
                <a:ln>
                  <a:noFill/>
                </a:ln>
                <a:solidFill>
                  <a:srgbClr val="000000"/>
                </a:solidFill>
                <a:effectLst/>
                <a:uLnTx/>
                <a:uFillTx/>
                <a:latin typeface="Times New Roman" pitchFamily="16" charset="0"/>
                <a:ea typeface="MS Gothic" charset="-128"/>
                <a:cs typeface="Arial Unicode MS" charset="0"/>
              </a:rPr>
              <a:t>doc.: IEEE 802.11-25/1139r1</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8" r:id="rId8"/>
    <p:sldLayoutId id="2147483659" r:id="rId9"/>
  </p:sldLayoutIdLst>
  <p:hf hdr="0"/>
  <p:txStyles>
    <p:titleStyle>
      <a:lvl1pPr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mj-lt"/>
          <a:ea typeface="+mj-ea"/>
          <a:cs typeface="+mj-cs"/>
        </a:defRPr>
      </a:lvl1pPr>
      <a:lvl2pPr marL="742950" indent="-28575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2pPr>
      <a:lvl3pPr marL="11430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3pPr>
      <a:lvl4pPr marL="16002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4pPr>
      <a:lvl5pPr marL="20574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5pPr>
      <a:lvl6pPr marL="25146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6pPr>
      <a:lvl7pPr marL="29718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7pPr>
      <a:lvl8pPr marL="34290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8pPr>
      <a:lvl9pPr marL="38862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9pPr>
    </p:titleStyle>
    <p:bodyStyle>
      <a:lvl1pPr marL="342900" indent="-342900" algn="l" defTabSz="449263" rtl="0" eaLnBrk="1" fontAlgn="base" hangingPunct="1">
        <a:spcBef>
          <a:spcPts val="600"/>
        </a:spcBef>
        <a:spcAft>
          <a:spcPct val="0"/>
        </a:spcAft>
        <a:buClr>
          <a:srgbClr val="000000"/>
        </a:buClr>
        <a:buSzPct val="100000"/>
        <a:buFont typeface="Times New Roman" pitchFamily="16" charset="0"/>
        <a:defRPr sz="2400" b="1">
          <a:solidFill>
            <a:srgbClr val="000000"/>
          </a:solidFill>
          <a:latin typeface="+mn-lt"/>
          <a:ea typeface="+mn-ea"/>
          <a:cs typeface="+mn-cs"/>
        </a:defRPr>
      </a:lvl1pPr>
      <a:lvl2pPr marL="742950" indent="-285750" algn="l" defTabSz="449263" rtl="0" eaLnBrk="1" fontAlgn="base" hangingPunct="1">
        <a:spcBef>
          <a:spcPts val="500"/>
        </a:spcBef>
        <a:spcAft>
          <a:spcPct val="0"/>
        </a:spcAft>
        <a:buClr>
          <a:srgbClr val="000000"/>
        </a:buClr>
        <a:buSzPct val="100000"/>
        <a:buFont typeface="Times New Roman" pitchFamily="16" charset="0"/>
        <a:defRPr sz="2000">
          <a:solidFill>
            <a:srgbClr val="000000"/>
          </a:solidFill>
          <a:latin typeface="+mn-lt"/>
          <a:ea typeface="+mn-ea"/>
        </a:defRPr>
      </a:lvl2pPr>
      <a:lvl3pPr marL="1143000" indent="-228600" algn="l" defTabSz="449263" rtl="0" eaLnBrk="1" fontAlgn="base" hangingPunct="1">
        <a:spcBef>
          <a:spcPts val="450"/>
        </a:spcBef>
        <a:spcAft>
          <a:spcPct val="0"/>
        </a:spcAft>
        <a:buClr>
          <a:srgbClr val="000000"/>
        </a:buClr>
        <a:buSzPct val="100000"/>
        <a:buFont typeface="Times New Roman" pitchFamily="16" charset="0"/>
        <a:defRPr>
          <a:solidFill>
            <a:srgbClr val="000000"/>
          </a:solidFill>
          <a:latin typeface="+mn-lt"/>
          <a:ea typeface="+mn-ea"/>
        </a:defRPr>
      </a:lvl3pPr>
      <a:lvl4pPr marL="16002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4pPr>
      <a:lvl5pPr marL="20574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5pPr>
      <a:lvl6pPr marL="25146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6pPr>
      <a:lvl7pPr marL="29718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7pPr>
      <a:lvl8pPr marL="34290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8pPr>
      <a:lvl9pPr marL="38862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vmlDrawing" Target="../drawings/vmlDrawing1.vml"/><Relationship Id="rId5" Type="http://schemas.openxmlformats.org/officeDocument/2006/relationships/image" Target="../media/image1.emf"/><Relationship Id="rId4" Type="http://schemas.openxmlformats.org/officeDocument/2006/relationships/oleObject" Target="../embeddings/oleObject1.bin"/></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8" Type="http://schemas.openxmlformats.org/officeDocument/2006/relationships/hyperlink" Target="https://mentor.ieee.org/802.11/dcn/24/11-24-1414-02-00bn-channel-measurement-based-on-control-frame-exchange.pptx" TargetMode="External"/><Relationship Id="rId3" Type="http://schemas.openxmlformats.org/officeDocument/2006/relationships/hyperlink" Target="https://mentor.ieee.org/802.11/dcn/25/11-25-0655-01-00bn-user-selection-for-co-bf-co-sr-based-on-obss-rssi-measurements.pptx" TargetMode="External"/><Relationship Id="rId7" Type="http://schemas.openxmlformats.org/officeDocument/2006/relationships/hyperlink" Target="https://mentor.ieee.org/802.11/dcn/24/11-24-2122-00-00bn-fast-rssi-measurement-follow-up.pptx" TargetMode="External"/><Relationship Id="rId12" Type="http://schemas.openxmlformats.org/officeDocument/2006/relationships/hyperlink" Target="https://mentor.ieee.org/802.11/dcn/25/11-25-0378-00-00bn-multi-ap-coordination-negotiation-indication.pptx"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hyperlink" Target="https://mentor.ieee.org/802.11/dcn/24/11-24-1879-02-00bn-proposals-for-expeditious-discovery-of-aps-for-initial-association-and-roaming.pptx" TargetMode="External"/><Relationship Id="rId11" Type="http://schemas.openxmlformats.org/officeDocument/2006/relationships/hyperlink" Target="https://mentor.ieee.org/802.11/dcn/24/11-24-1220-02-00bn-a-framework-for-coordinated-access-points.pptx" TargetMode="External"/><Relationship Id="rId5" Type="http://schemas.openxmlformats.org/officeDocument/2006/relationships/hyperlink" Target="https://mentor.ieee.org/802.11/dcn/25/11-25-0247-01-00bn-m-ap-cobf-sounding-sequence.pptx" TargetMode="External"/><Relationship Id="rId10" Type="http://schemas.openxmlformats.org/officeDocument/2006/relationships/hyperlink" Target="https://mentor.ieee.org/802.11/dcn/25/11-25-0189-02-00bn-elicitation-of-response-transmissions-in-coordinated-spatial-reuse.pptx" TargetMode="External"/><Relationship Id="rId4" Type="http://schemas.openxmlformats.org/officeDocument/2006/relationships/hyperlink" Target="https://mentor.ieee.org/802.11/dcn/25/11-25-0412-03-00bn-cobf-frame-sequences-and-signaling-details.pptx" TargetMode="External"/><Relationship Id="rId9" Type="http://schemas.openxmlformats.org/officeDocument/2006/relationships/hyperlink" Target="https://mentor.ieee.org/802.11/dcn/23/11-23-1832-00-00bn-multi-ap-coordinated-spatial-reuse.pptx" TargetMode="Externa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image" Target="../media/image4.png"/><Relationship Id="rId1" Type="http://schemas.openxmlformats.org/officeDocument/2006/relationships/slideLayout" Target="../slideLayouts/slideLayout2.xml"/><Relationship Id="rId5" Type="http://schemas.openxmlformats.org/officeDocument/2006/relationships/slide" Target="slide6.xml"/><Relationship Id="rId4" Type="http://schemas.openxmlformats.org/officeDocument/2006/relationships/hyperlink" Target="https://mentor.ieee.org/802.11/dcn/25/11-25-0412-03-00bn-cobf-frame-sequences-and-signaling-details.pptx" TargetMode="External"/></Relationships>
</file>

<file path=ppt/slides/_rels/slide16.xml.rels><?xml version="1.0" encoding="UTF-8" standalone="yes"?>
<Relationships xmlns="http://schemas.openxmlformats.org/package/2006/relationships"><Relationship Id="rId3" Type="http://schemas.openxmlformats.org/officeDocument/2006/relationships/hyperlink" Target="https://mentor.ieee.org/802.11/dcn/23/11-23-1832-00-00bn-multi-ap-coordinated-spatial-reuse.pptx" TargetMode="External"/><Relationship Id="rId2" Type="http://schemas.openxmlformats.org/officeDocument/2006/relationships/image" Target="../media/image6.png"/><Relationship Id="rId1" Type="http://schemas.openxmlformats.org/officeDocument/2006/relationships/slideLayout" Target="../slideLayouts/slideLayout2.xml"/><Relationship Id="rId5" Type="http://schemas.openxmlformats.org/officeDocument/2006/relationships/slide" Target="slide6.xml"/><Relationship Id="rId4" Type="http://schemas.openxmlformats.org/officeDocument/2006/relationships/hyperlink" Target="https://mentor.ieee.org/802.11/dcn/25/11-25-0189-02-00bn-elicitation-of-response-transmissions-in-coordinated-spatial-reuse.pptx"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hyperlink" Target="https://mentor.ieee.org/802.11/dcn/25/11-25-0655-01-00bn-user-selection-for-co-bf-co-sr-based-on-obss-rssi-measurements.pptx"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slide" Target="slide16.xml"/><Relationship Id="rId2" Type="http://schemas.openxmlformats.org/officeDocument/2006/relationships/slide" Target="slide1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3" name="Rectangle 1"/>
          <p:cNvSpPr>
            <a:spLocks noGrp="1" noChangeArrowheads="1"/>
          </p:cNvSpPr>
          <p:nvPr>
            <p:ph type="ctrTitle"/>
          </p:nvPr>
        </p:nvSpPr>
        <p:spPr>
          <a:xfrm>
            <a:off x="914400" y="469900"/>
            <a:ext cx="10363200" cy="1470025"/>
          </a:xfrm>
          <a:ln/>
        </p:spPr>
        <p:txBody>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dirty="0"/>
              <a:t>Enhanced Beacon Report</a:t>
            </a:r>
          </a:p>
        </p:txBody>
      </p:sp>
      <p:sp>
        <p:nvSpPr>
          <p:cNvPr id="3074" name="Rectangle 2"/>
          <p:cNvSpPr>
            <a:spLocks noGrp="1" noChangeArrowheads="1"/>
          </p:cNvSpPr>
          <p:nvPr>
            <p:ph type="subTitle" idx="1"/>
          </p:nvPr>
        </p:nvSpPr>
        <p:spPr>
          <a:xfrm>
            <a:off x="1828800" y="1730511"/>
            <a:ext cx="8534400" cy="476250"/>
          </a:xfrm>
          <a:ln/>
        </p:spPr>
        <p:txBody>
          <a:bodyPr/>
          <a:lstStyle/>
          <a:p>
            <a:pPr algn="ctr">
              <a:spcBef>
                <a:spcPts val="500"/>
              </a:spcBef>
              <a:tabLst>
                <a:tab pos="912813" algn="l"/>
                <a:tab pos="1827213" algn="l"/>
                <a:tab pos="2741613" algn="l"/>
                <a:tab pos="3656013" algn="l"/>
                <a:tab pos="4570413" algn="l"/>
                <a:tab pos="5484813" algn="l"/>
                <a:tab pos="6399213" algn="l"/>
                <a:tab pos="7313613" algn="l"/>
                <a:tab pos="8228013" algn="l"/>
                <a:tab pos="9142413" algn="l"/>
                <a:tab pos="10056813" algn="l"/>
              </a:tabLst>
            </a:pPr>
            <a:r>
              <a:rPr lang="en-GB" sz="2000" dirty="0"/>
              <a:t>Date:</a:t>
            </a:r>
            <a:r>
              <a:rPr lang="en-GB" sz="2000" b="0" dirty="0"/>
              <a:t> 2025-06-04</a:t>
            </a:r>
          </a:p>
        </p:txBody>
      </p:sp>
      <p:sp>
        <p:nvSpPr>
          <p:cNvPr id="6" name="Date Placeholder 3"/>
          <p:cNvSpPr>
            <a:spLocks noGrp="1"/>
          </p:cNvSpPr>
          <p:nvPr>
            <p:ph type="dt" idx="10"/>
          </p:nvPr>
        </p:nvSpPr>
        <p:spPr/>
        <p:txBody>
          <a:bodyPr/>
          <a:lstStyle/>
          <a:p>
            <a:r>
              <a:rPr lang="en-US" dirty="0"/>
              <a:t>June 2025</a:t>
            </a:r>
            <a:endParaRPr lang="en-GB" dirty="0"/>
          </a:p>
        </p:txBody>
      </p:sp>
      <p:sp>
        <p:nvSpPr>
          <p:cNvPr id="7" name="Footer Placeholder 4"/>
          <p:cNvSpPr>
            <a:spLocks noGrp="1"/>
          </p:cNvSpPr>
          <p:nvPr>
            <p:ph type="ftr" idx="11"/>
          </p:nvPr>
        </p:nvSpPr>
        <p:spPr/>
        <p:txBody>
          <a:bodyPr/>
          <a:lstStyle/>
          <a:p>
            <a:r>
              <a:rPr lang="da-DK"/>
              <a:t>Yongsen Ma et al., Samsung</a:t>
            </a:r>
            <a:endParaRPr lang="en-GB" dirty="0"/>
          </a:p>
        </p:txBody>
      </p:sp>
      <p:sp>
        <p:nvSpPr>
          <p:cNvPr id="8" name="Slide Number Placeholder 5"/>
          <p:cNvSpPr>
            <a:spLocks noGrp="1"/>
          </p:cNvSpPr>
          <p:nvPr>
            <p:ph type="sldNum" idx="12"/>
          </p:nvPr>
        </p:nvSpPr>
        <p:spPr/>
        <p:txBody>
          <a:bodyPr/>
          <a:lstStyle/>
          <a:p>
            <a:r>
              <a:rPr lang="en-GB" dirty="0"/>
              <a:t>Slide </a:t>
            </a:r>
            <a:fld id="{93823DB3-BAA4-4F4A-B4B3-ED9ABE70E976}" type="slidenum">
              <a:rPr lang="en-GB"/>
              <a:pPr/>
              <a:t>1</a:t>
            </a:fld>
            <a:endParaRPr lang="en-GB" dirty="0"/>
          </a:p>
        </p:txBody>
      </p:sp>
      <p:graphicFrame>
        <p:nvGraphicFramePr>
          <p:cNvPr id="3075" name="Object 3"/>
          <p:cNvGraphicFramePr>
            <a:graphicFrameLocks noChangeAspect="1"/>
          </p:cNvGraphicFramePr>
          <p:nvPr>
            <p:extLst>
              <p:ext uri="{D42A27DB-BD31-4B8C-83A1-F6EECF244321}">
                <p14:modId xmlns:p14="http://schemas.microsoft.com/office/powerpoint/2010/main" val="4132824771"/>
              </p:ext>
            </p:extLst>
          </p:nvPr>
        </p:nvGraphicFramePr>
        <p:xfrm>
          <a:off x="992188" y="2416175"/>
          <a:ext cx="9701212" cy="2357438"/>
        </p:xfrm>
        <a:graphic>
          <a:graphicData uri="http://schemas.openxmlformats.org/presentationml/2006/ole">
            <mc:AlternateContent xmlns:mc="http://schemas.openxmlformats.org/markup-compatibility/2006">
              <mc:Choice xmlns:v="urn:schemas-microsoft-com:vml" Requires="v">
                <p:oleObj spid="_x0000_s2749" name="Document" r:id="rId4" imgW="10439485" imgH="2546686" progId="Word.Document.8">
                  <p:embed/>
                </p:oleObj>
              </mc:Choice>
              <mc:Fallback>
                <p:oleObj name="Document" r:id="rId4" imgW="10439485" imgH="2546686" progId="Word.Document.8">
                  <p:embed/>
                  <p:pic>
                    <p:nvPicPr>
                      <p:cNvPr id="0" name="Picture 3"/>
                      <p:cNvPicPr>
                        <a:picLocks noChangeAspect="1" noChangeArrowheads="1"/>
                      </p:cNvPicPr>
                      <p:nvPr/>
                    </p:nvPicPr>
                    <p:blipFill>
                      <a:blip r:embed="rId5"/>
                      <a:srcRect/>
                      <a:stretch>
                        <a:fillRect/>
                      </a:stretch>
                    </p:blipFill>
                    <p:spPr bwMode="auto">
                      <a:xfrm>
                        <a:off x="992188" y="2416175"/>
                        <a:ext cx="9701212" cy="2357438"/>
                      </a:xfrm>
                      <a:prstGeom prst="rect">
                        <a:avLst/>
                      </a:prstGeom>
                      <a:noFill/>
                    </p:spPr>
                  </p:pic>
                </p:oleObj>
              </mc:Fallback>
            </mc:AlternateContent>
          </a:graphicData>
        </a:graphic>
      </p:graphicFrame>
      <p:sp>
        <p:nvSpPr>
          <p:cNvPr id="3076" name="Rectangle 4"/>
          <p:cNvSpPr>
            <a:spLocks noChangeArrowheads="1"/>
          </p:cNvSpPr>
          <p:nvPr/>
        </p:nvSpPr>
        <p:spPr bwMode="auto">
          <a:xfrm>
            <a:off x="993775" y="1972991"/>
            <a:ext cx="1447800" cy="381000"/>
          </a:xfrm>
          <a:prstGeom prst="rect">
            <a:avLst/>
          </a:prstGeom>
          <a:noFill/>
          <a:ln w="9525">
            <a:noFill/>
            <a:round/>
            <a:headEnd/>
            <a:tailEnd/>
          </a:ln>
          <a:effectLst/>
        </p:spPr>
        <p:txBody>
          <a:bodyPr lIns="92160" tIns="46080" rIns="92160" bIns="46080"/>
          <a:lstStyle/>
          <a:p>
            <a:pPr>
              <a:spcBef>
                <a:spcPts val="500"/>
              </a:spcBef>
              <a:tabLst>
                <a:tab pos="342900" algn="l"/>
                <a:tab pos="1257300" algn="l"/>
                <a:tab pos="2171700" algn="l"/>
                <a:tab pos="3086100" algn="l"/>
                <a:tab pos="4000500" algn="l"/>
                <a:tab pos="4914900" algn="l"/>
                <a:tab pos="5829300" algn="l"/>
                <a:tab pos="6743700" algn="l"/>
                <a:tab pos="7658100" algn="l"/>
                <a:tab pos="8572500" algn="l"/>
                <a:tab pos="9486900" algn="l"/>
                <a:tab pos="10401300" algn="l"/>
              </a:tabLst>
            </a:pPr>
            <a:r>
              <a:rPr lang="en-GB" sz="2000" dirty="0">
                <a:solidFill>
                  <a:srgbClr val="000000"/>
                </a:solidFill>
              </a:rPr>
              <a:t>Authors:</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831B74-D488-4119-A1BF-5AB47C352B9D}"/>
              </a:ext>
            </a:extLst>
          </p:cNvPr>
          <p:cNvSpPr>
            <a:spLocks noGrp="1"/>
          </p:cNvSpPr>
          <p:nvPr>
            <p:ph type="title"/>
          </p:nvPr>
        </p:nvSpPr>
        <p:spPr/>
        <p:txBody>
          <a:bodyPr/>
          <a:lstStyle/>
          <a:p>
            <a:r>
              <a:rPr lang="en-US" dirty="0"/>
              <a:t>Conclusions</a:t>
            </a:r>
          </a:p>
        </p:txBody>
      </p:sp>
      <p:sp>
        <p:nvSpPr>
          <p:cNvPr id="3" name="Content Placeholder 2">
            <a:extLst>
              <a:ext uri="{FF2B5EF4-FFF2-40B4-BE49-F238E27FC236}">
                <a16:creationId xmlns:a16="http://schemas.microsoft.com/office/drawing/2014/main" id="{EBC070DD-19FC-471B-813F-A9EC5859C82C}"/>
              </a:ext>
            </a:extLst>
          </p:cNvPr>
          <p:cNvSpPr>
            <a:spLocks noGrp="1"/>
          </p:cNvSpPr>
          <p:nvPr>
            <p:ph idx="1"/>
          </p:nvPr>
        </p:nvSpPr>
        <p:spPr/>
        <p:txBody>
          <a:bodyPr/>
          <a:lstStyle/>
          <a:p>
            <a:pPr>
              <a:buFont typeface="Arial" panose="020B0604020202020204" pitchFamily="34" charset="0"/>
              <a:buChar char="•"/>
            </a:pPr>
            <a:r>
              <a:rPr lang="en-US" sz="2000" b="0" dirty="0"/>
              <a:t>This contribution presents Enhanced Beacon Report</a:t>
            </a:r>
          </a:p>
          <a:p>
            <a:pPr lvl="1">
              <a:buFont typeface="Arial" panose="020B0604020202020204" pitchFamily="34" charset="0"/>
              <a:buChar char="•"/>
            </a:pPr>
            <a:r>
              <a:rPr lang="en-US" dirty="0"/>
              <a:t>Beacon report initiated from non-AP STAs</a:t>
            </a:r>
          </a:p>
          <a:p>
            <a:pPr lvl="1">
              <a:buFont typeface="Arial" panose="020B0604020202020204" pitchFamily="34" charset="0"/>
              <a:buChar char="•"/>
            </a:pPr>
            <a:r>
              <a:rPr lang="en-US" dirty="0"/>
              <a:t>To support OBSS AP to measure UL OBSS RSSI</a:t>
            </a:r>
            <a:endParaRPr lang="en-US" sz="1600" dirty="0"/>
          </a:p>
          <a:p>
            <a:pPr lvl="1">
              <a:buFont typeface="Arial" panose="020B0604020202020204" pitchFamily="34" charset="0"/>
              <a:buChar char="•"/>
            </a:pPr>
            <a:r>
              <a:rPr lang="en-US" dirty="0"/>
              <a:t>Framework for OBSS RSSI request/measurement/report</a:t>
            </a:r>
          </a:p>
          <a:p>
            <a:pPr>
              <a:buFont typeface="Arial" panose="020B0604020202020204" pitchFamily="34" charset="0"/>
              <a:buChar char="•"/>
            </a:pPr>
            <a:r>
              <a:rPr lang="en-US" sz="2000" b="0" dirty="0"/>
              <a:t>The proposed Enhanced Beacon Report can be used to improve performance/efficiency for multi-BSS/multi-AP scenarios, such as Co-SR, Co-BF, and roaming.</a:t>
            </a:r>
          </a:p>
        </p:txBody>
      </p:sp>
      <p:sp>
        <p:nvSpPr>
          <p:cNvPr id="4" name="Slide Number Placeholder 3">
            <a:extLst>
              <a:ext uri="{FF2B5EF4-FFF2-40B4-BE49-F238E27FC236}">
                <a16:creationId xmlns:a16="http://schemas.microsoft.com/office/drawing/2014/main" id="{CCC3D9DB-C882-4C9B-8856-B0C877317685}"/>
              </a:ext>
            </a:extLst>
          </p:cNvPr>
          <p:cNvSpPr>
            <a:spLocks noGrp="1"/>
          </p:cNvSpPr>
          <p:nvPr>
            <p:ph type="sldNum" idx="12"/>
          </p:nvPr>
        </p:nvSpPr>
        <p:spPr/>
        <p:txBody>
          <a:bodyPr/>
          <a:lstStyle/>
          <a:p>
            <a:r>
              <a:rPr lang="en-GB"/>
              <a:t>Slide </a:t>
            </a:r>
            <a:fld id="{440F5867-744E-4AA6-B0ED-4C44D2DFBB7B}" type="slidenum">
              <a:rPr lang="en-GB" smtClean="0"/>
              <a:pPr/>
              <a:t>10</a:t>
            </a:fld>
            <a:endParaRPr lang="en-GB" dirty="0"/>
          </a:p>
        </p:txBody>
      </p:sp>
      <p:sp>
        <p:nvSpPr>
          <p:cNvPr id="5" name="Footer Placeholder 4">
            <a:extLst>
              <a:ext uri="{FF2B5EF4-FFF2-40B4-BE49-F238E27FC236}">
                <a16:creationId xmlns:a16="http://schemas.microsoft.com/office/drawing/2014/main" id="{1197E437-21FB-4F28-A2E3-D870E5D80683}"/>
              </a:ext>
            </a:extLst>
          </p:cNvPr>
          <p:cNvSpPr>
            <a:spLocks noGrp="1"/>
          </p:cNvSpPr>
          <p:nvPr>
            <p:ph type="ftr" idx="14"/>
          </p:nvPr>
        </p:nvSpPr>
        <p:spPr/>
        <p:txBody>
          <a:bodyPr/>
          <a:lstStyle/>
          <a:p>
            <a:r>
              <a:rPr lang="da-DK"/>
              <a:t>Yongsen Ma et al., Samsung</a:t>
            </a:r>
            <a:endParaRPr lang="en-GB" dirty="0"/>
          </a:p>
        </p:txBody>
      </p:sp>
      <p:sp>
        <p:nvSpPr>
          <p:cNvPr id="6" name="Date Placeholder 5">
            <a:extLst>
              <a:ext uri="{FF2B5EF4-FFF2-40B4-BE49-F238E27FC236}">
                <a16:creationId xmlns:a16="http://schemas.microsoft.com/office/drawing/2014/main" id="{6D8F9F96-BA62-4A9D-9B5B-923B54FABF67}"/>
              </a:ext>
            </a:extLst>
          </p:cNvPr>
          <p:cNvSpPr>
            <a:spLocks noGrp="1"/>
          </p:cNvSpPr>
          <p:nvPr>
            <p:ph type="dt" idx="15"/>
          </p:nvPr>
        </p:nvSpPr>
        <p:spPr/>
        <p:txBody>
          <a:bodyPr/>
          <a:lstStyle/>
          <a:p>
            <a:r>
              <a:rPr lang="en-US"/>
              <a:t>June 2025</a:t>
            </a:r>
            <a:endParaRPr lang="en-GB" dirty="0"/>
          </a:p>
        </p:txBody>
      </p:sp>
    </p:spTree>
    <p:extLst>
      <p:ext uri="{BB962C8B-B14F-4D97-AF65-F5344CB8AC3E}">
        <p14:creationId xmlns:p14="http://schemas.microsoft.com/office/powerpoint/2010/main" val="363191268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5" name="Rectangle 1"/>
          <p:cNvSpPr>
            <a:spLocks noGrp="1" noChangeArrowheads="1"/>
          </p:cNvSpPr>
          <p:nvPr>
            <p:ph type="title"/>
          </p:nvPr>
        </p:nvSpPr>
        <p:spPr>
          <a:ln/>
        </p:spPr>
        <p:txBody>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a:t>References</a:t>
            </a:r>
          </a:p>
        </p:txBody>
      </p:sp>
      <p:sp>
        <p:nvSpPr>
          <p:cNvPr id="2" name="Content Placeholder 1"/>
          <p:cNvSpPr>
            <a:spLocks noGrp="1"/>
          </p:cNvSpPr>
          <p:nvPr>
            <p:ph idx="1"/>
          </p:nvPr>
        </p:nvSpPr>
        <p:spPr/>
        <p:txBody>
          <a:bodyPr/>
          <a:lstStyle/>
          <a:p>
            <a:r>
              <a:rPr lang="en-GB" sz="1800" b="0" dirty="0"/>
              <a:t>[1] </a:t>
            </a:r>
            <a:r>
              <a:rPr lang="en-US" sz="1800" b="0" dirty="0">
                <a:solidFill>
                  <a:schemeClr val="accent2"/>
                </a:solidFill>
                <a:hlinkClick r:id="rId3">
                  <a:extLst>
                    <a:ext uri="{A12FA001-AC4F-418D-AE19-62706E023703}">
                      <ahyp:hlinkClr xmlns:ahyp="http://schemas.microsoft.com/office/drawing/2018/hyperlinkcolor" val="tx"/>
                    </a:ext>
                  </a:extLst>
                </a:hlinkClick>
              </a:rPr>
              <a:t>802.11-25/0655r1</a:t>
            </a:r>
            <a:r>
              <a:rPr lang="en-US" sz="1800" b="0" dirty="0"/>
              <a:t>, User Selection for Co-BF/Co-SR based on OBSS RSSI measurements, Yongsen Ma (Samsung)</a:t>
            </a:r>
          </a:p>
          <a:p>
            <a:r>
              <a:rPr lang="en-US" sz="1800" b="0" dirty="0"/>
              <a:t>[2] </a:t>
            </a:r>
            <a:r>
              <a:rPr lang="en-US" sz="1800" b="0" dirty="0">
                <a:solidFill>
                  <a:schemeClr val="accent2"/>
                </a:solidFill>
                <a:hlinkClick r:id="rId4">
                  <a:extLst>
                    <a:ext uri="{A12FA001-AC4F-418D-AE19-62706E023703}">
                      <ahyp:hlinkClr xmlns:ahyp="http://schemas.microsoft.com/office/drawing/2018/hyperlinkcolor" val="tx"/>
                    </a:ext>
                  </a:extLst>
                </a:hlinkClick>
              </a:rPr>
              <a:t>802.11-25/0412r3</a:t>
            </a:r>
            <a:r>
              <a:rPr lang="en-US" sz="1800" b="0" dirty="0"/>
              <a:t>, </a:t>
            </a:r>
            <a:r>
              <a:rPr lang="en-US" sz="1800" b="0" dirty="0" err="1"/>
              <a:t>CoBF</a:t>
            </a:r>
            <a:r>
              <a:rPr lang="en-US" sz="1800" b="0" dirty="0"/>
              <a:t> Frame Sequences and Signaling Details, Sherief Helwa (Qualcomm)</a:t>
            </a:r>
          </a:p>
          <a:p>
            <a:r>
              <a:rPr lang="en-US" sz="1800" b="0" dirty="0"/>
              <a:t>[3] </a:t>
            </a:r>
            <a:r>
              <a:rPr lang="en-US" sz="1800" b="0" dirty="0">
                <a:solidFill>
                  <a:schemeClr val="accent2"/>
                </a:solidFill>
                <a:hlinkClick r:id="rId5">
                  <a:extLst>
                    <a:ext uri="{A12FA001-AC4F-418D-AE19-62706E023703}">
                      <ahyp:hlinkClr xmlns:ahyp="http://schemas.microsoft.com/office/drawing/2018/hyperlinkcolor" val="tx"/>
                    </a:ext>
                  </a:extLst>
                </a:hlinkClick>
              </a:rPr>
              <a:t>802.11-25/0247r1</a:t>
            </a:r>
            <a:r>
              <a:rPr lang="en-US" sz="1800" b="0" dirty="0"/>
              <a:t>, M-AP </a:t>
            </a:r>
            <a:r>
              <a:rPr lang="en-US" sz="1800" b="0" dirty="0" err="1"/>
              <a:t>CoBF</a:t>
            </a:r>
            <a:r>
              <a:rPr lang="en-US" sz="1800" b="0" dirty="0"/>
              <a:t> Sounding Sequence, Arik Klein (Huawei)	</a:t>
            </a:r>
          </a:p>
          <a:p>
            <a:r>
              <a:rPr lang="en-US" sz="1800" b="0" dirty="0"/>
              <a:t>[4] </a:t>
            </a:r>
            <a:r>
              <a:rPr lang="en-US" sz="1800" b="0" dirty="0">
                <a:solidFill>
                  <a:schemeClr val="accent2"/>
                </a:solidFill>
                <a:hlinkClick r:id="rId6">
                  <a:extLst>
                    <a:ext uri="{A12FA001-AC4F-418D-AE19-62706E023703}">
                      <ahyp:hlinkClr xmlns:ahyp="http://schemas.microsoft.com/office/drawing/2018/hyperlinkcolor" val="tx"/>
                    </a:ext>
                  </a:extLst>
                </a:hlinkClick>
              </a:rPr>
              <a:t>802.11-24/1879r0</a:t>
            </a:r>
            <a:r>
              <a:rPr lang="en-US" sz="1800" b="0" dirty="0"/>
              <a:t>, Proposals for Expeditious Discovery of APs for Initial Association and Roaming, Neel Krishnan (Apple Inc)	</a:t>
            </a:r>
          </a:p>
          <a:p>
            <a:r>
              <a:rPr lang="en-US" sz="1800" b="0" dirty="0"/>
              <a:t>[5] </a:t>
            </a:r>
            <a:r>
              <a:rPr lang="en-US" sz="1800" b="0" dirty="0">
                <a:solidFill>
                  <a:schemeClr val="accent2"/>
                </a:solidFill>
                <a:hlinkClick r:id="rId7">
                  <a:extLst>
                    <a:ext uri="{A12FA001-AC4F-418D-AE19-62706E023703}">
                      <ahyp:hlinkClr xmlns:ahyp="http://schemas.microsoft.com/office/drawing/2018/hyperlinkcolor" val="tx"/>
                    </a:ext>
                  </a:extLst>
                </a:hlinkClick>
              </a:rPr>
              <a:t>802.11-24/2122r0</a:t>
            </a:r>
            <a:r>
              <a:rPr lang="en-US" sz="1800" b="0" dirty="0"/>
              <a:t>, Fast RSSI Measurement Follow-up, </a:t>
            </a:r>
            <a:r>
              <a:rPr lang="en-US" sz="1800" b="0" dirty="0" err="1"/>
              <a:t>Guogang</a:t>
            </a:r>
            <a:r>
              <a:rPr lang="en-US" sz="1800" b="0" dirty="0"/>
              <a:t> Huang (Huawei)</a:t>
            </a:r>
          </a:p>
          <a:p>
            <a:r>
              <a:rPr lang="en-US" sz="1800" b="0" dirty="0"/>
              <a:t>[6] </a:t>
            </a:r>
            <a:r>
              <a:rPr lang="en-US" sz="1800" b="0" dirty="0">
                <a:solidFill>
                  <a:schemeClr val="accent2"/>
                </a:solidFill>
                <a:hlinkClick r:id="rId8">
                  <a:extLst>
                    <a:ext uri="{A12FA001-AC4F-418D-AE19-62706E023703}">
                      <ahyp:hlinkClr xmlns:ahyp="http://schemas.microsoft.com/office/drawing/2018/hyperlinkcolor" val="tx"/>
                    </a:ext>
                  </a:extLst>
                </a:hlinkClick>
              </a:rPr>
              <a:t>802.11-24/1414r2</a:t>
            </a:r>
            <a:r>
              <a:rPr lang="en-US" sz="1800" b="0" dirty="0"/>
              <a:t>, Channel Measurement Based on Control Frame Exchange, </a:t>
            </a:r>
            <a:r>
              <a:rPr lang="en-US" sz="1800" b="0" dirty="0" err="1"/>
              <a:t>Guogang</a:t>
            </a:r>
            <a:r>
              <a:rPr lang="en-US" sz="1800" b="0" dirty="0"/>
              <a:t> Huang (Huawei)</a:t>
            </a:r>
          </a:p>
          <a:p>
            <a:r>
              <a:rPr lang="en-US" sz="1800" b="0" dirty="0"/>
              <a:t>[7] </a:t>
            </a:r>
            <a:r>
              <a:rPr lang="en-US" sz="1800" b="0" dirty="0">
                <a:solidFill>
                  <a:schemeClr val="accent2"/>
                </a:solidFill>
                <a:hlinkClick r:id="rId9">
                  <a:extLst>
                    <a:ext uri="{A12FA001-AC4F-418D-AE19-62706E023703}">
                      <ahyp:hlinkClr xmlns:ahyp="http://schemas.microsoft.com/office/drawing/2018/hyperlinkcolor" val="tx"/>
                    </a:ext>
                  </a:extLst>
                </a:hlinkClick>
              </a:rPr>
              <a:t>802.11-23/1832r0</a:t>
            </a:r>
            <a:r>
              <a:rPr lang="en-US" sz="1800" b="0" dirty="0"/>
              <a:t>, Multi-AP Coordinated Spatial Reuse, Hassan Omar (Huawei)</a:t>
            </a:r>
          </a:p>
          <a:p>
            <a:r>
              <a:rPr lang="en-US" sz="1800" b="0" dirty="0"/>
              <a:t>[8] </a:t>
            </a:r>
            <a:r>
              <a:rPr lang="en-US" sz="1800" b="0" dirty="0">
                <a:solidFill>
                  <a:schemeClr val="accent2"/>
                </a:solidFill>
                <a:hlinkClick r:id="rId10">
                  <a:extLst>
                    <a:ext uri="{A12FA001-AC4F-418D-AE19-62706E023703}">
                      <ahyp:hlinkClr xmlns:ahyp="http://schemas.microsoft.com/office/drawing/2018/hyperlinkcolor" val="tx"/>
                    </a:ext>
                  </a:extLst>
                </a:hlinkClick>
              </a:rPr>
              <a:t>802.11-25/0189r2</a:t>
            </a:r>
            <a:r>
              <a:rPr lang="en-US" sz="1800" b="0" dirty="0"/>
              <a:t>, Elicitation of Response Transmissions in Coordinated Spatial Reuse, Hassan Omar (Huawei)</a:t>
            </a:r>
          </a:p>
          <a:p>
            <a:r>
              <a:rPr lang="en-US" sz="1800" b="0" dirty="0"/>
              <a:t>[9] </a:t>
            </a:r>
            <a:r>
              <a:rPr lang="en-GB" sz="1800" b="0" dirty="0">
                <a:solidFill>
                  <a:schemeClr val="accent2"/>
                </a:solidFill>
                <a:hlinkClick r:id="rId11">
                  <a:extLst>
                    <a:ext uri="{A12FA001-AC4F-418D-AE19-62706E023703}">
                      <ahyp:hlinkClr xmlns:ahyp="http://schemas.microsoft.com/office/drawing/2018/hyperlinkcolor" val="tx"/>
                    </a:ext>
                  </a:extLst>
                </a:hlinkClick>
              </a:rPr>
              <a:t>802.11-24/1220r2</a:t>
            </a:r>
            <a:r>
              <a:rPr lang="en-GB" sz="1600" b="0" u="sng" dirty="0">
                <a:solidFill>
                  <a:schemeClr val="accent2"/>
                </a:solidFill>
                <a:latin typeface="Times New Roman" panose="02020603050405020304" pitchFamily="18" charset="0"/>
                <a:ea typeface="SimSun" panose="02010600030101010101" pitchFamily="2" charset="-122"/>
              </a:rPr>
              <a:t>,</a:t>
            </a:r>
            <a:r>
              <a:rPr lang="en-GB" sz="1600" dirty="0">
                <a:effectLst/>
                <a:latin typeface="Times New Roman" panose="02020603050405020304" pitchFamily="18" charset="0"/>
                <a:ea typeface="SimSun" panose="02010600030101010101" pitchFamily="2" charset="-122"/>
              </a:rPr>
              <a:t> </a:t>
            </a:r>
            <a:r>
              <a:rPr lang="en-GB" sz="1800" b="0" dirty="0">
                <a:effectLst/>
                <a:latin typeface="Times New Roman" panose="02020603050405020304" pitchFamily="18" charset="0"/>
                <a:ea typeface="SimSun" panose="02010600030101010101" pitchFamily="2" charset="-122"/>
              </a:rPr>
              <a:t>A </a:t>
            </a:r>
            <a:r>
              <a:rPr lang="en-GB" sz="1800" b="0" dirty="0">
                <a:latin typeface="Times New Roman" panose="02020603050405020304" pitchFamily="18" charset="0"/>
                <a:ea typeface="SimSun" panose="02010600030101010101" pitchFamily="2" charset="-122"/>
              </a:rPr>
              <a:t>F</a:t>
            </a:r>
            <a:r>
              <a:rPr lang="en-GB" sz="1800" b="0" dirty="0"/>
              <a:t>ramework for Coordinated Access Points, Giovanni Chisci (Qualcomm)</a:t>
            </a:r>
          </a:p>
          <a:p>
            <a:r>
              <a:rPr lang="en-GB" sz="1600" b="0" dirty="0">
                <a:latin typeface="Times New Roman" panose="02020603050405020304" pitchFamily="18" charset="0"/>
                <a:ea typeface="SimSun" panose="02010600030101010101" pitchFamily="2" charset="-122"/>
              </a:rPr>
              <a:t>[10] </a:t>
            </a:r>
            <a:r>
              <a:rPr lang="en-GB" sz="1800" b="0" u="sng" dirty="0">
                <a:solidFill>
                  <a:schemeClr val="accent2"/>
                </a:solidFill>
                <a:effectLst/>
                <a:latin typeface="Times New Roman" panose="02020603050405020304" pitchFamily="18" charset="0"/>
                <a:ea typeface="SimSun" panose="02010600030101010101" pitchFamily="2" charset="-122"/>
                <a:hlinkClick r:id="rId12">
                  <a:extLst>
                    <a:ext uri="{A12FA001-AC4F-418D-AE19-62706E023703}">
                      <ahyp:hlinkClr xmlns:ahyp="http://schemas.microsoft.com/office/drawing/2018/hyperlinkcolor" val="tx"/>
                    </a:ext>
                  </a:extLst>
                </a:hlinkClick>
              </a:rPr>
              <a:t>802.11-25/0378r0</a:t>
            </a:r>
            <a:r>
              <a:rPr lang="en-GB" sz="1800" b="0" u="sng" dirty="0">
                <a:solidFill>
                  <a:schemeClr val="accent2"/>
                </a:solidFill>
                <a:latin typeface="Times New Roman" panose="02020603050405020304" pitchFamily="18" charset="0"/>
                <a:ea typeface="SimSun" panose="02010600030101010101" pitchFamily="2" charset="-122"/>
              </a:rPr>
              <a:t>,</a:t>
            </a:r>
            <a:r>
              <a:rPr lang="en-GB" sz="1800" b="0" dirty="0">
                <a:effectLst/>
                <a:latin typeface="Times New Roman" panose="02020603050405020304" pitchFamily="18" charset="0"/>
                <a:ea typeface="SimSun" panose="02010600030101010101" pitchFamily="2" charset="-122"/>
              </a:rPr>
              <a:t> </a:t>
            </a:r>
            <a:r>
              <a:rPr lang="en-GB" sz="1800" b="0" dirty="0"/>
              <a:t>Multi-AP Coordination Negotiation Indication, Yongsen Ma (Samsung)</a:t>
            </a:r>
            <a:endParaRPr lang="en-US" sz="1800" b="0" dirty="0"/>
          </a:p>
          <a:p>
            <a:endParaRPr lang="en-US" sz="1800" b="0" dirty="0"/>
          </a:p>
          <a:p>
            <a:endParaRPr lang="en-GB" sz="1800" b="0" dirty="0"/>
          </a:p>
          <a:p>
            <a:endParaRPr lang="en-GB" sz="1800" b="0" dirty="0"/>
          </a:p>
          <a:p>
            <a:endParaRPr lang="en-GB" sz="1800" b="0" dirty="0"/>
          </a:p>
        </p:txBody>
      </p:sp>
      <p:sp>
        <p:nvSpPr>
          <p:cNvPr id="6" name="Slide Number Placeholder 5"/>
          <p:cNvSpPr>
            <a:spLocks noGrp="1"/>
          </p:cNvSpPr>
          <p:nvPr>
            <p:ph type="sldNum" idx="12"/>
          </p:nvPr>
        </p:nvSpPr>
        <p:spPr/>
        <p:txBody>
          <a:bodyPr/>
          <a:lstStyle/>
          <a:p>
            <a:r>
              <a:rPr lang="en-GB"/>
              <a:t>Slide </a:t>
            </a:r>
            <a:fld id="{531D307C-65C7-4BB3-B44A-1501D36803F7}" type="slidenum">
              <a:rPr lang="en-GB"/>
              <a:pPr/>
              <a:t>11</a:t>
            </a:fld>
            <a:endParaRPr lang="en-GB"/>
          </a:p>
        </p:txBody>
      </p:sp>
      <p:sp>
        <p:nvSpPr>
          <p:cNvPr id="5" name="Footer Placeholder 4"/>
          <p:cNvSpPr>
            <a:spLocks noGrp="1"/>
          </p:cNvSpPr>
          <p:nvPr>
            <p:ph type="ftr" idx="14"/>
          </p:nvPr>
        </p:nvSpPr>
        <p:spPr/>
        <p:txBody>
          <a:bodyPr/>
          <a:lstStyle/>
          <a:p>
            <a:r>
              <a:rPr lang="da-DK"/>
              <a:t>Yongsen Ma et al., Samsung</a:t>
            </a:r>
            <a:endParaRPr lang="en-GB" dirty="0"/>
          </a:p>
        </p:txBody>
      </p:sp>
      <p:sp>
        <p:nvSpPr>
          <p:cNvPr id="4" name="Date Placeholder 3"/>
          <p:cNvSpPr>
            <a:spLocks noGrp="1"/>
          </p:cNvSpPr>
          <p:nvPr>
            <p:ph type="dt" idx="15"/>
          </p:nvPr>
        </p:nvSpPr>
        <p:spPr/>
        <p:txBody>
          <a:bodyPr/>
          <a:lstStyle/>
          <a:p>
            <a:r>
              <a:rPr lang="en-US"/>
              <a:t>June 2025</a:t>
            </a:r>
            <a:endParaRPr lang="en-GB"/>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8BBC98-850C-4456-80CA-EA867E214C02}"/>
              </a:ext>
            </a:extLst>
          </p:cNvPr>
          <p:cNvSpPr>
            <a:spLocks noGrp="1"/>
          </p:cNvSpPr>
          <p:nvPr>
            <p:ph type="title"/>
          </p:nvPr>
        </p:nvSpPr>
        <p:spPr/>
        <p:txBody>
          <a:bodyPr/>
          <a:lstStyle/>
          <a:p>
            <a:r>
              <a:rPr lang="en-US" dirty="0"/>
              <a:t>Straw Polls</a:t>
            </a:r>
          </a:p>
        </p:txBody>
      </p:sp>
      <p:sp>
        <p:nvSpPr>
          <p:cNvPr id="3" name="Content Placeholder 2">
            <a:extLst>
              <a:ext uri="{FF2B5EF4-FFF2-40B4-BE49-F238E27FC236}">
                <a16:creationId xmlns:a16="http://schemas.microsoft.com/office/drawing/2014/main" id="{F0C02241-DCEE-4ED4-94EF-B9FFE2717F18}"/>
              </a:ext>
            </a:extLst>
          </p:cNvPr>
          <p:cNvSpPr>
            <a:spLocks noGrp="1"/>
          </p:cNvSpPr>
          <p:nvPr>
            <p:ph idx="1"/>
          </p:nvPr>
        </p:nvSpPr>
        <p:spPr/>
        <p:txBody>
          <a:bodyPr/>
          <a:lstStyle/>
          <a:p>
            <a:pPr marL="0" indent="0"/>
            <a:r>
              <a:rPr lang="en-US" sz="2000" b="0" dirty="0"/>
              <a:t>SP0: Do you support that</a:t>
            </a:r>
          </a:p>
          <a:p>
            <a:pPr marL="0" indent="0"/>
            <a:r>
              <a:rPr lang="en-US" sz="2000" b="0" dirty="0">
                <a:effectLst/>
                <a:ea typeface="Calibri" panose="020F0502020204030204" pitchFamily="34" charset="0"/>
                <a:cs typeface="Calibri" panose="020F0502020204030204" pitchFamily="34" charset="0"/>
              </a:rPr>
              <a:t>A non-AP UHR STA, given a list of BSSIDs of nearby UHR AP(s) provided by its associated AP, may perform cross-BSS RCPI and RSNI measurements with the UHR AP(s) in TBD conditions from Beacon, Probe Response or other TBD frames. The non-AP STA may report the cross-BSS RCPI and RSNI measurements to its associated AP to help the AP select candidate Co-BF/Co-SR STAs. The cross-BSS RCPI and RSNI measurement/report can be done by enhancing the Beacon request/report mechanism.</a:t>
            </a:r>
          </a:p>
          <a:p>
            <a:pPr marL="0" indent="0"/>
            <a:endParaRPr lang="en-US" sz="2000" b="0" dirty="0"/>
          </a:p>
          <a:p>
            <a:pPr marL="0" indent="0"/>
            <a:r>
              <a:rPr lang="en-US" sz="2000" b="0" dirty="0"/>
              <a:t>NOTE – The list of APs will typically reflect the peer APs of the associated AP with which the associated AP has relevant MAPC agreements.</a:t>
            </a:r>
          </a:p>
        </p:txBody>
      </p:sp>
      <p:sp>
        <p:nvSpPr>
          <p:cNvPr id="4" name="Slide Number Placeholder 3">
            <a:extLst>
              <a:ext uri="{FF2B5EF4-FFF2-40B4-BE49-F238E27FC236}">
                <a16:creationId xmlns:a16="http://schemas.microsoft.com/office/drawing/2014/main" id="{8499DFE8-20CA-49EE-BC62-7EB3730CCD37}"/>
              </a:ext>
            </a:extLst>
          </p:cNvPr>
          <p:cNvSpPr>
            <a:spLocks noGrp="1"/>
          </p:cNvSpPr>
          <p:nvPr>
            <p:ph type="sldNum" idx="12"/>
          </p:nvPr>
        </p:nvSpPr>
        <p:spPr/>
        <p:txBody>
          <a:bodyPr/>
          <a:lstStyle/>
          <a:p>
            <a:r>
              <a:rPr lang="en-GB"/>
              <a:t>Slide </a:t>
            </a:r>
            <a:fld id="{440F5867-744E-4AA6-B0ED-4C44D2DFBB7B}" type="slidenum">
              <a:rPr lang="en-GB" smtClean="0"/>
              <a:pPr/>
              <a:t>12</a:t>
            </a:fld>
            <a:endParaRPr lang="en-GB" dirty="0"/>
          </a:p>
        </p:txBody>
      </p:sp>
      <p:sp>
        <p:nvSpPr>
          <p:cNvPr id="5" name="Footer Placeholder 4">
            <a:extLst>
              <a:ext uri="{FF2B5EF4-FFF2-40B4-BE49-F238E27FC236}">
                <a16:creationId xmlns:a16="http://schemas.microsoft.com/office/drawing/2014/main" id="{2764A5AC-F680-47EB-8E57-EC769FE0655F}"/>
              </a:ext>
            </a:extLst>
          </p:cNvPr>
          <p:cNvSpPr>
            <a:spLocks noGrp="1"/>
          </p:cNvSpPr>
          <p:nvPr>
            <p:ph type="ftr" idx="14"/>
          </p:nvPr>
        </p:nvSpPr>
        <p:spPr/>
        <p:txBody>
          <a:bodyPr/>
          <a:lstStyle/>
          <a:p>
            <a:r>
              <a:rPr lang="da-DK"/>
              <a:t>Yongsen Ma et al., Samsung</a:t>
            </a:r>
            <a:endParaRPr lang="en-GB" dirty="0"/>
          </a:p>
        </p:txBody>
      </p:sp>
      <p:sp>
        <p:nvSpPr>
          <p:cNvPr id="6" name="Date Placeholder 5">
            <a:extLst>
              <a:ext uri="{FF2B5EF4-FFF2-40B4-BE49-F238E27FC236}">
                <a16:creationId xmlns:a16="http://schemas.microsoft.com/office/drawing/2014/main" id="{BF050B32-8341-4E48-95D5-1714E662BDAE}"/>
              </a:ext>
            </a:extLst>
          </p:cNvPr>
          <p:cNvSpPr>
            <a:spLocks noGrp="1"/>
          </p:cNvSpPr>
          <p:nvPr>
            <p:ph type="dt" idx="15"/>
          </p:nvPr>
        </p:nvSpPr>
        <p:spPr/>
        <p:txBody>
          <a:bodyPr/>
          <a:lstStyle/>
          <a:p>
            <a:r>
              <a:rPr lang="en-US"/>
              <a:t>June 2025</a:t>
            </a:r>
            <a:endParaRPr lang="en-GB" dirty="0"/>
          </a:p>
        </p:txBody>
      </p:sp>
    </p:spTree>
    <p:extLst>
      <p:ext uri="{BB962C8B-B14F-4D97-AF65-F5344CB8AC3E}">
        <p14:creationId xmlns:p14="http://schemas.microsoft.com/office/powerpoint/2010/main" val="359149408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8BBC98-850C-4456-80CA-EA867E214C02}"/>
              </a:ext>
            </a:extLst>
          </p:cNvPr>
          <p:cNvSpPr>
            <a:spLocks noGrp="1"/>
          </p:cNvSpPr>
          <p:nvPr>
            <p:ph type="title"/>
          </p:nvPr>
        </p:nvSpPr>
        <p:spPr/>
        <p:txBody>
          <a:bodyPr/>
          <a:lstStyle/>
          <a:p>
            <a:r>
              <a:rPr lang="en-US" dirty="0"/>
              <a:t>Straw Polls</a:t>
            </a:r>
          </a:p>
        </p:txBody>
      </p:sp>
      <p:sp>
        <p:nvSpPr>
          <p:cNvPr id="3" name="Content Placeholder 2">
            <a:extLst>
              <a:ext uri="{FF2B5EF4-FFF2-40B4-BE49-F238E27FC236}">
                <a16:creationId xmlns:a16="http://schemas.microsoft.com/office/drawing/2014/main" id="{F0C02241-DCEE-4ED4-94EF-B9FFE2717F18}"/>
              </a:ext>
            </a:extLst>
          </p:cNvPr>
          <p:cNvSpPr>
            <a:spLocks noGrp="1"/>
          </p:cNvSpPr>
          <p:nvPr>
            <p:ph idx="1"/>
          </p:nvPr>
        </p:nvSpPr>
        <p:spPr/>
        <p:txBody>
          <a:bodyPr/>
          <a:lstStyle/>
          <a:p>
            <a:pPr marL="0" indent="0"/>
            <a:r>
              <a:rPr lang="en-US" sz="2000" b="0" dirty="0"/>
              <a:t>SP1: Do you support that a UHR non-AP STA may initiate a frame exchange sequence to send OBSS RSSI reports to its associated AP depending on MAPC/Co-BF/Co-SR negotiation agreements.</a:t>
            </a:r>
          </a:p>
          <a:p>
            <a:pPr marL="0" indent="0"/>
            <a:endParaRPr lang="en-US" sz="2000" b="0" dirty="0"/>
          </a:p>
          <a:p>
            <a:pPr marL="0" indent="0"/>
            <a:r>
              <a:rPr lang="en-US" sz="2000" b="0" dirty="0"/>
              <a:t>SP2: Which of the following frame option(s), subject to MAPC/Co-BF/Co-SR agreements, do you prefer to allow a UHR non-AP STA to initiate OBSS RSSI reports to its associated AP?</a:t>
            </a:r>
          </a:p>
          <a:p>
            <a:pPr>
              <a:buFont typeface="Arial" panose="020B0604020202020204" pitchFamily="34" charset="0"/>
              <a:buChar char="•"/>
            </a:pPr>
            <a:r>
              <a:rPr lang="en-US" sz="2000" b="0" dirty="0"/>
              <a:t>Option 1.a: unsolicited Beacon report, without explicit Beacon request</a:t>
            </a:r>
          </a:p>
          <a:p>
            <a:pPr>
              <a:buFont typeface="Arial" panose="020B0604020202020204" pitchFamily="34" charset="0"/>
              <a:buChar char="•"/>
            </a:pPr>
            <a:r>
              <a:rPr lang="en-US" sz="2000" b="0" dirty="0"/>
              <a:t>Option 1.b: Beacon report in response to groupcast Beacon request with conditional triggered autonomous reporting</a:t>
            </a:r>
          </a:p>
          <a:p>
            <a:pPr>
              <a:buFont typeface="Arial" panose="020B0604020202020204" pitchFamily="34" charset="0"/>
              <a:buChar char="•"/>
            </a:pPr>
            <a:r>
              <a:rPr lang="en-US" sz="2000" b="0" dirty="0"/>
              <a:t>Option 2: Multi-STA </a:t>
            </a:r>
            <a:r>
              <a:rPr lang="en-US" sz="2000" b="0" dirty="0" err="1"/>
              <a:t>BlockAck</a:t>
            </a:r>
            <a:endParaRPr lang="en-US" sz="2000" b="0" dirty="0"/>
          </a:p>
          <a:p>
            <a:pPr>
              <a:buFont typeface="Arial" panose="020B0604020202020204" pitchFamily="34" charset="0"/>
              <a:buChar char="•"/>
            </a:pPr>
            <a:r>
              <a:rPr lang="en-US" sz="2000" b="0" dirty="0"/>
              <a:t>Option 3: BSRP GI3</a:t>
            </a:r>
          </a:p>
          <a:p>
            <a:pPr>
              <a:buFont typeface="Arial" panose="020B0604020202020204" pitchFamily="34" charset="0"/>
              <a:buChar char="•"/>
            </a:pPr>
            <a:r>
              <a:rPr lang="en-US" sz="2000" b="0" dirty="0"/>
              <a:t>Other options</a:t>
            </a:r>
          </a:p>
        </p:txBody>
      </p:sp>
      <p:sp>
        <p:nvSpPr>
          <p:cNvPr id="4" name="Slide Number Placeholder 3">
            <a:extLst>
              <a:ext uri="{FF2B5EF4-FFF2-40B4-BE49-F238E27FC236}">
                <a16:creationId xmlns:a16="http://schemas.microsoft.com/office/drawing/2014/main" id="{8499DFE8-20CA-49EE-BC62-7EB3730CCD37}"/>
              </a:ext>
            </a:extLst>
          </p:cNvPr>
          <p:cNvSpPr>
            <a:spLocks noGrp="1"/>
          </p:cNvSpPr>
          <p:nvPr>
            <p:ph type="sldNum" idx="12"/>
          </p:nvPr>
        </p:nvSpPr>
        <p:spPr/>
        <p:txBody>
          <a:bodyPr/>
          <a:lstStyle/>
          <a:p>
            <a:r>
              <a:rPr lang="en-GB"/>
              <a:t>Slide </a:t>
            </a:r>
            <a:fld id="{440F5867-744E-4AA6-B0ED-4C44D2DFBB7B}" type="slidenum">
              <a:rPr lang="en-GB" smtClean="0"/>
              <a:pPr/>
              <a:t>13</a:t>
            </a:fld>
            <a:endParaRPr lang="en-GB" dirty="0"/>
          </a:p>
        </p:txBody>
      </p:sp>
      <p:sp>
        <p:nvSpPr>
          <p:cNvPr id="5" name="Footer Placeholder 4">
            <a:extLst>
              <a:ext uri="{FF2B5EF4-FFF2-40B4-BE49-F238E27FC236}">
                <a16:creationId xmlns:a16="http://schemas.microsoft.com/office/drawing/2014/main" id="{2764A5AC-F680-47EB-8E57-EC769FE0655F}"/>
              </a:ext>
            </a:extLst>
          </p:cNvPr>
          <p:cNvSpPr>
            <a:spLocks noGrp="1"/>
          </p:cNvSpPr>
          <p:nvPr>
            <p:ph type="ftr" idx="14"/>
          </p:nvPr>
        </p:nvSpPr>
        <p:spPr/>
        <p:txBody>
          <a:bodyPr/>
          <a:lstStyle/>
          <a:p>
            <a:r>
              <a:rPr lang="da-DK"/>
              <a:t>Yongsen Ma et al., Samsung</a:t>
            </a:r>
            <a:endParaRPr lang="en-GB" dirty="0"/>
          </a:p>
        </p:txBody>
      </p:sp>
      <p:sp>
        <p:nvSpPr>
          <p:cNvPr id="6" name="Date Placeholder 5">
            <a:extLst>
              <a:ext uri="{FF2B5EF4-FFF2-40B4-BE49-F238E27FC236}">
                <a16:creationId xmlns:a16="http://schemas.microsoft.com/office/drawing/2014/main" id="{BF050B32-8341-4E48-95D5-1714E662BDAE}"/>
              </a:ext>
            </a:extLst>
          </p:cNvPr>
          <p:cNvSpPr>
            <a:spLocks noGrp="1"/>
          </p:cNvSpPr>
          <p:nvPr>
            <p:ph type="dt" idx="15"/>
          </p:nvPr>
        </p:nvSpPr>
        <p:spPr/>
        <p:txBody>
          <a:bodyPr/>
          <a:lstStyle/>
          <a:p>
            <a:r>
              <a:rPr lang="en-US"/>
              <a:t>June 2025</a:t>
            </a:r>
            <a:endParaRPr lang="en-GB" dirty="0"/>
          </a:p>
        </p:txBody>
      </p:sp>
    </p:spTree>
    <p:extLst>
      <p:ext uri="{BB962C8B-B14F-4D97-AF65-F5344CB8AC3E}">
        <p14:creationId xmlns:p14="http://schemas.microsoft.com/office/powerpoint/2010/main" val="25631452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F510D1-2494-4A91-9A5C-F85979772874}"/>
              </a:ext>
            </a:extLst>
          </p:cNvPr>
          <p:cNvSpPr>
            <a:spLocks noGrp="1"/>
          </p:cNvSpPr>
          <p:nvPr>
            <p:ph type="title"/>
          </p:nvPr>
        </p:nvSpPr>
        <p:spPr/>
        <p:txBody>
          <a:bodyPr/>
          <a:lstStyle/>
          <a:p>
            <a:r>
              <a:rPr lang="en-US" dirty="0"/>
              <a:t>Backup</a:t>
            </a:r>
          </a:p>
        </p:txBody>
      </p:sp>
      <p:sp>
        <p:nvSpPr>
          <p:cNvPr id="3" name="Content Placeholder 2">
            <a:extLst>
              <a:ext uri="{FF2B5EF4-FFF2-40B4-BE49-F238E27FC236}">
                <a16:creationId xmlns:a16="http://schemas.microsoft.com/office/drawing/2014/main" id="{07F5DF1B-BBED-41AB-8A4E-8356DEFA5A73}"/>
              </a:ext>
            </a:extLst>
          </p:cNvPr>
          <p:cNvSpPr>
            <a:spLocks noGrp="1"/>
          </p:cNvSpPr>
          <p:nvPr>
            <p:ph idx="1"/>
          </p:nvPr>
        </p:nvSpPr>
        <p:spPr/>
        <p:txBody>
          <a:bodyPr/>
          <a:lstStyle/>
          <a:p>
            <a:endParaRPr lang="en-US" b="0" dirty="0"/>
          </a:p>
        </p:txBody>
      </p:sp>
      <p:sp>
        <p:nvSpPr>
          <p:cNvPr id="4" name="Slide Number Placeholder 3">
            <a:extLst>
              <a:ext uri="{FF2B5EF4-FFF2-40B4-BE49-F238E27FC236}">
                <a16:creationId xmlns:a16="http://schemas.microsoft.com/office/drawing/2014/main" id="{6A6DAD1B-60B5-4048-9445-B238FE817EA7}"/>
              </a:ext>
            </a:extLst>
          </p:cNvPr>
          <p:cNvSpPr>
            <a:spLocks noGrp="1"/>
          </p:cNvSpPr>
          <p:nvPr>
            <p:ph type="sldNum" idx="12"/>
          </p:nvPr>
        </p:nvSpPr>
        <p:spPr/>
        <p:txBody>
          <a:bodyPr/>
          <a:lstStyle/>
          <a:p>
            <a:r>
              <a:rPr lang="en-GB"/>
              <a:t>Slide </a:t>
            </a:r>
            <a:fld id="{440F5867-744E-4AA6-B0ED-4C44D2DFBB7B}" type="slidenum">
              <a:rPr lang="en-GB" smtClean="0"/>
              <a:pPr/>
              <a:t>14</a:t>
            </a:fld>
            <a:endParaRPr lang="en-GB" dirty="0"/>
          </a:p>
        </p:txBody>
      </p:sp>
      <p:sp>
        <p:nvSpPr>
          <p:cNvPr id="5" name="Footer Placeholder 4">
            <a:extLst>
              <a:ext uri="{FF2B5EF4-FFF2-40B4-BE49-F238E27FC236}">
                <a16:creationId xmlns:a16="http://schemas.microsoft.com/office/drawing/2014/main" id="{00B9AA30-008D-489D-AA83-E1E1E1642D46}"/>
              </a:ext>
            </a:extLst>
          </p:cNvPr>
          <p:cNvSpPr>
            <a:spLocks noGrp="1"/>
          </p:cNvSpPr>
          <p:nvPr>
            <p:ph type="ftr" idx="14"/>
          </p:nvPr>
        </p:nvSpPr>
        <p:spPr/>
        <p:txBody>
          <a:bodyPr/>
          <a:lstStyle/>
          <a:p>
            <a:r>
              <a:rPr lang="da-DK"/>
              <a:t>Yongsen Ma et al., Samsung</a:t>
            </a:r>
            <a:endParaRPr lang="en-GB" dirty="0"/>
          </a:p>
        </p:txBody>
      </p:sp>
      <p:sp>
        <p:nvSpPr>
          <p:cNvPr id="6" name="Date Placeholder 5">
            <a:extLst>
              <a:ext uri="{FF2B5EF4-FFF2-40B4-BE49-F238E27FC236}">
                <a16:creationId xmlns:a16="http://schemas.microsoft.com/office/drawing/2014/main" id="{16B2E81F-8BC0-4645-8736-D4021AF0E739}"/>
              </a:ext>
            </a:extLst>
          </p:cNvPr>
          <p:cNvSpPr>
            <a:spLocks noGrp="1"/>
          </p:cNvSpPr>
          <p:nvPr>
            <p:ph type="dt" idx="15"/>
          </p:nvPr>
        </p:nvSpPr>
        <p:spPr/>
        <p:txBody>
          <a:bodyPr/>
          <a:lstStyle/>
          <a:p>
            <a:r>
              <a:rPr lang="en-US"/>
              <a:t>June 2025</a:t>
            </a:r>
            <a:endParaRPr lang="en-GB" dirty="0"/>
          </a:p>
        </p:txBody>
      </p:sp>
    </p:spTree>
    <p:extLst>
      <p:ext uri="{BB962C8B-B14F-4D97-AF65-F5344CB8AC3E}">
        <p14:creationId xmlns:p14="http://schemas.microsoft.com/office/powerpoint/2010/main" val="276238611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5163A7-F374-4F3A-A4B0-7801CD73AAE7}"/>
              </a:ext>
            </a:extLst>
          </p:cNvPr>
          <p:cNvSpPr>
            <a:spLocks noGrp="1"/>
          </p:cNvSpPr>
          <p:nvPr>
            <p:ph type="title"/>
          </p:nvPr>
        </p:nvSpPr>
        <p:spPr/>
        <p:txBody>
          <a:bodyPr/>
          <a:lstStyle/>
          <a:p>
            <a:r>
              <a:rPr lang="en-US" dirty="0"/>
              <a:t>Recap: Co-BF Sounding and Transmission Sequence</a:t>
            </a:r>
          </a:p>
        </p:txBody>
      </p:sp>
      <p:sp>
        <p:nvSpPr>
          <p:cNvPr id="3" name="Content Placeholder 2">
            <a:extLst>
              <a:ext uri="{FF2B5EF4-FFF2-40B4-BE49-F238E27FC236}">
                <a16:creationId xmlns:a16="http://schemas.microsoft.com/office/drawing/2014/main" id="{F85BB3E9-D9F8-45F4-AAAA-9C55DAF3A5F9}"/>
              </a:ext>
            </a:extLst>
          </p:cNvPr>
          <p:cNvSpPr>
            <a:spLocks noGrp="1"/>
          </p:cNvSpPr>
          <p:nvPr>
            <p:ph idx="1"/>
          </p:nvPr>
        </p:nvSpPr>
        <p:spPr/>
        <p:txBody>
          <a:bodyPr/>
          <a:lstStyle/>
          <a:p>
            <a:pPr>
              <a:buFont typeface="Arial" panose="020B0604020202020204" pitchFamily="34" charset="0"/>
              <a:buChar char="•"/>
            </a:pPr>
            <a:endParaRPr lang="en-US" sz="2200" b="0" dirty="0"/>
          </a:p>
          <a:p>
            <a:pPr lvl="1">
              <a:buFont typeface="Arial" panose="020B0604020202020204" pitchFamily="34" charset="0"/>
              <a:buChar char="•"/>
            </a:pPr>
            <a:endParaRPr lang="en-US" sz="1800" dirty="0"/>
          </a:p>
        </p:txBody>
      </p:sp>
      <p:sp>
        <p:nvSpPr>
          <p:cNvPr id="4" name="Slide Number Placeholder 3">
            <a:extLst>
              <a:ext uri="{FF2B5EF4-FFF2-40B4-BE49-F238E27FC236}">
                <a16:creationId xmlns:a16="http://schemas.microsoft.com/office/drawing/2014/main" id="{D1632107-0542-48D8-A25B-54A1737484FE}"/>
              </a:ext>
            </a:extLst>
          </p:cNvPr>
          <p:cNvSpPr>
            <a:spLocks noGrp="1"/>
          </p:cNvSpPr>
          <p:nvPr>
            <p:ph type="sldNum" idx="12"/>
          </p:nvPr>
        </p:nvSpPr>
        <p:spPr/>
        <p:txBody>
          <a:bodyPr/>
          <a:lstStyle/>
          <a:p>
            <a:r>
              <a:rPr lang="en-GB"/>
              <a:t>Slide </a:t>
            </a:r>
            <a:fld id="{440F5867-744E-4AA6-B0ED-4C44D2DFBB7B}" type="slidenum">
              <a:rPr lang="en-GB" smtClean="0"/>
              <a:pPr/>
              <a:t>15</a:t>
            </a:fld>
            <a:endParaRPr lang="en-GB" dirty="0"/>
          </a:p>
        </p:txBody>
      </p:sp>
      <p:sp>
        <p:nvSpPr>
          <p:cNvPr id="5" name="Footer Placeholder 4">
            <a:extLst>
              <a:ext uri="{FF2B5EF4-FFF2-40B4-BE49-F238E27FC236}">
                <a16:creationId xmlns:a16="http://schemas.microsoft.com/office/drawing/2014/main" id="{BA9E4D7A-2917-4A38-99D0-E3678844DBD0}"/>
              </a:ext>
            </a:extLst>
          </p:cNvPr>
          <p:cNvSpPr>
            <a:spLocks noGrp="1"/>
          </p:cNvSpPr>
          <p:nvPr>
            <p:ph type="ftr" idx="14"/>
          </p:nvPr>
        </p:nvSpPr>
        <p:spPr/>
        <p:txBody>
          <a:bodyPr/>
          <a:lstStyle/>
          <a:p>
            <a:r>
              <a:rPr lang="da-DK"/>
              <a:t>Yongsen Ma et al., Samsung</a:t>
            </a:r>
            <a:endParaRPr lang="en-GB" dirty="0"/>
          </a:p>
        </p:txBody>
      </p:sp>
      <p:sp>
        <p:nvSpPr>
          <p:cNvPr id="6" name="Date Placeholder 5">
            <a:extLst>
              <a:ext uri="{FF2B5EF4-FFF2-40B4-BE49-F238E27FC236}">
                <a16:creationId xmlns:a16="http://schemas.microsoft.com/office/drawing/2014/main" id="{7A25FE6C-CEFD-4069-8345-3E5DE093EFDC}"/>
              </a:ext>
            </a:extLst>
          </p:cNvPr>
          <p:cNvSpPr>
            <a:spLocks noGrp="1"/>
          </p:cNvSpPr>
          <p:nvPr>
            <p:ph type="dt" idx="15"/>
          </p:nvPr>
        </p:nvSpPr>
        <p:spPr/>
        <p:txBody>
          <a:bodyPr/>
          <a:lstStyle/>
          <a:p>
            <a:r>
              <a:rPr lang="en-US"/>
              <a:t>June 2025</a:t>
            </a:r>
            <a:endParaRPr lang="en-GB" dirty="0"/>
          </a:p>
        </p:txBody>
      </p:sp>
      <p:pic>
        <p:nvPicPr>
          <p:cNvPr id="8" name="Picture 7">
            <a:extLst>
              <a:ext uri="{FF2B5EF4-FFF2-40B4-BE49-F238E27FC236}">
                <a16:creationId xmlns:a16="http://schemas.microsoft.com/office/drawing/2014/main" id="{37CFF015-C001-4910-9550-A4B750CB1605}"/>
              </a:ext>
            </a:extLst>
          </p:cNvPr>
          <p:cNvPicPr>
            <a:picLocks noChangeAspect="1"/>
          </p:cNvPicPr>
          <p:nvPr/>
        </p:nvPicPr>
        <p:blipFill>
          <a:blip r:embed="rId2"/>
          <a:stretch>
            <a:fillRect/>
          </a:stretch>
        </p:blipFill>
        <p:spPr>
          <a:xfrm>
            <a:off x="4400637" y="2349575"/>
            <a:ext cx="7791363" cy="1883827"/>
          </a:xfrm>
          <a:prstGeom prst="rect">
            <a:avLst/>
          </a:prstGeom>
        </p:spPr>
      </p:pic>
      <p:sp>
        <p:nvSpPr>
          <p:cNvPr id="12" name="Rectangle 11">
            <a:extLst>
              <a:ext uri="{FF2B5EF4-FFF2-40B4-BE49-F238E27FC236}">
                <a16:creationId xmlns:a16="http://schemas.microsoft.com/office/drawing/2014/main" id="{09CA41A9-17B0-4D2A-B5EE-0D3D0C597E92}"/>
              </a:ext>
            </a:extLst>
          </p:cNvPr>
          <p:cNvSpPr/>
          <p:nvPr/>
        </p:nvSpPr>
        <p:spPr bwMode="auto">
          <a:xfrm>
            <a:off x="8555716" y="3159053"/>
            <a:ext cx="304800" cy="697244"/>
          </a:xfrm>
          <a:prstGeom prst="rect">
            <a:avLst/>
          </a:prstGeom>
          <a:noFill/>
          <a:ln>
            <a:solidFill>
              <a:schemeClr val="accent2"/>
            </a:solidFill>
            <a:headEnd type="none" w="med" len="med"/>
            <a:tailEnd type="none" w="med" len="med"/>
          </a:ln>
        </p:spPr>
        <p:style>
          <a:lnRef idx="2">
            <a:schemeClr val="accent6"/>
          </a:lnRef>
          <a:fillRef idx="1">
            <a:schemeClr val="lt1"/>
          </a:fillRef>
          <a:effectRef idx="0">
            <a:schemeClr val="accent6"/>
          </a:effectRef>
          <a:fontRef idx="minor">
            <a:schemeClr val="dk1"/>
          </a:fontRef>
        </p:style>
        <p:txBody>
          <a:bodyPr vert="horz" wrap="square" lIns="91440" tIns="45720" rIns="91440" bIns="45720" numCol="1" rtlCol="0" anchor="t" anchorCtr="0" compatLnSpc="1">
            <a:prstTxWarp prst="textNoShape">
              <a:avLst/>
            </a:prstTxWarp>
          </a:bodyPr>
          <a:lstStyle/>
          <a:p>
            <a:pPr marL="0" marR="0" indent="0" algn="l"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pPr>
            <a:endParaRPr kumimoji="0" lang="en-US" sz="2400" b="0" i="0" u="none" strike="noStrike" cap="none" normalizeH="0" baseline="0">
              <a:ln>
                <a:noFill/>
              </a:ln>
              <a:solidFill>
                <a:schemeClr val="bg1"/>
              </a:solidFill>
              <a:effectLst/>
              <a:latin typeface="Times New Roman" pitchFamily="16" charset="0"/>
              <a:ea typeface="MS Gothic" charset="-128"/>
            </a:endParaRPr>
          </a:p>
        </p:txBody>
      </p:sp>
      <p:sp>
        <p:nvSpPr>
          <p:cNvPr id="13" name="Rectangle 12">
            <a:extLst>
              <a:ext uri="{FF2B5EF4-FFF2-40B4-BE49-F238E27FC236}">
                <a16:creationId xmlns:a16="http://schemas.microsoft.com/office/drawing/2014/main" id="{E2630F9F-E46D-4BC5-92AD-2D2E83CF0B1E}"/>
              </a:ext>
            </a:extLst>
          </p:cNvPr>
          <p:cNvSpPr/>
          <p:nvPr/>
        </p:nvSpPr>
        <p:spPr bwMode="auto">
          <a:xfrm>
            <a:off x="11734884" y="2925380"/>
            <a:ext cx="304800" cy="1169093"/>
          </a:xfrm>
          <a:prstGeom prst="rect">
            <a:avLst/>
          </a:prstGeom>
          <a:noFill/>
          <a:ln>
            <a:solidFill>
              <a:schemeClr val="accent1"/>
            </a:solidFill>
            <a:headEnd type="none" w="med" len="med"/>
            <a:tailEnd type="none" w="med" len="med"/>
          </a:ln>
        </p:spPr>
        <p:style>
          <a:lnRef idx="2">
            <a:schemeClr val="accent6"/>
          </a:lnRef>
          <a:fillRef idx="1">
            <a:schemeClr val="lt1"/>
          </a:fillRef>
          <a:effectRef idx="0">
            <a:schemeClr val="accent6"/>
          </a:effectRef>
          <a:fontRef idx="minor">
            <a:schemeClr val="dk1"/>
          </a:fontRef>
        </p:style>
        <p:txBody>
          <a:bodyPr vert="horz" wrap="square" lIns="91440" tIns="45720" rIns="91440" bIns="45720" numCol="1" rtlCol="0" anchor="t" anchorCtr="0" compatLnSpc="1">
            <a:prstTxWarp prst="textNoShape">
              <a:avLst/>
            </a:prstTxWarp>
          </a:bodyPr>
          <a:lstStyle/>
          <a:p>
            <a:pPr marL="0" marR="0" indent="0" algn="l"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pPr>
            <a:endParaRPr kumimoji="0" lang="en-US" sz="2400" b="0" i="0" u="none" strike="noStrike" cap="none" normalizeH="0" baseline="0">
              <a:ln>
                <a:noFill/>
              </a:ln>
              <a:solidFill>
                <a:schemeClr val="bg1"/>
              </a:solidFill>
              <a:effectLst/>
              <a:latin typeface="Times New Roman" pitchFamily="16" charset="0"/>
              <a:ea typeface="MS Gothic" charset="-128"/>
            </a:endParaRPr>
          </a:p>
        </p:txBody>
      </p:sp>
      <p:sp>
        <p:nvSpPr>
          <p:cNvPr id="14" name="Rectangle 13">
            <a:extLst>
              <a:ext uri="{FF2B5EF4-FFF2-40B4-BE49-F238E27FC236}">
                <a16:creationId xmlns:a16="http://schemas.microsoft.com/office/drawing/2014/main" id="{92341178-4E42-477F-A6C2-FC2281A78796}"/>
              </a:ext>
            </a:extLst>
          </p:cNvPr>
          <p:cNvSpPr/>
          <p:nvPr/>
        </p:nvSpPr>
        <p:spPr bwMode="auto">
          <a:xfrm>
            <a:off x="7879047" y="3140950"/>
            <a:ext cx="304800" cy="697244"/>
          </a:xfrm>
          <a:prstGeom prst="rect">
            <a:avLst/>
          </a:prstGeom>
          <a:noFill/>
          <a:ln>
            <a:solidFill>
              <a:srgbClr val="FF0000"/>
            </a:solidFill>
            <a:headEnd type="none" w="med" len="med"/>
            <a:tailEnd type="none" w="med" len="med"/>
          </a:ln>
        </p:spPr>
        <p:style>
          <a:lnRef idx="2">
            <a:schemeClr val="accent6"/>
          </a:lnRef>
          <a:fillRef idx="1">
            <a:schemeClr val="lt1"/>
          </a:fillRef>
          <a:effectRef idx="0">
            <a:schemeClr val="accent6"/>
          </a:effectRef>
          <a:fontRef idx="minor">
            <a:schemeClr val="dk1"/>
          </a:fontRef>
        </p:style>
        <p:txBody>
          <a:bodyPr vert="horz" wrap="square" lIns="91440" tIns="45720" rIns="91440" bIns="45720" numCol="1" rtlCol="0" anchor="t" anchorCtr="0" compatLnSpc="1">
            <a:prstTxWarp prst="textNoShape">
              <a:avLst/>
            </a:prstTxWarp>
          </a:bodyPr>
          <a:lstStyle/>
          <a:p>
            <a:pPr marL="0" marR="0" indent="0" algn="l"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pPr>
            <a:endParaRPr kumimoji="0" lang="en-US" sz="2400" b="0" i="0" u="none" strike="noStrike" cap="none" normalizeH="0" baseline="0">
              <a:ln>
                <a:noFill/>
              </a:ln>
              <a:solidFill>
                <a:schemeClr val="bg1"/>
              </a:solidFill>
              <a:effectLst/>
              <a:latin typeface="Times New Roman" pitchFamily="16" charset="0"/>
              <a:ea typeface="MS Gothic" charset="-128"/>
            </a:endParaRPr>
          </a:p>
        </p:txBody>
      </p:sp>
      <p:sp>
        <p:nvSpPr>
          <p:cNvPr id="15" name="Rectangle 14">
            <a:extLst>
              <a:ext uri="{FF2B5EF4-FFF2-40B4-BE49-F238E27FC236}">
                <a16:creationId xmlns:a16="http://schemas.microsoft.com/office/drawing/2014/main" id="{BF4AA8A9-EAFA-4C69-9D85-7B890D568E4A}"/>
              </a:ext>
            </a:extLst>
          </p:cNvPr>
          <p:cNvSpPr/>
          <p:nvPr/>
        </p:nvSpPr>
        <p:spPr bwMode="auto">
          <a:xfrm>
            <a:off x="11077332" y="2925379"/>
            <a:ext cx="304800" cy="1169093"/>
          </a:xfrm>
          <a:prstGeom prst="rect">
            <a:avLst/>
          </a:prstGeom>
          <a:noFill/>
          <a:ln>
            <a:solidFill>
              <a:srgbClr val="FFC000"/>
            </a:solidFill>
            <a:headEnd type="none" w="med" len="med"/>
            <a:tailEnd type="none" w="med" len="med"/>
          </a:ln>
        </p:spPr>
        <p:style>
          <a:lnRef idx="2">
            <a:schemeClr val="accent6"/>
          </a:lnRef>
          <a:fillRef idx="1">
            <a:schemeClr val="lt1"/>
          </a:fillRef>
          <a:effectRef idx="0">
            <a:schemeClr val="accent6"/>
          </a:effectRef>
          <a:fontRef idx="minor">
            <a:schemeClr val="dk1"/>
          </a:fontRef>
        </p:style>
        <p:txBody>
          <a:bodyPr vert="horz" wrap="square" lIns="91440" tIns="45720" rIns="91440" bIns="45720" numCol="1" rtlCol="0" anchor="t" anchorCtr="0" compatLnSpc="1">
            <a:prstTxWarp prst="textNoShape">
              <a:avLst/>
            </a:prstTxWarp>
          </a:bodyPr>
          <a:lstStyle/>
          <a:p>
            <a:pPr marL="0" marR="0" indent="0" algn="l"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pPr>
            <a:endParaRPr kumimoji="0" lang="en-US" sz="2400" b="0" i="0" u="none" strike="noStrike" cap="none" normalizeH="0" baseline="0">
              <a:ln>
                <a:noFill/>
              </a:ln>
              <a:solidFill>
                <a:schemeClr val="bg1"/>
              </a:solidFill>
              <a:effectLst/>
              <a:latin typeface="Times New Roman" pitchFamily="16" charset="0"/>
              <a:ea typeface="MS Gothic" charset="-128"/>
            </a:endParaRPr>
          </a:p>
        </p:txBody>
      </p:sp>
      <p:pic>
        <p:nvPicPr>
          <p:cNvPr id="16" name="Picture 15">
            <a:extLst>
              <a:ext uri="{FF2B5EF4-FFF2-40B4-BE49-F238E27FC236}">
                <a16:creationId xmlns:a16="http://schemas.microsoft.com/office/drawing/2014/main" id="{3FE7F601-1F67-45E9-B8D4-D9FF8E2487AB}"/>
              </a:ext>
            </a:extLst>
          </p:cNvPr>
          <p:cNvPicPr>
            <a:picLocks noChangeAspect="1"/>
          </p:cNvPicPr>
          <p:nvPr/>
        </p:nvPicPr>
        <p:blipFill>
          <a:blip r:embed="rId3"/>
          <a:stretch>
            <a:fillRect/>
          </a:stretch>
        </p:blipFill>
        <p:spPr>
          <a:xfrm>
            <a:off x="5744215" y="4234758"/>
            <a:ext cx="6447785" cy="2228030"/>
          </a:xfrm>
          <a:prstGeom prst="rect">
            <a:avLst/>
          </a:prstGeom>
        </p:spPr>
      </p:pic>
      <p:sp>
        <p:nvSpPr>
          <p:cNvPr id="7" name="TextBox 6">
            <a:extLst>
              <a:ext uri="{FF2B5EF4-FFF2-40B4-BE49-F238E27FC236}">
                <a16:creationId xmlns:a16="http://schemas.microsoft.com/office/drawing/2014/main" id="{FC7433B7-9FEE-4BB1-9F88-E530C5726D04}"/>
              </a:ext>
            </a:extLst>
          </p:cNvPr>
          <p:cNvSpPr txBox="1"/>
          <p:nvPr/>
        </p:nvSpPr>
        <p:spPr>
          <a:xfrm>
            <a:off x="6609011" y="2134910"/>
            <a:ext cx="5562548" cy="307777"/>
          </a:xfrm>
          <a:prstGeom prst="rect">
            <a:avLst/>
          </a:prstGeom>
          <a:noFill/>
        </p:spPr>
        <p:txBody>
          <a:bodyPr wrap="none" rtlCol="0">
            <a:spAutoFit/>
          </a:bodyPr>
          <a:lstStyle/>
          <a:p>
            <a:r>
              <a:rPr lang="en-US" sz="1400" dirty="0">
                <a:solidFill>
                  <a:schemeClr val="tx1"/>
                </a:solidFill>
              </a:rPr>
              <a:t>Co-BF Measurement Phase and Transmission Phase [2] </a:t>
            </a:r>
            <a:r>
              <a:rPr lang="en-US" sz="1400" dirty="0">
                <a:solidFill>
                  <a:schemeClr val="accent2"/>
                </a:solidFill>
                <a:hlinkClick r:id="rId4">
                  <a:extLst>
                    <a:ext uri="{A12FA001-AC4F-418D-AE19-62706E023703}">
                      <ahyp:hlinkClr xmlns:ahyp="http://schemas.microsoft.com/office/drawing/2018/hyperlinkcolor" val="tx"/>
                    </a:ext>
                  </a:extLst>
                </a:hlinkClick>
              </a:rPr>
              <a:t>802.11-25/0412r3</a:t>
            </a:r>
            <a:r>
              <a:rPr lang="en-US" sz="1400" dirty="0">
                <a:solidFill>
                  <a:schemeClr val="tx1"/>
                </a:solidFill>
              </a:rPr>
              <a:t> </a:t>
            </a:r>
          </a:p>
        </p:txBody>
      </p:sp>
      <p:sp>
        <p:nvSpPr>
          <p:cNvPr id="17" name="Content Placeholder 2">
            <a:extLst>
              <a:ext uri="{FF2B5EF4-FFF2-40B4-BE49-F238E27FC236}">
                <a16:creationId xmlns:a16="http://schemas.microsoft.com/office/drawing/2014/main" id="{10DEA02B-C194-4279-9E06-A668A5CC4FD8}"/>
              </a:ext>
            </a:extLst>
          </p:cNvPr>
          <p:cNvSpPr txBox="1">
            <a:spLocks/>
          </p:cNvSpPr>
          <p:nvPr/>
        </p:nvSpPr>
        <p:spPr bwMode="auto">
          <a:xfrm>
            <a:off x="1066801" y="2133601"/>
            <a:ext cx="3781340" cy="4113213"/>
          </a:xfrm>
          <a:prstGeom prst="rect">
            <a:avLst/>
          </a:prstGeom>
          <a:noFill/>
          <a:ln w="9525">
            <a:noFill/>
            <a:round/>
            <a:headEnd/>
            <a:tailEnd/>
          </a:ln>
          <a:effectLst/>
        </p:spPr>
        <p:txBody>
          <a:bodyPr vert="horz" wrap="square" lIns="92160" tIns="46080" rIns="92160" bIns="46080" numCol="1" anchor="t" anchorCtr="0" compatLnSpc="1">
            <a:prstTxWarp prst="textNoShape">
              <a:avLst/>
            </a:prstTxWarp>
          </a:bodyPr>
          <a:lstStyle>
            <a:lvl1pPr marL="342900" indent="-342900" algn="l" defTabSz="449263" rtl="0" eaLnBrk="1" fontAlgn="base" hangingPunct="1">
              <a:spcBef>
                <a:spcPts val="600"/>
              </a:spcBef>
              <a:spcAft>
                <a:spcPct val="0"/>
              </a:spcAft>
              <a:buClr>
                <a:srgbClr val="000000"/>
              </a:buClr>
              <a:buSzPct val="100000"/>
              <a:buFont typeface="Times New Roman" pitchFamily="16" charset="0"/>
              <a:defRPr sz="2400" b="1">
                <a:solidFill>
                  <a:srgbClr val="000000"/>
                </a:solidFill>
                <a:latin typeface="+mn-lt"/>
                <a:ea typeface="+mn-ea"/>
                <a:cs typeface="+mn-cs"/>
              </a:defRPr>
            </a:lvl1pPr>
            <a:lvl2pPr marL="742950" indent="-285750" algn="l" defTabSz="449263" rtl="0" eaLnBrk="1" fontAlgn="base" hangingPunct="1">
              <a:spcBef>
                <a:spcPts val="500"/>
              </a:spcBef>
              <a:spcAft>
                <a:spcPct val="0"/>
              </a:spcAft>
              <a:buClr>
                <a:srgbClr val="000000"/>
              </a:buClr>
              <a:buSzPct val="100000"/>
              <a:buFont typeface="Times New Roman" pitchFamily="16" charset="0"/>
              <a:defRPr sz="2000">
                <a:solidFill>
                  <a:srgbClr val="000000"/>
                </a:solidFill>
                <a:latin typeface="+mn-lt"/>
                <a:ea typeface="+mn-ea"/>
              </a:defRPr>
            </a:lvl2pPr>
            <a:lvl3pPr marL="1143000" indent="-228600" algn="l" defTabSz="449263" rtl="0" eaLnBrk="1" fontAlgn="base" hangingPunct="1">
              <a:spcBef>
                <a:spcPts val="450"/>
              </a:spcBef>
              <a:spcAft>
                <a:spcPct val="0"/>
              </a:spcAft>
              <a:buClr>
                <a:srgbClr val="000000"/>
              </a:buClr>
              <a:buSzPct val="100000"/>
              <a:buFont typeface="Times New Roman" pitchFamily="16" charset="0"/>
              <a:defRPr>
                <a:solidFill>
                  <a:srgbClr val="000000"/>
                </a:solidFill>
                <a:latin typeface="+mn-lt"/>
                <a:ea typeface="+mn-ea"/>
              </a:defRPr>
            </a:lvl3pPr>
            <a:lvl4pPr marL="16002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4pPr>
            <a:lvl5pPr marL="20574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5pPr>
            <a:lvl6pPr marL="25146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6pPr>
            <a:lvl7pPr marL="29718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7pPr>
            <a:lvl8pPr marL="34290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8pPr>
            <a:lvl9pPr marL="38862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9pPr>
          </a:lstStyle>
          <a:p>
            <a:pPr marL="0" indent="0"/>
            <a:r>
              <a:rPr lang="en-US" sz="2000" b="0" kern="0" dirty="0">
                <a:solidFill>
                  <a:schemeClr val="accent2"/>
                </a:solidFill>
              </a:rPr>
              <a:t>AP2 needs to detect/decode the frames, e.g., ICR, CSI, BA, from STA1</a:t>
            </a:r>
          </a:p>
          <a:p>
            <a:pPr marL="0" indent="0"/>
            <a:r>
              <a:rPr lang="en-US" sz="2000" b="0" kern="0" dirty="0">
                <a:solidFill>
                  <a:srgbClr val="FF0000"/>
                </a:solidFill>
              </a:rPr>
              <a:t>STA1 needs to detect/decode the frames, e.g., NDP, from AP2</a:t>
            </a:r>
          </a:p>
          <a:p>
            <a:pPr marL="0" indent="0"/>
            <a:r>
              <a:rPr lang="en-US" sz="2000" b="0" kern="0" dirty="0">
                <a:solidFill>
                  <a:schemeClr val="accent1"/>
                </a:solidFill>
              </a:rPr>
              <a:t>AP1 needs to detect/decode the frames, e.g., ICR, CSI, from STA2</a:t>
            </a:r>
          </a:p>
          <a:p>
            <a:pPr marL="0" indent="0"/>
            <a:r>
              <a:rPr lang="en-US" sz="2000" b="0" kern="0" dirty="0">
                <a:solidFill>
                  <a:srgbClr val="FFC000"/>
                </a:solidFill>
              </a:rPr>
              <a:t>STA2 needs to detect/decode the frames, e.g., NDP, from AP1</a:t>
            </a:r>
          </a:p>
          <a:p>
            <a:pPr marL="0" indent="0"/>
            <a:r>
              <a:rPr lang="en-US" sz="2000" b="0" kern="0" dirty="0">
                <a:solidFill>
                  <a:schemeClr val="tx1"/>
                </a:solidFill>
              </a:rPr>
              <a:t>Co-BF APs/STAs need to avoid frame failures or add extra frames to address potential issues, e.g., MU-RTS and TXOP return [3]</a:t>
            </a:r>
          </a:p>
        </p:txBody>
      </p:sp>
      <p:sp>
        <p:nvSpPr>
          <p:cNvPr id="18" name="Rectangle 17">
            <a:extLst>
              <a:ext uri="{FF2B5EF4-FFF2-40B4-BE49-F238E27FC236}">
                <a16:creationId xmlns:a16="http://schemas.microsoft.com/office/drawing/2014/main" id="{2977E315-DA8E-48E7-872D-AF6ADD3F4AED}"/>
              </a:ext>
            </a:extLst>
          </p:cNvPr>
          <p:cNvSpPr/>
          <p:nvPr/>
        </p:nvSpPr>
        <p:spPr bwMode="auto">
          <a:xfrm>
            <a:off x="7831893" y="5181600"/>
            <a:ext cx="304800" cy="912814"/>
          </a:xfrm>
          <a:prstGeom prst="rect">
            <a:avLst/>
          </a:prstGeom>
          <a:noFill/>
          <a:ln>
            <a:solidFill>
              <a:schemeClr val="accent2"/>
            </a:solidFill>
            <a:headEnd type="none" w="med" len="med"/>
            <a:tailEnd type="none" w="med" len="med"/>
          </a:ln>
        </p:spPr>
        <p:style>
          <a:lnRef idx="2">
            <a:schemeClr val="accent6"/>
          </a:lnRef>
          <a:fillRef idx="1">
            <a:schemeClr val="lt1"/>
          </a:fillRef>
          <a:effectRef idx="0">
            <a:schemeClr val="accent6"/>
          </a:effectRef>
          <a:fontRef idx="minor">
            <a:schemeClr val="dk1"/>
          </a:fontRef>
        </p:style>
        <p:txBody>
          <a:bodyPr vert="horz" wrap="square" lIns="91440" tIns="45720" rIns="91440" bIns="45720" numCol="1" rtlCol="0" anchor="t" anchorCtr="0" compatLnSpc="1">
            <a:prstTxWarp prst="textNoShape">
              <a:avLst/>
            </a:prstTxWarp>
          </a:bodyPr>
          <a:lstStyle/>
          <a:p>
            <a:pPr marL="0" marR="0" indent="0" algn="l"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pPr>
            <a:endParaRPr kumimoji="0" lang="en-US" sz="2400" b="0" i="0" u="none" strike="noStrike" cap="none" normalizeH="0" baseline="0">
              <a:ln>
                <a:noFill/>
              </a:ln>
              <a:solidFill>
                <a:schemeClr val="bg1"/>
              </a:solidFill>
              <a:effectLst/>
              <a:latin typeface="Times New Roman" pitchFamily="16" charset="0"/>
              <a:ea typeface="MS Gothic" charset="-128"/>
            </a:endParaRPr>
          </a:p>
        </p:txBody>
      </p:sp>
      <p:sp>
        <p:nvSpPr>
          <p:cNvPr id="19" name="Rectangle 18">
            <a:extLst>
              <a:ext uri="{FF2B5EF4-FFF2-40B4-BE49-F238E27FC236}">
                <a16:creationId xmlns:a16="http://schemas.microsoft.com/office/drawing/2014/main" id="{0538BF39-D575-4F44-BADC-BA7F07D18EE3}"/>
              </a:ext>
            </a:extLst>
          </p:cNvPr>
          <p:cNvSpPr/>
          <p:nvPr/>
        </p:nvSpPr>
        <p:spPr bwMode="auto">
          <a:xfrm>
            <a:off x="8507600" y="4891055"/>
            <a:ext cx="304800" cy="1418024"/>
          </a:xfrm>
          <a:prstGeom prst="rect">
            <a:avLst/>
          </a:prstGeom>
          <a:noFill/>
          <a:ln>
            <a:solidFill>
              <a:schemeClr val="accent1"/>
            </a:solidFill>
            <a:headEnd type="none" w="med" len="med"/>
            <a:tailEnd type="none" w="med" len="med"/>
          </a:ln>
        </p:spPr>
        <p:style>
          <a:lnRef idx="2">
            <a:schemeClr val="accent6"/>
          </a:lnRef>
          <a:fillRef idx="1">
            <a:schemeClr val="lt1"/>
          </a:fillRef>
          <a:effectRef idx="0">
            <a:schemeClr val="accent6"/>
          </a:effectRef>
          <a:fontRef idx="minor">
            <a:schemeClr val="dk1"/>
          </a:fontRef>
        </p:style>
        <p:txBody>
          <a:bodyPr vert="horz" wrap="square" lIns="91440" tIns="45720" rIns="91440" bIns="45720" numCol="1" rtlCol="0" anchor="t" anchorCtr="0" compatLnSpc="1">
            <a:prstTxWarp prst="textNoShape">
              <a:avLst/>
            </a:prstTxWarp>
          </a:bodyPr>
          <a:lstStyle/>
          <a:p>
            <a:pPr marL="0" marR="0" indent="0" algn="l"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pPr>
            <a:endParaRPr kumimoji="0" lang="en-US" sz="2400" b="0" i="0" u="none" strike="noStrike" cap="none" normalizeH="0" baseline="0">
              <a:ln>
                <a:noFill/>
              </a:ln>
              <a:solidFill>
                <a:schemeClr val="bg1"/>
              </a:solidFill>
              <a:effectLst/>
              <a:latin typeface="Times New Roman" pitchFamily="16" charset="0"/>
              <a:ea typeface="MS Gothic" charset="-128"/>
            </a:endParaRPr>
          </a:p>
        </p:txBody>
      </p:sp>
      <p:sp>
        <p:nvSpPr>
          <p:cNvPr id="21" name="Rectangle 20">
            <a:extLst>
              <a:ext uri="{FF2B5EF4-FFF2-40B4-BE49-F238E27FC236}">
                <a16:creationId xmlns:a16="http://schemas.microsoft.com/office/drawing/2014/main" id="{FFC850BE-1B91-42CE-AA33-C31FDE1A10E0}"/>
              </a:ext>
            </a:extLst>
          </p:cNvPr>
          <p:cNvSpPr/>
          <p:nvPr/>
        </p:nvSpPr>
        <p:spPr bwMode="auto">
          <a:xfrm>
            <a:off x="10800713" y="5181600"/>
            <a:ext cx="304800" cy="912814"/>
          </a:xfrm>
          <a:prstGeom prst="rect">
            <a:avLst/>
          </a:prstGeom>
          <a:noFill/>
          <a:ln>
            <a:solidFill>
              <a:schemeClr val="accent2"/>
            </a:solidFill>
            <a:headEnd type="none" w="med" len="med"/>
            <a:tailEnd type="none" w="med" len="med"/>
          </a:ln>
        </p:spPr>
        <p:style>
          <a:lnRef idx="2">
            <a:schemeClr val="accent6"/>
          </a:lnRef>
          <a:fillRef idx="1">
            <a:schemeClr val="lt1"/>
          </a:fillRef>
          <a:effectRef idx="0">
            <a:schemeClr val="accent6"/>
          </a:effectRef>
          <a:fontRef idx="minor">
            <a:schemeClr val="dk1"/>
          </a:fontRef>
        </p:style>
        <p:txBody>
          <a:bodyPr vert="horz" wrap="square" lIns="91440" tIns="45720" rIns="91440" bIns="45720" numCol="1" rtlCol="0" anchor="t" anchorCtr="0" compatLnSpc="1">
            <a:prstTxWarp prst="textNoShape">
              <a:avLst/>
            </a:prstTxWarp>
          </a:bodyPr>
          <a:lstStyle/>
          <a:p>
            <a:pPr marL="0" marR="0" indent="0" algn="l"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pPr>
            <a:endParaRPr kumimoji="0" lang="en-US" sz="2400" b="0" i="0" u="none" strike="noStrike" cap="none" normalizeH="0" baseline="0">
              <a:ln>
                <a:noFill/>
              </a:ln>
              <a:solidFill>
                <a:schemeClr val="bg1"/>
              </a:solidFill>
              <a:effectLst/>
              <a:latin typeface="Times New Roman" pitchFamily="16" charset="0"/>
              <a:ea typeface="MS Gothic" charset="-128"/>
            </a:endParaRPr>
          </a:p>
        </p:txBody>
      </p:sp>
      <p:sp>
        <p:nvSpPr>
          <p:cNvPr id="9" name="TextBox 8">
            <a:extLst>
              <a:ext uri="{FF2B5EF4-FFF2-40B4-BE49-F238E27FC236}">
                <a16:creationId xmlns:a16="http://schemas.microsoft.com/office/drawing/2014/main" id="{3130805B-7A1A-425E-9BA6-9B1E8E0743AA}"/>
              </a:ext>
            </a:extLst>
          </p:cNvPr>
          <p:cNvSpPr txBox="1"/>
          <p:nvPr/>
        </p:nvSpPr>
        <p:spPr>
          <a:xfrm>
            <a:off x="11382132" y="6438841"/>
            <a:ext cx="838691" cy="400110"/>
          </a:xfrm>
          <a:prstGeom prst="rect">
            <a:avLst/>
          </a:prstGeom>
          <a:noFill/>
        </p:spPr>
        <p:txBody>
          <a:bodyPr wrap="none" rtlCol="0">
            <a:spAutoFit/>
          </a:bodyPr>
          <a:lstStyle/>
          <a:p>
            <a:r>
              <a:rPr lang="en-US" sz="2000" dirty="0">
                <a:solidFill>
                  <a:schemeClr val="tx1"/>
                </a:solidFill>
              </a:rPr>
              <a:t>[</a:t>
            </a:r>
            <a:r>
              <a:rPr lang="en-US" sz="2000" dirty="0">
                <a:solidFill>
                  <a:schemeClr val="accent2"/>
                </a:solidFill>
                <a:hlinkClick r:id="rId5" action="ppaction://hlinksldjump">
                  <a:extLst>
                    <a:ext uri="{A12FA001-AC4F-418D-AE19-62706E023703}">
                      <ahyp:hlinkClr xmlns:ahyp="http://schemas.microsoft.com/office/drawing/2018/hyperlinkcolor" val="tx"/>
                    </a:ext>
                  </a:extLst>
                </a:hlinkClick>
              </a:rPr>
              <a:t>back</a:t>
            </a:r>
            <a:r>
              <a:rPr lang="en-US" sz="2000" dirty="0">
                <a:solidFill>
                  <a:schemeClr val="tx1"/>
                </a:solidFill>
              </a:rPr>
              <a:t>]</a:t>
            </a:r>
          </a:p>
        </p:txBody>
      </p:sp>
    </p:spTree>
    <p:extLst>
      <p:ext uri="{BB962C8B-B14F-4D97-AF65-F5344CB8AC3E}">
        <p14:creationId xmlns:p14="http://schemas.microsoft.com/office/powerpoint/2010/main" val="64067004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 name="TextBox 106">
            <a:extLst>
              <a:ext uri="{FF2B5EF4-FFF2-40B4-BE49-F238E27FC236}">
                <a16:creationId xmlns:a16="http://schemas.microsoft.com/office/drawing/2014/main" id="{D377BAE2-B612-4B96-99E5-F70F0FA33B3A}"/>
              </a:ext>
            </a:extLst>
          </p:cNvPr>
          <p:cNvSpPr txBox="1"/>
          <p:nvPr/>
        </p:nvSpPr>
        <p:spPr>
          <a:xfrm>
            <a:off x="8359980" y="1584757"/>
            <a:ext cx="3659393" cy="3170099"/>
          </a:xfrm>
          <a:prstGeom prst="rect">
            <a:avLst/>
          </a:prstGeom>
          <a:noFill/>
          <a:ln w="9525" cap="flat" cmpd="sng" algn="ctr">
            <a:solidFill>
              <a:schemeClr val="accent2"/>
            </a:solidFill>
            <a:prstDash val="solid"/>
            <a:round/>
            <a:headEnd type="none" w="med" len="med"/>
            <a:tailEnd type="none" w="med" len="med"/>
          </a:ln>
        </p:spPr>
        <p:style>
          <a:lnRef idx="0">
            <a:scrgbClr r="0" g="0" b="0"/>
          </a:lnRef>
          <a:fillRef idx="0">
            <a:scrgbClr r="0" g="0" b="0"/>
          </a:fillRef>
          <a:effectRef idx="0">
            <a:scrgbClr r="0" g="0" b="0"/>
          </a:effectRef>
          <a:fontRef idx="minor">
            <a:schemeClr val="accent2"/>
          </a:fontRef>
        </p:style>
        <p:txBody>
          <a:bodyPr wrap="square" rtlCol="0">
            <a:spAutoFit/>
          </a:bodyPr>
          <a:lstStyle/>
          <a:p>
            <a:endParaRPr lang="en-US" sz="2000" dirty="0">
              <a:solidFill>
                <a:schemeClr val="tx1"/>
              </a:solidFill>
            </a:endParaRPr>
          </a:p>
          <a:p>
            <a:endParaRPr lang="en-US" sz="2000" dirty="0">
              <a:solidFill>
                <a:schemeClr val="tx1"/>
              </a:solidFill>
            </a:endParaRPr>
          </a:p>
          <a:p>
            <a:endParaRPr lang="en-US" sz="2000" dirty="0">
              <a:solidFill>
                <a:schemeClr val="tx1"/>
              </a:solidFill>
            </a:endParaRPr>
          </a:p>
          <a:p>
            <a:endParaRPr lang="en-US" sz="2000" dirty="0">
              <a:solidFill>
                <a:schemeClr val="tx1"/>
              </a:solidFill>
            </a:endParaRPr>
          </a:p>
          <a:p>
            <a:r>
              <a:rPr lang="en-US" sz="2000" dirty="0">
                <a:solidFill>
                  <a:schemeClr val="tx1"/>
                </a:solidFill>
              </a:rPr>
              <a:t>If shared AP cannot hear the ACK from cross-BSS STA, sharing AP needs to send a frame, e.g., MU-RTS or BSRP, to shared AP, and then shared AP can send BAR to request BA from in-BSS STA. </a:t>
            </a:r>
          </a:p>
        </p:txBody>
      </p:sp>
      <p:sp>
        <p:nvSpPr>
          <p:cNvPr id="2" name="Title 1">
            <a:extLst>
              <a:ext uri="{FF2B5EF4-FFF2-40B4-BE49-F238E27FC236}">
                <a16:creationId xmlns:a16="http://schemas.microsoft.com/office/drawing/2014/main" id="{A21D304B-0FC6-4BD6-9345-2F1DD49E9AB0}"/>
              </a:ext>
            </a:extLst>
          </p:cNvPr>
          <p:cNvSpPr>
            <a:spLocks noGrp="1"/>
          </p:cNvSpPr>
          <p:nvPr>
            <p:ph type="title"/>
          </p:nvPr>
        </p:nvSpPr>
        <p:spPr/>
        <p:txBody>
          <a:bodyPr/>
          <a:lstStyle/>
          <a:p>
            <a:r>
              <a:rPr lang="en-US" dirty="0"/>
              <a:t>Recap: Co-SR Transmission Sequence</a:t>
            </a:r>
          </a:p>
        </p:txBody>
      </p:sp>
      <p:sp>
        <p:nvSpPr>
          <p:cNvPr id="4" name="Slide Number Placeholder 3">
            <a:extLst>
              <a:ext uri="{FF2B5EF4-FFF2-40B4-BE49-F238E27FC236}">
                <a16:creationId xmlns:a16="http://schemas.microsoft.com/office/drawing/2014/main" id="{E29A1E10-EFC1-4EA0-8BE9-4AE233D464AB}"/>
              </a:ext>
            </a:extLst>
          </p:cNvPr>
          <p:cNvSpPr>
            <a:spLocks noGrp="1"/>
          </p:cNvSpPr>
          <p:nvPr>
            <p:ph type="sldNum" idx="12"/>
          </p:nvPr>
        </p:nvSpPr>
        <p:spPr/>
        <p:txBody>
          <a:bodyPr/>
          <a:lstStyle/>
          <a:p>
            <a:r>
              <a:rPr lang="en-GB"/>
              <a:t>Slide </a:t>
            </a:r>
            <a:fld id="{440F5867-744E-4AA6-B0ED-4C44D2DFBB7B}" type="slidenum">
              <a:rPr lang="en-GB" smtClean="0"/>
              <a:pPr/>
              <a:t>16</a:t>
            </a:fld>
            <a:endParaRPr lang="en-GB" dirty="0"/>
          </a:p>
        </p:txBody>
      </p:sp>
      <p:sp>
        <p:nvSpPr>
          <p:cNvPr id="5" name="Footer Placeholder 4">
            <a:extLst>
              <a:ext uri="{FF2B5EF4-FFF2-40B4-BE49-F238E27FC236}">
                <a16:creationId xmlns:a16="http://schemas.microsoft.com/office/drawing/2014/main" id="{F7FF2F32-1BD9-451F-B9D2-62C59FB4C842}"/>
              </a:ext>
            </a:extLst>
          </p:cNvPr>
          <p:cNvSpPr>
            <a:spLocks noGrp="1"/>
          </p:cNvSpPr>
          <p:nvPr>
            <p:ph type="ftr" idx="14"/>
          </p:nvPr>
        </p:nvSpPr>
        <p:spPr/>
        <p:txBody>
          <a:bodyPr/>
          <a:lstStyle/>
          <a:p>
            <a:r>
              <a:rPr lang="da-DK"/>
              <a:t>Yongsen Ma et al., Samsung</a:t>
            </a:r>
            <a:endParaRPr lang="en-GB" dirty="0"/>
          </a:p>
        </p:txBody>
      </p:sp>
      <p:sp>
        <p:nvSpPr>
          <p:cNvPr id="6" name="Date Placeholder 5">
            <a:extLst>
              <a:ext uri="{FF2B5EF4-FFF2-40B4-BE49-F238E27FC236}">
                <a16:creationId xmlns:a16="http://schemas.microsoft.com/office/drawing/2014/main" id="{8E599D50-12EE-40B4-A4CD-D5B8C6EED86C}"/>
              </a:ext>
            </a:extLst>
          </p:cNvPr>
          <p:cNvSpPr>
            <a:spLocks noGrp="1"/>
          </p:cNvSpPr>
          <p:nvPr>
            <p:ph type="dt" idx="15"/>
          </p:nvPr>
        </p:nvSpPr>
        <p:spPr/>
        <p:txBody>
          <a:bodyPr/>
          <a:lstStyle/>
          <a:p>
            <a:r>
              <a:rPr lang="en-US"/>
              <a:t>June 2025</a:t>
            </a:r>
            <a:endParaRPr lang="en-GB" dirty="0"/>
          </a:p>
        </p:txBody>
      </p:sp>
      <p:grpSp>
        <p:nvGrpSpPr>
          <p:cNvPr id="33" name="Group 32">
            <a:extLst>
              <a:ext uri="{FF2B5EF4-FFF2-40B4-BE49-F238E27FC236}">
                <a16:creationId xmlns:a16="http://schemas.microsoft.com/office/drawing/2014/main" id="{7B6BFD68-C10A-4A01-BAA7-9616EE1CD897}"/>
              </a:ext>
            </a:extLst>
          </p:cNvPr>
          <p:cNvGrpSpPr/>
          <p:nvPr/>
        </p:nvGrpSpPr>
        <p:grpSpPr>
          <a:xfrm>
            <a:off x="3471984" y="1665942"/>
            <a:ext cx="4793097" cy="1650984"/>
            <a:chOff x="6560344" y="4572000"/>
            <a:chExt cx="4793097" cy="1650984"/>
          </a:xfrm>
        </p:grpSpPr>
        <p:grpSp>
          <p:nvGrpSpPr>
            <p:cNvPr id="34" name="Group 33">
              <a:extLst>
                <a:ext uri="{FF2B5EF4-FFF2-40B4-BE49-F238E27FC236}">
                  <a16:creationId xmlns:a16="http://schemas.microsoft.com/office/drawing/2014/main" id="{BC513E9F-891A-4964-AA68-6AF7501694EA}"/>
                </a:ext>
              </a:extLst>
            </p:cNvPr>
            <p:cNvGrpSpPr/>
            <p:nvPr/>
          </p:nvGrpSpPr>
          <p:grpSpPr>
            <a:xfrm>
              <a:off x="6560344" y="4836353"/>
              <a:ext cx="3269456" cy="1064517"/>
              <a:chOff x="504368" y="3670299"/>
              <a:chExt cx="3269456" cy="1064517"/>
            </a:xfrm>
          </p:grpSpPr>
          <p:cxnSp>
            <p:nvCxnSpPr>
              <p:cNvPr id="49" name="Straight Arrow Connector 48">
                <a:extLst>
                  <a:ext uri="{FF2B5EF4-FFF2-40B4-BE49-F238E27FC236}">
                    <a16:creationId xmlns:a16="http://schemas.microsoft.com/office/drawing/2014/main" id="{285A3425-246A-4355-BA10-ED87E13B1608}"/>
                  </a:ext>
                </a:extLst>
              </p:cNvPr>
              <p:cNvCxnSpPr/>
              <p:nvPr/>
            </p:nvCxnSpPr>
            <p:spPr>
              <a:xfrm>
                <a:off x="1139404" y="4061821"/>
                <a:ext cx="2468880" cy="0"/>
              </a:xfrm>
              <a:prstGeom prst="straightConnector1">
                <a:avLst/>
              </a:prstGeom>
              <a:noFill/>
              <a:ln w="9525" cap="flat" cmpd="sng" algn="ctr">
                <a:solidFill>
                  <a:sysClr val="windowText" lastClr="000000"/>
                </a:solidFill>
                <a:prstDash val="solid"/>
                <a:tailEnd type="triangle"/>
              </a:ln>
              <a:effectLst/>
            </p:spPr>
          </p:cxnSp>
          <p:sp>
            <p:nvSpPr>
              <p:cNvPr id="50" name="Rectangle 49">
                <a:extLst>
                  <a:ext uri="{FF2B5EF4-FFF2-40B4-BE49-F238E27FC236}">
                    <a16:creationId xmlns:a16="http://schemas.microsoft.com/office/drawing/2014/main" id="{583BD92E-FBB2-41FF-9E23-CF54FFB9C205}"/>
                  </a:ext>
                </a:extLst>
              </p:cNvPr>
              <p:cNvSpPr/>
              <p:nvPr/>
            </p:nvSpPr>
            <p:spPr>
              <a:xfrm>
                <a:off x="3240593" y="4030591"/>
                <a:ext cx="533231" cy="215444"/>
              </a:xfrm>
              <a:prstGeom prst="rect">
                <a:avLst/>
              </a:prstGeom>
            </p:spPr>
            <p:txBody>
              <a:bodyPr wrap="square">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800" b="0" i="0" u="none" strike="noStrike" kern="0" cap="none" spc="0" normalizeH="0" baseline="0" noProof="0" dirty="0">
                    <a:ln>
                      <a:noFill/>
                    </a:ln>
                    <a:solidFill>
                      <a:prstClr val="black"/>
                    </a:solidFill>
                    <a:effectLst/>
                    <a:uLnTx/>
                    <a:uFillTx/>
                    <a:latin typeface="Calibri" pitchFamily="34" charset="0"/>
                    <a:ea typeface="微软雅黑" panose="020B0503020204020204" pitchFamily="34" charset="-122"/>
                    <a:cs typeface="Calibri" panose="020F0502020204030204" pitchFamily="34" charset="0"/>
                  </a:rPr>
                  <a:t>time</a:t>
                </a:r>
              </a:p>
            </p:txBody>
          </p:sp>
          <p:sp>
            <p:nvSpPr>
              <p:cNvPr id="51" name="Rectangle 50">
                <a:extLst>
                  <a:ext uri="{FF2B5EF4-FFF2-40B4-BE49-F238E27FC236}">
                    <a16:creationId xmlns:a16="http://schemas.microsoft.com/office/drawing/2014/main" id="{EC621C7F-44D1-45C8-9645-318F89A8DB34}"/>
                  </a:ext>
                </a:extLst>
              </p:cNvPr>
              <p:cNvSpPr/>
              <p:nvPr/>
            </p:nvSpPr>
            <p:spPr bwMode="auto">
              <a:xfrm>
                <a:off x="1351080" y="3859181"/>
                <a:ext cx="231130" cy="202407"/>
              </a:xfrm>
              <a:prstGeom prst="rect">
                <a:avLst/>
              </a:prstGeom>
              <a:noFill/>
              <a:ln>
                <a:solidFill>
                  <a:sysClr val="windowText" lastClr="000000"/>
                </a:solidFill>
              </a:ln>
              <a:effectLst/>
            </p:spPr>
            <p:txBody>
              <a:bodyPr vert="horz" wrap="square" lIns="91461" tIns="45731" rIns="91461" bIns="45731" numCol="1" rtlCol="0" anchor="t" anchorCtr="0" compatLnSpc="1">
                <a:prstTxWarp prst="textNoShape">
                  <a:avLst/>
                </a:prstTxWarp>
              </a:bodyPr>
              <a:lstStyle/>
              <a:p>
                <a:pPr marL="0" marR="0" lvl="0" indent="0" defTabSz="914583" eaLnBrk="1" fontAlgn="auto" latinLnBrk="0" hangingPunct="1">
                  <a:lnSpc>
                    <a:spcPct val="100000"/>
                  </a:lnSpc>
                  <a:spcBef>
                    <a:spcPts val="0"/>
                  </a:spcBef>
                  <a:spcAft>
                    <a:spcPts val="0"/>
                  </a:spcAft>
                  <a:buClr>
                    <a:srgbClr val="CC9900"/>
                  </a:buClr>
                  <a:buSzTx/>
                  <a:buFont typeface="Wingdings" pitchFamily="2" charset="2"/>
                  <a:buChar char="n"/>
                  <a:tabLst/>
                  <a:defRPr/>
                </a:pPr>
                <a:endParaRPr kumimoji="0" lang="en-US" sz="800" b="0" i="0" u="none" strike="noStrike" kern="0" cap="none" spc="0" normalizeH="0" baseline="0" noProof="0">
                  <a:ln>
                    <a:noFill/>
                  </a:ln>
                  <a:solidFill>
                    <a:prstClr val="black"/>
                  </a:solidFill>
                  <a:effectLst/>
                  <a:uLnTx/>
                  <a:uFillTx/>
                  <a:latin typeface="Arial" charset="0"/>
                  <a:ea typeface="宋体" charset="-122"/>
                </a:endParaRPr>
              </a:p>
            </p:txBody>
          </p:sp>
          <p:sp>
            <p:nvSpPr>
              <p:cNvPr id="52" name="Rectangle 51">
                <a:extLst>
                  <a:ext uri="{FF2B5EF4-FFF2-40B4-BE49-F238E27FC236}">
                    <a16:creationId xmlns:a16="http://schemas.microsoft.com/office/drawing/2014/main" id="{B962F6EE-26EA-4247-B1A6-CC98CDD8B2AF}"/>
                  </a:ext>
                </a:extLst>
              </p:cNvPr>
              <p:cNvSpPr/>
              <p:nvPr/>
            </p:nvSpPr>
            <p:spPr>
              <a:xfrm>
                <a:off x="1147233" y="3670299"/>
                <a:ext cx="606114" cy="215444"/>
              </a:xfrm>
              <a:prstGeom prst="rect">
                <a:avLst/>
              </a:prstGeom>
            </p:spPr>
            <p:txBody>
              <a:bodyPr wrap="square">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800" b="0" i="0" u="none" strike="noStrike" kern="0" cap="none" spc="0" normalizeH="0" baseline="0" noProof="0" dirty="0">
                    <a:ln>
                      <a:noFill/>
                    </a:ln>
                    <a:solidFill>
                      <a:prstClr val="black"/>
                    </a:solidFill>
                    <a:effectLst/>
                    <a:uLnTx/>
                    <a:uFillTx/>
                    <a:latin typeface="Calibri" pitchFamily="34" charset="0"/>
                    <a:ea typeface="微软雅黑" panose="020B0503020204020204" pitchFamily="34" charset="-122"/>
                    <a:cs typeface="Calibri" panose="020F0502020204030204" pitchFamily="34" charset="0"/>
                  </a:rPr>
                  <a:t>Co-trigger</a:t>
                </a:r>
              </a:p>
            </p:txBody>
          </p:sp>
          <p:sp>
            <p:nvSpPr>
              <p:cNvPr id="53" name="Rectangle 52">
                <a:extLst>
                  <a:ext uri="{FF2B5EF4-FFF2-40B4-BE49-F238E27FC236}">
                    <a16:creationId xmlns:a16="http://schemas.microsoft.com/office/drawing/2014/main" id="{BE847BBC-CFCD-484C-B1ED-3AEE9CCDD20B}"/>
                  </a:ext>
                </a:extLst>
              </p:cNvPr>
              <p:cNvSpPr/>
              <p:nvPr/>
            </p:nvSpPr>
            <p:spPr bwMode="auto">
              <a:xfrm>
                <a:off x="1286450" y="3859231"/>
                <a:ext cx="65598" cy="202407"/>
              </a:xfrm>
              <a:prstGeom prst="rect">
                <a:avLst/>
              </a:prstGeom>
              <a:noFill/>
              <a:ln>
                <a:solidFill>
                  <a:sysClr val="windowText" lastClr="000000"/>
                </a:solidFill>
              </a:ln>
              <a:effectLst/>
            </p:spPr>
            <p:txBody>
              <a:bodyPr vert="horz" wrap="square" lIns="91461" tIns="45731" rIns="91461" bIns="45731" numCol="1" rtlCol="0" anchor="t" anchorCtr="0" compatLnSpc="1">
                <a:prstTxWarp prst="textNoShape">
                  <a:avLst/>
                </a:prstTxWarp>
              </a:bodyPr>
              <a:lstStyle/>
              <a:p>
                <a:pPr marL="0" marR="0" lvl="0" indent="0" defTabSz="914583" eaLnBrk="1" fontAlgn="auto" latinLnBrk="0" hangingPunct="1">
                  <a:lnSpc>
                    <a:spcPct val="100000"/>
                  </a:lnSpc>
                  <a:spcBef>
                    <a:spcPts val="0"/>
                  </a:spcBef>
                  <a:spcAft>
                    <a:spcPts val="0"/>
                  </a:spcAft>
                  <a:buClr>
                    <a:srgbClr val="CC9900"/>
                  </a:buClr>
                  <a:buSzTx/>
                  <a:buFont typeface="Wingdings" pitchFamily="2" charset="2"/>
                  <a:buChar char="n"/>
                  <a:tabLst/>
                  <a:defRPr/>
                </a:pPr>
                <a:endParaRPr kumimoji="0" lang="en-US" sz="800" b="0" i="0" u="none" strike="noStrike" kern="0" cap="none" spc="0" normalizeH="0" baseline="0" noProof="0">
                  <a:ln>
                    <a:noFill/>
                  </a:ln>
                  <a:solidFill>
                    <a:prstClr val="black"/>
                  </a:solidFill>
                  <a:effectLst/>
                  <a:uLnTx/>
                  <a:uFillTx/>
                  <a:latin typeface="Arial" charset="0"/>
                  <a:ea typeface="宋体" charset="-122"/>
                </a:endParaRPr>
              </a:p>
            </p:txBody>
          </p:sp>
          <p:sp>
            <p:nvSpPr>
              <p:cNvPr id="54" name="Rectangle 53">
                <a:extLst>
                  <a:ext uri="{FF2B5EF4-FFF2-40B4-BE49-F238E27FC236}">
                    <a16:creationId xmlns:a16="http://schemas.microsoft.com/office/drawing/2014/main" id="{209A65D0-3334-40C3-8E5F-B0A11D71C377}"/>
                  </a:ext>
                </a:extLst>
              </p:cNvPr>
              <p:cNvSpPr/>
              <p:nvPr/>
            </p:nvSpPr>
            <p:spPr bwMode="auto">
              <a:xfrm>
                <a:off x="1219458" y="3859231"/>
                <a:ext cx="65598" cy="202407"/>
              </a:xfrm>
              <a:prstGeom prst="rect">
                <a:avLst/>
              </a:prstGeom>
              <a:noFill/>
              <a:ln>
                <a:solidFill>
                  <a:sysClr val="windowText" lastClr="000000"/>
                </a:solidFill>
              </a:ln>
              <a:effectLst/>
            </p:spPr>
            <p:txBody>
              <a:bodyPr vert="horz" wrap="square" lIns="91461" tIns="45731" rIns="91461" bIns="45731" numCol="1" rtlCol="0" anchor="t" anchorCtr="0" compatLnSpc="1">
                <a:prstTxWarp prst="textNoShape">
                  <a:avLst/>
                </a:prstTxWarp>
              </a:bodyPr>
              <a:lstStyle/>
              <a:p>
                <a:pPr marL="0" marR="0" lvl="0" indent="0" defTabSz="914583" eaLnBrk="1" fontAlgn="auto" latinLnBrk="0" hangingPunct="1">
                  <a:lnSpc>
                    <a:spcPct val="100000"/>
                  </a:lnSpc>
                  <a:spcBef>
                    <a:spcPts val="0"/>
                  </a:spcBef>
                  <a:spcAft>
                    <a:spcPts val="0"/>
                  </a:spcAft>
                  <a:buClr>
                    <a:srgbClr val="CC9900"/>
                  </a:buClr>
                  <a:buSzTx/>
                  <a:buFont typeface="Wingdings" pitchFamily="2" charset="2"/>
                  <a:buChar char="n"/>
                  <a:tabLst/>
                  <a:defRPr/>
                </a:pPr>
                <a:endParaRPr kumimoji="0" lang="en-US" sz="800" b="0" i="0" u="none" strike="noStrike" kern="0" cap="none" spc="0" normalizeH="0" baseline="0" noProof="0">
                  <a:ln>
                    <a:noFill/>
                  </a:ln>
                  <a:solidFill>
                    <a:prstClr val="black"/>
                  </a:solidFill>
                  <a:effectLst/>
                  <a:uLnTx/>
                  <a:uFillTx/>
                  <a:latin typeface="Arial" charset="0"/>
                  <a:ea typeface="宋体" charset="-122"/>
                </a:endParaRPr>
              </a:p>
            </p:txBody>
          </p:sp>
          <p:sp>
            <p:nvSpPr>
              <p:cNvPr id="55" name="TextBox 54">
                <a:extLst>
                  <a:ext uri="{FF2B5EF4-FFF2-40B4-BE49-F238E27FC236}">
                    <a16:creationId xmlns:a16="http://schemas.microsoft.com/office/drawing/2014/main" id="{BD12BBCA-C59F-4FBB-8E6E-52B8A721DAAC}"/>
                  </a:ext>
                </a:extLst>
              </p:cNvPr>
              <p:cNvSpPr txBox="1"/>
              <p:nvPr/>
            </p:nvSpPr>
            <p:spPr>
              <a:xfrm>
                <a:off x="504368" y="3931807"/>
                <a:ext cx="757837" cy="246221"/>
              </a:xfrm>
              <a:prstGeom prst="rect">
                <a:avLst/>
              </a:prstGeom>
              <a:noFill/>
            </p:spPr>
            <p:txBody>
              <a:bodyPr wrap="square" rtlCol="0">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000" b="1" i="0" u="none" strike="noStrike" kern="0" cap="none" spc="0" normalizeH="0" baseline="0" noProof="0" dirty="0">
                    <a:ln>
                      <a:noFill/>
                    </a:ln>
                    <a:solidFill>
                      <a:prstClr val="black"/>
                    </a:solidFill>
                    <a:effectLst/>
                    <a:uLnTx/>
                    <a:uFillTx/>
                    <a:latin typeface="Calibri" pitchFamily="34" charset="0"/>
                    <a:ea typeface="宋体" charset="-122"/>
                  </a:rPr>
                  <a:t>Sharing AP</a:t>
                </a:r>
              </a:p>
            </p:txBody>
          </p:sp>
          <p:grpSp>
            <p:nvGrpSpPr>
              <p:cNvPr id="56" name="Group 55">
                <a:extLst>
                  <a:ext uri="{FF2B5EF4-FFF2-40B4-BE49-F238E27FC236}">
                    <a16:creationId xmlns:a16="http://schemas.microsoft.com/office/drawing/2014/main" id="{9AA0055B-9A98-4AE3-A5BB-B84A4FDA8E77}"/>
                  </a:ext>
                </a:extLst>
              </p:cNvPr>
              <p:cNvGrpSpPr/>
              <p:nvPr/>
            </p:nvGrpSpPr>
            <p:grpSpPr>
              <a:xfrm>
                <a:off x="1710876" y="3846432"/>
                <a:ext cx="755599" cy="215444"/>
                <a:chOff x="2024643" y="3850665"/>
                <a:chExt cx="755599" cy="215444"/>
              </a:xfrm>
            </p:grpSpPr>
            <p:sp>
              <p:nvSpPr>
                <p:cNvPr id="71" name="Rectangle 70">
                  <a:extLst>
                    <a:ext uri="{FF2B5EF4-FFF2-40B4-BE49-F238E27FC236}">
                      <a16:creationId xmlns:a16="http://schemas.microsoft.com/office/drawing/2014/main" id="{12D4C352-C9DA-4B56-8DD0-9B15612FCD1E}"/>
                    </a:ext>
                  </a:extLst>
                </p:cNvPr>
                <p:cNvSpPr/>
                <p:nvPr/>
              </p:nvSpPr>
              <p:spPr bwMode="auto">
                <a:xfrm>
                  <a:off x="2024643" y="3860439"/>
                  <a:ext cx="755599" cy="202407"/>
                </a:xfrm>
                <a:prstGeom prst="rect">
                  <a:avLst/>
                </a:prstGeom>
                <a:noFill/>
                <a:ln>
                  <a:solidFill>
                    <a:sysClr val="windowText" lastClr="000000"/>
                  </a:solidFill>
                </a:ln>
                <a:effectLst/>
              </p:spPr>
              <p:txBody>
                <a:bodyPr vert="horz" wrap="square" lIns="91461" tIns="45731" rIns="91461" bIns="45731" numCol="1" rtlCol="0" anchor="t" anchorCtr="0" compatLnSpc="1">
                  <a:prstTxWarp prst="textNoShape">
                    <a:avLst/>
                  </a:prstTxWarp>
                </a:bodyPr>
                <a:lstStyle/>
                <a:p>
                  <a:pPr marL="0" marR="0" lvl="0" indent="0" defTabSz="914583" eaLnBrk="1" fontAlgn="auto" latinLnBrk="0" hangingPunct="1">
                    <a:lnSpc>
                      <a:spcPct val="100000"/>
                    </a:lnSpc>
                    <a:spcBef>
                      <a:spcPts val="0"/>
                    </a:spcBef>
                    <a:spcAft>
                      <a:spcPts val="0"/>
                    </a:spcAft>
                    <a:buClr>
                      <a:srgbClr val="CC9900"/>
                    </a:buClr>
                    <a:buSzTx/>
                    <a:buFont typeface="Wingdings" pitchFamily="2" charset="2"/>
                    <a:buChar char="n"/>
                    <a:tabLst/>
                    <a:defRPr/>
                  </a:pPr>
                  <a:endParaRPr kumimoji="0" lang="en-US" sz="800" b="0" i="0" u="none" strike="noStrike" kern="0" cap="none" spc="0" normalizeH="0" baseline="0" noProof="0">
                    <a:ln>
                      <a:noFill/>
                    </a:ln>
                    <a:solidFill>
                      <a:prstClr val="black"/>
                    </a:solidFill>
                    <a:effectLst/>
                    <a:uLnTx/>
                    <a:uFillTx/>
                    <a:latin typeface="Arial" charset="0"/>
                    <a:ea typeface="宋体" charset="-122"/>
                  </a:endParaRPr>
                </a:p>
              </p:txBody>
            </p:sp>
            <p:sp>
              <p:nvSpPr>
                <p:cNvPr id="72" name="Rectangle 71">
                  <a:extLst>
                    <a:ext uri="{FF2B5EF4-FFF2-40B4-BE49-F238E27FC236}">
                      <a16:creationId xmlns:a16="http://schemas.microsoft.com/office/drawing/2014/main" id="{B510C184-12BC-40C8-9505-D7CC3DEBD8F5}"/>
                    </a:ext>
                  </a:extLst>
                </p:cNvPr>
                <p:cNvSpPr/>
                <p:nvPr/>
              </p:nvSpPr>
              <p:spPr>
                <a:xfrm>
                  <a:off x="2099385" y="3850665"/>
                  <a:ext cx="606114" cy="215444"/>
                </a:xfrm>
                <a:prstGeom prst="rect">
                  <a:avLst/>
                </a:prstGeom>
              </p:spPr>
              <p:txBody>
                <a:bodyPr wrap="square">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800" b="0" i="0" u="none" strike="noStrike" kern="0" cap="none" spc="0" normalizeH="0" baseline="0" noProof="0" dirty="0">
                      <a:ln>
                        <a:noFill/>
                      </a:ln>
                      <a:solidFill>
                        <a:prstClr val="black"/>
                      </a:solidFill>
                      <a:effectLst/>
                      <a:uLnTx/>
                      <a:uFillTx/>
                      <a:latin typeface="Calibri" pitchFamily="34" charset="0"/>
                      <a:ea typeface="微软雅黑" panose="020B0503020204020204" pitchFamily="34" charset="-122"/>
                      <a:cs typeface="Calibri" panose="020F0502020204030204" pitchFamily="34" charset="0"/>
                    </a:rPr>
                    <a:t>DL PPDU</a:t>
                  </a:r>
                </a:p>
              </p:txBody>
            </p:sp>
          </p:grpSp>
          <p:sp>
            <p:nvSpPr>
              <p:cNvPr id="57" name="Rectangle 56">
                <a:extLst>
                  <a:ext uri="{FF2B5EF4-FFF2-40B4-BE49-F238E27FC236}">
                    <a16:creationId xmlns:a16="http://schemas.microsoft.com/office/drawing/2014/main" id="{1E3A7C10-A42D-4F18-B41E-41FFF28FA86E}"/>
                  </a:ext>
                </a:extLst>
              </p:cNvPr>
              <p:cNvSpPr/>
              <p:nvPr/>
            </p:nvSpPr>
            <p:spPr>
              <a:xfrm>
                <a:off x="1443567" y="4009396"/>
                <a:ext cx="402882" cy="215444"/>
              </a:xfrm>
              <a:prstGeom prst="rect">
                <a:avLst/>
              </a:prstGeom>
            </p:spPr>
            <p:txBody>
              <a:bodyPr wrap="square">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800" b="0" i="0" u="none" strike="noStrike" kern="0" cap="none" spc="0" normalizeH="0" baseline="0" noProof="0" dirty="0">
                    <a:ln>
                      <a:noFill/>
                    </a:ln>
                    <a:solidFill>
                      <a:prstClr val="black"/>
                    </a:solidFill>
                    <a:effectLst/>
                    <a:uLnTx/>
                    <a:uFillTx/>
                    <a:latin typeface="Calibri" pitchFamily="34" charset="0"/>
                    <a:ea typeface="微软雅黑" panose="020B0503020204020204" pitchFamily="34" charset="-122"/>
                    <a:cs typeface="Calibri" panose="020F0502020204030204" pitchFamily="34" charset="0"/>
                  </a:rPr>
                  <a:t>SIFS</a:t>
                </a:r>
              </a:p>
            </p:txBody>
          </p:sp>
          <p:grpSp>
            <p:nvGrpSpPr>
              <p:cNvPr id="58" name="Group 57">
                <a:extLst>
                  <a:ext uri="{FF2B5EF4-FFF2-40B4-BE49-F238E27FC236}">
                    <a16:creationId xmlns:a16="http://schemas.microsoft.com/office/drawing/2014/main" id="{C7257BBD-C8EE-4426-BFC9-0354E0AB71E0}"/>
                  </a:ext>
                </a:extLst>
              </p:cNvPr>
              <p:cNvGrpSpPr/>
              <p:nvPr/>
            </p:nvGrpSpPr>
            <p:grpSpPr>
              <a:xfrm>
                <a:off x="2465747" y="3689252"/>
                <a:ext cx="362120" cy="369899"/>
                <a:chOff x="2685880" y="3689252"/>
                <a:chExt cx="362120" cy="369899"/>
              </a:xfrm>
            </p:grpSpPr>
            <p:sp>
              <p:nvSpPr>
                <p:cNvPr id="69" name="Rectangle 68">
                  <a:extLst>
                    <a:ext uri="{FF2B5EF4-FFF2-40B4-BE49-F238E27FC236}">
                      <a16:creationId xmlns:a16="http://schemas.microsoft.com/office/drawing/2014/main" id="{77FCD3D0-9824-420E-9E30-79C4DE93DD67}"/>
                    </a:ext>
                  </a:extLst>
                </p:cNvPr>
                <p:cNvSpPr/>
                <p:nvPr/>
              </p:nvSpPr>
              <p:spPr bwMode="auto">
                <a:xfrm>
                  <a:off x="2818672" y="3855507"/>
                  <a:ext cx="96536" cy="203644"/>
                </a:xfrm>
                <a:prstGeom prst="rect">
                  <a:avLst/>
                </a:prstGeom>
                <a:noFill/>
                <a:ln>
                  <a:solidFill>
                    <a:sysClr val="windowText" lastClr="000000"/>
                  </a:solidFill>
                </a:ln>
                <a:effectLst/>
              </p:spPr>
              <p:txBody>
                <a:bodyPr vert="horz" wrap="square" lIns="91461" tIns="45731" rIns="91461" bIns="45731" numCol="1" rtlCol="0" anchor="t" anchorCtr="0" compatLnSpc="1">
                  <a:prstTxWarp prst="textNoShape">
                    <a:avLst/>
                  </a:prstTxWarp>
                </a:bodyPr>
                <a:lstStyle/>
                <a:p>
                  <a:pPr marL="0" marR="0" lvl="0" indent="0" defTabSz="914583" eaLnBrk="1" fontAlgn="auto" latinLnBrk="0" hangingPunct="1">
                    <a:lnSpc>
                      <a:spcPct val="100000"/>
                    </a:lnSpc>
                    <a:spcBef>
                      <a:spcPts val="0"/>
                    </a:spcBef>
                    <a:spcAft>
                      <a:spcPts val="0"/>
                    </a:spcAft>
                    <a:buClr>
                      <a:srgbClr val="CC9900"/>
                    </a:buClr>
                    <a:buSzTx/>
                    <a:buFont typeface="Wingdings" pitchFamily="2" charset="2"/>
                    <a:buChar char="n"/>
                    <a:tabLst/>
                    <a:defRPr/>
                  </a:pPr>
                  <a:endParaRPr kumimoji="0" lang="en-US" sz="800" b="0" i="0" u="none" strike="noStrike" kern="0" cap="none" spc="0" normalizeH="0" baseline="0" noProof="0">
                    <a:ln>
                      <a:noFill/>
                    </a:ln>
                    <a:solidFill>
                      <a:prstClr val="black"/>
                    </a:solidFill>
                    <a:effectLst/>
                    <a:uLnTx/>
                    <a:uFillTx/>
                    <a:latin typeface="Arial" charset="0"/>
                    <a:ea typeface="宋体" charset="-122"/>
                  </a:endParaRPr>
                </a:p>
              </p:txBody>
            </p:sp>
            <p:sp>
              <p:nvSpPr>
                <p:cNvPr id="70" name="Rectangle 69">
                  <a:extLst>
                    <a:ext uri="{FF2B5EF4-FFF2-40B4-BE49-F238E27FC236}">
                      <a16:creationId xmlns:a16="http://schemas.microsoft.com/office/drawing/2014/main" id="{8C86D373-9EDE-4DCA-BE3E-10CA0EFBD11A}"/>
                    </a:ext>
                  </a:extLst>
                </p:cNvPr>
                <p:cNvSpPr/>
                <p:nvPr/>
              </p:nvSpPr>
              <p:spPr>
                <a:xfrm>
                  <a:off x="2685880" y="3689252"/>
                  <a:ext cx="362120" cy="215444"/>
                </a:xfrm>
                <a:prstGeom prst="rect">
                  <a:avLst/>
                </a:prstGeom>
              </p:spPr>
              <p:txBody>
                <a:bodyPr wrap="square">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800" b="0" i="0" u="none" strike="noStrike" kern="0" cap="none" spc="0" normalizeH="0" baseline="0" noProof="0" dirty="0">
                      <a:ln>
                        <a:noFill/>
                      </a:ln>
                      <a:solidFill>
                        <a:prstClr val="black"/>
                      </a:solidFill>
                      <a:effectLst/>
                      <a:uLnTx/>
                      <a:uFillTx/>
                      <a:latin typeface="Calibri" pitchFamily="34" charset="0"/>
                      <a:ea typeface="微软雅黑" panose="020B0503020204020204" pitchFamily="34" charset="-122"/>
                      <a:cs typeface="Calibri" panose="020F0502020204030204" pitchFamily="34" charset="0"/>
                    </a:rPr>
                    <a:t>ACK</a:t>
                  </a:r>
                </a:p>
              </p:txBody>
            </p:sp>
          </p:grpSp>
          <p:sp>
            <p:nvSpPr>
              <p:cNvPr id="59" name="Rectangle 58">
                <a:extLst>
                  <a:ext uri="{FF2B5EF4-FFF2-40B4-BE49-F238E27FC236}">
                    <a16:creationId xmlns:a16="http://schemas.microsoft.com/office/drawing/2014/main" id="{DCEA27F8-0CD4-4FAB-A475-0DE40F956609}"/>
                  </a:ext>
                </a:extLst>
              </p:cNvPr>
              <p:cNvSpPr/>
              <p:nvPr/>
            </p:nvSpPr>
            <p:spPr>
              <a:xfrm>
                <a:off x="2337650" y="4009396"/>
                <a:ext cx="402882" cy="215444"/>
              </a:xfrm>
              <a:prstGeom prst="rect">
                <a:avLst/>
              </a:prstGeom>
            </p:spPr>
            <p:txBody>
              <a:bodyPr wrap="square">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800" b="0" i="0" u="none" strike="noStrike" kern="0" cap="none" spc="0" normalizeH="0" baseline="0" noProof="0" dirty="0">
                    <a:ln>
                      <a:noFill/>
                    </a:ln>
                    <a:solidFill>
                      <a:prstClr val="black"/>
                    </a:solidFill>
                    <a:effectLst/>
                    <a:uLnTx/>
                    <a:uFillTx/>
                    <a:latin typeface="Calibri" pitchFamily="34" charset="0"/>
                    <a:ea typeface="微软雅黑" panose="020B0503020204020204" pitchFamily="34" charset="-122"/>
                    <a:cs typeface="Calibri" panose="020F0502020204030204" pitchFamily="34" charset="0"/>
                  </a:rPr>
                  <a:t>SIFS</a:t>
                </a:r>
              </a:p>
            </p:txBody>
          </p:sp>
          <p:cxnSp>
            <p:nvCxnSpPr>
              <p:cNvPr id="60" name="Straight Arrow Connector 59">
                <a:extLst>
                  <a:ext uri="{FF2B5EF4-FFF2-40B4-BE49-F238E27FC236}">
                    <a16:creationId xmlns:a16="http://schemas.microsoft.com/office/drawing/2014/main" id="{A818E06E-18E4-4FAE-831D-73110CB81DD0}"/>
                  </a:ext>
                </a:extLst>
              </p:cNvPr>
              <p:cNvCxnSpPr/>
              <p:nvPr/>
            </p:nvCxnSpPr>
            <p:spPr>
              <a:xfrm>
                <a:off x="1136567" y="4550602"/>
                <a:ext cx="2468880" cy="0"/>
              </a:xfrm>
              <a:prstGeom prst="straightConnector1">
                <a:avLst/>
              </a:prstGeom>
              <a:noFill/>
              <a:ln w="9525" cap="flat" cmpd="sng" algn="ctr">
                <a:solidFill>
                  <a:sysClr val="windowText" lastClr="000000"/>
                </a:solidFill>
                <a:prstDash val="solid"/>
                <a:tailEnd type="triangle"/>
              </a:ln>
              <a:effectLst/>
            </p:spPr>
          </p:cxnSp>
          <p:sp>
            <p:nvSpPr>
              <p:cNvPr id="61" name="Rectangle 60">
                <a:extLst>
                  <a:ext uri="{FF2B5EF4-FFF2-40B4-BE49-F238E27FC236}">
                    <a16:creationId xmlns:a16="http://schemas.microsoft.com/office/drawing/2014/main" id="{62970646-E855-4535-BA7D-212C53206E26}"/>
                  </a:ext>
                </a:extLst>
              </p:cNvPr>
              <p:cNvSpPr/>
              <p:nvPr/>
            </p:nvSpPr>
            <p:spPr>
              <a:xfrm>
                <a:off x="3237756" y="4519372"/>
                <a:ext cx="533231" cy="215444"/>
              </a:xfrm>
              <a:prstGeom prst="rect">
                <a:avLst/>
              </a:prstGeom>
            </p:spPr>
            <p:txBody>
              <a:bodyPr wrap="square">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800" b="0" i="0" u="none" strike="noStrike" kern="0" cap="none" spc="0" normalizeH="0" baseline="0" noProof="0" dirty="0">
                    <a:ln>
                      <a:noFill/>
                    </a:ln>
                    <a:solidFill>
                      <a:prstClr val="black"/>
                    </a:solidFill>
                    <a:effectLst/>
                    <a:uLnTx/>
                    <a:uFillTx/>
                    <a:latin typeface="Calibri" pitchFamily="34" charset="0"/>
                    <a:ea typeface="微软雅黑" panose="020B0503020204020204" pitchFamily="34" charset="-122"/>
                    <a:cs typeface="Calibri" panose="020F0502020204030204" pitchFamily="34" charset="0"/>
                  </a:rPr>
                  <a:t>time</a:t>
                </a:r>
              </a:p>
            </p:txBody>
          </p:sp>
          <p:sp>
            <p:nvSpPr>
              <p:cNvPr id="62" name="TextBox 61">
                <a:extLst>
                  <a:ext uri="{FF2B5EF4-FFF2-40B4-BE49-F238E27FC236}">
                    <a16:creationId xmlns:a16="http://schemas.microsoft.com/office/drawing/2014/main" id="{F02C6557-1AEE-4310-B50C-2696EDFC8DCA}"/>
                  </a:ext>
                </a:extLst>
              </p:cNvPr>
              <p:cNvSpPr txBox="1"/>
              <p:nvPr/>
            </p:nvSpPr>
            <p:spPr>
              <a:xfrm>
                <a:off x="536281" y="4420588"/>
                <a:ext cx="723088" cy="246221"/>
              </a:xfrm>
              <a:prstGeom prst="rect">
                <a:avLst/>
              </a:prstGeom>
              <a:noFill/>
            </p:spPr>
            <p:txBody>
              <a:bodyPr wrap="square" rtlCol="0">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000" b="1" i="0" u="none" strike="noStrike" kern="0" cap="none" spc="0" normalizeH="0" baseline="0" noProof="0" dirty="0">
                    <a:ln>
                      <a:noFill/>
                    </a:ln>
                    <a:solidFill>
                      <a:prstClr val="black"/>
                    </a:solidFill>
                    <a:effectLst/>
                    <a:uLnTx/>
                    <a:uFillTx/>
                    <a:latin typeface="Calibri" pitchFamily="34" charset="0"/>
                    <a:ea typeface="宋体" charset="-122"/>
                  </a:rPr>
                  <a:t>Shared AP</a:t>
                </a:r>
              </a:p>
            </p:txBody>
          </p:sp>
          <p:grpSp>
            <p:nvGrpSpPr>
              <p:cNvPr id="63" name="Group 62">
                <a:extLst>
                  <a:ext uri="{FF2B5EF4-FFF2-40B4-BE49-F238E27FC236}">
                    <a16:creationId xmlns:a16="http://schemas.microsoft.com/office/drawing/2014/main" id="{1540739A-3E28-40D1-858F-00762E72DC84}"/>
                  </a:ext>
                </a:extLst>
              </p:cNvPr>
              <p:cNvGrpSpPr/>
              <p:nvPr/>
            </p:nvGrpSpPr>
            <p:grpSpPr>
              <a:xfrm>
                <a:off x="1708039" y="4339446"/>
                <a:ext cx="755599" cy="215444"/>
                <a:chOff x="2024643" y="3850665"/>
                <a:chExt cx="755599" cy="215444"/>
              </a:xfrm>
            </p:grpSpPr>
            <p:sp>
              <p:nvSpPr>
                <p:cNvPr id="67" name="Rectangle 66">
                  <a:extLst>
                    <a:ext uri="{FF2B5EF4-FFF2-40B4-BE49-F238E27FC236}">
                      <a16:creationId xmlns:a16="http://schemas.microsoft.com/office/drawing/2014/main" id="{D9A38F5A-DC08-47AF-8293-DDEE6433E27C}"/>
                    </a:ext>
                  </a:extLst>
                </p:cNvPr>
                <p:cNvSpPr/>
                <p:nvPr/>
              </p:nvSpPr>
              <p:spPr bwMode="auto">
                <a:xfrm>
                  <a:off x="2024643" y="3860439"/>
                  <a:ext cx="755599" cy="202407"/>
                </a:xfrm>
                <a:prstGeom prst="rect">
                  <a:avLst/>
                </a:prstGeom>
                <a:noFill/>
                <a:ln>
                  <a:solidFill>
                    <a:sysClr val="windowText" lastClr="000000"/>
                  </a:solidFill>
                </a:ln>
                <a:effectLst/>
              </p:spPr>
              <p:txBody>
                <a:bodyPr vert="horz" wrap="square" lIns="91461" tIns="45731" rIns="91461" bIns="45731" numCol="1" rtlCol="0" anchor="t" anchorCtr="0" compatLnSpc="1">
                  <a:prstTxWarp prst="textNoShape">
                    <a:avLst/>
                  </a:prstTxWarp>
                </a:bodyPr>
                <a:lstStyle/>
                <a:p>
                  <a:pPr marL="0" marR="0" lvl="0" indent="0" defTabSz="914583" eaLnBrk="1" fontAlgn="auto" latinLnBrk="0" hangingPunct="1">
                    <a:lnSpc>
                      <a:spcPct val="100000"/>
                    </a:lnSpc>
                    <a:spcBef>
                      <a:spcPts val="0"/>
                    </a:spcBef>
                    <a:spcAft>
                      <a:spcPts val="0"/>
                    </a:spcAft>
                    <a:buClr>
                      <a:srgbClr val="CC9900"/>
                    </a:buClr>
                    <a:buSzTx/>
                    <a:buFont typeface="Wingdings" pitchFamily="2" charset="2"/>
                    <a:buChar char="n"/>
                    <a:tabLst/>
                    <a:defRPr/>
                  </a:pPr>
                  <a:endParaRPr kumimoji="0" lang="en-US" sz="800" b="0" i="0" u="none" strike="noStrike" kern="0" cap="none" spc="0" normalizeH="0" baseline="0" noProof="0">
                    <a:ln>
                      <a:noFill/>
                    </a:ln>
                    <a:solidFill>
                      <a:prstClr val="black"/>
                    </a:solidFill>
                    <a:effectLst/>
                    <a:uLnTx/>
                    <a:uFillTx/>
                    <a:latin typeface="Arial" charset="0"/>
                    <a:ea typeface="宋体" charset="-122"/>
                  </a:endParaRPr>
                </a:p>
              </p:txBody>
            </p:sp>
            <p:sp>
              <p:nvSpPr>
                <p:cNvPr id="68" name="Rectangle 67">
                  <a:extLst>
                    <a:ext uri="{FF2B5EF4-FFF2-40B4-BE49-F238E27FC236}">
                      <a16:creationId xmlns:a16="http://schemas.microsoft.com/office/drawing/2014/main" id="{065DB3B6-038A-4C36-8FB4-125C55B5D649}"/>
                    </a:ext>
                  </a:extLst>
                </p:cNvPr>
                <p:cNvSpPr/>
                <p:nvPr/>
              </p:nvSpPr>
              <p:spPr>
                <a:xfrm>
                  <a:off x="2099385" y="3850665"/>
                  <a:ext cx="606114" cy="215444"/>
                </a:xfrm>
                <a:prstGeom prst="rect">
                  <a:avLst/>
                </a:prstGeom>
              </p:spPr>
              <p:txBody>
                <a:bodyPr wrap="square">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800" b="0" i="0" u="none" strike="noStrike" kern="0" cap="none" spc="0" normalizeH="0" baseline="0" noProof="0" dirty="0">
                      <a:ln>
                        <a:noFill/>
                      </a:ln>
                      <a:solidFill>
                        <a:prstClr val="black"/>
                      </a:solidFill>
                      <a:effectLst/>
                      <a:uLnTx/>
                      <a:uFillTx/>
                      <a:latin typeface="Calibri" pitchFamily="34" charset="0"/>
                      <a:ea typeface="微软雅黑" panose="020B0503020204020204" pitchFamily="34" charset="-122"/>
                      <a:cs typeface="Calibri" panose="020F0502020204030204" pitchFamily="34" charset="0"/>
                    </a:rPr>
                    <a:t>DL PPDU</a:t>
                  </a:r>
                </a:p>
              </p:txBody>
            </p:sp>
          </p:grpSp>
          <p:grpSp>
            <p:nvGrpSpPr>
              <p:cNvPr id="64" name="Group 63">
                <a:extLst>
                  <a:ext uri="{FF2B5EF4-FFF2-40B4-BE49-F238E27FC236}">
                    <a16:creationId xmlns:a16="http://schemas.microsoft.com/office/drawing/2014/main" id="{84526F28-A62B-45C1-9521-9F0B7ABC717F}"/>
                  </a:ext>
                </a:extLst>
              </p:cNvPr>
              <p:cNvGrpSpPr/>
              <p:nvPr/>
            </p:nvGrpSpPr>
            <p:grpSpPr>
              <a:xfrm>
                <a:off x="3030704" y="4181208"/>
                <a:ext cx="362120" cy="369899"/>
                <a:chOff x="3253674" y="3692427"/>
                <a:chExt cx="362120" cy="369899"/>
              </a:xfrm>
            </p:grpSpPr>
            <p:sp>
              <p:nvSpPr>
                <p:cNvPr id="65" name="Rectangle 64">
                  <a:extLst>
                    <a:ext uri="{FF2B5EF4-FFF2-40B4-BE49-F238E27FC236}">
                      <a16:creationId xmlns:a16="http://schemas.microsoft.com/office/drawing/2014/main" id="{77C92FE7-420E-4669-85D0-F025C746DB9A}"/>
                    </a:ext>
                  </a:extLst>
                </p:cNvPr>
                <p:cNvSpPr/>
                <p:nvPr/>
              </p:nvSpPr>
              <p:spPr bwMode="auto">
                <a:xfrm>
                  <a:off x="3386466" y="3858682"/>
                  <a:ext cx="96536" cy="203644"/>
                </a:xfrm>
                <a:prstGeom prst="rect">
                  <a:avLst/>
                </a:prstGeom>
                <a:noFill/>
                <a:ln>
                  <a:solidFill>
                    <a:sysClr val="windowText" lastClr="000000"/>
                  </a:solidFill>
                  <a:prstDash val="solid"/>
                </a:ln>
                <a:effectLst/>
              </p:spPr>
              <p:txBody>
                <a:bodyPr vert="horz" wrap="square" lIns="91461" tIns="45731" rIns="91461" bIns="45731" numCol="1" rtlCol="0" anchor="t" anchorCtr="0" compatLnSpc="1">
                  <a:prstTxWarp prst="textNoShape">
                    <a:avLst/>
                  </a:prstTxWarp>
                </a:bodyPr>
                <a:lstStyle/>
                <a:p>
                  <a:pPr marL="0" marR="0" lvl="0" indent="0" defTabSz="914583" eaLnBrk="1" fontAlgn="auto" latinLnBrk="0" hangingPunct="1">
                    <a:lnSpc>
                      <a:spcPct val="100000"/>
                    </a:lnSpc>
                    <a:spcBef>
                      <a:spcPts val="0"/>
                    </a:spcBef>
                    <a:spcAft>
                      <a:spcPts val="0"/>
                    </a:spcAft>
                    <a:buClr>
                      <a:srgbClr val="CC9900"/>
                    </a:buClr>
                    <a:buSzTx/>
                    <a:buFont typeface="Wingdings" pitchFamily="2" charset="2"/>
                    <a:buChar char="n"/>
                    <a:tabLst/>
                    <a:defRPr/>
                  </a:pPr>
                  <a:endParaRPr kumimoji="0" lang="en-US" sz="800" b="0" i="0" u="none" strike="noStrike" kern="0" cap="none" spc="0" normalizeH="0" baseline="0" noProof="0">
                    <a:ln>
                      <a:noFill/>
                    </a:ln>
                    <a:solidFill>
                      <a:prstClr val="black"/>
                    </a:solidFill>
                    <a:effectLst/>
                    <a:uLnTx/>
                    <a:uFillTx/>
                    <a:latin typeface="Arial" charset="0"/>
                    <a:ea typeface="宋体" charset="-122"/>
                  </a:endParaRPr>
                </a:p>
              </p:txBody>
            </p:sp>
            <p:sp>
              <p:nvSpPr>
                <p:cNvPr id="66" name="Rectangle 65">
                  <a:extLst>
                    <a:ext uri="{FF2B5EF4-FFF2-40B4-BE49-F238E27FC236}">
                      <a16:creationId xmlns:a16="http://schemas.microsoft.com/office/drawing/2014/main" id="{F9569430-0196-486B-AB77-D27933ED33BE}"/>
                    </a:ext>
                  </a:extLst>
                </p:cNvPr>
                <p:cNvSpPr/>
                <p:nvPr/>
              </p:nvSpPr>
              <p:spPr>
                <a:xfrm>
                  <a:off x="3253674" y="3692427"/>
                  <a:ext cx="362120" cy="215444"/>
                </a:xfrm>
                <a:prstGeom prst="rect">
                  <a:avLst/>
                </a:prstGeom>
              </p:spPr>
              <p:txBody>
                <a:bodyPr wrap="square">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800" b="0" i="0" u="none" strike="noStrike" kern="0" cap="none" spc="0" normalizeH="0" baseline="0" noProof="0" dirty="0">
                      <a:ln>
                        <a:noFill/>
                      </a:ln>
                      <a:solidFill>
                        <a:prstClr val="black"/>
                      </a:solidFill>
                      <a:effectLst/>
                      <a:uLnTx/>
                      <a:uFillTx/>
                      <a:latin typeface="Calibri" pitchFamily="34" charset="0"/>
                      <a:ea typeface="微软雅黑" panose="020B0503020204020204" pitchFamily="34" charset="-122"/>
                      <a:cs typeface="Calibri" panose="020F0502020204030204" pitchFamily="34" charset="0"/>
                    </a:rPr>
                    <a:t>BA</a:t>
                  </a:r>
                </a:p>
              </p:txBody>
            </p:sp>
          </p:grpSp>
        </p:grpSp>
        <p:sp>
          <p:nvSpPr>
            <p:cNvPr id="35" name="TextBox 34">
              <a:extLst>
                <a:ext uri="{FF2B5EF4-FFF2-40B4-BE49-F238E27FC236}">
                  <a16:creationId xmlns:a16="http://schemas.microsoft.com/office/drawing/2014/main" id="{A9118E8B-0B27-4D40-8482-DFD458E03E9E}"/>
                </a:ext>
              </a:extLst>
            </p:cNvPr>
            <p:cNvSpPr txBox="1"/>
            <p:nvPr/>
          </p:nvSpPr>
          <p:spPr>
            <a:xfrm>
              <a:off x="8813564" y="4572000"/>
              <a:ext cx="1600198" cy="338554"/>
            </a:xfrm>
            <a:prstGeom prst="rect">
              <a:avLst/>
            </a:prstGeom>
            <a:noFill/>
          </p:spPr>
          <p:txBody>
            <a:bodyPr wrap="square" rtlCol="0">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lang="en-US" sz="800" kern="0" dirty="0">
                  <a:solidFill>
                    <a:prstClr val="black"/>
                  </a:solidFill>
                  <a:latin typeface="Calibri" pitchFamily="34" charset="0"/>
                  <a:ea typeface="宋体" charset="-122"/>
                </a:rPr>
                <a:t>S</a:t>
              </a:r>
              <a:r>
                <a:rPr kumimoji="0" lang="en-US" sz="800" b="0" i="0" u="none" strike="noStrike" kern="0" cap="none" spc="0" normalizeH="0" baseline="0" noProof="0" dirty="0" err="1">
                  <a:ln>
                    <a:noFill/>
                  </a:ln>
                  <a:solidFill>
                    <a:prstClr val="black"/>
                  </a:solidFill>
                  <a:effectLst/>
                  <a:uLnTx/>
                  <a:uFillTx/>
                  <a:latin typeface="Calibri" pitchFamily="34" charset="0"/>
                  <a:ea typeface="宋体" charset="-122"/>
                </a:rPr>
                <a:t>uccessful</a:t>
              </a:r>
              <a:r>
                <a:rPr kumimoji="0" lang="en-US" sz="800" b="0" i="0" u="none" strike="noStrike" kern="0" cap="none" spc="0" normalizeH="0" baseline="0" noProof="0" dirty="0">
                  <a:ln>
                    <a:noFill/>
                  </a:ln>
                  <a:solidFill>
                    <a:prstClr val="black"/>
                  </a:solidFill>
                  <a:effectLst/>
                  <a:uLnTx/>
                  <a:uFillTx/>
                  <a:latin typeface="Calibri" pitchFamily="34" charset="0"/>
                  <a:ea typeface="宋体" charset="-122"/>
                </a:rPr>
                <a:t> ACK transmission from STA1 to the sharing AP</a:t>
              </a:r>
            </a:p>
          </p:txBody>
        </p:sp>
        <p:grpSp>
          <p:nvGrpSpPr>
            <p:cNvPr id="36" name="Group 35">
              <a:extLst>
                <a:ext uri="{FF2B5EF4-FFF2-40B4-BE49-F238E27FC236}">
                  <a16:creationId xmlns:a16="http://schemas.microsoft.com/office/drawing/2014/main" id="{06A79E58-7963-4397-8593-098A9A3FDF24}"/>
                </a:ext>
              </a:extLst>
            </p:cNvPr>
            <p:cNvGrpSpPr/>
            <p:nvPr/>
          </p:nvGrpSpPr>
          <p:grpSpPr>
            <a:xfrm flipH="1">
              <a:off x="8692354" y="4739694"/>
              <a:ext cx="217129" cy="175030"/>
              <a:chOff x="3836670" y="5172831"/>
              <a:chExt cx="182880" cy="320590"/>
            </a:xfrm>
          </p:grpSpPr>
          <p:cxnSp>
            <p:nvCxnSpPr>
              <p:cNvPr id="47" name="Straight Arrow Connector 46">
                <a:extLst>
                  <a:ext uri="{FF2B5EF4-FFF2-40B4-BE49-F238E27FC236}">
                    <a16:creationId xmlns:a16="http://schemas.microsoft.com/office/drawing/2014/main" id="{637B1C8F-22A4-4DDF-8D18-033AC0FEF7D5}"/>
                  </a:ext>
                </a:extLst>
              </p:cNvPr>
              <p:cNvCxnSpPr>
                <a:cxnSpLocks/>
              </p:cNvCxnSpPr>
              <p:nvPr/>
            </p:nvCxnSpPr>
            <p:spPr bwMode="auto">
              <a:xfrm>
                <a:off x="4013800" y="5172831"/>
                <a:ext cx="0" cy="320590"/>
              </a:xfrm>
              <a:prstGeom prst="straightConnector1">
                <a:avLst/>
              </a:prstGeom>
              <a:solidFill>
                <a:srgbClr val="00B8FF"/>
              </a:solidFill>
              <a:ln w="9525" cap="flat" cmpd="sng" algn="ctr">
                <a:solidFill>
                  <a:schemeClr val="bg1">
                    <a:lumMod val="65000"/>
                  </a:schemeClr>
                </a:solidFill>
                <a:prstDash val="solid"/>
                <a:round/>
                <a:headEnd type="none" w="med" len="med"/>
                <a:tailEnd type="triangle"/>
              </a:ln>
              <a:effectLst/>
            </p:spPr>
          </p:cxnSp>
          <p:cxnSp>
            <p:nvCxnSpPr>
              <p:cNvPr id="48" name="Straight Arrow Connector 47">
                <a:extLst>
                  <a:ext uri="{FF2B5EF4-FFF2-40B4-BE49-F238E27FC236}">
                    <a16:creationId xmlns:a16="http://schemas.microsoft.com/office/drawing/2014/main" id="{BEB7D224-3C77-48B3-8C34-100B0979A5D1}"/>
                  </a:ext>
                </a:extLst>
              </p:cNvPr>
              <p:cNvCxnSpPr>
                <a:cxnSpLocks/>
              </p:cNvCxnSpPr>
              <p:nvPr/>
            </p:nvCxnSpPr>
            <p:spPr bwMode="auto">
              <a:xfrm>
                <a:off x="3836670" y="5172831"/>
                <a:ext cx="182880" cy="0"/>
              </a:xfrm>
              <a:prstGeom prst="straightConnector1">
                <a:avLst/>
              </a:prstGeom>
              <a:solidFill>
                <a:srgbClr val="00B8FF"/>
              </a:solidFill>
              <a:ln w="9525" cap="flat" cmpd="sng" algn="ctr">
                <a:solidFill>
                  <a:schemeClr val="bg1">
                    <a:lumMod val="65000"/>
                  </a:schemeClr>
                </a:solidFill>
                <a:prstDash val="solid"/>
                <a:round/>
                <a:headEnd type="none" w="med" len="med"/>
                <a:tailEnd type="none" w="med" len="med"/>
              </a:ln>
              <a:effectLst/>
            </p:spPr>
          </p:cxnSp>
        </p:grpSp>
        <p:grpSp>
          <p:nvGrpSpPr>
            <p:cNvPr id="37" name="Group 36">
              <a:extLst>
                <a:ext uri="{FF2B5EF4-FFF2-40B4-BE49-F238E27FC236}">
                  <a16:creationId xmlns:a16="http://schemas.microsoft.com/office/drawing/2014/main" id="{B0A9A4CB-0F0A-4292-ABED-DEC5EA718460}"/>
                </a:ext>
              </a:extLst>
            </p:cNvPr>
            <p:cNvGrpSpPr/>
            <p:nvPr/>
          </p:nvGrpSpPr>
          <p:grpSpPr>
            <a:xfrm>
              <a:off x="8827295" y="5506699"/>
              <a:ext cx="367171" cy="215444"/>
              <a:chOff x="8305800" y="6113918"/>
              <a:chExt cx="367171" cy="215444"/>
            </a:xfrm>
          </p:grpSpPr>
          <p:sp>
            <p:nvSpPr>
              <p:cNvPr id="45" name="Rectangle 44">
                <a:extLst>
                  <a:ext uri="{FF2B5EF4-FFF2-40B4-BE49-F238E27FC236}">
                    <a16:creationId xmlns:a16="http://schemas.microsoft.com/office/drawing/2014/main" id="{FC524FF8-7013-48DB-A3F3-4B1D5F5493E6}"/>
                  </a:ext>
                </a:extLst>
              </p:cNvPr>
              <p:cNvSpPr/>
              <p:nvPr/>
            </p:nvSpPr>
            <p:spPr bwMode="auto">
              <a:xfrm>
                <a:off x="8375085" y="6120437"/>
                <a:ext cx="228600" cy="202407"/>
              </a:xfrm>
              <a:prstGeom prst="rect">
                <a:avLst/>
              </a:prstGeom>
              <a:noFill/>
              <a:ln>
                <a:solidFill>
                  <a:sysClr val="windowText" lastClr="000000"/>
                </a:solidFill>
              </a:ln>
              <a:effectLst/>
            </p:spPr>
            <p:txBody>
              <a:bodyPr vert="horz" wrap="square" lIns="91461" tIns="45731" rIns="91461" bIns="45731" numCol="1" rtlCol="0" anchor="t" anchorCtr="0" compatLnSpc="1">
                <a:prstTxWarp prst="textNoShape">
                  <a:avLst/>
                </a:prstTxWarp>
              </a:bodyPr>
              <a:lstStyle/>
              <a:p>
                <a:pPr marL="0" marR="0" lvl="0" indent="0" defTabSz="914583" eaLnBrk="1" fontAlgn="auto" latinLnBrk="0" hangingPunct="1">
                  <a:lnSpc>
                    <a:spcPct val="100000"/>
                  </a:lnSpc>
                  <a:spcBef>
                    <a:spcPts val="0"/>
                  </a:spcBef>
                  <a:spcAft>
                    <a:spcPts val="0"/>
                  </a:spcAft>
                  <a:buClr>
                    <a:srgbClr val="CC9900"/>
                  </a:buClr>
                  <a:buSzTx/>
                  <a:buFont typeface="Wingdings" pitchFamily="2" charset="2"/>
                  <a:buChar char="n"/>
                  <a:tabLst/>
                  <a:defRPr/>
                </a:pPr>
                <a:endParaRPr kumimoji="0" lang="en-US" sz="800" b="0" i="0" u="none" strike="noStrike" kern="0" cap="none" spc="0" normalizeH="0" baseline="0" noProof="0">
                  <a:ln>
                    <a:noFill/>
                  </a:ln>
                  <a:solidFill>
                    <a:prstClr val="black"/>
                  </a:solidFill>
                  <a:effectLst/>
                  <a:uLnTx/>
                  <a:uFillTx/>
                  <a:latin typeface="Arial" charset="0"/>
                  <a:ea typeface="宋体" charset="-122"/>
                </a:endParaRPr>
              </a:p>
            </p:txBody>
          </p:sp>
          <p:sp>
            <p:nvSpPr>
              <p:cNvPr id="46" name="Rectangle 45">
                <a:extLst>
                  <a:ext uri="{FF2B5EF4-FFF2-40B4-BE49-F238E27FC236}">
                    <a16:creationId xmlns:a16="http://schemas.microsoft.com/office/drawing/2014/main" id="{A10E85C5-A686-49CA-985D-90B12CAA9A84}"/>
                  </a:ext>
                </a:extLst>
              </p:cNvPr>
              <p:cNvSpPr/>
              <p:nvPr/>
            </p:nvSpPr>
            <p:spPr>
              <a:xfrm>
                <a:off x="8305800" y="6113918"/>
                <a:ext cx="367171" cy="215444"/>
              </a:xfrm>
              <a:prstGeom prst="rect">
                <a:avLst/>
              </a:prstGeom>
            </p:spPr>
            <p:txBody>
              <a:bodyPr wrap="square">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800" b="0" i="0" u="none" strike="noStrike" kern="0" cap="none" spc="0" normalizeH="0" baseline="0" noProof="0" dirty="0">
                    <a:ln>
                      <a:noFill/>
                    </a:ln>
                    <a:solidFill>
                      <a:prstClr val="black"/>
                    </a:solidFill>
                    <a:effectLst/>
                    <a:uLnTx/>
                    <a:uFillTx/>
                    <a:latin typeface="Calibri" pitchFamily="34" charset="0"/>
                    <a:ea typeface="微软雅黑" panose="020B0503020204020204" pitchFamily="34" charset="-122"/>
                    <a:cs typeface="Calibri" panose="020F0502020204030204" pitchFamily="34" charset="0"/>
                  </a:rPr>
                  <a:t>BAR</a:t>
                </a:r>
              </a:p>
            </p:txBody>
          </p:sp>
        </p:grpSp>
        <p:sp>
          <p:nvSpPr>
            <p:cNvPr id="38" name="Rectangle 37">
              <a:extLst>
                <a:ext uri="{FF2B5EF4-FFF2-40B4-BE49-F238E27FC236}">
                  <a16:creationId xmlns:a16="http://schemas.microsoft.com/office/drawing/2014/main" id="{6073F218-011F-4825-9BA6-2A3D17719FDF}"/>
                </a:ext>
              </a:extLst>
            </p:cNvPr>
            <p:cNvSpPr/>
            <p:nvPr/>
          </p:nvSpPr>
          <p:spPr>
            <a:xfrm>
              <a:off x="8973461" y="5670703"/>
              <a:ext cx="402882" cy="215444"/>
            </a:xfrm>
            <a:prstGeom prst="rect">
              <a:avLst/>
            </a:prstGeom>
          </p:spPr>
          <p:txBody>
            <a:bodyPr wrap="square">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800" b="0" i="0" u="none" strike="noStrike" kern="0" cap="none" spc="0" normalizeH="0" baseline="0" noProof="0" dirty="0">
                  <a:ln>
                    <a:noFill/>
                  </a:ln>
                  <a:solidFill>
                    <a:prstClr val="black"/>
                  </a:solidFill>
                  <a:effectLst/>
                  <a:uLnTx/>
                  <a:uFillTx/>
                  <a:latin typeface="Calibri" pitchFamily="34" charset="0"/>
                  <a:ea typeface="微软雅黑" panose="020B0503020204020204" pitchFamily="34" charset="-122"/>
                  <a:cs typeface="Calibri" panose="020F0502020204030204" pitchFamily="34" charset="0"/>
                </a:rPr>
                <a:t>SIFS</a:t>
              </a:r>
            </a:p>
          </p:txBody>
        </p:sp>
        <p:grpSp>
          <p:nvGrpSpPr>
            <p:cNvPr id="39" name="Group 38">
              <a:extLst>
                <a:ext uri="{FF2B5EF4-FFF2-40B4-BE49-F238E27FC236}">
                  <a16:creationId xmlns:a16="http://schemas.microsoft.com/office/drawing/2014/main" id="{EC5E0D27-FEBC-4AB7-92AD-A3D6656B1956}"/>
                </a:ext>
              </a:extLst>
            </p:cNvPr>
            <p:cNvGrpSpPr/>
            <p:nvPr/>
          </p:nvGrpSpPr>
          <p:grpSpPr>
            <a:xfrm flipH="1" flipV="1">
              <a:off x="9274401" y="5867400"/>
              <a:ext cx="217129" cy="175030"/>
              <a:chOff x="3836670" y="5172831"/>
              <a:chExt cx="182880" cy="320590"/>
            </a:xfrm>
          </p:grpSpPr>
          <p:cxnSp>
            <p:nvCxnSpPr>
              <p:cNvPr id="43" name="Straight Arrow Connector 42">
                <a:extLst>
                  <a:ext uri="{FF2B5EF4-FFF2-40B4-BE49-F238E27FC236}">
                    <a16:creationId xmlns:a16="http://schemas.microsoft.com/office/drawing/2014/main" id="{7DB48E64-447E-4104-8446-45E520BD4DC5}"/>
                  </a:ext>
                </a:extLst>
              </p:cNvPr>
              <p:cNvCxnSpPr>
                <a:cxnSpLocks/>
              </p:cNvCxnSpPr>
              <p:nvPr/>
            </p:nvCxnSpPr>
            <p:spPr bwMode="auto">
              <a:xfrm>
                <a:off x="4013800" y="5172831"/>
                <a:ext cx="0" cy="320590"/>
              </a:xfrm>
              <a:prstGeom prst="straightConnector1">
                <a:avLst/>
              </a:prstGeom>
              <a:solidFill>
                <a:srgbClr val="00B8FF"/>
              </a:solidFill>
              <a:ln w="9525" cap="flat" cmpd="sng" algn="ctr">
                <a:solidFill>
                  <a:schemeClr val="bg1">
                    <a:lumMod val="65000"/>
                  </a:schemeClr>
                </a:solidFill>
                <a:prstDash val="solid"/>
                <a:round/>
                <a:headEnd type="none" w="med" len="med"/>
                <a:tailEnd type="triangle"/>
              </a:ln>
              <a:effectLst/>
            </p:spPr>
          </p:cxnSp>
          <p:cxnSp>
            <p:nvCxnSpPr>
              <p:cNvPr id="44" name="Straight Arrow Connector 43">
                <a:extLst>
                  <a:ext uri="{FF2B5EF4-FFF2-40B4-BE49-F238E27FC236}">
                    <a16:creationId xmlns:a16="http://schemas.microsoft.com/office/drawing/2014/main" id="{91313CDF-0EAE-4A58-9B86-13F6A6A5AA0A}"/>
                  </a:ext>
                </a:extLst>
              </p:cNvPr>
              <p:cNvCxnSpPr>
                <a:cxnSpLocks/>
              </p:cNvCxnSpPr>
              <p:nvPr/>
            </p:nvCxnSpPr>
            <p:spPr bwMode="auto">
              <a:xfrm>
                <a:off x="3836670" y="5172831"/>
                <a:ext cx="182880" cy="0"/>
              </a:xfrm>
              <a:prstGeom prst="straightConnector1">
                <a:avLst/>
              </a:prstGeom>
              <a:solidFill>
                <a:srgbClr val="00B8FF"/>
              </a:solidFill>
              <a:ln w="9525" cap="flat" cmpd="sng" algn="ctr">
                <a:solidFill>
                  <a:schemeClr val="bg1">
                    <a:lumMod val="65000"/>
                  </a:schemeClr>
                </a:solidFill>
                <a:prstDash val="solid"/>
                <a:round/>
                <a:headEnd type="none" w="med" len="med"/>
                <a:tailEnd type="none" w="med" len="med"/>
              </a:ln>
              <a:effectLst/>
            </p:spPr>
          </p:cxnSp>
        </p:grpSp>
        <p:sp>
          <p:nvSpPr>
            <p:cNvPr id="40" name="TextBox 39">
              <a:extLst>
                <a:ext uri="{FF2B5EF4-FFF2-40B4-BE49-F238E27FC236}">
                  <a16:creationId xmlns:a16="http://schemas.microsoft.com/office/drawing/2014/main" id="{D52063B0-E692-4C84-9866-6877ACD08F00}"/>
                </a:ext>
              </a:extLst>
            </p:cNvPr>
            <p:cNvSpPr txBox="1"/>
            <p:nvPr/>
          </p:nvSpPr>
          <p:spPr>
            <a:xfrm>
              <a:off x="9423030" y="5882209"/>
              <a:ext cx="1930411" cy="338554"/>
            </a:xfrm>
            <a:prstGeom prst="rect">
              <a:avLst/>
            </a:prstGeom>
            <a:noFill/>
          </p:spPr>
          <p:txBody>
            <a:bodyPr wrap="square" rtlCol="0">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lang="en-US" sz="800" kern="0" dirty="0">
                  <a:solidFill>
                    <a:prstClr val="black"/>
                  </a:solidFill>
                  <a:latin typeface="Calibri" pitchFamily="34" charset="0"/>
                  <a:ea typeface="宋体" charset="-122"/>
                </a:rPr>
                <a:t>Block Ack transmitted by STA2 after receiving a Block Ack Request (BAR) frame </a:t>
              </a:r>
              <a:endParaRPr kumimoji="0" lang="en-US" sz="800" b="0" i="0" u="none" strike="noStrike" kern="0" cap="none" spc="0" normalizeH="0" baseline="0" noProof="0" dirty="0">
                <a:ln>
                  <a:noFill/>
                </a:ln>
                <a:solidFill>
                  <a:prstClr val="black"/>
                </a:solidFill>
                <a:effectLst/>
                <a:uLnTx/>
                <a:uFillTx/>
                <a:latin typeface="Calibri" pitchFamily="34" charset="0"/>
                <a:ea typeface="宋体" charset="-122"/>
              </a:endParaRPr>
            </a:p>
          </p:txBody>
        </p:sp>
        <p:sp>
          <p:nvSpPr>
            <p:cNvPr id="41" name="TextBox 40">
              <a:extLst>
                <a:ext uri="{FF2B5EF4-FFF2-40B4-BE49-F238E27FC236}">
                  <a16:creationId xmlns:a16="http://schemas.microsoft.com/office/drawing/2014/main" id="{658EBC6E-8E32-40F2-AC08-C4884DBAD629}"/>
                </a:ext>
              </a:extLst>
            </p:cNvPr>
            <p:cNvSpPr txBox="1"/>
            <p:nvPr/>
          </p:nvSpPr>
          <p:spPr>
            <a:xfrm>
              <a:off x="7440933" y="5884430"/>
              <a:ext cx="1413179" cy="338554"/>
            </a:xfrm>
            <a:prstGeom prst="rect">
              <a:avLst/>
            </a:prstGeom>
            <a:noFill/>
          </p:spPr>
          <p:txBody>
            <a:bodyPr wrap="square" rtlCol="0">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lang="en-US" sz="800" kern="0" dirty="0">
                  <a:solidFill>
                    <a:prstClr val="black"/>
                  </a:solidFill>
                  <a:latin typeface="Calibri" pitchFamily="34" charset="0"/>
                  <a:ea typeface="宋体" charset="-122"/>
                </a:rPr>
                <a:t>The Ack policy of a carried frame is set to Block Ack</a:t>
              </a:r>
              <a:endParaRPr kumimoji="0" lang="en-US" sz="800" b="0" i="0" u="none" strike="noStrike" kern="0" cap="none" spc="0" normalizeH="0" baseline="0" noProof="0" dirty="0">
                <a:ln>
                  <a:noFill/>
                </a:ln>
                <a:solidFill>
                  <a:prstClr val="black"/>
                </a:solidFill>
                <a:effectLst/>
                <a:uLnTx/>
                <a:uFillTx/>
                <a:latin typeface="Calibri" pitchFamily="34" charset="0"/>
                <a:ea typeface="宋体" charset="-122"/>
              </a:endParaRPr>
            </a:p>
          </p:txBody>
        </p:sp>
        <p:cxnSp>
          <p:nvCxnSpPr>
            <p:cNvPr id="42" name="Straight Arrow Connector 41">
              <a:extLst>
                <a:ext uri="{FF2B5EF4-FFF2-40B4-BE49-F238E27FC236}">
                  <a16:creationId xmlns:a16="http://schemas.microsoft.com/office/drawing/2014/main" id="{A70A7811-8A65-488D-9790-F060A238496B}"/>
                </a:ext>
              </a:extLst>
            </p:cNvPr>
            <p:cNvCxnSpPr>
              <a:cxnSpLocks/>
            </p:cNvCxnSpPr>
            <p:nvPr/>
          </p:nvCxnSpPr>
          <p:spPr bwMode="auto">
            <a:xfrm flipH="1" flipV="1">
              <a:off x="8147522" y="5779885"/>
              <a:ext cx="0" cy="175030"/>
            </a:xfrm>
            <a:prstGeom prst="straightConnector1">
              <a:avLst/>
            </a:prstGeom>
            <a:solidFill>
              <a:srgbClr val="00B8FF"/>
            </a:solidFill>
            <a:ln w="9525" cap="flat" cmpd="sng" algn="ctr">
              <a:solidFill>
                <a:schemeClr val="bg1">
                  <a:lumMod val="65000"/>
                </a:schemeClr>
              </a:solidFill>
              <a:prstDash val="solid"/>
              <a:round/>
              <a:headEnd type="none" w="med" len="med"/>
              <a:tailEnd type="triangle"/>
            </a:ln>
            <a:effectLst/>
          </p:spPr>
        </p:cxnSp>
      </p:grpSp>
      <p:pic>
        <p:nvPicPr>
          <p:cNvPr id="73" name="Picture 72">
            <a:extLst>
              <a:ext uri="{FF2B5EF4-FFF2-40B4-BE49-F238E27FC236}">
                <a16:creationId xmlns:a16="http://schemas.microsoft.com/office/drawing/2014/main" id="{F91C9C79-5708-453A-B30E-CB9D0D128A93}"/>
              </a:ext>
            </a:extLst>
          </p:cNvPr>
          <p:cNvPicPr>
            <a:picLocks noChangeAspect="1"/>
          </p:cNvPicPr>
          <p:nvPr/>
        </p:nvPicPr>
        <p:blipFill>
          <a:blip r:embed="rId2"/>
          <a:stretch>
            <a:fillRect/>
          </a:stretch>
        </p:blipFill>
        <p:spPr>
          <a:xfrm>
            <a:off x="5144503" y="4089133"/>
            <a:ext cx="3172011" cy="1639839"/>
          </a:xfrm>
          <a:prstGeom prst="rect">
            <a:avLst/>
          </a:prstGeom>
        </p:spPr>
      </p:pic>
      <p:grpSp>
        <p:nvGrpSpPr>
          <p:cNvPr id="74" name="Group 73">
            <a:extLst>
              <a:ext uri="{FF2B5EF4-FFF2-40B4-BE49-F238E27FC236}">
                <a16:creationId xmlns:a16="http://schemas.microsoft.com/office/drawing/2014/main" id="{13E536A7-921A-4F53-8F32-822AE09E8E24}"/>
              </a:ext>
            </a:extLst>
          </p:cNvPr>
          <p:cNvGrpSpPr/>
          <p:nvPr/>
        </p:nvGrpSpPr>
        <p:grpSpPr>
          <a:xfrm>
            <a:off x="384095" y="2472481"/>
            <a:ext cx="2793962" cy="1064517"/>
            <a:chOff x="482638" y="3670299"/>
            <a:chExt cx="2793962" cy="1064517"/>
          </a:xfrm>
        </p:grpSpPr>
        <p:cxnSp>
          <p:nvCxnSpPr>
            <p:cNvPr id="75" name="Straight Arrow Connector 74">
              <a:extLst>
                <a:ext uri="{FF2B5EF4-FFF2-40B4-BE49-F238E27FC236}">
                  <a16:creationId xmlns:a16="http://schemas.microsoft.com/office/drawing/2014/main" id="{34FF6FA9-3C53-44BD-BB47-B0DF11AE72C9}"/>
                </a:ext>
              </a:extLst>
            </p:cNvPr>
            <p:cNvCxnSpPr/>
            <p:nvPr/>
          </p:nvCxnSpPr>
          <p:spPr>
            <a:xfrm>
              <a:off x="1139404" y="4061821"/>
              <a:ext cx="2011680" cy="0"/>
            </a:xfrm>
            <a:prstGeom prst="straightConnector1">
              <a:avLst/>
            </a:prstGeom>
            <a:noFill/>
            <a:ln w="9525" cap="flat" cmpd="sng" algn="ctr">
              <a:solidFill>
                <a:sysClr val="windowText" lastClr="000000"/>
              </a:solidFill>
              <a:prstDash val="solid"/>
              <a:tailEnd type="triangle"/>
            </a:ln>
            <a:effectLst/>
          </p:spPr>
        </p:cxnSp>
        <p:sp>
          <p:nvSpPr>
            <p:cNvPr id="76" name="Rectangle 75">
              <a:extLst>
                <a:ext uri="{FF2B5EF4-FFF2-40B4-BE49-F238E27FC236}">
                  <a16:creationId xmlns:a16="http://schemas.microsoft.com/office/drawing/2014/main" id="{21C6F205-3699-4203-A277-213C4C64DCE5}"/>
                </a:ext>
              </a:extLst>
            </p:cNvPr>
            <p:cNvSpPr/>
            <p:nvPr/>
          </p:nvSpPr>
          <p:spPr>
            <a:xfrm>
              <a:off x="2743369" y="4030591"/>
              <a:ext cx="533231" cy="215444"/>
            </a:xfrm>
            <a:prstGeom prst="rect">
              <a:avLst/>
            </a:prstGeom>
          </p:spPr>
          <p:txBody>
            <a:bodyPr wrap="square">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800" b="0" i="0" u="none" strike="noStrike" kern="0" cap="none" spc="0" normalizeH="0" baseline="0" noProof="0" dirty="0">
                  <a:ln>
                    <a:noFill/>
                  </a:ln>
                  <a:solidFill>
                    <a:prstClr val="black"/>
                  </a:solidFill>
                  <a:effectLst/>
                  <a:uLnTx/>
                  <a:uFillTx/>
                  <a:latin typeface="Calibri" pitchFamily="34" charset="0"/>
                  <a:ea typeface="微软雅黑" panose="020B0503020204020204" pitchFamily="34" charset="-122"/>
                  <a:cs typeface="Calibri" panose="020F0502020204030204" pitchFamily="34" charset="0"/>
                </a:rPr>
                <a:t>time</a:t>
              </a:r>
            </a:p>
          </p:txBody>
        </p:sp>
        <p:sp>
          <p:nvSpPr>
            <p:cNvPr id="77" name="Rectangle 76">
              <a:extLst>
                <a:ext uri="{FF2B5EF4-FFF2-40B4-BE49-F238E27FC236}">
                  <a16:creationId xmlns:a16="http://schemas.microsoft.com/office/drawing/2014/main" id="{072BE026-D195-46C9-B599-1EFD9BA0A8E9}"/>
                </a:ext>
              </a:extLst>
            </p:cNvPr>
            <p:cNvSpPr/>
            <p:nvPr/>
          </p:nvSpPr>
          <p:spPr bwMode="auto">
            <a:xfrm>
              <a:off x="1351080" y="3859181"/>
              <a:ext cx="231130" cy="202407"/>
            </a:xfrm>
            <a:prstGeom prst="rect">
              <a:avLst/>
            </a:prstGeom>
            <a:noFill/>
            <a:ln>
              <a:solidFill>
                <a:sysClr val="windowText" lastClr="000000"/>
              </a:solidFill>
            </a:ln>
            <a:effectLst/>
          </p:spPr>
          <p:txBody>
            <a:bodyPr vert="horz" wrap="square" lIns="91461" tIns="45731" rIns="91461" bIns="45731" numCol="1" rtlCol="0" anchor="t" anchorCtr="0" compatLnSpc="1">
              <a:prstTxWarp prst="textNoShape">
                <a:avLst/>
              </a:prstTxWarp>
            </a:bodyPr>
            <a:lstStyle/>
            <a:p>
              <a:pPr marL="0" marR="0" lvl="0" indent="0" defTabSz="914583" eaLnBrk="1" fontAlgn="auto" latinLnBrk="0" hangingPunct="1">
                <a:lnSpc>
                  <a:spcPct val="100000"/>
                </a:lnSpc>
                <a:spcBef>
                  <a:spcPts val="0"/>
                </a:spcBef>
                <a:spcAft>
                  <a:spcPts val="0"/>
                </a:spcAft>
                <a:buClr>
                  <a:srgbClr val="CC9900"/>
                </a:buClr>
                <a:buSzTx/>
                <a:buFont typeface="Wingdings" pitchFamily="2" charset="2"/>
                <a:buChar char="n"/>
                <a:tabLst/>
                <a:defRPr/>
              </a:pPr>
              <a:endParaRPr kumimoji="0" lang="en-US" sz="800" b="0" i="0" u="none" strike="noStrike" kern="0" cap="none" spc="0" normalizeH="0" baseline="0" noProof="0">
                <a:ln>
                  <a:noFill/>
                </a:ln>
                <a:solidFill>
                  <a:prstClr val="black"/>
                </a:solidFill>
                <a:effectLst/>
                <a:uLnTx/>
                <a:uFillTx/>
                <a:latin typeface="Arial" charset="0"/>
                <a:ea typeface="宋体" charset="-122"/>
              </a:endParaRPr>
            </a:p>
          </p:txBody>
        </p:sp>
        <p:sp>
          <p:nvSpPr>
            <p:cNvPr id="78" name="Rectangle 77">
              <a:extLst>
                <a:ext uri="{FF2B5EF4-FFF2-40B4-BE49-F238E27FC236}">
                  <a16:creationId xmlns:a16="http://schemas.microsoft.com/office/drawing/2014/main" id="{EC491D77-27A9-41E6-84B3-35EE3FAFBAED}"/>
                </a:ext>
              </a:extLst>
            </p:cNvPr>
            <p:cNvSpPr/>
            <p:nvPr/>
          </p:nvSpPr>
          <p:spPr>
            <a:xfrm>
              <a:off x="1147233" y="3670299"/>
              <a:ext cx="606114" cy="215444"/>
            </a:xfrm>
            <a:prstGeom prst="rect">
              <a:avLst/>
            </a:prstGeom>
          </p:spPr>
          <p:txBody>
            <a:bodyPr wrap="square">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800" b="0" i="0" u="none" strike="noStrike" kern="0" cap="none" spc="0" normalizeH="0" baseline="0" noProof="0" dirty="0">
                  <a:ln>
                    <a:noFill/>
                  </a:ln>
                  <a:solidFill>
                    <a:prstClr val="black"/>
                  </a:solidFill>
                  <a:effectLst/>
                  <a:uLnTx/>
                  <a:uFillTx/>
                  <a:latin typeface="Calibri" pitchFamily="34" charset="0"/>
                  <a:ea typeface="微软雅黑" panose="020B0503020204020204" pitchFamily="34" charset="-122"/>
                  <a:cs typeface="Calibri" panose="020F0502020204030204" pitchFamily="34" charset="0"/>
                </a:rPr>
                <a:t>Co-trigger</a:t>
              </a:r>
            </a:p>
          </p:txBody>
        </p:sp>
        <p:sp>
          <p:nvSpPr>
            <p:cNvPr id="79" name="Rectangle 78">
              <a:extLst>
                <a:ext uri="{FF2B5EF4-FFF2-40B4-BE49-F238E27FC236}">
                  <a16:creationId xmlns:a16="http://schemas.microsoft.com/office/drawing/2014/main" id="{E64D9BF1-C023-4A2E-81E7-78CAC84EE626}"/>
                </a:ext>
              </a:extLst>
            </p:cNvPr>
            <p:cNvSpPr/>
            <p:nvPr/>
          </p:nvSpPr>
          <p:spPr bwMode="auto">
            <a:xfrm>
              <a:off x="1286450" y="3859231"/>
              <a:ext cx="65598" cy="202407"/>
            </a:xfrm>
            <a:prstGeom prst="rect">
              <a:avLst/>
            </a:prstGeom>
            <a:noFill/>
            <a:ln>
              <a:solidFill>
                <a:sysClr val="windowText" lastClr="000000"/>
              </a:solidFill>
            </a:ln>
            <a:effectLst/>
          </p:spPr>
          <p:txBody>
            <a:bodyPr vert="horz" wrap="square" lIns="91461" tIns="45731" rIns="91461" bIns="45731" numCol="1" rtlCol="0" anchor="t" anchorCtr="0" compatLnSpc="1">
              <a:prstTxWarp prst="textNoShape">
                <a:avLst/>
              </a:prstTxWarp>
            </a:bodyPr>
            <a:lstStyle/>
            <a:p>
              <a:pPr marL="0" marR="0" lvl="0" indent="0" defTabSz="914583" eaLnBrk="1" fontAlgn="auto" latinLnBrk="0" hangingPunct="1">
                <a:lnSpc>
                  <a:spcPct val="100000"/>
                </a:lnSpc>
                <a:spcBef>
                  <a:spcPts val="0"/>
                </a:spcBef>
                <a:spcAft>
                  <a:spcPts val="0"/>
                </a:spcAft>
                <a:buClr>
                  <a:srgbClr val="CC9900"/>
                </a:buClr>
                <a:buSzTx/>
                <a:buFont typeface="Wingdings" pitchFamily="2" charset="2"/>
                <a:buChar char="n"/>
                <a:tabLst/>
                <a:defRPr/>
              </a:pPr>
              <a:endParaRPr kumimoji="0" lang="en-US" sz="800" b="0" i="0" u="none" strike="noStrike" kern="0" cap="none" spc="0" normalizeH="0" baseline="0" noProof="0">
                <a:ln>
                  <a:noFill/>
                </a:ln>
                <a:solidFill>
                  <a:prstClr val="black"/>
                </a:solidFill>
                <a:effectLst/>
                <a:uLnTx/>
                <a:uFillTx/>
                <a:latin typeface="Arial" charset="0"/>
                <a:ea typeface="宋体" charset="-122"/>
              </a:endParaRPr>
            </a:p>
          </p:txBody>
        </p:sp>
        <p:sp>
          <p:nvSpPr>
            <p:cNvPr id="80" name="Rectangle 79">
              <a:extLst>
                <a:ext uri="{FF2B5EF4-FFF2-40B4-BE49-F238E27FC236}">
                  <a16:creationId xmlns:a16="http://schemas.microsoft.com/office/drawing/2014/main" id="{C082A211-E632-4BF4-AAF1-5C1D99F48BB3}"/>
                </a:ext>
              </a:extLst>
            </p:cNvPr>
            <p:cNvSpPr/>
            <p:nvPr/>
          </p:nvSpPr>
          <p:spPr bwMode="auto">
            <a:xfrm>
              <a:off x="1219458" y="3859231"/>
              <a:ext cx="65598" cy="202407"/>
            </a:xfrm>
            <a:prstGeom prst="rect">
              <a:avLst/>
            </a:prstGeom>
            <a:noFill/>
            <a:ln>
              <a:solidFill>
                <a:sysClr val="windowText" lastClr="000000"/>
              </a:solidFill>
            </a:ln>
            <a:effectLst/>
          </p:spPr>
          <p:txBody>
            <a:bodyPr vert="horz" wrap="square" lIns="91461" tIns="45731" rIns="91461" bIns="45731" numCol="1" rtlCol="0" anchor="t" anchorCtr="0" compatLnSpc="1">
              <a:prstTxWarp prst="textNoShape">
                <a:avLst/>
              </a:prstTxWarp>
            </a:bodyPr>
            <a:lstStyle/>
            <a:p>
              <a:pPr marL="0" marR="0" lvl="0" indent="0" defTabSz="914583" eaLnBrk="1" fontAlgn="auto" latinLnBrk="0" hangingPunct="1">
                <a:lnSpc>
                  <a:spcPct val="100000"/>
                </a:lnSpc>
                <a:spcBef>
                  <a:spcPts val="0"/>
                </a:spcBef>
                <a:spcAft>
                  <a:spcPts val="0"/>
                </a:spcAft>
                <a:buClr>
                  <a:srgbClr val="CC9900"/>
                </a:buClr>
                <a:buSzTx/>
                <a:buFont typeface="Wingdings" pitchFamily="2" charset="2"/>
                <a:buChar char="n"/>
                <a:tabLst/>
                <a:defRPr/>
              </a:pPr>
              <a:endParaRPr kumimoji="0" lang="en-US" sz="800" b="0" i="0" u="none" strike="noStrike" kern="0" cap="none" spc="0" normalizeH="0" baseline="0" noProof="0">
                <a:ln>
                  <a:noFill/>
                </a:ln>
                <a:solidFill>
                  <a:prstClr val="black"/>
                </a:solidFill>
                <a:effectLst/>
                <a:uLnTx/>
                <a:uFillTx/>
                <a:latin typeface="Arial" charset="0"/>
                <a:ea typeface="宋体" charset="-122"/>
              </a:endParaRPr>
            </a:p>
          </p:txBody>
        </p:sp>
        <p:sp>
          <p:nvSpPr>
            <p:cNvPr id="81" name="TextBox 80">
              <a:extLst>
                <a:ext uri="{FF2B5EF4-FFF2-40B4-BE49-F238E27FC236}">
                  <a16:creationId xmlns:a16="http://schemas.microsoft.com/office/drawing/2014/main" id="{AB1232C3-762B-49E4-833E-38F768A39F59}"/>
                </a:ext>
              </a:extLst>
            </p:cNvPr>
            <p:cNvSpPr txBox="1"/>
            <p:nvPr/>
          </p:nvSpPr>
          <p:spPr>
            <a:xfrm>
              <a:off x="482638" y="3931807"/>
              <a:ext cx="779568" cy="246221"/>
            </a:xfrm>
            <a:prstGeom prst="rect">
              <a:avLst/>
            </a:prstGeom>
            <a:noFill/>
          </p:spPr>
          <p:txBody>
            <a:bodyPr wrap="square" rtlCol="0">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000" b="1" i="0" u="none" strike="noStrike" kern="0" cap="none" spc="0" normalizeH="0" baseline="0" noProof="0" dirty="0">
                  <a:ln>
                    <a:noFill/>
                  </a:ln>
                  <a:solidFill>
                    <a:prstClr val="black"/>
                  </a:solidFill>
                  <a:effectLst/>
                  <a:uLnTx/>
                  <a:uFillTx/>
                  <a:latin typeface="Calibri" pitchFamily="34" charset="0"/>
                  <a:ea typeface="宋体" charset="-122"/>
                </a:rPr>
                <a:t>Sharing AP</a:t>
              </a:r>
            </a:p>
          </p:txBody>
        </p:sp>
        <p:grpSp>
          <p:nvGrpSpPr>
            <p:cNvPr id="82" name="Group 81">
              <a:extLst>
                <a:ext uri="{FF2B5EF4-FFF2-40B4-BE49-F238E27FC236}">
                  <a16:creationId xmlns:a16="http://schemas.microsoft.com/office/drawing/2014/main" id="{789D087B-DB69-43C6-9ED0-846C91DA2F03}"/>
                </a:ext>
              </a:extLst>
            </p:cNvPr>
            <p:cNvGrpSpPr/>
            <p:nvPr/>
          </p:nvGrpSpPr>
          <p:grpSpPr>
            <a:xfrm>
              <a:off x="1710876" y="3846432"/>
              <a:ext cx="755599" cy="215444"/>
              <a:chOff x="2024643" y="3850665"/>
              <a:chExt cx="755599" cy="215444"/>
            </a:xfrm>
          </p:grpSpPr>
          <p:sp>
            <p:nvSpPr>
              <p:cNvPr id="98" name="Rectangle 97">
                <a:extLst>
                  <a:ext uri="{FF2B5EF4-FFF2-40B4-BE49-F238E27FC236}">
                    <a16:creationId xmlns:a16="http://schemas.microsoft.com/office/drawing/2014/main" id="{53FBD58E-0897-4475-BB23-4523B95DA8F2}"/>
                  </a:ext>
                </a:extLst>
              </p:cNvPr>
              <p:cNvSpPr/>
              <p:nvPr/>
            </p:nvSpPr>
            <p:spPr bwMode="auto">
              <a:xfrm>
                <a:off x="2024643" y="3860439"/>
                <a:ext cx="755599" cy="202407"/>
              </a:xfrm>
              <a:prstGeom prst="rect">
                <a:avLst/>
              </a:prstGeom>
              <a:noFill/>
              <a:ln>
                <a:solidFill>
                  <a:sysClr val="windowText" lastClr="000000"/>
                </a:solidFill>
              </a:ln>
              <a:effectLst/>
            </p:spPr>
            <p:txBody>
              <a:bodyPr vert="horz" wrap="square" lIns="91461" tIns="45731" rIns="91461" bIns="45731" numCol="1" rtlCol="0" anchor="t" anchorCtr="0" compatLnSpc="1">
                <a:prstTxWarp prst="textNoShape">
                  <a:avLst/>
                </a:prstTxWarp>
              </a:bodyPr>
              <a:lstStyle/>
              <a:p>
                <a:pPr marL="0" marR="0" lvl="0" indent="0" defTabSz="914583" eaLnBrk="1" fontAlgn="auto" latinLnBrk="0" hangingPunct="1">
                  <a:lnSpc>
                    <a:spcPct val="100000"/>
                  </a:lnSpc>
                  <a:spcBef>
                    <a:spcPts val="0"/>
                  </a:spcBef>
                  <a:spcAft>
                    <a:spcPts val="0"/>
                  </a:spcAft>
                  <a:buClr>
                    <a:srgbClr val="CC9900"/>
                  </a:buClr>
                  <a:buSzTx/>
                  <a:buFont typeface="Wingdings" pitchFamily="2" charset="2"/>
                  <a:buChar char="n"/>
                  <a:tabLst/>
                  <a:defRPr/>
                </a:pPr>
                <a:endParaRPr kumimoji="0" lang="en-US" sz="800" b="0" i="0" u="none" strike="noStrike" kern="0" cap="none" spc="0" normalizeH="0" baseline="0" noProof="0">
                  <a:ln>
                    <a:noFill/>
                  </a:ln>
                  <a:solidFill>
                    <a:prstClr val="black"/>
                  </a:solidFill>
                  <a:effectLst/>
                  <a:uLnTx/>
                  <a:uFillTx/>
                  <a:latin typeface="Arial" charset="0"/>
                  <a:ea typeface="宋体" charset="-122"/>
                </a:endParaRPr>
              </a:p>
            </p:txBody>
          </p:sp>
          <p:sp>
            <p:nvSpPr>
              <p:cNvPr id="99" name="Rectangle 98">
                <a:extLst>
                  <a:ext uri="{FF2B5EF4-FFF2-40B4-BE49-F238E27FC236}">
                    <a16:creationId xmlns:a16="http://schemas.microsoft.com/office/drawing/2014/main" id="{3A1C3208-5C8A-4CB1-A909-DC67E65BB18B}"/>
                  </a:ext>
                </a:extLst>
              </p:cNvPr>
              <p:cNvSpPr/>
              <p:nvPr/>
            </p:nvSpPr>
            <p:spPr>
              <a:xfrm>
                <a:off x="2099385" y="3850665"/>
                <a:ext cx="606114" cy="215444"/>
              </a:xfrm>
              <a:prstGeom prst="rect">
                <a:avLst/>
              </a:prstGeom>
            </p:spPr>
            <p:txBody>
              <a:bodyPr wrap="square">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800" b="0" i="0" u="none" strike="noStrike" kern="0" cap="none" spc="0" normalizeH="0" baseline="0" noProof="0" dirty="0">
                    <a:ln>
                      <a:noFill/>
                    </a:ln>
                    <a:solidFill>
                      <a:prstClr val="black"/>
                    </a:solidFill>
                    <a:effectLst/>
                    <a:uLnTx/>
                    <a:uFillTx/>
                    <a:latin typeface="Calibri" pitchFamily="34" charset="0"/>
                    <a:ea typeface="微软雅黑" panose="020B0503020204020204" pitchFamily="34" charset="-122"/>
                    <a:cs typeface="Calibri" panose="020F0502020204030204" pitchFamily="34" charset="0"/>
                  </a:rPr>
                  <a:t>DL PPDU</a:t>
                </a:r>
              </a:p>
            </p:txBody>
          </p:sp>
        </p:grpSp>
        <p:sp>
          <p:nvSpPr>
            <p:cNvPr id="83" name="Rectangle 82">
              <a:extLst>
                <a:ext uri="{FF2B5EF4-FFF2-40B4-BE49-F238E27FC236}">
                  <a16:creationId xmlns:a16="http://schemas.microsoft.com/office/drawing/2014/main" id="{89FC68B6-EC95-440A-AC53-28C14CEECE40}"/>
                </a:ext>
              </a:extLst>
            </p:cNvPr>
            <p:cNvSpPr/>
            <p:nvPr/>
          </p:nvSpPr>
          <p:spPr>
            <a:xfrm>
              <a:off x="1443567" y="4009396"/>
              <a:ext cx="402882" cy="215444"/>
            </a:xfrm>
            <a:prstGeom prst="rect">
              <a:avLst/>
            </a:prstGeom>
          </p:spPr>
          <p:txBody>
            <a:bodyPr wrap="square">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800" b="0" i="0" u="none" strike="noStrike" kern="0" cap="none" spc="0" normalizeH="0" baseline="0" noProof="0" dirty="0">
                  <a:ln>
                    <a:noFill/>
                  </a:ln>
                  <a:solidFill>
                    <a:prstClr val="black"/>
                  </a:solidFill>
                  <a:effectLst/>
                  <a:uLnTx/>
                  <a:uFillTx/>
                  <a:latin typeface="Calibri" pitchFamily="34" charset="0"/>
                  <a:ea typeface="微软雅黑" panose="020B0503020204020204" pitchFamily="34" charset="-122"/>
                  <a:cs typeface="Calibri" panose="020F0502020204030204" pitchFamily="34" charset="0"/>
                </a:rPr>
                <a:t>SIFS</a:t>
              </a:r>
            </a:p>
          </p:txBody>
        </p:sp>
        <p:grpSp>
          <p:nvGrpSpPr>
            <p:cNvPr id="84" name="Group 83">
              <a:extLst>
                <a:ext uri="{FF2B5EF4-FFF2-40B4-BE49-F238E27FC236}">
                  <a16:creationId xmlns:a16="http://schemas.microsoft.com/office/drawing/2014/main" id="{FC225275-2751-46D9-ABCC-9581CAE7B8A5}"/>
                </a:ext>
              </a:extLst>
            </p:cNvPr>
            <p:cNvGrpSpPr/>
            <p:nvPr/>
          </p:nvGrpSpPr>
          <p:grpSpPr>
            <a:xfrm>
              <a:off x="2465747" y="3689252"/>
              <a:ext cx="362120" cy="369899"/>
              <a:chOff x="2685880" y="3689252"/>
              <a:chExt cx="362120" cy="369899"/>
            </a:xfrm>
          </p:grpSpPr>
          <p:sp>
            <p:nvSpPr>
              <p:cNvPr id="96" name="Rectangle 95">
                <a:extLst>
                  <a:ext uri="{FF2B5EF4-FFF2-40B4-BE49-F238E27FC236}">
                    <a16:creationId xmlns:a16="http://schemas.microsoft.com/office/drawing/2014/main" id="{3668DEF9-5169-474A-8633-9260E77A8B6E}"/>
                  </a:ext>
                </a:extLst>
              </p:cNvPr>
              <p:cNvSpPr/>
              <p:nvPr/>
            </p:nvSpPr>
            <p:spPr bwMode="auto">
              <a:xfrm>
                <a:off x="2818672" y="3855507"/>
                <a:ext cx="96536" cy="203644"/>
              </a:xfrm>
              <a:prstGeom prst="rect">
                <a:avLst/>
              </a:prstGeom>
              <a:noFill/>
              <a:ln>
                <a:solidFill>
                  <a:sysClr val="windowText" lastClr="000000"/>
                </a:solidFill>
              </a:ln>
              <a:effectLst/>
            </p:spPr>
            <p:txBody>
              <a:bodyPr vert="horz" wrap="square" lIns="91461" tIns="45731" rIns="91461" bIns="45731" numCol="1" rtlCol="0" anchor="t" anchorCtr="0" compatLnSpc="1">
                <a:prstTxWarp prst="textNoShape">
                  <a:avLst/>
                </a:prstTxWarp>
              </a:bodyPr>
              <a:lstStyle/>
              <a:p>
                <a:pPr marL="0" marR="0" lvl="0" indent="0" defTabSz="914583" eaLnBrk="1" fontAlgn="auto" latinLnBrk="0" hangingPunct="1">
                  <a:lnSpc>
                    <a:spcPct val="100000"/>
                  </a:lnSpc>
                  <a:spcBef>
                    <a:spcPts val="0"/>
                  </a:spcBef>
                  <a:spcAft>
                    <a:spcPts val="0"/>
                  </a:spcAft>
                  <a:buClr>
                    <a:srgbClr val="CC9900"/>
                  </a:buClr>
                  <a:buSzTx/>
                  <a:buFont typeface="Wingdings" pitchFamily="2" charset="2"/>
                  <a:buChar char="n"/>
                  <a:tabLst/>
                  <a:defRPr/>
                </a:pPr>
                <a:endParaRPr kumimoji="0" lang="en-US" sz="800" b="0" i="0" u="none" strike="noStrike" kern="0" cap="none" spc="0" normalizeH="0" baseline="0" noProof="0">
                  <a:ln>
                    <a:noFill/>
                  </a:ln>
                  <a:solidFill>
                    <a:prstClr val="black"/>
                  </a:solidFill>
                  <a:effectLst/>
                  <a:uLnTx/>
                  <a:uFillTx/>
                  <a:latin typeface="Arial" charset="0"/>
                  <a:ea typeface="宋体" charset="-122"/>
                </a:endParaRPr>
              </a:p>
            </p:txBody>
          </p:sp>
          <p:sp>
            <p:nvSpPr>
              <p:cNvPr id="97" name="Rectangle 96">
                <a:extLst>
                  <a:ext uri="{FF2B5EF4-FFF2-40B4-BE49-F238E27FC236}">
                    <a16:creationId xmlns:a16="http://schemas.microsoft.com/office/drawing/2014/main" id="{43FC1B82-CB32-459B-95EE-F185E82BB768}"/>
                  </a:ext>
                </a:extLst>
              </p:cNvPr>
              <p:cNvSpPr/>
              <p:nvPr/>
            </p:nvSpPr>
            <p:spPr>
              <a:xfrm>
                <a:off x="2685880" y="3689252"/>
                <a:ext cx="362120" cy="215444"/>
              </a:xfrm>
              <a:prstGeom prst="rect">
                <a:avLst/>
              </a:prstGeom>
            </p:spPr>
            <p:txBody>
              <a:bodyPr wrap="square">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800" b="0" i="0" u="none" strike="noStrike" kern="0" cap="none" spc="0" normalizeH="0" baseline="0" noProof="0" dirty="0">
                    <a:ln>
                      <a:noFill/>
                    </a:ln>
                    <a:solidFill>
                      <a:prstClr val="black"/>
                    </a:solidFill>
                    <a:effectLst/>
                    <a:uLnTx/>
                    <a:uFillTx/>
                    <a:latin typeface="Calibri" pitchFamily="34" charset="0"/>
                    <a:ea typeface="微软雅黑" panose="020B0503020204020204" pitchFamily="34" charset="-122"/>
                    <a:cs typeface="Calibri" panose="020F0502020204030204" pitchFamily="34" charset="0"/>
                  </a:rPr>
                  <a:t>ACK</a:t>
                </a:r>
              </a:p>
            </p:txBody>
          </p:sp>
        </p:grpSp>
        <p:sp>
          <p:nvSpPr>
            <p:cNvPr id="85" name="Rectangle 84">
              <a:extLst>
                <a:ext uri="{FF2B5EF4-FFF2-40B4-BE49-F238E27FC236}">
                  <a16:creationId xmlns:a16="http://schemas.microsoft.com/office/drawing/2014/main" id="{0828ED4E-4658-4B54-BD20-1B2CA788B951}"/>
                </a:ext>
              </a:extLst>
            </p:cNvPr>
            <p:cNvSpPr/>
            <p:nvPr/>
          </p:nvSpPr>
          <p:spPr>
            <a:xfrm>
              <a:off x="2337650" y="4009396"/>
              <a:ext cx="402882" cy="215444"/>
            </a:xfrm>
            <a:prstGeom prst="rect">
              <a:avLst/>
            </a:prstGeom>
          </p:spPr>
          <p:txBody>
            <a:bodyPr wrap="square">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800" b="0" i="0" u="none" strike="noStrike" kern="0" cap="none" spc="0" normalizeH="0" baseline="0" noProof="0" dirty="0">
                  <a:ln>
                    <a:noFill/>
                  </a:ln>
                  <a:solidFill>
                    <a:prstClr val="black"/>
                  </a:solidFill>
                  <a:effectLst/>
                  <a:uLnTx/>
                  <a:uFillTx/>
                  <a:latin typeface="Calibri" pitchFamily="34" charset="0"/>
                  <a:ea typeface="微软雅黑" panose="020B0503020204020204" pitchFamily="34" charset="-122"/>
                  <a:cs typeface="Calibri" panose="020F0502020204030204" pitchFamily="34" charset="0"/>
                </a:rPr>
                <a:t>SIFS</a:t>
              </a:r>
            </a:p>
          </p:txBody>
        </p:sp>
        <p:cxnSp>
          <p:nvCxnSpPr>
            <p:cNvPr id="86" name="Straight Arrow Connector 85">
              <a:extLst>
                <a:ext uri="{FF2B5EF4-FFF2-40B4-BE49-F238E27FC236}">
                  <a16:creationId xmlns:a16="http://schemas.microsoft.com/office/drawing/2014/main" id="{C65F66AB-FD7A-4FDB-8000-74E3F08D3F6F}"/>
                </a:ext>
              </a:extLst>
            </p:cNvPr>
            <p:cNvCxnSpPr/>
            <p:nvPr/>
          </p:nvCxnSpPr>
          <p:spPr>
            <a:xfrm>
              <a:off x="1136567" y="4550602"/>
              <a:ext cx="2011680" cy="0"/>
            </a:xfrm>
            <a:prstGeom prst="straightConnector1">
              <a:avLst/>
            </a:prstGeom>
            <a:noFill/>
            <a:ln w="9525" cap="flat" cmpd="sng" algn="ctr">
              <a:solidFill>
                <a:sysClr val="windowText" lastClr="000000"/>
              </a:solidFill>
              <a:prstDash val="solid"/>
              <a:tailEnd type="triangle"/>
            </a:ln>
            <a:effectLst/>
          </p:spPr>
        </p:cxnSp>
        <p:sp>
          <p:nvSpPr>
            <p:cNvPr id="87" name="Rectangle 86">
              <a:extLst>
                <a:ext uri="{FF2B5EF4-FFF2-40B4-BE49-F238E27FC236}">
                  <a16:creationId xmlns:a16="http://schemas.microsoft.com/office/drawing/2014/main" id="{3F1382C3-EFF7-42A2-84E5-9ED4593C5F25}"/>
                </a:ext>
              </a:extLst>
            </p:cNvPr>
            <p:cNvSpPr/>
            <p:nvPr/>
          </p:nvSpPr>
          <p:spPr>
            <a:xfrm>
              <a:off x="2740532" y="4519372"/>
              <a:ext cx="533231" cy="215444"/>
            </a:xfrm>
            <a:prstGeom prst="rect">
              <a:avLst/>
            </a:prstGeom>
          </p:spPr>
          <p:txBody>
            <a:bodyPr wrap="square">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800" b="0" i="0" u="none" strike="noStrike" kern="0" cap="none" spc="0" normalizeH="0" baseline="0" noProof="0" dirty="0">
                  <a:ln>
                    <a:noFill/>
                  </a:ln>
                  <a:solidFill>
                    <a:prstClr val="black"/>
                  </a:solidFill>
                  <a:effectLst/>
                  <a:uLnTx/>
                  <a:uFillTx/>
                  <a:latin typeface="Calibri" pitchFamily="34" charset="0"/>
                  <a:ea typeface="微软雅黑" panose="020B0503020204020204" pitchFamily="34" charset="-122"/>
                  <a:cs typeface="Calibri" panose="020F0502020204030204" pitchFamily="34" charset="0"/>
                </a:rPr>
                <a:t>time</a:t>
              </a:r>
            </a:p>
          </p:txBody>
        </p:sp>
        <p:sp>
          <p:nvSpPr>
            <p:cNvPr id="88" name="TextBox 87">
              <a:extLst>
                <a:ext uri="{FF2B5EF4-FFF2-40B4-BE49-F238E27FC236}">
                  <a16:creationId xmlns:a16="http://schemas.microsoft.com/office/drawing/2014/main" id="{4539B89D-A938-4EDF-A771-A0E4B49D24EA}"/>
                </a:ext>
              </a:extLst>
            </p:cNvPr>
            <p:cNvSpPr txBox="1"/>
            <p:nvPr/>
          </p:nvSpPr>
          <p:spPr>
            <a:xfrm>
              <a:off x="534405" y="4420588"/>
              <a:ext cx="724963" cy="246221"/>
            </a:xfrm>
            <a:prstGeom prst="rect">
              <a:avLst/>
            </a:prstGeom>
            <a:noFill/>
          </p:spPr>
          <p:txBody>
            <a:bodyPr wrap="square" rtlCol="0">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000" b="1" i="0" u="none" strike="noStrike" kern="0" cap="none" spc="0" normalizeH="0" baseline="0" noProof="0" dirty="0">
                  <a:ln>
                    <a:noFill/>
                  </a:ln>
                  <a:solidFill>
                    <a:prstClr val="black"/>
                  </a:solidFill>
                  <a:effectLst/>
                  <a:uLnTx/>
                  <a:uFillTx/>
                  <a:latin typeface="Calibri" pitchFamily="34" charset="0"/>
                  <a:ea typeface="宋体" charset="-122"/>
                </a:rPr>
                <a:t>Shared AP</a:t>
              </a:r>
            </a:p>
          </p:txBody>
        </p:sp>
        <p:grpSp>
          <p:nvGrpSpPr>
            <p:cNvPr id="89" name="Group 88">
              <a:extLst>
                <a:ext uri="{FF2B5EF4-FFF2-40B4-BE49-F238E27FC236}">
                  <a16:creationId xmlns:a16="http://schemas.microsoft.com/office/drawing/2014/main" id="{9065300F-A304-4EB9-A86A-20A7901859C2}"/>
                </a:ext>
              </a:extLst>
            </p:cNvPr>
            <p:cNvGrpSpPr/>
            <p:nvPr/>
          </p:nvGrpSpPr>
          <p:grpSpPr>
            <a:xfrm>
              <a:off x="1708039" y="4339446"/>
              <a:ext cx="755599" cy="215444"/>
              <a:chOff x="2024643" y="3850665"/>
              <a:chExt cx="755599" cy="215444"/>
            </a:xfrm>
          </p:grpSpPr>
          <p:sp>
            <p:nvSpPr>
              <p:cNvPr id="94" name="Rectangle 93">
                <a:extLst>
                  <a:ext uri="{FF2B5EF4-FFF2-40B4-BE49-F238E27FC236}">
                    <a16:creationId xmlns:a16="http://schemas.microsoft.com/office/drawing/2014/main" id="{B9B473C5-FF74-4FB9-A7BB-7C53A638C1E9}"/>
                  </a:ext>
                </a:extLst>
              </p:cNvPr>
              <p:cNvSpPr/>
              <p:nvPr/>
            </p:nvSpPr>
            <p:spPr bwMode="auto">
              <a:xfrm>
                <a:off x="2024643" y="3860439"/>
                <a:ext cx="755599" cy="202407"/>
              </a:xfrm>
              <a:prstGeom prst="rect">
                <a:avLst/>
              </a:prstGeom>
              <a:noFill/>
              <a:ln>
                <a:solidFill>
                  <a:sysClr val="windowText" lastClr="000000"/>
                </a:solidFill>
              </a:ln>
              <a:effectLst/>
            </p:spPr>
            <p:txBody>
              <a:bodyPr vert="horz" wrap="square" lIns="91461" tIns="45731" rIns="91461" bIns="45731" numCol="1" rtlCol="0" anchor="t" anchorCtr="0" compatLnSpc="1">
                <a:prstTxWarp prst="textNoShape">
                  <a:avLst/>
                </a:prstTxWarp>
              </a:bodyPr>
              <a:lstStyle/>
              <a:p>
                <a:pPr marL="0" marR="0" lvl="0" indent="0" defTabSz="914583" eaLnBrk="1" fontAlgn="auto" latinLnBrk="0" hangingPunct="1">
                  <a:lnSpc>
                    <a:spcPct val="100000"/>
                  </a:lnSpc>
                  <a:spcBef>
                    <a:spcPts val="0"/>
                  </a:spcBef>
                  <a:spcAft>
                    <a:spcPts val="0"/>
                  </a:spcAft>
                  <a:buClr>
                    <a:srgbClr val="CC9900"/>
                  </a:buClr>
                  <a:buSzTx/>
                  <a:buFont typeface="Wingdings" pitchFamily="2" charset="2"/>
                  <a:buChar char="n"/>
                  <a:tabLst/>
                  <a:defRPr/>
                </a:pPr>
                <a:endParaRPr kumimoji="0" lang="en-US" sz="800" b="0" i="0" u="none" strike="noStrike" kern="0" cap="none" spc="0" normalizeH="0" baseline="0" noProof="0">
                  <a:ln>
                    <a:noFill/>
                  </a:ln>
                  <a:solidFill>
                    <a:prstClr val="black"/>
                  </a:solidFill>
                  <a:effectLst/>
                  <a:uLnTx/>
                  <a:uFillTx/>
                  <a:latin typeface="Arial" charset="0"/>
                  <a:ea typeface="宋体" charset="-122"/>
                </a:endParaRPr>
              </a:p>
            </p:txBody>
          </p:sp>
          <p:sp>
            <p:nvSpPr>
              <p:cNvPr id="95" name="Rectangle 94">
                <a:extLst>
                  <a:ext uri="{FF2B5EF4-FFF2-40B4-BE49-F238E27FC236}">
                    <a16:creationId xmlns:a16="http://schemas.microsoft.com/office/drawing/2014/main" id="{5CEAF530-C52E-4248-AB2A-6015C0BCC571}"/>
                  </a:ext>
                </a:extLst>
              </p:cNvPr>
              <p:cNvSpPr/>
              <p:nvPr/>
            </p:nvSpPr>
            <p:spPr>
              <a:xfrm>
                <a:off x="2099385" y="3850665"/>
                <a:ext cx="606114" cy="215444"/>
              </a:xfrm>
              <a:prstGeom prst="rect">
                <a:avLst/>
              </a:prstGeom>
            </p:spPr>
            <p:txBody>
              <a:bodyPr wrap="square">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800" b="0" i="0" u="none" strike="noStrike" kern="0" cap="none" spc="0" normalizeH="0" baseline="0" noProof="0" dirty="0">
                    <a:ln>
                      <a:noFill/>
                    </a:ln>
                    <a:solidFill>
                      <a:prstClr val="black"/>
                    </a:solidFill>
                    <a:effectLst/>
                    <a:uLnTx/>
                    <a:uFillTx/>
                    <a:latin typeface="Calibri" pitchFamily="34" charset="0"/>
                    <a:ea typeface="微软雅黑" panose="020B0503020204020204" pitchFamily="34" charset="-122"/>
                    <a:cs typeface="Calibri" panose="020F0502020204030204" pitchFamily="34" charset="0"/>
                  </a:rPr>
                  <a:t>DL PPDU</a:t>
                </a:r>
              </a:p>
            </p:txBody>
          </p:sp>
        </p:grpSp>
        <p:grpSp>
          <p:nvGrpSpPr>
            <p:cNvPr id="90" name="Group 89">
              <a:extLst>
                <a:ext uri="{FF2B5EF4-FFF2-40B4-BE49-F238E27FC236}">
                  <a16:creationId xmlns:a16="http://schemas.microsoft.com/office/drawing/2014/main" id="{A57B7455-C079-47A6-98B8-4FB49C4498C9}"/>
                </a:ext>
              </a:extLst>
            </p:cNvPr>
            <p:cNvGrpSpPr/>
            <p:nvPr/>
          </p:nvGrpSpPr>
          <p:grpSpPr>
            <a:xfrm>
              <a:off x="2462910" y="4178033"/>
              <a:ext cx="362120" cy="369899"/>
              <a:chOff x="2685880" y="3689252"/>
              <a:chExt cx="362120" cy="369899"/>
            </a:xfrm>
          </p:grpSpPr>
          <p:sp>
            <p:nvSpPr>
              <p:cNvPr id="92" name="Rectangle 91">
                <a:extLst>
                  <a:ext uri="{FF2B5EF4-FFF2-40B4-BE49-F238E27FC236}">
                    <a16:creationId xmlns:a16="http://schemas.microsoft.com/office/drawing/2014/main" id="{AB1E5D9C-5988-4D42-A3AD-125F2A32416E}"/>
                  </a:ext>
                </a:extLst>
              </p:cNvPr>
              <p:cNvSpPr/>
              <p:nvPr/>
            </p:nvSpPr>
            <p:spPr bwMode="auto">
              <a:xfrm>
                <a:off x="2818672" y="3855507"/>
                <a:ext cx="96536" cy="203644"/>
              </a:xfrm>
              <a:prstGeom prst="rect">
                <a:avLst/>
              </a:prstGeom>
              <a:noFill/>
              <a:ln>
                <a:solidFill>
                  <a:sysClr val="windowText" lastClr="000000"/>
                </a:solidFill>
                <a:prstDash val="solid"/>
              </a:ln>
              <a:effectLst/>
            </p:spPr>
            <p:txBody>
              <a:bodyPr vert="horz" wrap="square" lIns="91461" tIns="45731" rIns="91461" bIns="45731" numCol="1" rtlCol="0" anchor="t" anchorCtr="0" compatLnSpc="1">
                <a:prstTxWarp prst="textNoShape">
                  <a:avLst/>
                </a:prstTxWarp>
              </a:bodyPr>
              <a:lstStyle/>
              <a:p>
                <a:pPr marL="0" marR="0" lvl="0" indent="0" defTabSz="914583" eaLnBrk="1" fontAlgn="auto" latinLnBrk="0" hangingPunct="1">
                  <a:lnSpc>
                    <a:spcPct val="100000"/>
                  </a:lnSpc>
                  <a:spcBef>
                    <a:spcPts val="0"/>
                  </a:spcBef>
                  <a:spcAft>
                    <a:spcPts val="0"/>
                  </a:spcAft>
                  <a:buClr>
                    <a:srgbClr val="CC9900"/>
                  </a:buClr>
                  <a:buSzTx/>
                  <a:buFont typeface="Wingdings" pitchFamily="2" charset="2"/>
                  <a:buChar char="n"/>
                  <a:tabLst/>
                  <a:defRPr/>
                </a:pPr>
                <a:endParaRPr kumimoji="0" lang="en-US" sz="800" b="0" i="0" u="none" strike="noStrike" kern="0" cap="none" spc="0" normalizeH="0" baseline="0" noProof="0">
                  <a:ln>
                    <a:noFill/>
                  </a:ln>
                  <a:solidFill>
                    <a:prstClr val="black"/>
                  </a:solidFill>
                  <a:effectLst/>
                  <a:uLnTx/>
                  <a:uFillTx/>
                  <a:latin typeface="Arial" charset="0"/>
                  <a:ea typeface="宋体" charset="-122"/>
                </a:endParaRPr>
              </a:p>
            </p:txBody>
          </p:sp>
          <p:sp>
            <p:nvSpPr>
              <p:cNvPr id="93" name="Rectangle 92">
                <a:extLst>
                  <a:ext uri="{FF2B5EF4-FFF2-40B4-BE49-F238E27FC236}">
                    <a16:creationId xmlns:a16="http://schemas.microsoft.com/office/drawing/2014/main" id="{105ADE4D-72BA-406A-8CEA-EB264CBA94E4}"/>
                  </a:ext>
                </a:extLst>
              </p:cNvPr>
              <p:cNvSpPr/>
              <p:nvPr/>
            </p:nvSpPr>
            <p:spPr>
              <a:xfrm>
                <a:off x="2685880" y="3689252"/>
                <a:ext cx="362120" cy="215444"/>
              </a:xfrm>
              <a:prstGeom prst="rect">
                <a:avLst/>
              </a:prstGeom>
            </p:spPr>
            <p:txBody>
              <a:bodyPr wrap="square">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800" b="0" i="0" u="none" strike="noStrike" kern="0" cap="none" spc="0" normalizeH="0" baseline="0" noProof="0" dirty="0">
                    <a:ln>
                      <a:noFill/>
                    </a:ln>
                    <a:solidFill>
                      <a:prstClr val="black"/>
                    </a:solidFill>
                    <a:effectLst/>
                    <a:uLnTx/>
                    <a:uFillTx/>
                    <a:latin typeface="Calibri" pitchFamily="34" charset="0"/>
                    <a:ea typeface="微软雅黑" panose="020B0503020204020204" pitchFamily="34" charset="-122"/>
                    <a:cs typeface="Calibri" panose="020F0502020204030204" pitchFamily="34" charset="0"/>
                  </a:rPr>
                  <a:t>ACK</a:t>
                </a:r>
              </a:p>
            </p:txBody>
          </p:sp>
        </p:grpSp>
        <p:sp>
          <p:nvSpPr>
            <p:cNvPr id="91" name="Rectangle 90">
              <a:extLst>
                <a:ext uri="{FF2B5EF4-FFF2-40B4-BE49-F238E27FC236}">
                  <a16:creationId xmlns:a16="http://schemas.microsoft.com/office/drawing/2014/main" id="{75E3513A-DAB1-43C7-B44D-D319182C8A9D}"/>
                </a:ext>
              </a:extLst>
            </p:cNvPr>
            <p:cNvSpPr/>
            <p:nvPr/>
          </p:nvSpPr>
          <p:spPr>
            <a:xfrm>
              <a:off x="2334813" y="4498177"/>
              <a:ext cx="402882" cy="215444"/>
            </a:xfrm>
            <a:prstGeom prst="rect">
              <a:avLst/>
            </a:prstGeom>
          </p:spPr>
          <p:txBody>
            <a:bodyPr wrap="square">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800" b="0" i="0" u="none" strike="noStrike" kern="0" cap="none" spc="0" normalizeH="0" baseline="0" noProof="0" dirty="0">
                  <a:ln>
                    <a:noFill/>
                  </a:ln>
                  <a:solidFill>
                    <a:prstClr val="black"/>
                  </a:solidFill>
                  <a:effectLst/>
                  <a:uLnTx/>
                  <a:uFillTx/>
                  <a:latin typeface="Calibri" pitchFamily="34" charset="0"/>
                  <a:ea typeface="微软雅黑" panose="020B0503020204020204" pitchFamily="34" charset="-122"/>
                  <a:cs typeface="Calibri" panose="020F0502020204030204" pitchFamily="34" charset="0"/>
                </a:rPr>
                <a:t>SIFS</a:t>
              </a:r>
            </a:p>
          </p:txBody>
        </p:sp>
      </p:grpSp>
      <p:grpSp>
        <p:nvGrpSpPr>
          <p:cNvPr id="3" name="Group 2">
            <a:extLst>
              <a:ext uri="{FF2B5EF4-FFF2-40B4-BE49-F238E27FC236}">
                <a16:creationId xmlns:a16="http://schemas.microsoft.com/office/drawing/2014/main" id="{2AABCB43-FB7C-47A4-AA6D-2E8062AD21BF}"/>
              </a:ext>
            </a:extLst>
          </p:cNvPr>
          <p:cNvGrpSpPr/>
          <p:nvPr/>
        </p:nvGrpSpPr>
        <p:grpSpPr>
          <a:xfrm>
            <a:off x="8370219" y="1543497"/>
            <a:ext cx="3689533" cy="1328870"/>
            <a:chOff x="4577476" y="4828204"/>
            <a:chExt cx="3689533" cy="1328870"/>
          </a:xfrm>
        </p:grpSpPr>
        <p:cxnSp>
          <p:nvCxnSpPr>
            <p:cNvPr id="116" name="Straight Arrow Connector 115">
              <a:extLst>
                <a:ext uri="{FF2B5EF4-FFF2-40B4-BE49-F238E27FC236}">
                  <a16:creationId xmlns:a16="http://schemas.microsoft.com/office/drawing/2014/main" id="{0CE41F7A-0FB4-4722-AF91-789FA5EAB585}"/>
                </a:ext>
              </a:extLst>
            </p:cNvPr>
            <p:cNvCxnSpPr/>
            <p:nvPr/>
          </p:nvCxnSpPr>
          <p:spPr>
            <a:xfrm>
              <a:off x="5313537" y="5484079"/>
              <a:ext cx="2468880" cy="0"/>
            </a:xfrm>
            <a:prstGeom prst="straightConnector1">
              <a:avLst/>
            </a:prstGeom>
            <a:noFill/>
            <a:ln w="9525" cap="flat" cmpd="sng" algn="ctr">
              <a:solidFill>
                <a:sysClr val="windowText" lastClr="000000"/>
              </a:solidFill>
              <a:prstDash val="solid"/>
              <a:tailEnd type="triangle"/>
            </a:ln>
            <a:effectLst/>
          </p:spPr>
        </p:cxnSp>
        <p:sp>
          <p:nvSpPr>
            <p:cNvPr id="117" name="Rectangle 116">
              <a:extLst>
                <a:ext uri="{FF2B5EF4-FFF2-40B4-BE49-F238E27FC236}">
                  <a16:creationId xmlns:a16="http://schemas.microsoft.com/office/drawing/2014/main" id="{A2565F47-C43B-4688-B49A-793296B6052D}"/>
                </a:ext>
              </a:extLst>
            </p:cNvPr>
            <p:cNvSpPr/>
            <p:nvPr/>
          </p:nvSpPr>
          <p:spPr>
            <a:xfrm>
              <a:off x="7416274" y="5452221"/>
              <a:ext cx="533231" cy="215444"/>
            </a:xfrm>
            <a:prstGeom prst="rect">
              <a:avLst/>
            </a:prstGeom>
          </p:spPr>
          <p:txBody>
            <a:bodyPr wrap="square">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800" b="0" i="0" u="none" strike="noStrike" kern="0" cap="none" spc="0" normalizeH="0" baseline="0" noProof="0" dirty="0">
                  <a:ln>
                    <a:noFill/>
                  </a:ln>
                  <a:solidFill>
                    <a:prstClr val="black"/>
                  </a:solidFill>
                  <a:effectLst/>
                  <a:uLnTx/>
                  <a:uFillTx/>
                  <a:latin typeface="Calibri" pitchFamily="34" charset="0"/>
                  <a:ea typeface="微软雅黑" panose="020B0503020204020204" pitchFamily="34" charset="-122"/>
                  <a:cs typeface="Calibri" panose="020F0502020204030204" pitchFamily="34" charset="0"/>
                </a:rPr>
                <a:t>time</a:t>
              </a:r>
            </a:p>
          </p:txBody>
        </p:sp>
        <p:sp>
          <p:nvSpPr>
            <p:cNvPr id="118" name="Rectangle 117">
              <a:extLst>
                <a:ext uri="{FF2B5EF4-FFF2-40B4-BE49-F238E27FC236}">
                  <a16:creationId xmlns:a16="http://schemas.microsoft.com/office/drawing/2014/main" id="{864D2573-906C-4F84-AD24-27F47FAAE52A}"/>
                </a:ext>
              </a:extLst>
            </p:cNvPr>
            <p:cNvSpPr/>
            <p:nvPr/>
          </p:nvSpPr>
          <p:spPr bwMode="auto">
            <a:xfrm>
              <a:off x="5525213" y="5281439"/>
              <a:ext cx="231130" cy="202407"/>
            </a:xfrm>
            <a:prstGeom prst="rect">
              <a:avLst/>
            </a:prstGeom>
            <a:noFill/>
            <a:ln>
              <a:solidFill>
                <a:sysClr val="windowText" lastClr="000000"/>
              </a:solidFill>
            </a:ln>
            <a:effectLst/>
          </p:spPr>
          <p:txBody>
            <a:bodyPr vert="horz" wrap="square" lIns="91461" tIns="45731" rIns="91461" bIns="45731" numCol="1" rtlCol="0" anchor="t" anchorCtr="0" compatLnSpc="1">
              <a:prstTxWarp prst="textNoShape">
                <a:avLst/>
              </a:prstTxWarp>
            </a:bodyPr>
            <a:lstStyle/>
            <a:p>
              <a:pPr marL="0" marR="0" lvl="0" indent="0" defTabSz="914583" eaLnBrk="1" fontAlgn="auto" latinLnBrk="0" hangingPunct="1">
                <a:lnSpc>
                  <a:spcPct val="100000"/>
                </a:lnSpc>
                <a:spcBef>
                  <a:spcPts val="0"/>
                </a:spcBef>
                <a:spcAft>
                  <a:spcPts val="0"/>
                </a:spcAft>
                <a:buClr>
                  <a:srgbClr val="CC9900"/>
                </a:buClr>
                <a:buSzTx/>
                <a:buFont typeface="Wingdings" pitchFamily="2" charset="2"/>
                <a:buChar char="n"/>
                <a:tabLst/>
                <a:defRPr/>
              </a:pPr>
              <a:endParaRPr kumimoji="0" lang="en-US" sz="800" b="0" i="0" u="none" strike="noStrike" kern="0" cap="none" spc="0" normalizeH="0" baseline="0" noProof="0">
                <a:ln>
                  <a:noFill/>
                </a:ln>
                <a:solidFill>
                  <a:prstClr val="black"/>
                </a:solidFill>
                <a:effectLst/>
                <a:uLnTx/>
                <a:uFillTx/>
                <a:latin typeface="Arial" charset="0"/>
                <a:ea typeface="宋体" charset="-122"/>
              </a:endParaRPr>
            </a:p>
          </p:txBody>
        </p:sp>
        <p:sp>
          <p:nvSpPr>
            <p:cNvPr id="119" name="Rectangle 118">
              <a:extLst>
                <a:ext uri="{FF2B5EF4-FFF2-40B4-BE49-F238E27FC236}">
                  <a16:creationId xmlns:a16="http://schemas.microsoft.com/office/drawing/2014/main" id="{CF7F38E5-BE2F-4EEC-800F-6210C4267139}"/>
                </a:ext>
              </a:extLst>
            </p:cNvPr>
            <p:cNvSpPr/>
            <p:nvPr/>
          </p:nvSpPr>
          <p:spPr>
            <a:xfrm>
              <a:off x="5321366" y="5092557"/>
              <a:ext cx="606114" cy="215444"/>
            </a:xfrm>
            <a:prstGeom prst="rect">
              <a:avLst/>
            </a:prstGeom>
          </p:spPr>
          <p:txBody>
            <a:bodyPr wrap="square">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800" b="0" i="0" u="none" strike="noStrike" kern="0" cap="none" spc="0" normalizeH="0" baseline="0" noProof="0" dirty="0">
                  <a:ln>
                    <a:noFill/>
                  </a:ln>
                  <a:solidFill>
                    <a:prstClr val="black"/>
                  </a:solidFill>
                  <a:effectLst/>
                  <a:uLnTx/>
                  <a:uFillTx/>
                  <a:latin typeface="Calibri" pitchFamily="34" charset="0"/>
                  <a:ea typeface="微软雅黑" panose="020B0503020204020204" pitchFamily="34" charset="-122"/>
                  <a:cs typeface="Calibri" panose="020F0502020204030204" pitchFamily="34" charset="0"/>
                </a:rPr>
                <a:t>Co-trigger</a:t>
              </a:r>
            </a:p>
          </p:txBody>
        </p:sp>
        <p:sp>
          <p:nvSpPr>
            <p:cNvPr id="120" name="Rectangle 119">
              <a:extLst>
                <a:ext uri="{FF2B5EF4-FFF2-40B4-BE49-F238E27FC236}">
                  <a16:creationId xmlns:a16="http://schemas.microsoft.com/office/drawing/2014/main" id="{4D508A45-C547-43DC-B6B5-8E00694692EA}"/>
                </a:ext>
              </a:extLst>
            </p:cNvPr>
            <p:cNvSpPr/>
            <p:nvPr/>
          </p:nvSpPr>
          <p:spPr bwMode="auto">
            <a:xfrm>
              <a:off x="5460583" y="5281489"/>
              <a:ext cx="65598" cy="202407"/>
            </a:xfrm>
            <a:prstGeom prst="rect">
              <a:avLst/>
            </a:prstGeom>
            <a:noFill/>
            <a:ln>
              <a:solidFill>
                <a:sysClr val="windowText" lastClr="000000"/>
              </a:solidFill>
            </a:ln>
            <a:effectLst/>
          </p:spPr>
          <p:txBody>
            <a:bodyPr vert="horz" wrap="square" lIns="91461" tIns="45731" rIns="91461" bIns="45731" numCol="1" rtlCol="0" anchor="t" anchorCtr="0" compatLnSpc="1">
              <a:prstTxWarp prst="textNoShape">
                <a:avLst/>
              </a:prstTxWarp>
            </a:bodyPr>
            <a:lstStyle/>
            <a:p>
              <a:pPr marL="0" marR="0" lvl="0" indent="0" defTabSz="914583" eaLnBrk="1" fontAlgn="auto" latinLnBrk="0" hangingPunct="1">
                <a:lnSpc>
                  <a:spcPct val="100000"/>
                </a:lnSpc>
                <a:spcBef>
                  <a:spcPts val="0"/>
                </a:spcBef>
                <a:spcAft>
                  <a:spcPts val="0"/>
                </a:spcAft>
                <a:buClr>
                  <a:srgbClr val="CC9900"/>
                </a:buClr>
                <a:buSzTx/>
                <a:buFont typeface="Wingdings" pitchFamily="2" charset="2"/>
                <a:buChar char="n"/>
                <a:tabLst/>
                <a:defRPr/>
              </a:pPr>
              <a:endParaRPr kumimoji="0" lang="en-US" sz="800" b="0" i="0" u="none" strike="noStrike" kern="0" cap="none" spc="0" normalizeH="0" baseline="0" noProof="0">
                <a:ln>
                  <a:noFill/>
                </a:ln>
                <a:solidFill>
                  <a:prstClr val="black"/>
                </a:solidFill>
                <a:effectLst/>
                <a:uLnTx/>
                <a:uFillTx/>
                <a:latin typeface="Arial" charset="0"/>
                <a:ea typeface="宋体" charset="-122"/>
              </a:endParaRPr>
            </a:p>
          </p:txBody>
        </p:sp>
        <p:sp>
          <p:nvSpPr>
            <p:cNvPr id="121" name="Rectangle 120">
              <a:extLst>
                <a:ext uri="{FF2B5EF4-FFF2-40B4-BE49-F238E27FC236}">
                  <a16:creationId xmlns:a16="http://schemas.microsoft.com/office/drawing/2014/main" id="{7AA17F3C-A9DC-484B-8AF9-CA403CF6107F}"/>
                </a:ext>
              </a:extLst>
            </p:cNvPr>
            <p:cNvSpPr/>
            <p:nvPr/>
          </p:nvSpPr>
          <p:spPr bwMode="auto">
            <a:xfrm>
              <a:off x="5393591" y="5281489"/>
              <a:ext cx="65598" cy="202407"/>
            </a:xfrm>
            <a:prstGeom prst="rect">
              <a:avLst/>
            </a:prstGeom>
            <a:noFill/>
            <a:ln>
              <a:solidFill>
                <a:sysClr val="windowText" lastClr="000000"/>
              </a:solidFill>
            </a:ln>
            <a:effectLst/>
          </p:spPr>
          <p:txBody>
            <a:bodyPr vert="horz" wrap="square" lIns="91461" tIns="45731" rIns="91461" bIns="45731" numCol="1" rtlCol="0" anchor="t" anchorCtr="0" compatLnSpc="1">
              <a:prstTxWarp prst="textNoShape">
                <a:avLst/>
              </a:prstTxWarp>
            </a:bodyPr>
            <a:lstStyle/>
            <a:p>
              <a:pPr marL="0" marR="0" lvl="0" indent="0" defTabSz="914583" eaLnBrk="1" fontAlgn="auto" latinLnBrk="0" hangingPunct="1">
                <a:lnSpc>
                  <a:spcPct val="100000"/>
                </a:lnSpc>
                <a:spcBef>
                  <a:spcPts val="0"/>
                </a:spcBef>
                <a:spcAft>
                  <a:spcPts val="0"/>
                </a:spcAft>
                <a:buClr>
                  <a:srgbClr val="CC9900"/>
                </a:buClr>
                <a:buSzTx/>
                <a:buFont typeface="Wingdings" pitchFamily="2" charset="2"/>
                <a:buChar char="n"/>
                <a:tabLst/>
                <a:defRPr/>
              </a:pPr>
              <a:endParaRPr kumimoji="0" lang="en-US" sz="800" b="0" i="0" u="none" strike="noStrike" kern="0" cap="none" spc="0" normalizeH="0" baseline="0" noProof="0">
                <a:ln>
                  <a:noFill/>
                </a:ln>
                <a:solidFill>
                  <a:prstClr val="black"/>
                </a:solidFill>
                <a:effectLst/>
                <a:uLnTx/>
                <a:uFillTx/>
                <a:latin typeface="Arial" charset="0"/>
                <a:ea typeface="宋体" charset="-122"/>
              </a:endParaRPr>
            </a:p>
          </p:txBody>
        </p:sp>
        <p:sp>
          <p:nvSpPr>
            <p:cNvPr id="122" name="TextBox 121">
              <a:extLst>
                <a:ext uri="{FF2B5EF4-FFF2-40B4-BE49-F238E27FC236}">
                  <a16:creationId xmlns:a16="http://schemas.microsoft.com/office/drawing/2014/main" id="{C00A75E0-1E02-4C28-A371-CF15A2AA7505}"/>
                </a:ext>
              </a:extLst>
            </p:cNvPr>
            <p:cNvSpPr txBox="1"/>
            <p:nvPr/>
          </p:nvSpPr>
          <p:spPr>
            <a:xfrm>
              <a:off x="4580313" y="5354065"/>
              <a:ext cx="856026" cy="246221"/>
            </a:xfrm>
            <a:prstGeom prst="rect">
              <a:avLst/>
            </a:prstGeom>
            <a:noFill/>
          </p:spPr>
          <p:txBody>
            <a:bodyPr wrap="square" rtlCol="0">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000" b="1" i="0" u="none" strike="noStrike" kern="0" cap="none" spc="0" normalizeH="0" baseline="0" noProof="0" dirty="0">
                  <a:ln>
                    <a:noFill/>
                  </a:ln>
                  <a:solidFill>
                    <a:prstClr val="black"/>
                  </a:solidFill>
                  <a:effectLst/>
                  <a:uLnTx/>
                  <a:uFillTx/>
                  <a:latin typeface="Calibri" pitchFamily="34" charset="0"/>
                  <a:ea typeface="宋体" charset="-122"/>
                </a:rPr>
                <a:t>Sharing AP</a:t>
              </a:r>
            </a:p>
          </p:txBody>
        </p:sp>
        <p:grpSp>
          <p:nvGrpSpPr>
            <p:cNvPr id="123" name="Group 122">
              <a:extLst>
                <a:ext uri="{FF2B5EF4-FFF2-40B4-BE49-F238E27FC236}">
                  <a16:creationId xmlns:a16="http://schemas.microsoft.com/office/drawing/2014/main" id="{631A2A04-0F08-494E-9E28-B42AA199A673}"/>
                </a:ext>
              </a:extLst>
            </p:cNvPr>
            <p:cNvGrpSpPr/>
            <p:nvPr/>
          </p:nvGrpSpPr>
          <p:grpSpPr>
            <a:xfrm>
              <a:off x="5885654" y="5268690"/>
              <a:ext cx="755599" cy="215444"/>
              <a:chOff x="2025288" y="3850665"/>
              <a:chExt cx="755599" cy="215444"/>
            </a:xfrm>
          </p:grpSpPr>
          <p:sp>
            <p:nvSpPr>
              <p:cNvPr id="138" name="Rectangle 137">
                <a:extLst>
                  <a:ext uri="{FF2B5EF4-FFF2-40B4-BE49-F238E27FC236}">
                    <a16:creationId xmlns:a16="http://schemas.microsoft.com/office/drawing/2014/main" id="{B1A13158-BB93-4F62-B6FF-E3828A89C7AF}"/>
                  </a:ext>
                </a:extLst>
              </p:cNvPr>
              <p:cNvSpPr/>
              <p:nvPr/>
            </p:nvSpPr>
            <p:spPr bwMode="auto">
              <a:xfrm>
                <a:off x="2025288" y="3858695"/>
                <a:ext cx="755599" cy="202407"/>
              </a:xfrm>
              <a:prstGeom prst="rect">
                <a:avLst/>
              </a:prstGeom>
              <a:noFill/>
              <a:ln>
                <a:solidFill>
                  <a:sysClr val="windowText" lastClr="000000"/>
                </a:solidFill>
              </a:ln>
              <a:effectLst/>
            </p:spPr>
            <p:txBody>
              <a:bodyPr vert="horz" wrap="square" lIns="91461" tIns="45731" rIns="91461" bIns="45731" numCol="1" rtlCol="0" anchor="t" anchorCtr="0" compatLnSpc="1">
                <a:prstTxWarp prst="textNoShape">
                  <a:avLst/>
                </a:prstTxWarp>
              </a:bodyPr>
              <a:lstStyle/>
              <a:p>
                <a:pPr marL="0" marR="0" lvl="0" indent="0" defTabSz="914583" eaLnBrk="1" fontAlgn="auto" latinLnBrk="0" hangingPunct="1">
                  <a:lnSpc>
                    <a:spcPct val="100000"/>
                  </a:lnSpc>
                  <a:spcBef>
                    <a:spcPts val="0"/>
                  </a:spcBef>
                  <a:spcAft>
                    <a:spcPts val="0"/>
                  </a:spcAft>
                  <a:buClr>
                    <a:srgbClr val="CC9900"/>
                  </a:buClr>
                  <a:buSzTx/>
                  <a:buFont typeface="Wingdings" pitchFamily="2" charset="2"/>
                  <a:buChar char="n"/>
                  <a:tabLst/>
                  <a:defRPr/>
                </a:pPr>
                <a:endParaRPr kumimoji="0" lang="en-US" sz="800" b="0" i="0" u="none" strike="noStrike" kern="0" cap="none" spc="0" normalizeH="0" baseline="0" noProof="0">
                  <a:ln>
                    <a:noFill/>
                  </a:ln>
                  <a:solidFill>
                    <a:prstClr val="black"/>
                  </a:solidFill>
                  <a:effectLst/>
                  <a:uLnTx/>
                  <a:uFillTx/>
                  <a:latin typeface="Arial" charset="0"/>
                  <a:ea typeface="宋体" charset="-122"/>
                </a:endParaRPr>
              </a:p>
            </p:txBody>
          </p:sp>
          <p:sp>
            <p:nvSpPr>
              <p:cNvPr id="139" name="Rectangle 138">
                <a:extLst>
                  <a:ext uri="{FF2B5EF4-FFF2-40B4-BE49-F238E27FC236}">
                    <a16:creationId xmlns:a16="http://schemas.microsoft.com/office/drawing/2014/main" id="{3E7D20F6-CA7C-497A-AE65-7091E0161154}"/>
                  </a:ext>
                </a:extLst>
              </p:cNvPr>
              <p:cNvSpPr/>
              <p:nvPr/>
            </p:nvSpPr>
            <p:spPr>
              <a:xfrm>
                <a:off x="2099385" y="3850665"/>
                <a:ext cx="606114" cy="215444"/>
              </a:xfrm>
              <a:prstGeom prst="rect">
                <a:avLst/>
              </a:prstGeom>
            </p:spPr>
            <p:txBody>
              <a:bodyPr wrap="square">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800" b="0" i="0" u="none" strike="noStrike" kern="0" cap="none" spc="0" normalizeH="0" baseline="0" noProof="0" dirty="0">
                    <a:ln>
                      <a:noFill/>
                    </a:ln>
                    <a:solidFill>
                      <a:prstClr val="black"/>
                    </a:solidFill>
                    <a:effectLst/>
                    <a:uLnTx/>
                    <a:uFillTx/>
                    <a:latin typeface="Calibri" pitchFamily="34" charset="0"/>
                    <a:ea typeface="微软雅黑" panose="020B0503020204020204" pitchFamily="34" charset="-122"/>
                    <a:cs typeface="Calibri" panose="020F0502020204030204" pitchFamily="34" charset="0"/>
                  </a:rPr>
                  <a:t>DL PPDU</a:t>
                </a:r>
              </a:p>
            </p:txBody>
          </p:sp>
        </p:grpSp>
        <p:sp>
          <p:nvSpPr>
            <p:cNvPr id="124" name="Rectangle 123">
              <a:extLst>
                <a:ext uri="{FF2B5EF4-FFF2-40B4-BE49-F238E27FC236}">
                  <a16:creationId xmlns:a16="http://schemas.microsoft.com/office/drawing/2014/main" id="{8395A170-28FD-4CFF-8CDE-1FC05A0500E1}"/>
                </a:ext>
              </a:extLst>
            </p:cNvPr>
            <p:cNvSpPr/>
            <p:nvPr/>
          </p:nvSpPr>
          <p:spPr>
            <a:xfrm>
              <a:off x="5617700" y="5431654"/>
              <a:ext cx="402882" cy="215444"/>
            </a:xfrm>
            <a:prstGeom prst="rect">
              <a:avLst/>
            </a:prstGeom>
          </p:spPr>
          <p:txBody>
            <a:bodyPr wrap="square">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800" b="0" i="0" u="none" strike="noStrike" kern="0" cap="none" spc="0" normalizeH="0" baseline="0" noProof="0" dirty="0">
                  <a:ln>
                    <a:noFill/>
                  </a:ln>
                  <a:solidFill>
                    <a:prstClr val="black"/>
                  </a:solidFill>
                  <a:effectLst/>
                  <a:uLnTx/>
                  <a:uFillTx/>
                  <a:latin typeface="Calibri" pitchFamily="34" charset="0"/>
                  <a:ea typeface="微软雅黑" panose="020B0503020204020204" pitchFamily="34" charset="-122"/>
                  <a:cs typeface="Calibri" panose="020F0502020204030204" pitchFamily="34" charset="0"/>
                </a:rPr>
                <a:t>SIFS</a:t>
              </a:r>
            </a:p>
          </p:txBody>
        </p:sp>
        <p:grpSp>
          <p:nvGrpSpPr>
            <p:cNvPr id="125" name="Group 124">
              <a:extLst>
                <a:ext uri="{FF2B5EF4-FFF2-40B4-BE49-F238E27FC236}">
                  <a16:creationId xmlns:a16="http://schemas.microsoft.com/office/drawing/2014/main" id="{1B40464A-C90F-4A8F-9B9C-03E63D18BD1A}"/>
                </a:ext>
              </a:extLst>
            </p:cNvPr>
            <p:cNvGrpSpPr/>
            <p:nvPr/>
          </p:nvGrpSpPr>
          <p:grpSpPr>
            <a:xfrm>
              <a:off x="6641555" y="5109974"/>
              <a:ext cx="362120" cy="371435"/>
              <a:chOff x="2687555" y="3687716"/>
              <a:chExt cx="362120" cy="371435"/>
            </a:xfrm>
          </p:grpSpPr>
          <p:sp>
            <p:nvSpPr>
              <p:cNvPr id="136" name="Rectangle 135">
                <a:extLst>
                  <a:ext uri="{FF2B5EF4-FFF2-40B4-BE49-F238E27FC236}">
                    <a16:creationId xmlns:a16="http://schemas.microsoft.com/office/drawing/2014/main" id="{561EC43A-EA25-4F42-BC6F-13B552EAF85E}"/>
                  </a:ext>
                </a:extLst>
              </p:cNvPr>
              <p:cNvSpPr/>
              <p:nvPr/>
            </p:nvSpPr>
            <p:spPr bwMode="auto">
              <a:xfrm>
                <a:off x="2818672" y="3855507"/>
                <a:ext cx="96536" cy="203644"/>
              </a:xfrm>
              <a:prstGeom prst="rect">
                <a:avLst/>
              </a:prstGeom>
              <a:noFill/>
              <a:ln>
                <a:solidFill>
                  <a:sysClr val="windowText" lastClr="000000"/>
                </a:solidFill>
              </a:ln>
              <a:effectLst/>
            </p:spPr>
            <p:txBody>
              <a:bodyPr vert="horz" wrap="square" lIns="91461" tIns="45731" rIns="91461" bIns="45731" numCol="1" rtlCol="0" anchor="t" anchorCtr="0" compatLnSpc="1">
                <a:prstTxWarp prst="textNoShape">
                  <a:avLst/>
                </a:prstTxWarp>
              </a:bodyPr>
              <a:lstStyle/>
              <a:p>
                <a:pPr marL="0" marR="0" lvl="0" indent="0" defTabSz="914583" eaLnBrk="1" fontAlgn="auto" latinLnBrk="0" hangingPunct="1">
                  <a:lnSpc>
                    <a:spcPct val="100000"/>
                  </a:lnSpc>
                  <a:spcBef>
                    <a:spcPts val="0"/>
                  </a:spcBef>
                  <a:spcAft>
                    <a:spcPts val="0"/>
                  </a:spcAft>
                  <a:buClr>
                    <a:srgbClr val="CC9900"/>
                  </a:buClr>
                  <a:buSzTx/>
                  <a:buFont typeface="Wingdings" pitchFamily="2" charset="2"/>
                  <a:buChar char="n"/>
                  <a:tabLst/>
                  <a:defRPr/>
                </a:pPr>
                <a:endParaRPr kumimoji="0" lang="en-US" sz="800" b="0" i="0" u="none" strike="noStrike" kern="0" cap="none" spc="0" normalizeH="0" baseline="0" noProof="0">
                  <a:ln>
                    <a:noFill/>
                  </a:ln>
                  <a:solidFill>
                    <a:prstClr val="black"/>
                  </a:solidFill>
                  <a:effectLst/>
                  <a:uLnTx/>
                  <a:uFillTx/>
                  <a:latin typeface="Arial" charset="0"/>
                  <a:ea typeface="宋体" charset="-122"/>
                </a:endParaRPr>
              </a:p>
            </p:txBody>
          </p:sp>
          <p:sp>
            <p:nvSpPr>
              <p:cNvPr id="137" name="Rectangle 136">
                <a:extLst>
                  <a:ext uri="{FF2B5EF4-FFF2-40B4-BE49-F238E27FC236}">
                    <a16:creationId xmlns:a16="http://schemas.microsoft.com/office/drawing/2014/main" id="{28EEE233-2681-4570-9B5E-1D610A97CFE5}"/>
                  </a:ext>
                </a:extLst>
              </p:cNvPr>
              <p:cNvSpPr/>
              <p:nvPr/>
            </p:nvSpPr>
            <p:spPr>
              <a:xfrm>
                <a:off x="2687555" y="3687716"/>
                <a:ext cx="362120" cy="215444"/>
              </a:xfrm>
              <a:prstGeom prst="rect">
                <a:avLst/>
              </a:prstGeom>
            </p:spPr>
            <p:txBody>
              <a:bodyPr wrap="square">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800" b="0" i="0" u="none" strike="noStrike" kern="0" cap="none" spc="0" normalizeH="0" baseline="0" noProof="0" dirty="0">
                    <a:ln>
                      <a:noFill/>
                    </a:ln>
                    <a:solidFill>
                      <a:prstClr val="black"/>
                    </a:solidFill>
                    <a:effectLst/>
                    <a:uLnTx/>
                    <a:uFillTx/>
                    <a:latin typeface="Calibri" pitchFamily="34" charset="0"/>
                    <a:ea typeface="微软雅黑" panose="020B0503020204020204" pitchFamily="34" charset="-122"/>
                    <a:cs typeface="Calibri" panose="020F0502020204030204" pitchFamily="34" charset="0"/>
                  </a:rPr>
                  <a:t>ACK</a:t>
                </a:r>
              </a:p>
            </p:txBody>
          </p:sp>
        </p:grpSp>
        <p:sp>
          <p:nvSpPr>
            <p:cNvPr id="126" name="Rectangle 125">
              <a:extLst>
                <a:ext uri="{FF2B5EF4-FFF2-40B4-BE49-F238E27FC236}">
                  <a16:creationId xmlns:a16="http://schemas.microsoft.com/office/drawing/2014/main" id="{925F288F-38D5-465F-8E46-3D1EFFE04F64}"/>
                </a:ext>
              </a:extLst>
            </p:cNvPr>
            <p:cNvSpPr/>
            <p:nvPr/>
          </p:nvSpPr>
          <p:spPr>
            <a:xfrm>
              <a:off x="6512900" y="5429508"/>
              <a:ext cx="402882" cy="215444"/>
            </a:xfrm>
            <a:prstGeom prst="rect">
              <a:avLst/>
            </a:prstGeom>
          </p:spPr>
          <p:txBody>
            <a:bodyPr wrap="square">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800" b="0" i="0" u="none" strike="noStrike" kern="0" cap="none" spc="0" normalizeH="0" baseline="0" noProof="0" dirty="0">
                  <a:ln>
                    <a:noFill/>
                  </a:ln>
                  <a:solidFill>
                    <a:prstClr val="black"/>
                  </a:solidFill>
                  <a:effectLst/>
                  <a:uLnTx/>
                  <a:uFillTx/>
                  <a:latin typeface="Calibri" pitchFamily="34" charset="0"/>
                  <a:ea typeface="微软雅黑" panose="020B0503020204020204" pitchFamily="34" charset="-122"/>
                  <a:cs typeface="Calibri" panose="020F0502020204030204" pitchFamily="34" charset="0"/>
                </a:rPr>
                <a:t>SIFS</a:t>
              </a:r>
            </a:p>
          </p:txBody>
        </p:sp>
        <p:cxnSp>
          <p:nvCxnSpPr>
            <p:cNvPr id="127" name="Straight Arrow Connector 126">
              <a:extLst>
                <a:ext uri="{FF2B5EF4-FFF2-40B4-BE49-F238E27FC236}">
                  <a16:creationId xmlns:a16="http://schemas.microsoft.com/office/drawing/2014/main" id="{7EAD0575-47A8-4E65-B130-DEEAEFAE6069}"/>
                </a:ext>
              </a:extLst>
            </p:cNvPr>
            <p:cNvCxnSpPr/>
            <p:nvPr/>
          </p:nvCxnSpPr>
          <p:spPr>
            <a:xfrm>
              <a:off x="5310700" y="5972860"/>
              <a:ext cx="2468880" cy="0"/>
            </a:xfrm>
            <a:prstGeom prst="straightConnector1">
              <a:avLst/>
            </a:prstGeom>
            <a:noFill/>
            <a:ln w="9525" cap="flat" cmpd="sng" algn="ctr">
              <a:solidFill>
                <a:sysClr val="windowText" lastClr="000000"/>
              </a:solidFill>
              <a:prstDash val="solid"/>
              <a:tailEnd type="triangle"/>
            </a:ln>
            <a:effectLst/>
          </p:spPr>
        </p:cxnSp>
        <p:sp>
          <p:nvSpPr>
            <p:cNvPr id="128" name="Rectangle 127">
              <a:extLst>
                <a:ext uri="{FF2B5EF4-FFF2-40B4-BE49-F238E27FC236}">
                  <a16:creationId xmlns:a16="http://schemas.microsoft.com/office/drawing/2014/main" id="{958D2E66-A97F-48BB-9699-8974161942CB}"/>
                </a:ext>
              </a:extLst>
            </p:cNvPr>
            <p:cNvSpPr/>
            <p:nvPr/>
          </p:nvSpPr>
          <p:spPr>
            <a:xfrm>
              <a:off x="7411889" y="5941630"/>
              <a:ext cx="533231" cy="215444"/>
            </a:xfrm>
            <a:prstGeom prst="rect">
              <a:avLst/>
            </a:prstGeom>
          </p:spPr>
          <p:txBody>
            <a:bodyPr wrap="square">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800" b="0" i="0" u="none" strike="noStrike" kern="0" cap="none" spc="0" normalizeH="0" baseline="0" noProof="0" dirty="0">
                  <a:ln>
                    <a:noFill/>
                  </a:ln>
                  <a:solidFill>
                    <a:prstClr val="black"/>
                  </a:solidFill>
                  <a:effectLst/>
                  <a:uLnTx/>
                  <a:uFillTx/>
                  <a:latin typeface="Calibri" pitchFamily="34" charset="0"/>
                  <a:ea typeface="微软雅黑" panose="020B0503020204020204" pitchFamily="34" charset="-122"/>
                  <a:cs typeface="Calibri" panose="020F0502020204030204" pitchFamily="34" charset="0"/>
                </a:rPr>
                <a:t>time</a:t>
              </a:r>
            </a:p>
          </p:txBody>
        </p:sp>
        <p:sp>
          <p:nvSpPr>
            <p:cNvPr id="129" name="TextBox 128">
              <a:extLst>
                <a:ext uri="{FF2B5EF4-FFF2-40B4-BE49-F238E27FC236}">
                  <a16:creationId xmlns:a16="http://schemas.microsoft.com/office/drawing/2014/main" id="{5ADCB247-5CE8-416F-929E-262E17BEEA22}"/>
                </a:ext>
              </a:extLst>
            </p:cNvPr>
            <p:cNvSpPr txBox="1"/>
            <p:nvPr/>
          </p:nvSpPr>
          <p:spPr>
            <a:xfrm>
              <a:off x="4577476" y="5842846"/>
              <a:ext cx="856026" cy="246221"/>
            </a:xfrm>
            <a:prstGeom prst="rect">
              <a:avLst/>
            </a:prstGeom>
            <a:noFill/>
          </p:spPr>
          <p:txBody>
            <a:bodyPr wrap="square" rtlCol="0">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000" b="1" i="0" u="none" strike="noStrike" kern="0" cap="none" spc="0" normalizeH="0" baseline="0" noProof="0" dirty="0">
                  <a:ln>
                    <a:noFill/>
                  </a:ln>
                  <a:solidFill>
                    <a:prstClr val="black"/>
                  </a:solidFill>
                  <a:effectLst/>
                  <a:uLnTx/>
                  <a:uFillTx/>
                  <a:latin typeface="Calibri" pitchFamily="34" charset="0"/>
                  <a:ea typeface="宋体" charset="-122"/>
                </a:rPr>
                <a:t>Shared AP</a:t>
              </a:r>
            </a:p>
          </p:txBody>
        </p:sp>
        <p:grpSp>
          <p:nvGrpSpPr>
            <p:cNvPr id="130" name="Group 129">
              <a:extLst>
                <a:ext uri="{FF2B5EF4-FFF2-40B4-BE49-F238E27FC236}">
                  <a16:creationId xmlns:a16="http://schemas.microsoft.com/office/drawing/2014/main" id="{832B282F-565F-431A-A122-9397FFA32B36}"/>
                </a:ext>
              </a:extLst>
            </p:cNvPr>
            <p:cNvGrpSpPr/>
            <p:nvPr/>
          </p:nvGrpSpPr>
          <p:grpSpPr>
            <a:xfrm>
              <a:off x="5882172" y="5761704"/>
              <a:ext cx="755599" cy="215444"/>
              <a:chOff x="2024643" y="3850665"/>
              <a:chExt cx="755599" cy="215444"/>
            </a:xfrm>
          </p:grpSpPr>
          <p:sp>
            <p:nvSpPr>
              <p:cNvPr id="134" name="Rectangle 133">
                <a:extLst>
                  <a:ext uri="{FF2B5EF4-FFF2-40B4-BE49-F238E27FC236}">
                    <a16:creationId xmlns:a16="http://schemas.microsoft.com/office/drawing/2014/main" id="{BE1DA50B-7439-4275-9C88-3534AB29C5F0}"/>
                  </a:ext>
                </a:extLst>
              </p:cNvPr>
              <p:cNvSpPr/>
              <p:nvPr/>
            </p:nvSpPr>
            <p:spPr bwMode="auto">
              <a:xfrm>
                <a:off x="2024643" y="3860439"/>
                <a:ext cx="755599" cy="202407"/>
              </a:xfrm>
              <a:prstGeom prst="rect">
                <a:avLst/>
              </a:prstGeom>
              <a:noFill/>
              <a:ln>
                <a:solidFill>
                  <a:sysClr val="windowText" lastClr="000000"/>
                </a:solidFill>
              </a:ln>
              <a:effectLst/>
            </p:spPr>
            <p:txBody>
              <a:bodyPr vert="horz" wrap="square" lIns="91461" tIns="45731" rIns="91461" bIns="45731" numCol="1" rtlCol="0" anchor="t" anchorCtr="0" compatLnSpc="1">
                <a:prstTxWarp prst="textNoShape">
                  <a:avLst/>
                </a:prstTxWarp>
              </a:bodyPr>
              <a:lstStyle/>
              <a:p>
                <a:pPr marL="0" marR="0" lvl="0" indent="0" defTabSz="914583" eaLnBrk="1" fontAlgn="auto" latinLnBrk="0" hangingPunct="1">
                  <a:lnSpc>
                    <a:spcPct val="100000"/>
                  </a:lnSpc>
                  <a:spcBef>
                    <a:spcPts val="0"/>
                  </a:spcBef>
                  <a:spcAft>
                    <a:spcPts val="0"/>
                  </a:spcAft>
                  <a:buClr>
                    <a:srgbClr val="CC9900"/>
                  </a:buClr>
                  <a:buSzTx/>
                  <a:buFont typeface="Wingdings" pitchFamily="2" charset="2"/>
                  <a:buChar char="n"/>
                  <a:tabLst/>
                  <a:defRPr/>
                </a:pPr>
                <a:endParaRPr kumimoji="0" lang="en-US" sz="800" b="0" i="0" u="none" strike="noStrike" kern="0" cap="none" spc="0" normalizeH="0" baseline="0" noProof="0">
                  <a:ln>
                    <a:noFill/>
                  </a:ln>
                  <a:solidFill>
                    <a:prstClr val="black"/>
                  </a:solidFill>
                  <a:effectLst/>
                  <a:uLnTx/>
                  <a:uFillTx/>
                  <a:latin typeface="Arial" charset="0"/>
                  <a:ea typeface="宋体" charset="-122"/>
                </a:endParaRPr>
              </a:p>
            </p:txBody>
          </p:sp>
          <p:sp>
            <p:nvSpPr>
              <p:cNvPr id="135" name="Rectangle 134">
                <a:extLst>
                  <a:ext uri="{FF2B5EF4-FFF2-40B4-BE49-F238E27FC236}">
                    <a16:creationId xmlns:a16="http://schemas.microsoft.com/office/drawing/2014/main" id="{A0ABC32A-7DCC-4A23-B107-37D9923569F5}"/>
                  </a:ext>
                </a:extLst>
              </p:cNvPr>
              <p:cNvSpPr/>
              <p:nvPr/>
            </p:nvSpPr>
            <p:spPr>
              <a:xfrm>
                <a:off x="2099385" y="3850665"/>
                <a:ext cx="606114" cy="215444"/>
              </a:xfrm>
              <a:prstGeom prst="rect">
                <a:avLst/>
              </a:prstGeom>
            </p:spPr>
            <p:txBody>
              <a:bodyPr wrap="square">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800" b="0" i="0" u="none" strike="noStrike" kern="0" cap="none" spc="0" normalizeH="0" baseline="0" noProof="0" dirty="0">
                    <a:ln>
                      <a:noFill/>
                    </a:ln>
                    <a:solidFill>
                      <a:prstClr val="black"/>
                    </a:solidFill>
                    <a:effectLst/>
                    <a:uLnTx/>
                    <a:uFillTx/>
                    <a:latin typeface="Calibri" pitchFamily="34" charset="0"/>
                    <a:ea typeface="微软雅黑" panose="020B0503020204020204" pitchFamily="34" charset="-122"/>
                    <a:cs typeface="Calibri" panose="020F0502020204030204" pitchFamily="34" charset="0"/>
                  </a:rPr>
                  <a:t>DL PPDU</a:t>
                </a:r>
              </a:p>
            </p:txBody>
          </p:sp>
        </p:grpSp>
        <p:grpSp>
          <p:nvGrpSpPr>
            <p:cNvPr id="131" name="Group 130">
              <a:extLst>
                <a:ext uri="{FF2B5EF4-FFF2-40B4-BE49-F238E27FC236}">
                  <a16:creationId xmlns:a16="http://schemas.microsoft.com/office/drawing/2014/main" id="{24CA177A-9FDF-410D-88DF-66ACBA676727}"/>
                </a:ext>
              </a:extLst>
            </p:cNvPr>
            <p:cNvGrpSpPr/>
            <p:nvPr/>
          </p:nvGrpSpPr>
          <p:grpSpPr>
            <a:xfrm>
              <a:off x="7401733" y="5603466"/>
              <a:ext cx="362120" cy="369899"/>
              <a:chOff x="3253674" y="3692427"/>
              <a:chExt cx="362120" cy="369899"/>
            </a:xfrm>
          </p:grpSpPr>
          <p:sp>
            <p:nvSpPr>
              <p:cNvPr id="132" name="Rectangle 131">
                <a:extLst>
                  <a:ext uri="{FF2B5EF4-FFF2-40B4-BE49-F238E27FC236}">
                    <a16:creationId xmlns:a16="http://schemas.microsoft.com/office/drawing/2014/main" id="{85E7249D-C09F-4BCA-85A6-E914ACA525FB}"/>
                  </a:ext>
                </a:extLst>
              </p:cNvPr>
              <p:cNvSpPr/>
              <p:nvPr/>
            </p:nvSpPr>
            <p:spPr bwMode="auto">
              <a:xfrm>
                <a:off x="3386466" y="3858682"/>
                <a:ext cx="96536" cy="203644"/>
              </a:xfrm>
              <a:prstGeom prst="rect">
                <a:avLst/>
              </a:prstGeom>
              <a:noFill/>
              <a:ln>
                <a:solidFill>
                  <a:sysClr val="windowText" lastClr="000000"/>
                </a:solidFill>
                <a:prstDash val="solid"/>
              </a:ln>
              <a:effectLst/>
            </p:spPr>
            <p:txBody>
              <a:bodyPr vert="horz" wrap="square" lIns="91461" tIns="45731" rIns="91461" bIns="45731" numCol="1" rtlCol="0" anchor="t" anchorCtr="0" compatLnSpc="1">
                <a:prstTxWarp prst="textNoShape">
                  <a:avLst/>
                </a:prstTxWarp>
              </a:bodyPr>
              <a:lstStyle/>
              <a:p>
                <a:pPr marL="0" marR="0" lvl="0" indent="0" defTabSz="914583" eaLnBrk="1" fontAlgn="auto" latinLnBrk="0" hangingPunct="1">
                  <a:lnSpc>
                    <a:spcPct val="100000"/>
                  </a:lnSpc>
                  <a:spcBef>
                    <a:spcPts val="0"/>
                  </a:spcBef>
                  <a:spcAft>
                    <a:spcPts val="0"/>
                  </a:spcAft>
                  <a:buClr>
                    <a:srgbClr val="CC9900"/>
                  </a:buClr>
                  <a:buSzTx/>
                  <a:buFont typeface="Wingdings" pitchFamily="2" charset="2"/>
                  <a:buChar char="n"/>
                  <a:tabLst/>
                  <a:defRPr/>
                </a:pPr>
                <a:endParaRPr kumimoji="0" lang="en-US" sz="800" b="0" i="0" u="none" strike="noStrike" kern="0" cap="none" spc="0" normalizeH="0" baseline="0" noProof="0">
                  <a:ln>
                    <a:noFill/>
                  </a:ln>
                  <a:solidFill>
                    <a:prstClr val="black"/>
                  </a:solidFill>
                  <a:effectLst/>
                  <a:uLnTx/>
                  <a:uFillTx/>
                  <a:latin typeface="Arial" charset="0"/>
                  <a:ea typeface="宋体" charset="-122"/>
                </a:endParaRPr>
              </a:p>
            </p:txBody>
          </p:sp>
          <p:sp>
            <p:nvSpPr>
              <p:cNvPr id="133" name="Rectangle 132">
                <a:extLst>
                  <a:ext uri="{FF2B5EF4-FFF2-40B4-BE49-F238E27FC236}">
                    <a16:creationId xmlns:a16="http://schemas.microsoft.com/office/drawing/2014/main" id="{8F94CF83-B385-4D2A-B1B7-08159E8AD116}"/>
                  </a:ext>
                </a:extLst>
              </p:cNvPr>
              <p:cNvSpPr/>
              <p:nvPr/>
            </p:nvSpPr>
            <p:spPr>
              <a:xfrm>
                <a:off x="3253674" y="3692427"/>
                <a:ext cx="362120" cy="215444"/>
              </a:xfrm>
              <a:prstGeom prst="rect">
                <a:avLst/>
              </a:prstGeom>
            </p:spPr>
            <p:txBody>
              <a:bodyPr wrap="square">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800" b="0" i="0" u="none" strike="noStrike" kern="0" cap="none" spc="0" normalizeH="0" baseline="0" noProof="0" dirty="0">
                    <a:ln>
                      <a:noFill/>
                    </a:ln>
                    <a:solidFill>
                      <a:prstClr val="black"/>
                    </a:solidFill>
                    <a:effectLst/>
                    <a:uLnTx/>
                    <a:uFillTx/>
                    <a:latin typeface="Calibri" pitchFamily="34" charset="0"/>
                    <a:ea typeface="微软雅黑" panose="020B0503020204020204" pitchFamily="34" charset="-122"/>
                    <a:cs typeface="Calibri" panose="020F0502020204030204" pitchFamily="34" charset="0"/>
                  </a:rPr>
                  <a:t>BA</a:t>
                </a:r>
              </a:p>
            </p:txBody>
          </p:sp>
        </p:grpSp>
        <p:sp>
          <p:nvSpPr>
            <p:cNvPr id="102" name="TextBox 101">
              <a:extLst>
                <a:ext uri="{FF2B5EF4-FFF2-40B4-BE49-F238E27FC236}">
                  <a16:creationId xmlns:a16="http://schemas.microsoft.com/office/drawing/2014/main" id="{6D75F7D0-9033-479B-BF19-14F515083F4A}"/>
                </a:ext>
              </a:extLst>
            </p:cNvPr>
            <p:cNvSpPr txBox="1"/>
            <p:nvPr/>
          </p:nvSpPr>
          <p:spPr>
            <a:xfrm>
              <a:off x="7154254" y="4828204"/>
              <a:ext cx="1112755" cy="707886"/>
            </a:xfrm>
            <a:prstGeom prst="rect">
              <a:avLst/>
            </a:prstGeom>
            <a:noFill/>
          </p:spPr>
          <p:txBody>
            <a:bodyPr wrap="square" rtlCol="0">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lang="en-US" sz="800" kern="0" dirty="0">
                  <a:solidFill>
                    <a:srgbClr val="C00000"/>
                  </a:solidFill>
                  <a:latin typeface="Calibri" pitchFamily="34" charset="0"/>
                  <a:ea typeface="宋体" charset="-122"/>
                </a:rPr>
                <a:t>Sharing AP sends a frame, e.g., MU-RTS or BSRP, to shared AP, and shared AP sends BAR to solicit BA </a:t>
              </a:r>
              <a:endParaRPr kumimoji="0" lang="en-US" sz="800" b="0" i="0" u="none" strike="noStrike" kern="0" cap="none" spc="0" normalizeH="0" baseline="0" noProof="0" dirty="0">
                <a:ln>
                  <a:noFill/>
                </a:ln>
                <a:solidFill>
                  <a:srgbClr val="C00000"/>
                </a:solidFill>
                <a:effectLst/>
                <a:uLnTx/>
                <a:uFillTx/>
                <a:latin typeface="Calibri" pitchFamily="34" charset="0"/>
                <a:ea typeface="宋体" charset="-122"/>
              </a:endParaRPr>
            </a:p>
          </p:txBody>
        </p:sp>
        <p:grpSp>
          <p:nvGrpSpPr>
            <p:cNvPr id="103" name="Group 102">
              <a:extLst>
                <a:ext uri="{FF2B5EF4-FFF2-40B4-BE49-F238E27FC236}">
                  <a16:creationId xmlns:a16="http://schemas.microsoft.com/office/drawing/2014/main" id="{FCC9BE81-19B5-4568-91F5-3D5327E61868}"/>
                </a:ext>
              </a:extLst>
            </p:cNvPr>
            <p:cNvGrpSpPr/>
            <p:nvPr/>
          </p:nvGrpSpPr>
          <p:grpSpPr>
            <a:xfrm flipH="1">
              <a:off x="7033045" y="5082770"/>
              <a:ext cx="217129" cy="175030"/>
              <a:chOff x="3836670" y="5331948"/>
              <a:chExt cx="182880" cy="320590"/>
            </a:xfrm>
          </p:grpSpPr>
          <p:cxnSp>
            <p:nvCxnSpPr>
              <p:cNvPr id="114" name="Straight Arrow Connector 113">
                <a:extLst>
                  <a:ext uri="{FF2B5EF4-FFF2-40B4-BE49-F238E27FC236}">
                    <a16:creationId xmlns:a16="http://schemas.microsoft.com/office/drawing/2014/main" id="{830E3904-2E61-40DC-874B-331FDA32DD84}"/>
                  </a:ext>
                </a:extLst>
              </p:cNvPr>
              <p:cNvCxnSpPr>
                <a:cxnSpLocks/>
              </p:cNvCxnSpPr>
              <p:nvPr/>
            </p:nvCxnSpPr>
            <p:spPr bwMode="auto">
              <a:xfrm>
                <a:off x="4013800" y="5331948"/>
                <a:ext cx="0" cy="320590"/>
              </a:xfrm>
              <a:prstGeom prst="straightConnector1">
                <a:avLst/>
              </a:prstGeom>
              <a:solidFill>
                <a:srgbClr val="00B8FF"/>
              </a:solidFill>
              <a:ln w="9525" cap="flat" cmpd="sng" algn="ctr">
                <a:solidFill>
                  <a:schemeClr val="bg1">
                    <a:lumMod val="65000"/>
                  </a:schemeClr>
                </a:solidFill>
                <a:prstDash val="solid"/>
                <a:round/>
                <a:headEnd type="none" w="med" len="med"/>
                <a:tailEnd type="triangle"/>
              </a:ln>
              <a:effectLst/>
            </p:spPr>
          </p:cxnSp>
          <p:cxnSp>
            <p:nvCxnSpPr>
              <p:cNvPr id="115" name="Straight Arrow Connector 114">
                <a:extLst>
                  <a:ext uri="{FF2B5EF4-FFF2-40B4-BE49-F238E27FC236}">
                    <a16:creationId xmlns:a16="http://schemas.microsoft.com/office/drawing/2014/main" id="{0EDEF0C0-D5D1-403D-A791-04E8B87C9108}"/>
                  </a:ext>
                </a:extLst>
              </p:cNvPr>
              <p:cNvCxnSpPr>
                <a:cxnSpLocks/>
              </p:cNvCxnSpPr>
              <p:nvPr/>
            </p:nvCxnSpPr>
            <p:spPr bwMode="auto">
              <a:xfrm>
                <a:off x="3836670" y="5338505"/>
                <a:ext cx="182880" cy="0"/>
              </a:xfrm>
              <a:prstGeom prst="straightConnector1">
                <a:avLst/>
              </a:prstGeom>
              <a:solidFill>
                <a:srgbClr val="00B8FF"/>
              </a:solidFill>
              <a:ln w="9525" cap="flat" cmpd="sng" algn="ctr">
                <a:solidFill>
                  <a:schemeClr val="bg1">
                    <a:lumMod val="65000"/>
                  </a:schemeClr>
                </a:solidFill>
                <a:prstDash val="solid"/>
                <a:round/>
                <a:headEnd type="none" w="med" len="med"/>
                <a:tailEnd type="none" w="med" len="med"/>
              </a:ln>
              <a:effectLst/>
            </p:spPr>
          </p:cxnSp>
        </p:grpSp>
        <p:grpSp>
          <p:nvGrpSpPr>
            <p:cNvPr id="104" name="Group 103">
              <a:extLst>
                <a:ext uri="{FF2B5EF4-FFF2-40B4-BE49-F238E27FC236}">
                  <a16:creationId xmlns:a16="http://schemas.microsoft.com/office/drawing/2014/main" id="{B1464B17-A9BD-4D94-AEF2-334853A69514}"/>
                </a:ext>
              </a:extLst>
            </p:cNvPr>
            <p:cNvGrpSpPr/>
            <p:nvPr/>
          </p:nvGrpSpPr>
          <p:grpSpPr>
            <a:xfrm>
              <a:off x="7142348" y="5762903"/>
              <a:ext cx="367171" cy="215444"/>
              <a:chOff x="8305800" y="6113918"/>
              <a:chExt cx="367171" cy="215444"/>
            </a:xfrm>
          </p:grpSpPr>
          <p:sp>
            <p:nvSpPr>
              <p:cNvPr id="112" name="Rectangle 111">
                <a:extLst>
                  <a:ext uri="{FF2B5EF4-FFF2-40B4-BE49-F238E27FC236}">
                    <a16:creationId xmlns:a16="http://schemas.microsoft.com/office/drawing/2014/main" id="{2CDE919A-3AB1-4025-8F6B-8733F6E6A070}"/>
                  </a:ext>
                </a:extLst>
              </p:cNvPr>
              <p:cNvSpPr/>
              <p:nvPr/>
            </p:nvSpPr>
            <p:spPr bwMode="auto">
              <a:xfrm>
                <a:off x="8375085" y="6120437"/>
                <a:ext cx="228600" cy="202407"/>
              </a:xfrm>
              <a:prstGeom prst="rect">
                <a:avLst/>
              </a:prstGeom>
              <a:noFill/>
              <a:ln>
                <a:solidFill>
                  <a:sysClr val="windowText" lastClr="000000"/>
                </a:solidFill>
              </a:ln>
              <a:effectLst/>
            </p:spPr>
            <p:txBody>
              <a:bodyPr vert="horz" wrap="square" lIns="91461" tIns="45731" rIns="91461" bIns="45731" numCol="1" rtlCol="0" anchor="t" anchorCtr="0" compatLnSpc="1">
                <a:prstTxWarp prst="textNoShape">
                  <a:avLst/>
                </a:prstTxWarp>
              </a:bodyPr>
              <a:lstStyle/>
              <a:p>
                <a:pPr marL="0" marR="0" lvl="0" indent="0" defTabSz="914583" eaLnBrk="1" fontAlgn="auto" latinLnBrk="0" hangingPunct="1">
                  <a:lnSpc>
                    <a:spcPct val="100000"/>
                  </a:lnSpc>
                  <a:spcBef>
                    <a:spcPts val="0"/>
                  </a:spcBef>
                  <a:spcAft>
                    <a:spcPts val="0"/>
                  </a:spcAft>
                  <a:buClr>
                    <a:srgbClr val="CC9900"/>
                  </a:buClr>
                  <a:buSzTx/>
                  <a:buFont typeface="Wingdings" pitchFamily="2" charset="2"/>
                  <a:buChar char="n"/>
                  <a:tabLst/>
                  <a:defRPr/>
                </a:pPr>
                <a:endParaRPr kumimoji="0" lang="en-US" sz="800" b="0" i="0" u="none" strike="noStrike" kern="0" cap="none" spc="0" normalizeH="0" baseline="0" noProof="0">
                  <a:ln>
                    <a:noFill/>
                  </a:ln>
                  <a:solidFill>
                    <a:prstClr val="black"/>
                  </a:solidFill>
                  <a:effectLst/>
                  <a:uLnTx/>
                  <a:uFillTx/>
                  <a:latin typeface="Arial" charset="0"/>
                  <a:ea typeface="宋体" charset="-122"/>
                </a:endParaRPr>
              </a:p>
            </p:txBody>
          </p:sp>
          <p:sp>
            <p:nvSpPr>
              <p:cNvPr id="113" name="Rectangle 112">
                <a:extLst>
                  <a:ext uri="{FF2B5EF4-FFF2-40B4-BE49-F238E27FC236}">
                    <a16:creationId xmlns:a16="http://schemas.microsoft.com/office/drawing/2014/main" id="{82871C6D-CE37-4250-9093-B2C9D20F9E74}"/>
                  </a:ext>
                </a:extLst>
              </p:cNvPr>
              <p:cNvSpPr/>
              <p:nvPr/>
            </p:nvSpPr>
            <p:spPr>
              <a:xfrm>
                <a:off x="8305800" y="6113918"/>
                <a:ext cx="367171" cy="215444"/>
              </a:xfrm>
              <a:prstGeom prst="rect">
                <a:avLst/>
              </a:prstGeom>
            </p:spPr>
            <p:txBody>
              <a:bodyPr wrap="square">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800" b="0" i="0" u="none" strike="noStrike" kern="0" cap="none" spc="0" normalizeH="0" baseline="0" noProof="0" dirty="0">
                    <a:ln>
                      <a:noFill/>
                    </a:ln>
                    <a:solidFill>
                      <a:prstClr val="black"/>
                    </a:solidFill>
                    <a:effectLst/>
                    <a:uLnTx/>
                    <a:uFillTx/>
                    <a:latin typeface="Calibri" pitchFamily="34" charset="0"/>
                    <a:ea typeface="微软雅黑" panose="020B0503020204020204" pitchFamily="34" charset="-122"/>
                    <a:cs typeface="Calibri" panose="020F0502020204030204" pitchFamily="34" charset="0"/>
                  </a:rPr>
                  <a:t>BAR</a:t>
                </a:r>
              </a:p>
            </p:txBody>
          </p:sp>
        </p:grpSp>
        <p:sp>
          <p:nvSpPr>
            <p:cNvPr id="105" name="Rectangle 104">
              <a:extLst>
                <a:ext uri="{FF2B5EF4-FFF2-40B4-BE49-F238E27FC236}">
                  <a16:creationId xmlns:a16="http://schemas.microsoft.com/office/drawing/2014/main" id="{783C1B26-941F-4F97-836E-25877BA2FB79}"/>
                </a:ext>
              </a:extLst>
            </p:cNvPr>
            <p:cNvSpPr/>
            <p:nvPr/>
          </p:nvSpPr>
          <p:spPr>
            <a:xfrm>
              <a:off x="7288514" y="5926907"/>
              <a:ext cx="402882" cy="215444"/>
            </a:xfrm>
            <a:prstGeom prst="rect">
              <a:avLst/>
            </a:prstGeom>
          </p:spPr>
          <p:txBody>
            <a:bodyPr wrap="square">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800" b="0" i="0" u="none" strike="noStrike" kern="0" cap="none" spc="0" normalizeH="0" baseline="0" noProof="0" dirty="0">
                  <a:ln>
                    <a:noFill/>
                  </a:ln>
                  <a:solidFill>
                    <a:prstClr val="black"/>
                  </a:solidFill>
                  <a:effectLst/>
                  <a:uLnTx/>
                  <a:uFillTx/>
                  <a:latin typeface="Calibri" pitchFamily="34" charset="0"/>
                  <a:ea typeface="微软雅黑" panose="020B0503020204020204" pitchFamily="34" charset="-122"/>
                  <a:cs typeface="Calibri" panose="020F0502020204030204" pitchFamily="34" charset="0"/>
                </a:rPr>
                <a:t>SIFS</a:t>
              </a:r>
            </a:p>
          </p:txBody>
        </p:sp>
        <p:sp>
          <p:nvSpPr>
            <p:cNvPr id="140" name="Rectangle 139">
              <a:extLst>
                <a:ext uri="{FF2B5EF4-FFF2-40B4-BE49-F238E27FC236}">
                  <a16:creationId xmlns:a16="http://schemas.microsoft.com/office/drawing/2014/main" id="{21D28871-8FF7-4430-A961-F08960C8A40E}"/>
                </a:ext>
              </a:extLst>
            </p:cNvPr>
            <p:cNvSpPr/>
            <p:nvPr/>
          </p:nvSpPr>
          <p:spPr bwMode="auto">
            <a:xfrm>
              <a:off x="6990681" y="5265745"/>
              <a:ext cx="96537" cy="220257"/>
            </a:xfrm>
            <a:prstGeom prst="rect">
              <a:avLst/>
            </a:prstGeom>
            <a:solidFill>
              <a:srgbClr val="C00000"/>
            </a:solidFill>
            <a:ln w="3175">
              <a:headEnd type="none" w="med" len="med"/>
              <a:tailEnd type="none" w="med" len="med"/>
            </a:ln>
          </p:spPr>
          <p:style>
            <a:lnRef idx="2">
              <a:schemeClr val="accent4"/>
            </a:lnRef>
            <a:fillRef idx="1">
              <a:schemeClr val="lt1"/>
            </a:fillRef>
            <a:effectRef idx="0">
              <a:schemeClr val="accent4"/>
            </a:effectRef>
            <a:fontRef idx="minor">
              <a:schemeClr val="dk1"/>
            </a:fontRef>
          </p:style>
          <p:txBody>
            <a:bodyPr vert="horz" wrap="square" lIns="91440" tIns="45720" rIns="91440" bIns="45720" numCol="1" rtlCol="0" anchor="t" anchorCtr="0" compatLnSpc="1">
              <a:prstTxWarp prst="textNoShape">
                <a:avLst/>
              </a:prstTxWarp>
            </a:bodyPr>
            <a:lstStyle/>
            <a:p>
              <a:pPr marL="0" marR="0" indent="0" algn="l"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pPr>
              <a:endParaRPr kumimoji="0" lang="en-US" sz="2400" b="0" i="0" u="none" strike="noStrike" cap="none" normalizeH="0" baseline="0" dirty="0">
                <a:ln>
                  <a:noFill/>
                </a:ln>
                <a:solidFill>
                  <a:schemeClr val="bg1"/>
                </a:solidFill>
                <a:effectLst/>
                <a:latin typeface="Times New Roman" pitchFamily="16" charset="0"/>
                <a:ea typeface="MS Gothic" charset="-128"/>
              </a:endParaRPr>
            </a:p>
          </p:txBody>
        </p:sp>
      </p:grpSp>
      <p:sp>
        <p:nvSpPr>
          <p:cNvPr id="141" name="TextBox 140">
            <a:extLst>
              <a:ext uri="{FF2B5EF4-FFF2-40B4-BE49-F238E27FC236}">
                <a16:creationId xmlns:a16="http://schemas.microsoft.com/office/drawing/2014/main" id="{71CE195F-1784-40DC-AF7B-839609D09C95}"/>
              </a:ext>
            </a:extLst>
          </p:cNvPr>
          <p:cNvSpPr txBox="1"/>
          <p:nvPr/>
        </p:nvSpPr>
        <p:spPr>
          <a:xfrm>
            <a:off x="474808" y="1583688"/>
            <a:ext cx="3929031" cy="461665"/>
          </a:xfrm>
          <a:prstGeom prst="rect">
            <a:avLst/>
          </a:prstGeom>
          <a:noFill/>
        </p:spPr>
        <p:txBody>
          <a:bodyPr wrap="square">
            <a:spAutoFit/>
          </a:bodyPr>
          <a:lstStyle/>
          <a:p>
            <a:r>
              <a:rPr lang="en-US" sz="2400" b="0" dirty="0">
                <a:solidFill>
                  <a:schemeClr val="tx1"/>
                </a:solidFill>
              </a:rPr>
              <a:t>[7] </a:t>
            </a:r>
            <a:r>
              <a:rPr lang="en-US" sz="2400" b="0" dirty="0">
                <a:solidFill>
                  <a:schemeClr val="accent2"/>
                </a:solidFill>
                <a:hlinkClick r:id="rId3">
                  <a:extLst>
                    <a:ext uri="{A12FA001-AC4F-418D-AE19-62706E023703}">
                      <ahyp:hlinkClr xmlns:ahyp="http://schemas.microsoft.com/office/drawing/2018/hyperlinkcolor" val="tx"/>
                    </a:ext>
                  </a:extLst>
                </a:hlinkClick>
              </a:rPr>
              <a:t>23/1832r0</a:t>
            </a:r>
            <a:r>
              <a:rPr lang="en-US" sz="2400" b="0" dirty="0">
                <a:solidFill>
                  <a:schemeClr val="tx1"/>
                </a:solidFill>
              </a:rPr>
              <a:t>, [8] </a:t>
            </a:r>
            <a:r>
              <a:rPr lang="en-US" sz="2400" b="0" dirty="0">
                <a:solidFill>
                  <a:schemeClr val="accent2"/>
                </a:solidFill>
                <a:hlinkClick r:id="rId4">
                  <a:extLst>
                    <a:ext uri="{A12FA001-AC4F-418D-AE19-62706E023703}">
                      <ahyp:hlinkClr xmlns:ahyp="http://schemas.microsoft.com/office/drawing/2018/hyperlinkcolor" val="tx"/>
                    </a:ext>
                  </a:extLst>
                </a:hlinkClick>
              </a:rPr>
              <a:t>25/0189r2</a:t>
            </a:r>
            <a:endParaRPr lang="en-US" dirty="0">
              <a:solidFill>
                <a:schemeClr val="accent2"/>
              </a:solidFill>
            </a:endParaRPr>
          </a:p>
        </p:txBody>
      </p:sp>
      <p:sp>
        <p:nvSpPr>
          <p:cNvPr id="101" name="Rectangle 100">
            <a:extLst>
              <a:ext uri="{FF2B5EF4-FFF2-40B4-BE49-F238E27FC236}">
                <a16:creationId xmlns:a16="http://schemas.microsoft.com/office/drawing/2014/main" id="{ECDA9298-0705-4AE3-88C1-794E0502B0E3}"/>
              </a:ext>
            </a:extLst>
          </p:cNvPr>
          <p:cNvSpPr/>
          <p:nvPr/>
        </p:nvSpPr>
        <p:spPr bwMode="auto">
          <a:xfrm>
            <a:off x="304802" y="1583688"/>
            <a:ext cx="7986124" cy="4807014"/>
          </a:xfrm>
          <a:prstGeom prst="rect">
            <a:avLst/>
          </a:prstGeom>
          <a:noFill/>
          <a:ln>
            <a:headEnd type="none" w="med" len="med"/>
            <a:tailEnd type="none" w="med" len="me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rtlCol="0" anchor="t" anchorCtr="0" compatLnSpc="1">
            <a:prstTxWarp prst="textNoShape">
              <a:avLst/>
            </a:prstTxWarp>
          </a:bodyPr>
          <a:lstStyle/>
          <a:p>
            <a:pPr marL="0" marR="0" indent="0" algn="l"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pPr>
            <a:endParaRPr kumimoji="0" lang="en-US" sz="2400" b="0" i="0" u="none" strike="noStrike" cap="none" normalizeH="0" baseline="0">
              <a:ln>
                <a:noFill/>
              </a:ln>
              <a:solidFill>
                <a:schemeClr val="bg1"/>
              </a:solidFill>
              <a:effectLst/>
              <a:latin typeface="Times New Roman" pitchFamily="16" charset="0"/>
              <a:ea typeface="MS Gothic" charset="-128"/>
            </a:endParaRPr>
          </a:p>
        </p:txBody>
      </p:sp>
      <p:sp>
        <p:nvSpPr>
          <p:cNvPr id="142" name="TextBox 141">
            <a:extLst>
              <a:ext uri="{FF2B5EF4-FFF2-40B4-BE49-F238E27FC236}">
                <a16:creationId xmlns:a16="http://schemas.microsoft.com/office/drawing/2014/main" id="{69B1C525-4085-4CFE-8C4A-6ACB79CE943D}"/>
              </a:ext>
            </a:extLst>
          </p:cNvPr>
          <p:cNvSpPr txBox="1"/>
          <p:nvPr/>
        </p:nvSpPr>
        <p:spPr>
          <a:xfrm>
            <a:off x="11382132" y="6438841"/>
            <a:ext cx="838691" cy="400110"/>
          </a:xfrm>
          <a:prstGeom prst="rect">
            <a:avLst/>
          </a:prstGeom>
          <a:noFill/>
        </p:spPr>
        <p:txBody>
          <a:bodyPr wrap="none" rtlCol="0">
            <a:spAutoFit/>
          </a:bodyPr>
          <a:lstStyle/>
          <a:p>
            <a:r>
              <a:rPr lang="en-US" sz="2000" dirty="0">
                <a:solidFill>
                  <a:schemeClr val="tx1"/>
                </a:solidFill>
              </a:rPr>
              <a:t>[</a:t>
            </a:r>
            <a:r>
              <a:rPr lang="en-US" sz="2000" dirty="0">
                <a:solidFill>
                  <a:schemeClr val="accent2"/>
                </a:solidFill>
                <a:hlinkClick r:id="rId5" action="ppaction://hlinksldjump">
                  <a:extLst>
                    <a:ext uri="{A12FA001-AC4F-418D-AE19-62706E023703}">
                      <ahyp:hlinkClr xmlns:ahyp="http://schemas.microsoft.com/office/drawing/2018/hyperlinkcolor" val="tx"/>
                    </a:ext>
                  </a:extLst>
                </a:hlinkClick>
              </a:rPr>
              <a:t>back</a:t>
            </a:r>
            <a:r>
              <a:rPr lang="en-US" sz="2000" dirty="0">
                <a:solidFill>
                  <a:schemeClr val="tx1"/>
                </a:solidFill>
              </a:rPr>
              <a:t>]</a:t>
            </a:r>
          </a:p>
        </p:txBody>
      </p:sp>
      <p:sp>
        <p:nvSpPr>
          <p:cNvPr id="143" name="Arrow: Right 142">
            <a:extLst>
              <a:ext uri="{FF2B5EF4-FFF2-40B4-BE49-F238E27FC236}">
                <a16:creationId xmlns:a16="http://schemas.microsoft.com/office/drawing/2014/main" id="{EC1E754B-1BDD-43F2-A6E6-5CCB375BCC1A}"/>
              </a:ext>
            </a:extLst>
          </p:cNvPr>
          <p:cNvSpPr/>
          <p:nvPr/>
        </p:nvSpPr>
        <p:spPr bwMode="auto">
          <a:xfrm rot="19963830">
            <a:off x="3243536" y="3001776"/>
            <a:ext cx="1063306" cy="419712"/>
          </a:xfrm>
          <a:prstGeom prst="rightArrow">
            <a:avLst/>
          </a:prstGeom>
          <a:solidFill>
            <a:srgbClr val="00B8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pPr>
            <a:endParaRPr kumimoji="0" lang="en-US" sz="2400" b="0" i="0" u="none" strike="noStrike" cap="none" normalizeH="0" baseline="0">
              <a:ln>
                <a:noFill/>
              </a:ln>
              <a:solidFill>
                <a:schemeClr val="bg1"/>
              </a:solidFill>
              <a:effectLst/>
              <a:latin typeface="Times New Roman" pitchFamily="16" charset="0"/>
              <a:ea typeface="MS Gothic" charset="-128"/>
            </a:endParaRPr>
          </a:p>
        </p:txBody>
      </p:sp>
      <p:sp>
        <p:nvSpPr>
          <p:cNvPr id="144" name="TextBox 143">
            <a:extLst>
              <a:ext uri="{FF2B5EF4-FFF2-40B4-BE49-F238E27FC236}">
                <a16:creationId xmlns:a16="http://schemas.microsoft.com/office/drawing/2014/main" id="{224B741B-7EA5-4BAF-98EF-F7F731CD8C6E}"/>
              </a:ext>
            </a:extLst>
          </p:cNvPr>
          <p:cNvSpPr txBox="1"/>
          <p:nvPr/>
        </p:nvSpPr>
        <p:spPr>
          <a:xfrm>
            <a:off x="319833" y="4488413"/>
            <a:ext cx="4937967" cy="1938992"/>
          </a:xfrm>
          <a:prstGeom prst="rect">
            <a:avLst/>
          </a:prstGeom>
          <a:noFill/>
          <a:ln w="9525" cap="flat" cmpd="sng" algn="ctr">
            <a:noFill/>
            <a:prstDash val="solid"/>
            <a:round/>
            <a:headEnd type="none" w="med" len="med"/>
            <a:tailEnd type="none" w="med" len="med"/>
          </a:ln>
        </p:spPr>
        <p:style>
          <a:lnRef idx="0">
            <a:scrgbClr r="0" g="0" b="0"/>
          </a:lnRef>
          <a:fillRef idx="0">
            <a:scrgbClr r="0" g="0" b="0"/>
          </a:fillRef>
          <a:effectRef idx="0">
            <a:scrgbClr r="0" g="0" b="0"/>
          </a:effectRef>
          <a:fontRef idx="minor">
            <a:schemeClr val="accent2"/>
          </a:fontRef>
        </p:style>
        <p:txBody>
          <a:bodyPr wrap="square" rtlCol="0">
            <a:spAutoFit/>
          </a:bodyPr>
          <a:lstStyle/>
          <a:p>
            <a:r>
              <a:rPr lang="en-US" sz="2000" dirty="0">
                <a:solidFill>
                  <a:schemeClr val="tx1"/>
                </a:solidFill>
              </a:rPr>
              <a:t>If ACKs sent from cross-BSS STAs introduce interference for sharing AP or shared AP, with or without UL TX power control, the ACKs addressed to sharing AP and shared AP shall be sent in different time slots or different frequency resource units.</a:t>
            </a:r>
          </a:p>
        </p:txBody>
      </p:sp>
      <p:sp>
        <p:nvSpPr>
          <p:cNvPr id="7" name="TextBox 6">
            <a:extLst>
              <a:ext uri="{FF2B5EF4-FFF2-40B4-BE49-F238E27FC236}">
                <a16:creationId xmlns:a16="http://schemas.microsoft.com/office/drawing/2014/main" id="{70216F32-117C-422E-A2BD-7CB1BA1D0D86}"/>
              </a:ext>
            </a:extLst>
          </p:cNvPr>
          <p:cNvSpPr txBox="1"/>
          <p:nvPr/>
        </p:nvSpPr>
        <p:spPr>
          <a:xfrm>
            <a:off x="290439" y="3772697"/>
            <a:ext cx="3165732" cy="584775"/>
          </a:xfrm>
          <a:prstGeom prst="rect">
            <a:avLst/>
          </a:prstGeom>
          <a:noFill/>
        </p:spPr>
        <p:txBody>
          <a:bodyPr wrap="square" rtlCol="0">
            <a:spAutoFit/>
          </a:bodyPr>
          <a:lstStyle/>
          <a:p>
            <a:r>
              <a:rPr lang="en-US" sz="1600" b="1" dirty="0">
                <a:solidFill>
                  <a:schemeClr val="tx1"/>
                </a:solidFill>
              </a:rPr>
              <a:t>Simultaneous ACKs, overlapping in time and frequency domain </a:t>
            </a:r>
          </a:p>
        </p:txBody>
      </p:sp>
      <p:sp>
        <p:nvSpPr>
          <p:cNvPr id="145" name="TextBox 144">
            <a:extLst>
              <a:ext uri="{FF2B5EF4-FFF2-40B4-BE49-F238E27FC236}">
                <a16:creationId xmlns:a16="http://schemas.microsoft.com/office/drawing/2014/main" id="{0952380C-DAB0-4703-BF00-0F543CF8108C}"/>
              </a:ext>
            </a:extLst>
          </p:cNvPr>
          <p:cNvSpPr txBox="1"/>
          <p:nvPr/>
        </p:nvSpPr>
        <p:spPr>
          <a:xfrm>
            <a:off x="4060904" y="3330560"/>
            <a:ext cx="3874832" cy="338554"/>
          </a:xfrm>
          <a:prstGeom prst="rect">
            <a:avLst/>
          </a:prstGeom>
          <a:noFill/>
        </p:spPr>
        <p:txBody>
          <a:bodyPr wrap="square" rtlCol="0">
            <a:spAutoFit/>
          </a:bodyPr>
          <a:lstStyle/>
          <a:p>
            <a:r>
              <a:rPr lang="en-US" sz="1600" b="1" dirty="0">
                <a:solidFill>
                  <a:schemeClr val="tx1"/>
                </a:solidFill>
              </a:rPr>
              <a:t>ACK/BA distributed in different time slots</a:t>
            </a:r>
          </a:p>
        </p:txBody>
      </p:sp>
      <p:sp>
        <p:nvSpPr>
          <p:cNvPr id="146" name="TextBox 145">
            <a:extLst>
              <a:ext uri="{FF2B5EF4-FFF2-40B4-BE49-F238E27FC236}">
                <a16:creationId xmlns:a16="http://schemas.microsoft.com/office/drawing/2014/main" id="{B39393A9-7868-46EB-ADC0-4E9E10E42AE7}"/>
              </a:ext>
            </a:extLst>
          </p:cNvPr>
          <p:cNvSpPr txBox="1"/>
          <p:nvPr/>
        </p:nvSpPr>
        <p:spPr>
          <a:xfrm>
            <a:off x="5084234" y="5709638"/>
            <a:ext cx="3236371" cy="584775"/>
          </a:xfrm>
          <a:prstGeom prst="rect">
            <a:avLst/>
          </a:prstGeom>
          <a:noFill/>
        </p:spPr>
        <p:txBody>
          <a:bodyPr wrap="square" rtlCol="0">
            <a:spAutoFit/>
          </a:bodyPr>
          <a:lstStyle/>
          <a:p>
            <a:r>
              <a:rPr lang="en-US" sz="1600" b="1" dirty="0">
                <a:solidFill>
                  <a:schemeClr val="tx1"/>
                </a:solidFill>
              </a:rPr>
              <a:t>Simultaneous ACKs, distributed in different frequency resource units</a:t>
            </a:r>
          </a:p>
        </p:txBody>
      </p:sp>
      <p:sp>
        <p:nvSpPr>
          <p:cNvPr id="147" name="Arrow: Right 146">
            <a:extLst>
              <a:ext uri="{FF2B5EF4-FFF2-40B4-BE49-F238E27FC236}">
                <a16:creationId xmlns:a16="http://schemas.microsoft.com/office/drawing/2014/main" id="{FCA00969-5A0F-40D8-A476-825B2B891BE9}"/>
              </a:ext>
            </a:extLst>
          </p:cNvPr>
          <p:cNvSpPr/>
          <p:nvPr/>
        </p:nvSpPr>
        <p:spPr bwMode="auto">
          <a:xfrm rot="1093039">
            <a:off x="3246781" y="3855227"/>
            <a:ext cx="1678120" cy="419712"/>
          </a:xfrm>
          <a:prstGeom prst="rightArrow">
            <a:avLst/>
          </a:prstGeom>
          <a:solidFill>
            <a:srgbClr val="00B8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pPr>
            <a:endParaRPr kumimoji="0" lang="en-US" sz="2400" b="0" i="0" u="none" strike="noStrike" cap="none" normalizeH="0" baseline="0">
              <a:ln>
                <a:noFill/>
              </a:ln>
              <a:solidFill>
                <a:schemeClr val="bg1"/>
              </a:solidFill>
              <a:effectLst/>
              <a:latin typeface="Times New Roman" pitchFamily="16" charset="0"/>
              <a:ea typeface="MS Gothic" charset="-128"/>
            </a:endParaRPr>
          </a:p>
        </p:txBody>
      </p:sp>
      <p:sp>
        <p:nvSpPr>
          <p:cNvPr id="148" name="TextBox 147">
            <a:extLst>
              <a:ext uri="{FF2B5EF4-FFF2-40B4-BE49-F238E27FC236}">
                <a16:creationId xmlns:a16="http://schemas.microsoft.com/office/drawing/2014/main" id="{80E54BDC-3AC8-4109-AD1F-117C25FE268A}"/>
              </a:ext>
            </a:extLst>
          </p:cNvPr>
          <p:cNvSpPr txBox="1"/>
          <p:nvPr/>
        </p:nvSpPr>
        <p:spPr>
          <a:xfrm>
            <a:off x="8598063" y="4831691"/>
            <a:ext cx="3447153" cy="1631216"/>
          </a:xfrm>
          <a:prstGeom prst="rect">
            <a:avLst/>
          </a:prstGeom>
          <a:noFill/>
          <a:ln w="9525" cap="flat" cmpd="sng" algn="ctr">
            <a:solidFill>
              <a:schemeClr val="accent2"/>
            </a:solidFill>
            <a:prstDash val="solid"/>
            <a:round/>
            <a:headEnd type="none" w="med" len="med"/>
            <a:tailEnd type="none" w="med" len="med"/>
          </a:ln>
        </p:spPr>
        <p:style>
          <a:lnRef idx="0">
            <a:scrgbClr r="0" g="0" b="0"/>
          </a:lnRef>
          <a:fillRef idx="0">
            <a:scrgbClr r="0" g="0" b="0"/>
          </a:fillRef>
          <a:effectRef idx="0">
            <a:scrgbClr r="0" g="0" b="0"/>
          </a:effectRef>
          <a:fontRef idx="minor">
            <a:schemeClr val="accent2"/>
          </a:fontRef>
        </p:style>
        <p:txBody>
          <a:bodyPr wrap="square" rtlCol="0">
            <a:spAutoFit/>
          </a:bodyPr>
          <a:lstStyle/>
          <a:p>
            <a:r>
              <a:rPr lang="en-US" sz="2000" dirty="0">
                <a:solidFill>
                  <a:schemeClr val="tx1"/>
                </a:solidFill>
              </a:rPr>
              <a:t>ACK sent in UL by coordinated OFDMA: STA 3 and 4 need to decode the co-trigger frame from AP1 to know how to send ACK/BA to AP2</a:t>
            </a:r>
          </a:p>
        </p:txBody>
      </p:sp>
      <p:sp>
        <p:nvSpPr>
          <p:cNvPr id="106" name="Arrow: Right 105">
            <a:extLst>
              <a:ext uri="{FF2B5EF4-FFF2-40B4-BE49-F238E27FC236}">
                <a16:creationId xmlns:a16="http://schemas.microsoft.com/office/drawing/2014/main" id="{E0336E98-B5C2-4AA5-807B-B1B584D3D7E5}"/>
              </a:ext>
            </a:extLst>
          </p:cNvPr>
          <p:cNvSpPr/>
          <p:nvPr/>
        </p:nvSpPr>
        <p:spPr bwMode="auto">
          <a:xfrm>
            <a:off x="7367796" y="2307069"/>
            <a:ext cx="1230267" cy="419712"/>
          </a:xfrm>
          <a:prstGeom prst="rightArrow">
            <a:avLst/>
          </a:prstGeom>
          <a:solidFill>
            <a:srgbClr val="00B8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pPr>
            <a:endParaRPr kumimoji="0" lang="en-US" sz="2400" b="0" i="0" u="none" strike="noStrike" cap="none" normalizeH="0" baseline="0" dirty="0">
              <a:ln>
                <a:noFill/>
              </a:ln>
              <a:solidFill>
                <a:schemeClr val="bg1"/>
              </a:solidFill>
              <a:effectLst/>
              <a:latin typeface="Times New Roman" pitchFamily="16" charset="0"/>
              <a:ea typeface="MS Gothic" charset="-128"/>
            </a:endParaRPr>
          </a:p>
        </p:txBody>
      </p:sp>
      <p:sp>
        <p:nvSpPr>
          <p:cNvPr id="149" name="Arrow: Right 148">
            <a:extLst>
              <a:ext uri="{FF2B5EF4-FFF2-40B4-BE49-F238E27FC236}">
                <a16:creationId xmlns:a16="http://schemas.microsoft.com/office/drawing/2014/main" id="{13AA98A9-D445-4E21-8272-F5DFE1BAD756}"/>
              </a:ext>
            </a:extLst>
          </p:cNvPr>
          <p:cNvSpPr/>
          <p:nvPr/>
        </p:nvSpPr>
        <p:spPr bwMode="auto">
          <a:xfrm>
            <a:off x="7727846" y="5437443"/>
            <a:ext cx="866126" cy="419712"/>
          </a:xfrm>
          <a:prstGeom prst="rightArrow">
            <a:avLst/>
          </a:prstGeom>
          <a:solidFill>
            <a:schemeClr val="bg1"/>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pPr>
            <a:endParaRPr lang="en-US"/>
          </a:p>
        </p:txBody>
      </p:sp>
    </p:spTree>
    <p:extLst>
      <p:ext uri="{BB962C8B-B14F-4D97-AF65-F5344CB8AC3E}">
        <p14:creationId xmlns:p14="http://schemas.microsoft.com/office/powerpoint/2010/main" val="339595017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964CFE-36A0-40A6-BC76-39C298F91BA0}"/>
              </a:ext>
            </a:extLst>
          </p:cNvPr>
          <p:cNvSpPr>
            <a:spLocks noGrp="1"/>
          </p:cNvSpPr>
          <p:nvPr>
            <p:ph type="title"/>
          </p:nvPr>
        </p:nvSpPr>
        <p:spPr/>
        <p:txBody>
          <a:bodyPr/>
          <a:lstStyle/>
          <a:p>
            <a:r>
              <a:rPr lang="en-US" dirty="0"/>
              <a:t>Abstract</a:t>
            </a:r>
          </a:p>
        </p:txBody>
      </p:sp>
      <p:sp>
        <p:nvSpPr>
          <p:cNvPr id="3" name="Content Placeholder 2">
            <a:extLst>
              <a:ext uri="{FF2B5EF4-FFF2-40B4-BE49-F238E27FC236}">
                <a16:creationId xmlns:a16="http://schemas.microsoft.com/office/drawing/2014/main" id="{713E42C8-6270-43E0-9416-C0CEF98B438E}"/>
              </a:ext>
            </a:extLst>
          </p:cNvPr>
          <p:cNvSpPr>
            <a:spLocks noGrp="1"/>
          </p:cNvSpPr>
          <p:nvPr>
            <p:ph idx="1"/>
          </p:nvPr>
        </p:nvSpPr>
        <p:spPr/>
        <p:txBody>
          <a:bodyPr/>
          <a:lstStyle/>
          <a:p>
            <a:pPr>
              <a:buFont typeface="Arial" panose="020B0604020202020204" pitchFamily="34" charset="0"/>
              <a:buChar char="•"/>
            </a:pPr>
            <a:r>
              <a:rPr lang="en-US" sz="2000" b="0" dirty="0"/>
              <a:t>Beacon Request/Report in baseline 802.11-2024:</a:t>
            </a:r>
          </a:p>
          <a:p>
            <a:pPr lvl="1">
              <a:buFont typeface="Arial" panose="020B0604020202020204" pitchFamily="34" charset="0"/>
              <a:buChar char="•"/>
            </a:pPr>
            <a:r>
              <a:rPr lang="en-US" b="0" dirty="0"/>
              <a:t>AP sends Beacon Request to STA</a:t>
            </a:r>
          </a:p>
          <a:p>
            <a:pPr lvl="1">
              <a:buFont typeface="Arial" panose="020B0604020202020204" pitchFamily="34" charset="0"/>
              <a:buChar char="•"/>
            </a:pPr>
            <a:r>
              <a:rPr lang="en-US" b="0" dirty="0"/>
              <a:t>STA measures received signal strength/quality in downlink and sends the measurements in Beacon Report to the AP</a:t>
            </a:r>
          </a:p>
          <a:p>
            <a:pPr>
              <a:buFont typeface="Arial" panose="020B0604020202020204" pitchFamily="34" charset="0"/>
              <a:buChar char="•"/>
            </a:pPr>
            <a:endParaRPr lang="en-US" sz="2000" b="0" dirty="0"/>
          </a:p>
          <a:p>
            <a:pPr>
              <a:buFont typeface="Arial" panose="020B0604020202020204" pitchFamily="34" charset="0"/>
              <a:buChar char="•"/>
            </a:pPr>
            <a:r>
              <a:rPr lang="en-US" sz="2000" b="0" dirty="0"/>
              <a:t>This contribution presents Enhanced Beacon Report</a:t>
            </a:r>
          </a:p>
          <a:p>
            <a:pPr lvl="1">
              <a:buFont typeface="Arial" panose="020B0604020202020204" pitchFamily="34" charset="0"/>
              <a:buChar char="•"/>
            </a:pPr>
            <a:r>
              <a:rPr lang="en-US" dirty="0"/>
              <a:t>Beacon Report initiated from non-AP STAs</a:t>
            </a:r>
          </a:p>
          <a:p>
            <a:pPr lvl="1">
              <a:buFont typeface="Arial" panose="020B0604020202020204" pitchFamily="34" charset="0"/>
              <a:buChar char="•"/>
            </a:pPr>
            <a:r>
              <a:rPr lang="en-US" dirty="0"/>
              <a:t>Enable OBSS AP to measure UL RSSI on frames sent from cross-BSS STAs</a:t>
            </a:r>
            <a:endParaRPr lang="en-US" sz="1600" dirty="0"/>
          </a:p>
          <a:p>
            <a:pPr lvl="1">
              <a:buFont typeface="Arial" panose="020B0604020202020204" pitchFamily="34" charset="0"/>
              <a:buChar char="•"/>
            </a:pPr>
            <a:r>
              <a:rPr lang="en-US" dirty="0"/>
              <a:t>Beacon Report with framework for request/measurement/report</a:t>
            </a:r>
          </a:p>
          <a:p>
            <a:pPr>
              <a:buFont typeface="Arial" panose="020B0604020202020204" pitchFamily="34" charset="0"/>
              <a:buChar char="•"/>
            </a:pPr>
            <a:r>
              <a:rPr lang="en-US" sz="2000" b="0" dirty="0"/>
              <a:t>The proposed Enhanced Beacon Report can be used to improve performance/efficiency for multi-BSS/multi-AP scenarios, such as Co-SR (coordinated spatial reuse), Co-BF (coordinated beamforming), and roaming.</a:t>
            </a:r>
          </a:p>
        </p:txBody>
      </p:sp>
      <p:sp>
        <p:nvSpPr>
          <p:cNvPr id="4" name="Slide Number Placeholder 3">
            <a:extLst>
              <a:ext uri="{FF2B5EF4-FFF2-40B4-BE49-F238E27FC236}">
                <a16:creationId xmlns:a16="http://schemas.microsoft.com/office/drawing/2014/main" id="{0FBCDD59-F474-4708-ACDF-B062C3911DE9}"/>
              </a:ext>
            </a:extLst>
          </p:cNvPr>
          <p:cNvSpPr>
            <a:spLocks noGrp="1"/>
          </p:cNvSpPr>
          <p:nvPr>
            <p:ph type="sldNum" idx="12"/>
          </p:nvPr>
        </p:nvSpPr>
        <p:spPr/>
        <p:txBody>
          <a:bodyPr/>
          <a:lstStyle/>
          <a:p>
            <a:r>
              <a:rPr lang="en-GB"/>
              <a:t>Slide </a:t>
            </a:r>
            <a:fld id="{440F5867-744E-4AA6-B0ED-4C44D2DFBB7B}" type="slidenum">
              <a:rPr lang="en-GB" smtClean="0"/>
              <a:pPr/>
              <a:t>2</a:t>
            </a:fld>
            <a:endParaRPr lang="en-GB" dirty="0"/>
          </a:p>
        </p:txBody>
      </p:sp>
      <p:sp>
        <p:nvSpPr>
          <p:cNvPr id="5" name="Footer Placeholder 4">
            <a:extLst>
              <a:ext uri="{FF2B5EF4-FFF2-40B4-BE49-F238E27FC236}">
                <a16:creationId xmlns:a16="http://schemas.microsoft.com/office/drawing/2014/main" id="{09AFE332-938A-45A9-BEF9-4E3B3584F90A}"/>
              </a:ext>
            </a:extLst>
          </p:cNvPr>
          <p:cNvSpPr>
            <a:spLocks noGrp="1"/>
          </p:cNvSpPr>
          <p:nvPr>
            <p:ph type="ftr" idx="14"/>
          </p:nvPr>
        </p:nvSpPr>
        <p:spPr/>
        <p:txBody>
          <a:bodyPr/>
          <a:lstStyle/>
          <a:p>
            <a:r>
              <a:rPr lang="da-DK"/>
              <a:t>Yongsen Ma et al., Samsung</a:t>
            </a:r>
            <a:endParaRPr lang="en-GB" dirty="0"/>
          </a:p>
        </p:txBody>
      </p:sp>
      <p:sp>
        <p:nvSpPr>
          <p:cNvPr id="6" name="Date Placeholder 5">
            <a:extLst>
              <a:ext uri="{FF2B5EF4-FFF2-40B4-BE49-F238E27FC236}">
                <a16:creationId xmlns:a16="http://schemas.microsoft.com/office/drawing/2014/main" id="{5F5C9660-CF34-4292-B4EA-1DCDBFF5EB3E}"/>
              </a:ext>
            </a:extLst>
          </p:cNvPr>
          <p:cNvSpPr>
            <a:spLocks noGrp="1"/>
          </p:cNvSpPr>
          <p:nvPr>
            <p:ph type="dt" idx="15"/>
          </p:nvPr>
        </p:nvSpPr>
        <p:spPr/>
        <p:txBody>
          <a:bodyPr/>
          <a:lstStyle/>
          <a:p>
            <a:r>
              <a:rPr lang="en-US"/>
              <a:t>June 2025</a:t>
            </a:r>
            <a:endParaRPr lang="en-GB" dirty="0"/>
          </a:p>
        </p:txBody>
      </p:sp>
    </p:spTree>
    <p:extLst>
      <p:ext uri="{BB962C8B-B14F-4D97-AF65-F5344CB8AC3E}">
        <p14:creationId xmlns:p14="http://schemas.microsoft.com/office/powerpoint/2010/main" val="140063961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5163A7-F374-4F3A-A4B0-7801CD73AAE7}"/>
              </a:ext>
            </a:extLst>
          </p:cNvPr>
          <p:cNvSpPr>
            <a:spLocks noGrp="1"/>
          </p:cNvSpPr>
          <p:nvPr>
            <p:ph type="title"/>
          </p:nvPr>
        </p:nvSpPr>
        <p:spPr/>
        <p:txBody>
          <a:bodyPr/>
          <a:lstStyle/>
          <a:p>
            <a:r>
              <a:rPr lang="en-US" dirty="0"/>
              <a:t>Background</a:t>
            </a:r>
          </a:p>
        </p:txBody>
      </p:sp>
      <p:sp>
        <p:nvSpPr>
          <p:cNvPr id="3" name="Content Placeholder 2">
            <a:extLst>
              <a:ext uri="{FF2B5EF4-FFF2-40B4-BE49-F238E27FC236}">
                <a16:creationId xmlns:a16="http://schemas.microsoft.com/office/drawing/2014/main" id="{F85BB3E9-D9F8-45F4-AAAA-9C55DAF3A5F9}"/>
              </a:ext>
            </a:extLst>
          </p:cNvPr>
          <p:cNvSpPr>
            <a:spLocks noGrp="1"/>
          </p:cNvSpPr>
          <p:nvPr>
            <p:ph idx="1"/>
          </p:nvPr>
        </p:nvSpPr>
        <p:spPr/>
        <p:txBody>
          <a:bodyPr/>
          <a:lstStyle/>
          <a:p>
            <a:pPr>
              <a:buFont typeface="Arial" panose="020B0604020202020204" pitchFamily="34" charset="0"/>
              <a:buChar char="•"/>
            </a:pPr>
            <a:r>
              <a:rPr lang="en-US" b="0" dirty="0"/>
              <a:t>Previous contribution ([1] </a:t>
            </a:r>
            <a:r>
              <a:rPr lang="en-US" b="0" dirty="0">
                <a:solidFill>
                  <a:schemeClr val="accent2"/>
                </a:solidFill>
                <a:hlinkClick r:id="rId2">
                  <a:extLst>
                    <a:ext uri="{A12FA001-AC4F-418D-AE19-62706E023703}">
                      <ahyp:hlinkClr xmlns:ahyp="http://schemas.microsoft.com/office/drawing/2018/hyperlinkcolor" val="tx"/>
                    </a:ext>
                  </a:extLst>
                </a:hlinkClick>
              </a:rPr>
              <a:t>25/0655</a:t>
            </a:r>
            <a:r>
              <a:rPr lang="en-US" b="0" dirty="0"/>
              <a:t>): OBSS RSSI measurements for Co-BF/Co-SR user selection</a:t>
            </a:r>
          </a:p>
          <a:p>
            <a:pPr lvl="1">
              <a:buFont typeface="Arial" panose="020B0604020202020204" pitchFamily="34" charset="0"/>
              <a:buChar char="•"/>
            </a:pPr>
            <a:r>
              <a:rPr lang="en-US" b="0" dirty="0"/>
              <a:t>Non-AP STA measures OBSS RSSI from the OBSS AP (the other Co-BF/Co-SR AP)</a:t>
            </a:r>
          </a:p>
          <a:p>
            <a:pPr lvl="1">
              <a:buFont typeface="Arial" panose="020B0604020202020204" pitchFamily="34" charset="0"/>
              <a:buChar char="•"/>
            </a:pPr>
            <a:r>
              <a:rPr lang="en-US" b="0" dirty="0"/>
              <a:t>Non-AP STA reports the OBSS RSSI measurements to its associated AP</a:t>
            </a:r>
          </a:p>
          <a:p>
            <a:pPr lvl="1">
              <a:buFont typeface="Arial" panose="020B0604020202020204" pitchFamily="34" charset="0"/>
              <a:buChar char="•"/>
            </a:pPr>
            <a:r>
              <a:rPr lang="en-US" b="0" dirty="0"/>
              <a:t>AP selects the candidate STA for Co-BF/Co-SR based on the OBSS </a:t>
            </a:r>
            <a:r>
              <a:rPr lang="en-US" dirty="0"/>
              <a:t>RSSI measurements (or can be used for other purposes)</a:t>
            </a:r>
            <a:endParaRPr lang="en-US" b="0" dirty="0"/>
          </a:p>
          <a:p>
            <a:pPr>
              <a:buFont typeface="Arial" panose="020B0604020202020204" pitchFamily="34" charset="0"/>
              <a:buChar char="•"/>
            </a:pPr>
            <a:r>
              <a:rPr lang="en-US" b="0" dirty="0"/>
              <a:t>Beacon report can be enhanced to achieve such purpose</a:t>
            </a:r>
          </a:p>
          <a:p>
            <a:pPr lvl="1">
              <a:buFont typeface="Arial" panose="020B0604020202020204" pitchFamily="34" charset="0"/>
              <a:buChar char="•"/>
            </a:pPr>
            <a:r>
              <a:rPr lang="en-US" dirty="0"/>
              <a:t>The b</a:t>
            </a:r>
            <a:r>
              <a:rPr lang="en-US" b="0" dirty="0"/>
              <a:t>aseline Beacon request/report is initiated by the AP for DL OBSS </a:t>
            </a:r>
            <a:r>
              <a:rPr lang="en-US" dirty="0"/>
              <a:t>RSSI measurements</a:t>
            </a:r>
          </a:p>
          <a:p>
            <a:pPr lvl="2">
              <a:buFont typeface="Arial" panose="020B0604020202020204" pitchFamily="34" charset="0"/>
              <a:buChar char="•"/>
            </a:pPr>
            <a:r>
              <a:rPr lang="en-US" b="0" dirty="0"/>
              <a:t>AP sends Beacon</a:t>
            </a:r>
            <a:r>
              <a:rPr lang="en-US" dirty="0"/>
              <a:t> request to a STA.</a:t>
            </a:r>
          </a:p>
          <a:p>
            <a:pPr lvl="2">
              <a:buFont typeface="Arial" panose="020B0604020202020204" pitchFamily="34" charset="0"/>
              <a:buChar char="•"/>
            </a:pPr>
            <a:r>
              <a:rPr lang="en-US" dirty="0"/>
              <a:t>STA </a:t>
            </a:r>
            <a:r>
              <a:rPr lang="en-US" b="0" dirty="0"/>
              <a:t>measures DL OBSS RSSI for the OBSS AP(s) specified in the Beacon request.</a:t>
            </a:r>
          </a:p>
          <a:p>
            <a:pPr lvl="2">
              <a:buFont typeface="Arial" panose="020B0604020202020204" pitchFamily="34" charset="0"/>
              <a:buChar char="•"/>
            </a:pPr>
            <a:r>
              <a:rPr lang="en-US" dirty="0"/>
              <a:t>The STA sends the measured DL OBSS RSSI in Beacon report to its associated AP.</a:t>
            </a:r>
            <a:endParaRPr lang="en-US" b="0" dirty="0"/>
          </a:p>
        </p:txBody>
      </p:sp>
      <p:sp>
        <p:nvSpPr>
          <p:cNvPr id="4" name="Slide Number Placeholder 3">
            <a:extLst>
              <a:ext uri="{FF2B5EF4-FFF2-40B4-BE49-F238E27FC236}">
                <a16:creationId xmlns:a16="http://schemas.microsoft.com/office/drawing/2014/main" id="{D1632107-0542-48D8-A25B-54A1737484FE}"/>
              </a:ext>
            </a:extLst>
          </p:cNvPr>
          <p:cNvSpPr>
            <a:spLocks noGrp="1"/>
          </p:cNvSpPr>
          <p:nvPr>
            <p:ph type="sldNum" idx="12"/>
          </p:nvPr>
        </p:nvSpPr>
        <p:spPr/>
        <p:txBody>
          <a:bodyPr/>
          <a:lstStyle/>
          <a:p>
            <a:r>
              <a:rPr lang="en-GB"/>
              <a:t>Slide </a:t>
            </a:r>
            <a:fld id="{440F5867-744E-4AA6-B0ED-4C44D2DFBB7B}" type="slidenum">
              <a:rPr lang="en-GB" smtClean="0"/>
              <a:pPr/>
              <a:t>3</a:t>
            </a:fld>
            <a:endParaRPr lang="en-GB" dirty="0"/>
          </a:p>
        </p:txBody>
      </p:sp>
      <p:sp>
        <p:nvSpPr>
          <p:cNvPr id="5" name="Footer Placeholder 4">
            <a:extLst>
              <a:ext uri="{FF2B5EF4-FFF2-40B4-BE49-F238E27FC236}">
                <a16:creationId xmlns:a16="http://schemas.microsoft.com/office/drawing/2014/main" id="{BA9E4D7A-2917-4A38-99D0-E3678844DBD0}"/>
              </a:ext>
            </a:extLst>
          </p:cNvPr>
          <p:cNvSpPr>
            <a:spLocks noGrp="1"/>
          </p:cNvSpPr>
          <p:nvPr>
            <p:ph type="ftr" idx="14"/>
          </p:nvPr>
        </p:nvSpPr>
        <p:spPr/>
        <p:txBody>
          <a:bodyPr/>
          <a:lstStyle/>
          <a:p>
            <a:r>
              <a:rPr lang="da-DK"/>
              <a:t>Yongsen Ma et al., Samsung</a:t>
            </a:r>
            <a:endParaRPr lang="en-GB" dirty="0"/>
          </a:p>
        </p:txBody>
      </p:sp>
      <p:sp>
        <p:nvSpPr>
          <p:cNvPr id="6" name="Date Placeholder 5">
            <a:extLst>
              <a:ext uri="{FF2B5EF4-FFF2-40B4-BE49-F238E27FC236}">
                <a16:creationId xmlns:a16="http://schemas.microsoft.com/office/drawing/2014/main" id="{7A25FE6C-CEFD-4069-8345-3E5DE093EFDC}"/>
              </a:ext>
            </a:extLst>
          </p:cNvPr>
          <p:cNvSpPr>
            <a:spLocks noGrp="1"/>
          </p:cNvSpPr>
          <p:nvPr>
            <p:ph type="dt" idx="15"/>
          </p:nvPr>
        </p:nvSpPr>
        <p:spPr/>
        <p:txBody>
          <a:bodyPr/>
          <a:lstStyle/>
          <a:p>
            <a:r>
              <a:rPr lang="en-US"/>
              <a:t>June 2025</a:t>
            </a:r>
            <a:endParaRPr lang="en-GB" dirty="0"/>
          </a:p>
        </p:txBody>
      </p:sp>
    </p:spTree>
    <p:extLst>
      <p:ext uri="{BB962C8B-B14F-4D97-AF65-F5344CB8AC3E}">
        <p14:creationId xmlns:p14="http://schemas.microsoft.com/office/powerpoint/2010/main" val="113816377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5163A7-F374-4F3A-A4B0-7801CD73AAE7}"/>
              </a:ext>
            </a:extLst>
          </p:cNvPr>
          <p:cNvSpPr>
            <a:spLocks noGrp="1"/>
          </p:cNvSpPr>
          <p:nvPr>
            <p:ph type="title"/>
          </p:nvPr>
        </p:nvSpPr>
        <p:spPr/>
        <p:txBody>
          <a:bodyPr/>
          <a:lstStyle/>
          <a:p>
            <a:r>
              <a:rPr lang="en-US" dirty="0"/>
              <a:t>Recap: OBSS RSSI Measurements for Co-BF/Co-SR User Selection</a:t>
            </a:r>
          </a:p>
        </p:txBody>
      </p:sp>
      <p:sp>
        <p:nvSpPr>
          <p:cNvPr id="3" name="Content Placeholder 2">
            <a:extLst>
              <a:ext uri="{FF2B5EF4-FFF2-40B4-BE49-F238E27FC236}">
                <a16:creationId xmlns:a16="http://schemas.microsoft.com/office/drawing/2014/main" id="{F85BB3E9-D9F8-45F4-AAAA-9C55DAF3A5F9}"/>
              </a:ext>
            </a:extLst>
          </p:cNvPr>
          <p:cNvSpPr>
            <a:spLocks noGrp="1"/>
          </p:cNvSpPr>
          <p:nvPr>
            <p:ph idx="1"/>
          </p:nvPr>
        </p:nvSpPr>
        <p:spPr/>
        <p:txBody>
          <a:bodyPr/>
          <a:lstStyle/>
          <a:p>
            <a:pPr>
              <a:buFont typeface="Arial" panose="020B0604020202020204" pitchFamily="34" charset="0"/>
              <a:buChar char="•"/>
            </a:pPr>
            <a:r>
              <a:rPr lang="en-US" sz="2000" b="0" dirty="0"/>
              <a:t>Non-AP STA measures OBSS RSSI from the OBSS AP (the other Co-BF/Co-SR AP)</a:t>
            </a:r>
          </a:p>
          <a:p>
            <a:pPr lvl="1">
              <a:buFont typeface="Arial" panose="020B0604020202020204" pitchFamily="34" charset="0"/>
              <a:buChar char="•"/>
            </a:pPr>
            <a:r>
              <a:rPr lang="en-US" sz="1800" b="0" dirty="0"/>
              <a:t>Passive: non-AP STA measures OBSS RSSI by </a:t>
            </a:r>
            <a:r>
              <a:rPr lang="en-US" sz="1800" b="1" dirty="0"/>
              <a:t>Beacons</a:t>
            </a:r>
            <a:r>
              <a:rPr lang="en-US" sz="1800" b="0" dirty="0"/>
              <a:t> from the OBSS AP, low overhead</a:t>
            </a:r>
          </a:p>
          <a:p>
            <a:pPr lvl="1">
              <a:buFont typeface="Arial" panose="020B0604020202020204" pitchFamily="34" charset="0"/>
              <a:buChar char="•"/>
            </a:pPr>
            <a:r>
              <a:rPr lang="en-US" sz="1800" dirty="0"/>
              <a:t>Active: non-AP STA sends a </a:t>
            </a:r>
            <a:r>
              <a:rPr lang="en-US" sz="1800" b="1" dirty="0"/>
              <a:t>request frame</a:t>
            </a:r>
            <a:r>
              <a:rPr lang="en-US" sz="1800" dirty="0"/>
              <a:t> to the OBSS AP and measures OBSS RSSI by the </a:t>
            </a:r>
            <a:r>
              <a:rPr lang="en-US" sz="1800" b="1" dirty="0"/>
              <a:t>response frame </a:t>
            </a:r>
            <a:r>
              <a:rPr lang="en-US" sz="1800" dirty="0"/>
              <a:t>from the OBSS AP. The OBSS AP may measure OBSS RSSI by the request frame. </a:t>
            </a:r>
          </a:p>
          <a:p>
            <a:pPr lvl="2">
              <a:buFont typeface="Arial" panose="020B0604020202020204" pitchFamily="34" charset="0"/>
              <a:buChar char="•"/>
            </a:pPr>
            <a:r>
              <a:rPr lang="en-US" sz="1600" dirty="0"/>
              <a:t>Probe Request/Probe Response</a:t>
            </a:r>
          </a:p>
          <a:p>
            <a:pPr lvl="2">
              <a:buFont typeface="Arial" panose="020B0604020202020204" pitchFamily="34" charset="0"/>
              <a:buChar char="•"/>
            </a:pPr>
            <a:r>
              <a:rPr lang="en-US" sz="1600" b="0" dirty="0"/>
              <a:t>RTS/CTS [4]</a:t>
            </a:r>
          </a:p>
          <a:p>
            <a:pPr lvl="2">
              <a:buFont typeface="Arial" panose="020B0604020202020204" pitchFamily="34" charset="0"/>
              <a:buChar char="•"/>
            </a:pPr>
            <a:r>
              <a:rPr lang="en-US" sz="1600" dirty="0"/>
              <a:t>NDPA/NDP [5, 6]</a:t>
            </a:r>
            <a:endParaRPr lang="en-US" sz="1600" b="0" dirty="0"/>
          </a:p>
          <a:p>
            <a:pPr>
              <a:buFont typeface="Arial" panose="020B0604020202020204" pitchFamily="34" charset="0"/>
              <a:buChar char="•"/>
            </a:pPr>
            <a:r>
              <a:rPr lang="en-US" sz="2000" b="0" dirty="0"/>
              <a:t>OBSS RSSI measurements can be used for user selection for Co-BF/Co-SR. Non-AP STA can</a:t>
            </a:r>
          </a:p>
          <a:p>
            <a:pPr lvl="1">
              <a:buFont typeface="Arial" panose="020B0604020202020204" pitchFamily="34" charset="0"/>
              <a:buChar char="•"/>
            </a:pPr>
            <a:r>
              <a:rPr lang="en-US" sz="1800" dirty="0"/>
              <a:t>report the OBSS RSSI measurements to its associated AP, and the AP selects the candidate STA for Co-BF/Co-SR (or can be used for other purposes)</a:t>
            </a:r>
          </a:p>
          <a:p>
            <a:pPr lvl="1">
              <a:buFont typeface="Arial" panose="020B0604020202020204" pitchFamily="34" charset="0"/>
              <a:buChar char="•"/>
            </a:pPr>
            <a:r>
              <a:rPr lang="en-US" sz="1800" dirty="0"/>
              <a:t>use the OBSS RSSI measurements to decide to continue/stop Co-BF/Co-SR and indicate to the AP</a:t>
            </a:r>
          </a:p>
          <a:p>
            <a:pPr>
              <a:buFont typeface="Arial" panose="020B0604020202020204" pitchFamily="34" charset="0"/>
              <a:buChar char="•"/>
            </a:pPr>
            <a:r>
              <a:rPr lang="en-US" sz="2000" b="0" dirty="0"/>
              <a:t>It can coexist with other criteria/ways for selecting candidate Co-BF/Co-SR STAs.</a:t>
            </a:r>
          </a:p>
          <a:p>
            <a:pPr>
              <a:buFont typeface="Arial" panose="020B0604020202020204" pitchFamily="34" charset="0"/>
              <a:buChar char="•"/>
            </a:pPr>
            <a:r>
              <a:rPr lang="en-US" sz="2000" b="0" dirty="0"/>
              <a:t>This can be done by enhancing the Beacon Report mechanism.</a:t>
            </a:r>
          </a:p>
        </p:txBody>
      </p:sp>
      <p:sp>
        <p:nvSpPr>
          <p:cNvPr id="4" name="Slide Number Placeholder 3">
            <a:extLst>
              <a:ext uri="{FF2B5EF4-FFF2-40B4-BE49-F238E27FC236}">
                <a16:creationId xmlns:a16="http://schemas.microsoft.com/office/drawing/2014/main" id="{D1632107-0542-48D8-A25B-54A1737484FE}"/>
              </a:ext>
            </a:extLst>
          </p:cNvPr>
          <p:cNvSpPr>
            <a:spLocks noGrp="1"/>
          </p:cNvSpPr>
          <p:nvPr>
            <p:ph type="sldNum" idx="12"/>
          </p:nvPr>
        </p:nvSpPr>
        <p:spPr/>
        <p:txBody>
          <a:bodyPr/>
          <a:lstStyle/>
          <a:p>
            <a:r>
              <a:rPr lang="en-GB"/>
              <a:t>Slide </a:t>
            </a:r>
            <a:fld id="{440F5867-744E-4AA6-B0ED-4C44D2DFBB7B}" type="slidenum">
              <a:rPr lang="en-GB" smtClean="0"/>
              <a:pPr/>
              <a:t>4</a:t>
            </a:fld>
            <a:endParaRPr lang="en-GB" dirty="0"/>
          </a:p>
        </p:txBody>
      </p:sp>
      <p:sp>
        <p:nvSpPr>
          <p:cNvPr id="5" name="Footer Placeholder 4">
            <a:extLst>
              <a:ext uri="{FF2B5EF4-FFF2-40B4-BE49-F238E27FC236}">
                <a16:creationId xmlns:a16="http://schemas.microsoft.com/office/drawing/2014/main" id="{BA9E4D7A-2917-4A38-99D0-E3678844DBD0}"/>
              </a:ext>
            </a:extLst>
          </p:cNvPr>
          <p:cNvSpPr>
            <a:spLocks noGrp="1"/>
          </p:cNvSpPr>
          <p:nvPr>
            <p:ph type="ftr" idx="14"/>
          </p:nvPr>
        </p:nvSpPr>
        <p:spPr/>
        <p:txBody>
          <a:bodyPr/>
          <a:lstStyle/>
          <a:p>
            <a:r>
              <a:rPr lang="da-DK"/>
              <a:t>Yongsen Ma et al., Samsung</a:t>
            </a:r>
            <a:endParaRPr lang="en-GB" dirty="0"/>
          </a:p>
        </p:txBody>
      </p:sp>
      <p:sp>
        <p:nvSpPr>
          <p:cNvPr id="6" name="Date Placeholder 5">
            <a:extLst>
              <a:ext uri="{FF2B5EF4-FFF2-40B4-BE49-F238E27FC236}">
                <a16:creationId xmlns:a16="http://schemas.microsoft.com/office/drawing/2014/main" id="{7A25FE6C-CEFD-4069-8345-3E5DE093EFDC}"/>
              </a:ext>
            </a:extLst>
          </p:cNvPr>
          <p:cNvSpPr>
            <a:spLocks noGrp="1"/>
          </p:cNvSpPr>
          <p:nvPr>
            <p:ph type="dt" idx="15"/>
          </p:nvPr>
        </p:nvSpPr>
        <p:spPr/>
        <p:txBody>
          <a:bodyPr/>
          <a:lstStyle/>
          <a:p>
            <a:r>
              <a:rPr lang="en-US"/>
              <a:t>June 2025</a:t>
            </a:r>
            <a:endParaRPr lang="en-GB" dirty="0"/>
          </a:p>
        </p:txBody>
      </p:sp>
    </p:spTree>
    <p:extLst>
      <p:ext uri="{BB962C8B-B14F-4D97-AF65-F5344CB8AC3E}">
        <p14:creationId xmlns:p14="http://schemas.microsoft.com/office/powerpoint/2010/main" val="184033007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95B54A-36AD-44D7-8D86-C9FFEB8673CB}"/>
              </a:ext>
            </a:extLst>
          </p:cNvPr>
          <p:cNvSpPr>
            <a:spLocks noGrp="1"/>
          </p:cNvSpPr>
          <p:nvPr>
            <p:ph type="title"/>
          </p:nvPr>
        </p:nvSpPr>
        <p:spPr/>
        <p:txBody>
          <a:bodyPr/>
          <a:lstStyle/>
          <a:p>
            <a:r>
              <a:rPr lang="en-US" dirty="0"/>
              <a:t>Recap: Beacon Request/Report</a:t>
            </a:r>
          </a:p>
        </p:txBody>
      </p:sp>
      <p:sp>
        <p:nvSpPr>
          <p:cNvPr id="4" name="Slide Number Placeholder 3">
            <a:extLst>
              <a:ext uri="{FF2B5EF4-FFF2-40B4-BE49-F238E27FC236}">
                <a16:creationId xmlns:a16="http://schemas.microsoft.com/office/drawing/2014/main" id="{FC520101-7B1F-4723-8399-930686E9058E}"/>
              </a:ext>
            </a:extLst>
          </p:cNvPr>
          <p:cNvSpPr>
            <a:spLocks noGrp="1"/>
          </p:cNvSpPr>
          <p:nvPr>
            <p:ph type="sldNum" idx="12"/>
          </p:nvPr>
        </p:nvSpPr>
        <p:spPr/>
        <p:txBody>
          <a:bodyPr/>
          <a:lstStyle/>
          <a:p>
            <a:r>
              <a:rPr lang="en-GB"/>
              <a:t>Slide </a:t>
            </a:r>
            <a:fld id="{440F5867-744E-4AA6-B0ED-4C44D2DFBB7B}" type="slidenum">
              <a:rPr lang="en-GB" smtClean="0"/>
              <a:pPr/>
              <a:t>5</a:t>
            </a:fld>
            <a:endParaRPr lang="en-GB" dirty="0"/>
          </a:p>
        </p:txBody>
      </p:sp>
      <p:sp>
        <p:nvSpPr>
          <p:cNvPr id="5" name="Footer Placeholder 4">
            <a:extLst>
              <a:ext uri="{FF2B5EF4-FFF2-40B4-BE49-F238E27FC236}">
                <a16:creationId xmlns:a16="http://schemas.microsoft.com/office/drawing/2014/main" id="{6A98C5E1-05CD-4C1B-B681-69D64BCE50A3}"/>
              </a:ext>
            </a:extLst>
          </p:cNvPr>
          <p:cNvSpPr>
            <a:spLocks noGrp="1"/>
          </p:cNvSpPr>
          <p:nvPr>
            <p:ph type="ftr" idx="14"/>
          </p:nvPr>
        </p:nvSpPr>
        <p:spPr/>
        <p:txBody>
          <a:bodyPr/>
          <a:lstStyle/>
          <a:p>
            <a:r>
              <a:rPr lang="da-DK"/>
              <a:t>Yongsen Ma et al., Samsung</a:t>
            </a:r>
            <a:endParaRPr lang="en-GB" dirty="0"/>
          </a:p>
        </p:txBody>
      </p:sp>
      <p:sp>
        <p:nvSpPr>
          <p:cNvPr id="6" name="Date Placeholder 5">
            <a:extLst>
              <a:ext uri="{FF2B5EF4-FFF2-40B4-BE49-F238E27FC236}">
                <a16:creationId xmlns:a16="http://schemas.microsoft.com/office/drawing/2014/main" id="{2D0ABA0F-1F67-41C3-AA83-46D45E35080C}"/>
              </a:ext>
            </a:extLst>
          </p:cNvPr>
          <p:cNvSpPr>
            <a:spLocks noGrp="1"/>
          </p:cNvSpPr>
          <p:nvPr>
            <p:ph type="dt" idx="15"/>
          </p:nvPr>
        </p:nvSpPr>
        <p:spPr/>
        <p:txBody>
          <a:bodyPr/>
          <a:lstStyle/>
          <a:p>
            <a:r>
              <a:rPr lang="en-US"/>
              <a:t>June 2025</a:t>
            </a:r>
            <a:endParaRPr lang="en-GB" dirty="0"/>
          </a:p>
        </p:txBody>
      </p:sp>
      <p:pic>
        <p:nvPicPr>
          <p:cNvPr id="8" name="Picture 7">
            <a:extLst>
              <a:ext uri="{FF2B5EF4-FFF2-40B4-BE49-F238E27FC236}">
                <a16:creationId xmlns:a16="http://schemas.microsoft.com/office/drawing/2014/main" id="{D74E7ABA-B63E-4B28-804E-B23CCFE01183}"/>
              </a:ext>
            </a:extLst>
          </p:cNvPr>
          <p:cNvPicPr>
            <a:picLocks noChangeAspect="1"/>
          </p:cNvPicPr>
          <p:nvPr/>
        </p:nvPicPr>
        <p:blipFill>
          <a:blip r:embed="rId2"/>
          <a:stretch>
            <a:fillRect/>
          </a:stretch>
        </p:blipFill>
        <p:spPr>
          <a:xfrm>
            <a:off x="5532004" y="4084305"/>
            <a:ext cx="6201640" cy="2391109"/>
          </a:xfrm>
          <a:prstGeom prst="rect">
            <a:avLst/>
          </a:prstGeom>
        </p:spPr>
      </p:pic>
      <p:pic>
        <p:nvPicPr>
          <p:cNvPr id="10" name="Picture 9">
            <a:extLst>
              <a:ext uri="{FF2B5EF4-FFF2-40B4-BE49-F238E27FC236}">
                <a16:creationId xmlns:a16="http://schemas.microsoft.com/office/drawing/2014/main" id="{D54CE4B3-70AF-42F3-8AC9-7619FC1B1F50}"/>
              </a:ext>
            </a:extLst>
          </p:cNvPr>
          <p:cNvPicPr>
            <a:picLocks noChangeAspect="1"/>
          </p:cNvPicPr>
          <p:nvPr/>
        </p:nvPicPr>
        <p:blipFill>
          <a:blip r:embed="rId3"/>
          <a:stretch>
            <a:fillRect/>
          </a:stretch>
        </p:blipFill>
        <p:spPr>
          <a:xfrm>
            <a:off x="5763688" y="1893579"/>
            <a:ext cx="5811061" cy="2048161"/>
          </a:xfrm>
          <a:prstGeom prst="rect">
            <a:avLst/>
          </a:prstGeom>
        </p:spPr>
      </p:pic>
      <p:sp>
        <p:nvSpPr>
          <p:cNvPr id="3" name="Content Placeholder 2">
            <a:extLst>
              <a:ext uri="{FF2B5EF4-FFF2-40B4-BE49-F238E27FC236}">
                <a16:creationId xmlns:a16="http://schemas.microsoft.com/office/drawing/2014/main" id="{E1B83E1E-EE47-4304-B733-6C90A8865E05}"/>
              </a:ext>
            </a:extLst>
          </p:cNvPr>
          <p:cNvSpPr>
            <a:spLocks noGrp="1"/>
          </p:cNvSpPr>
          <p:nvPr>
            <p:ph idx="1"/>
          </p:nvPr>
        </p:nvSpPr>
        <p:spPr>
          <a:xfrm>
            <a:off x="914400" y="1981201"/>
            <a:ext cx="5029199" cy="4113213"/>
          </a:xfrm>
        </p:spPr>
        <p:txBody>
          <a:bodyPr/>
          <a:lstStyle/>
          <a:p>
            <a:pPr>
              <a:buFont typeface="Arial" panose="020B0604020202020204" pitchFamily="34" charset="0"/>
              <a:buChar char="•"/>
            </a:pPr>
            <a:r>
              <a:rPr lang="en-US" sz="2000" b="0" dirty="0"/>
              <a:t>AP sends Beacon Request to STA.</a:t>
            </a:r>
          </a:p>
          <a:p>
            <a:pPr>
              <a:buFont typeface="Arial" panose="020B0604020202020204" pitchFamily="34" charset="0"/>
              <a:buChar char="•"/>
            </a:pPr>
            <a:r>
              <a:rPr lang="en-US" sz="2000" b="0" dirty="0"/>
              <a:t>If STA accepts the Beacon request, it measures the RCPI/RSNI (received channel power/received signal-to-noise indication) by the received Beacon, Measurement Pilot, or Probe Response frame sent from OBSS AP(s), in the downlink.</a:t>
            </a:r>
          </a:p>
          <a:p>
            <a:pPr>
              <a:buFont typeface="Arial" panose="020B0604020202020204" pitchFamily="34" charset="0"/>
              <a:buChar char="•"/>
            </a:pPr>
            <a:r>
              <a:rPr lang="en-US" sz="2000" b="0" dirty="0"/>
              <a:t>STA reports the measured RCPI/RSNI in Beacon Report to the AP.</a:t>
            </a:r>
          </a:p>
          <a:p>
            <a:pPr>
              <a:buFont typeface="Arial" panose="020B0604020202020204" pitchFamily="34" charset="0"/>
              <a:buChar char="•"/>
            </a:pPr>
            <a:endParaRPr lang="en-US" sz="2000" b="0" dirty="0"/>
          </a:p>
          <a:p>
            <a:pPr>
              <a:buFont typeface="Arial" panose="020B0604020202020204" pitchFamily="34" charset="0"/>
              <a:buChar char="•"/>
            </a:pPr>
            <a:r>
              <a:rPr lang="en-US" sz="2000" b="0" dirty="0"/>
              <a:t>Beacon Request is </a:t>
            </a:r>
            <a:r>
              <a:rPr lang="en-US" sz="2000" dirty="0"/>
              <a:t>initiated by the AP</a:t>
            </a:r>
            <a:r>
              <a:rPr lang="en-US" sz="2000" b="0" dirty="0"/>
              <a:t>.</a:t>
            </a:r>
          </a:p>
          <a:p>
            <a:pPr>
              <a:buFont typeface="Arial" panose="020B0604020202020204" pitchFamily="34" charset="0"/>
              <a:buChar char="•"/>
            </a:pPr>
            <a:r>
              <a:rPr lang="en-US" sz="2000" b="0" dirty="0"/>
              <a:t>Beacon Report contains the measured RCPI/RSNI </a:t>
            </a:r>
            <a:r>
              <a:rPr lang="en-US" sz="2000" dirty="0"/>
              <a:t>in the downlink</a:t>
            </a:r>
            <a:r>
              <a:rPr lang="en-US" sz="2000" b="0" dirty="0"/>
              <a:t>.</a:t>
            </a:r>
          </a:p>
        </p:txBody>
      </p:sp>
    </p:spTree>
    <p:extLst>
      <p:ext uri="{BB962C8B-B14F-4D97-AF65-F5344CB8AC3E}">
        <p14:creationId xmlns:p14="http://schemas.microsoft.com/office/powerpoint/2010/main" val="385176303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FEA6C5-77FF-41BD-939F-99D3FB6BB259}"/>
              </a:ext>
            </a:extLst>
          </p:cNvPr>
          <p:cNvSpPr>
            <a:spLocks noGrp="1"/>
          </p:cNvSpPr>
          <p:nvPr>
            <p:ph type="title"/>
          </p:nvPr>
        </p:nvSpPr>
        <p:spPr/>
        <p:txBody>
          <a:bodyPr/>
          <a:lstStyle/>
          <a:p>
            <a:r>
              <a:rPr lang="en-US" dirty="0"/>
              <a:t>Requirements for Enhanced Beacon Report</a:t>
            </a:r>
          </a:p>
        </p:txBody>
      </p:sp>
      <p:sp>
        <p:nvSpPr>
          <p:cNvPr id="3" name="Content Placeholder 2">
            <a:extLst>
              <a:ext uri="{FF2B5EF4-FFF2-40B4-BE49-F238E27FC236}">
                <a16:creationId xmlns:a16="http://schemas.microsoft.com/office/drawing/2014/main" id="{6FAD845E-4A63-4FF8-ACCC-69D930DB0B21}"/>
              </a:ext>
            </a:extLst>
          </p:cNvPr>
          <p:cNvSpPr>
            <a:spLocks noGrp="1"/>
          </p:cNvSpPr>
          <p:nvPr>
            <p:ph idx="1"/>
          </p:nvPr>
        </p:nvSpPr>
        <p:spPr/>
        <p:txBody>
          <a:bodyPr/>
          <a:lstStyle/>
          <a:p>
            <a:pPr>
              <a:buFont typeface="Arial" panose="020B0604020202020204" pitchFamily="34" charset="0"/>
              <a:buChar char="•"/>
            </a:pPr>
            <a:r>
              <a:rPr lang="en-US" sz="2000" b="0" dirty="0"/>
              <a:t>Existing Beacon Request/Report: initiated by the AP for DL OBSS RSSI measurements/reports</a:t>
            </a:r>
          </a:p>
          <a:p>
            <a:pPr>
              <a:buFont typeface="Arial" panose="020B0604020202020204" pitchFamily="34" charset="0"/>
              <a:buChar char="•"/>
            </a:pPr>
            <a:r>
              <a:rPr lang="en-US" sz="2000" b="0" dirty="0"/>
              <a:t>Requirements for Enhanced Beacon Report:</a:t>
            </a:r>
          </a:p>
          <a:p>
            <a:pPr lvl="1">
              <a:buFont typeface="Arial" panose="020B0604020202020204" pitchFamily="34" charset="0"/>
              <a:buChar char="•"/>
            </a:pPr>
            <a:r>
              <a:rPr lang="en-US" sz="1800" b="0" dirty="0"/>
              <a:t>Non-AP STAs should be able to initiate Beacon report [1]</a:t>
            </a:r>
          </a:p>
          <a:p>
            <a:pPr lvl="2">
              <a:buFont typeface="Arial" panose="020B0604020202020204" pitchFamily="34" charset="0"/>
              <a:buChar char="•"/>
            </a:pPr>
            <a:r>
              <a:rPr lang="en-US" b="0" dirty="0"/>
              <a:t>With limited prior information or stale information, it is not efficient for APs to randomly select certain non-AP STAs and initiate Beacon request/report with the selected non-AP STAs</a:t>
            </a:r>
          </a:p>
          <a:p>
            <a:pPr lvl="2">
              <a:buFont typeface="Arial" panose="020B0604020202020204" pitchFamily="34" charset="0"/>
              <a:buChar char="•"/>
            </a:pPr>
            <a:r>
              <a:rPr lang="en-US" b="0" dirty="0"/>
              <a:t>Non-AP STAs can passively monitor OBSS RSSIs and initiate </a:t>
            </a:r>
            <a:r>
              <a:rPr lang="en-US" dirty="0"/>
              <a:t>B</a:t>
            </a:r>
            <a:r>
              <a:rPr lang="en-US" b="0" dirty="0"/>
              <a:t>eacon report when necessary</a:t>
            </a:r>
          </a:p>
          <a:p>
            <a:pPr lvl="1">
              <a:buFont typeface="Arial" panose="020B0604020202020204" pitchFamily="34" charset="0"/>
              <a:buChar char="•"/>
            </a:pPr>
            <a:r>
              <a:rPr lang="en-US" sz="1800" b="0" dirty="0"/>
              <a:t>UL OBSS RSSI is important for multi-BSS/multi-AP scenarios, e.g., Co-BF, Co-SR, and roaming</a:t>
            </a:r>
          </a:p>
          <a:p>
            <a:pPr lvl="2">
              <a:buFont typeface="Arial" panose="020B0604020202020204" pitchFamily="34" charset="0"/>
              <a:buChar char="•"/>
            </a:pPr>
            <a:r>
              <a:rPr lang="en-US" b="0" dirty="0"/>
              <a:t>Co-BF APs need to detect/decode frames, e.g., ICR/CSI, from cross-BSS non-AP STAs </a:t>
            </a:r>
            <a:r>
              <a:rPr lang="en-US" dirty="0"/>
              <a:t>[</a:t>
            </a:r>
            <a:r>
              <a:rPr lang="en-US" dirty="0">
                <a:solidFill>
                  <a:schemeClr val="accent2"/>
                </a:solidFill>
                <a:hlinkClick r:id="rId2" action="ppaction://hlinksldjump">
                  <a:extLst>
                    <a:ext uri="{A12FA001-AC4F-418D-AE19-62706E023703}">
                      <ahyp:hlinkClr xmlns:ahyp="http://schemas.microsoft.com/office/drawing/2018/hyperlinkcolor" val="tx"/>
                    </a:ext>
                  </a:extLst>
                </a:hlinkClick>
              </a:rPr>
              <a:t>slide14</a:t>
            </a:r>
            <a:r>
              <a:rPr lang="en-US" dirty="0"/>
              <a:t>]</a:t>
            </a:r>
          </a:p>
          <a:p>
            <a:pPr lvl="2">
              <a:buFont typeface="Arial" panose="020B0604020202020204" pitchFamily="34" charset="0"/>
              <a:buChar char="•"/>
            </a:pPr>
            <a:r>
              <a:rPr lang="en-US" b="0" dirty="0"/>
              <a:t>Co-SR APs need to select </a:t>
            </a:r>
            <a:r>
              <a:rPr lang="en-US" dirty="0"/>
              <a:t>the Ack mode/parameters</a:t>
            </a:r>
            <a:r>
              <a:rPr lang="en-US" b="0" dirty="0"/>
              <a:t>, </a:t>
            </a:r>
            <a:r>
              <a:rPr lang="en-US" dirty="0"/>
              <a:t>e.g., in different time/frequency slots or concurrently, depending on whether Co-SR APs can hear Ack/BA from cross-BSS STAs [</a:t>
            </a:r>
            <a:r>
              <a:rPr lang="en-US" dirty="0">
                <a:solidFill>
                  <a:schemeClr val="accent2"/>
                </a:solidFill>
                <a:hlinkClick r:id="rId3" action="ppaction://hlinksldjump">
                  <a:extLst>
                    <a:ext uri="{A12FA001-AC4F-418D-AE19-62706E023703}">
                      <ahyp:hlinkClr xmlns:ahyp="http://schemas.microsoft.com/office/drawing/2018/hyperlinkcolor" val="tx"/>
                    </a:ext>
                  </a:extLst>
                </a:hlinkClick>
              </a:rPr>
              <a:t>slide15</a:t>
            </a:r>
            <a:r>
              <a:rPr lang="en-US" dirty="0"/>
              <a:t>]</a:t>
            </a:r>
          </a:p>
          <a:p>
            <a:pPr lvl="2">
              <a:buFont typeface="Arial" panose="020B0604020202020204" pitchFamily="34" charset="0"/>
              <a:buChar char="•"/>
            </a:pPr>
            <a:r>
              <a:rPr lang="en-US" b="0" dirty="0"/>
              <a:t>For roaming, target APs</a:t>
            </a:r>
            <a:r>
              <a:rPr lang="en-US" dirty="0"/>
              <a:t> need to en</a:t>
            </a:r>
            <a:r>
              <a:rPr lang="en-US" b="0" dirty="0"/>
              <a:t>sure UL link is good for roaming execution</a:t>
            </a:r>
          </a:p>
          <a:p>
            <a:pPr lvl="1">
              <a:buFont typeface="Arial" panose="020B0604020202020204" pitchFamily="34" charset="0"/>
              <a:buChar char="•"/>
            </a:pPr>
            <a:r>
              <a:rPr lang="en-US" sz="1800" b="0" dirty="0"/>
              <a:t>Beacon Request/Report should be aligned with APs/</a:t>
            </a:r>
            <a:r>
              <a:rPr lang="en-US" sz="1800" b="0" dirty="0" err="1"/>
              <a:t>STAs’</a:t>
            </a:r>
            <a:r>
              <a:rPr lang="en-US" sz="1800" b="0" dirty="0"/>
              <a:t> capability/policy/MAPC negotiation</a:t>
            </a:r>
          </a:p>
          <a:p>
            <a:pPr lvl="2">
              <a:buFont typeface="Arial" panose="020B0604020202020204" pitchFamily="34" charset="0"/>
              <a:buChar char="•"/>
            </a:pPr>
            <a:r>
              <a:rPr lang="en-US" dirty="0"/>
              <a:t>Need to avoid frequent or unintended requests/measurements/reports of OBSS RSSIs</a:t>
            </a:r>
            <a:endParaRPr lang="en-US" sz="1600" b="0" dirty="0"/>
          </a:p>
        </p:txBody>
      </p:sp>
      <p:sp>
        <p:nvSpPr>
          <p:cNvPr id="4" name="Slide Number Placeholder 3">
            <a:extLst>
              <a:ext uri="{FF2B5EF4-FFF2-40B4-BE49-F238E27FC236}">
                <a16:creationId xmlns:a16="http://schemas.microsoft.com/office/drawing/2014/main" id="{F20A7FDD-7B2F-4F87-AF10-8944BDBA8533}"/>
              </a:ext>
            </a:extLst>
          </p:cNvPr>
          <p:cNvSpPr>
            <a:spLocks noGrp="1"/>
          </p:cNvSpPr>
          <p:nvPr>
            <p:ph type="sldNum" idx="12"/>
          </p:nvPr>
        </p:nvSpPr>
        <p:spPr/>
        <p:txBody>
          <a:bodyPr/>
          <a:lstStyle/>
          <a:p>
            <a:r>
              <a:rPr lang="en-GB"/>
              <a:t>Slide </a:t>
            </a:r>
            <a:fld id="{440F5867-744E-4AA6-B0ED-4C44D2DFBB7B}" type="slidenum">
              <a:rPr lang="en-GB" smtClean="0"/>
              <a:pPr/>
              <a:t>6</a:t>
            </a:fld>
            <a:endParaRPr lang="en-GB" dirty="0"/>
          </a:p>
        </p:txBody>
      </p:sp>
      <p:sp>
        <p:nvSpPr>
          <p:cNvPr id="5" name="Footer Placeholder 4">
            <a:extLst>
              <a:ext uri="{FF2B5EF4-FFF2-40B4-BE49-F238E27FC236}">
                <a16:creationId xmlns:a16="http://schemas.microsoft.com/office/drawing/2014/main" id="{31AE0887-8077-4172-B7E4-7D916A10E5C9}"/>
              </a:ext>
            </a:extLst>
          </p:cNvPr>
          <p:cNvSpPr>
            <a:spLocks noGrp="1"/>
          </p:cNvSpPr>
          <p:nvPr>
            <p:ph type="ftr" idx="14"/>
          </p:nvPr>
        </p:nvSpPr>
        <p:spPr/>
        <p:txBody>
          <a:bodyPr/>
          <a:lstStyle/>
          <a:p>
            <a:r>
              <a:rPr lang="da-DK"/>
              <a:t>Yongsen Ma et al., Samsung</a:t>
            </a:r>
            <a:endParaRPr lang="en-GB" dirty="0"/>
          </a:p>
        </p:txBody>
      </p:sp>
      <p:sp>
        <p:nvSpPr>
          <p:cNvPr id="6" name="Date Placeholder 5">
            <a:extLst>
              <a:ext uri="{FF2B5EF4-FFF2-40B4-BE49-F238E27FC236}">
                <a16:creationId xmlns:a16="http://schemas.microsoft.com/office/drawing/2014/main" id="{40AB6DF9-9F35-41C8-8D96-BB7067B0A624}"/>
              </a:ext>
            </a:extLst>
          </p:cNvPr>
          <p:cNvSpPr>
            <a:spLocks noGrp="1"/>
          </p:cNvSpPr>
          <p:nvPr>
            <p:ph type="dt" idx="15"/>
          </p:nvPr>
        </p:nvSpPr>
        <p:spPr/>
        <p:txBody>
          <a:bodyPr/>
          <a:lstStyle/>
          <a:p>
            <a:r>
              <a:rPr lang="en-US"/>
              <a:t>June 2025</a:t>
            </a:r>
            <a:endParaRPr lang="en-GB" dirty="0"/>
          </a:p>
        </p:txBody>
      </p:sp>
    </p:spTree>
    <p:extLst>
      <p:ext uri="{BB962C8B-B14F-4D97-AF65-F5344CB8AC3E}">
        <p14:creationId xmlns:p14="http://schemas.microsoft.com/office/powerpoint/2010/main" val="257226435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FEA6C5-77FF-41BD-939F-99D3FB6BB259}"/>
              </a:ext>
            </a:extLst>
          </p:cNvPr>
          <p:cNvSpPr>
            <a:spLocks noGrp="1"/>
          </p:cNvSpPr>
          <p:nvPr>
            <p:ph type="title"/>
          </p:nvPr>
        </p:nvSpPr>
        <p:spPr/>
        <p:txBody>
          <a:bodyPr/>
          <a:lstStyle/>
          <a:p>
            <a:r>
              <a:rPr lang="en-US" dirty="0"/>
              <a:t>Proposed Changes (1/3): Enhanced Beacon Report Initiated by Non-AP STAs</a:t>
            </a:r>
          </a:p>
        </p:txBody>
      </p:sp>
      <p:sp>
        <p:nvSpPr>
          <p:cNvPr id="3" name="Content Placeholder 2">
            <a:extLst>
              <a:ext uri="{FF2B5EF4-FFF2-40B4-BE49-F238E27FC236}">
                <a16:creationId xmlns:a16="http://schemas.microsoft.com/office/drawing/2014/main" id="{6FAD845E-4A63-4FF8-ACCC-69D930DB0B21}"/>
              </a:ext>
            </a:extLst>
          </p:cNvPr>
          <p:cNvSpPr>
            <a:spLocks noGrp="1"/>
          </p:cNvSpPr>
          <p:nvPr>
            <p:ph idx="1"/>
          </p:nvPr>
        </p:nvSpPr>
        <p:spPr/>
        <p:txBody>
          <a:bodyPr/>
          <a:lstStyle/>
          <a:p>
            <a:pPr>
              <a:buFont typeface="Arial" panose="020B0604020202020204" pitchFamily="34" charset="0"/>
              <a:buChar char="•"/>
            </a:pPr>
            <a:r>
              <a:rPr lang="en-US" sz="2000" b="0" dirty="0"/>
              <a:t>Allow non-AP STAs to initiate Beacon report, subject to other requirements</a:t>
            </a:r>
          </a:p>
          <a:p>
            <a:pPr>
              <a:buFont typeface="Arial" panose="020B0604020202020204" pitchFamily="34" charset="0"/>
              <a:buChar char="•"/>
            </a:pPr>
            <a:r>
              <a:rPr lang="en-US" sz="2000" b="0" dirty="0"/>
              <a:t>AP may specify which OBSS AP/channel to monitor and certain Reporting Condition</a:t>
            </a:r>
          </a:p>
          <a:p>
            <a:pPr>
              <a:buFont typeface="Arial" panose="020B0604020202020204" pitchFamily="34" charset="0"/>
              <a:buChar char="•"/>
            </a:pPr>
            <a:r>
              <a:rPr lang="en-US" sz="2000" b="0" dirty="0"/>
              <a:t>OBSS RSSIs can be carried in the following frames sent from non-AP STAs to associated AP</a:t>
            </a:r>
          </a:p>
          <a:p>
            <a:pPr lvl="1">
              <a:buFont typeface="Arial" panose="020B0604020202020204" pitchFamily="34" charset="0"/>
              <a:buChar char="•"/>
            </a:pPr>
            <a:r>
              <a:rPr lang="en-US" sz="1800" b="1" dirty="0"/>
              <a:t>Option 1: Beacon report</a:t>
            </a:r>
          </a:p>
          <a:p>
            <a:pPr lvl="2">
              <a:buFont typeface="Arial" panose="020B0604020202020204" pitchFamily="34" charset="0"/>
              <a:buChar char="•"/>
            </a:pPr>
            <a:r>
              <a:rPr lang="en-US" sz="1600" dirty="0"/>
              <a:t>Solicited: in response to Beacon request. The Beacon request can be</a:t>
            </a:r>
          </a:p>
          <a:p>
            <a:pPr lvl="3">
              <a:buFont typeface="Arial" panose="020B0604020202020204" pitchFamily="34" charset="0"/>
              <a:buChar char="•"/>
            </a:pPr>
            <a:r>
              <a:rPr lang="en-US" sz="1400" dirty="0"/>
              <a:t>(Baseline) individually/group addressed: not efficient for the AP to select certain STAs and send the request</a:t>
            </a:r>
          </a:p>
          <a:p>
            <a:pPr lvl="3">
              <a:buFont typeface="Arial" panose="020B0604020202020204" pitchFamily="34" charset="0"/>
              <a:buChar char="•"/>
            </a:pPr>
            <a:r>
              <a:rPr lang="en-US" sz="1400" dirty="0"/>
              <a:t>(Option 1.a) </a:t>
            </a:r>
            <a:r>
              <a:rPr lang="en-US" sz="1400" b="1" dirty="0"/>
              <a:t>broadcast, with enhancements to triggered autonomous reporting</a:t>
            </a:r>
            <a:endParaRPr lang="en-US" sz="1400" dirty="0"/>
          </a:p>
          <a:p>
            <a:pPr lvl="2">
              <a:buFont typeface="Arial" panose="020B0604020202020204" pitchFamily="34" charset="0"/>
              <a:buChar char="•"/>
            </a:pPr>
            <a:r>
              <a:rPr lang="en-US" sz="1600" dirty="0"/>
              <a:t>Unsolicited (Option 1.b): non-AP STA may initiate Beacon report without explicit Beacon request</a:t>
            </a:r>
          </a:p>
          <a:p>
            <a:pPr lvl="1">
              <a:buFont typeface="Arial" panose="020B0604020202020204" pitchFamily="34" charset="0"/>
              <a:buChar char="•"/>
            </a:pPr>
            <a:r>
              <a:rPr lang="en-US" sz="1800" b="1" dirty="0"/>
              <a:t>Option 2: Multi-STA </a:t>
            </a:r>
            <a:r>
              <a:rPr lang="en-US" sz="1800" b="1" dirty="0" err="1"/>
              <a:t>BlockAck</a:t>
            </a:r>
            <a:r>
              <a:rPr lang="en-US" sz="1800" dirty="0"/>
              <a:t>, in response to BSRP or other frames</a:t>
            </a:r>
          </a:p>
          <a:p>
            <a:pPr lvl="2">
              <a:buFont typeface="Arial" panose="020B0604020202020204" pitchFamily="34" charset="0"/>
              <a:buChar char="•"/>
            </a:pPr>
            <a:r>
              <a:rPr lang="en-US" sz="1600" dirty="0"/>
              <a:t>Solicited (Option 2.a): </a:t>
            </a:r>
            <a:r>
              <a:rPr lang="en-US" sz="1600" b="0" dirty="0"/>
              <a:t>there is explicit request in the BSRP or other frames sent from the AP</a:t>
            </a:r>
          </a:p>
          <a:p>
            <a:pPr lvl="2">
              <a:buFont typeface="Arial" panose="020B0604020202020204" pitchFamily="34" charset="0"/>
              <a:buChar char="•"/>
            </a:pPr>
            <a:r>
              <a:rPr lang="en-US" sz="1600" dirty="0"/>
              <a:t>Unsolicited (Option 2.b): </a:t>
            </a:r>
            <a:r>
              <a:rPr lang="en-US" sz="1600" b="0" dirty="0"/>
              <a:t>no explicit/immediate request in the frame</a:t>
            </a:r>
            <a:r>
              <a:rPr lang="en-US" sz="1600" dirty="0"/>
              <a:t> soliciting </a:t>
            </a:r>
            <a:r>
              <a:rPr lang="en-US" sz="1600" b="0" dirty="0"/>
              <a:t>the Multi-STA </a:t>
            </a:r>
            <a:r>
              <a:rPr lang="en-US" sz="1600" b="0" dirty="0" err="1"/>
              <a:t>BlockAck</a:t>
            </a:r>
            <a:endParaRPr lang="en-US" sz="1600" b="0" dirty="0"/>
          </a:p>
          <a:p>
            <a:pPr lvl="1">
              <a:buFont typeface="Arial" panose="020B0604020202020204" pitchFamily="34" charset="0"/>
              <a:buChar char="•"/>
            </a:pPr>
            <a:r>
              <a:rPr lang="en-US" sz="1800" b="1" dirty="0"/>
              <a:t>Option 3: BSRP</a:t>
            </a:r>
            <a:r>
              <a:rPr lang="en-US" sz="1800" dirty="0"/>
              <a:t>, u</a:t>
            </a:r>
            <a:r>
              <a:rPr lang="en-US" sz="1800" b="0" dirty="0"/>
              <a:t>nsolicited: non-AP STA may send OBSS RSSI report in BSRP to its associated AP</a:t>
            </a:r>
          </a:p>
          <a:p>
            <a:pPr>
              <a:buFont typeface="Arial" panose="020B0604020202020204" pitchFamily="34" charset="0"/>
              <a:buChar char="•"/>
            </a:pPr>
            <a:r>
              <a:rPr lang="en-US" sz="2000" b="0" dirty="0"/>
              <a:t>Multi-STA </a:t>
            </a:r>
            <a:r>
              <a:rPr lang="en-US" sz="2000" b="0" dirty="0" err="1"/>
              <a:t>BlockAck</a:t>
            </a:r>
            <a:r>
              <a:rPr lang="en-US" sz="2000" b="0" dirty="0"/>
              <a:t> and BSRP can be sent during Co-BF/Co-SR preparation, sounding or data transmission phases. A non-AP STA may reject Co-BF/Co-SR based on measured OBSS RSSIs.</a:t>
            </a:r>
          </a:p>
        </p:txBody>
      </p:sp>
      <p:sp>
        <p:nvSpPr>
          <p:cNvPr id="4" name="Slide Number Placeholder 3">
            <a:extLst>
              <a:ext uri="{FF2B5EF4-FFF2-40B4-BE49-F238E27FC236}">
                <a16:creationId xmlns:a16="http://schemas.microsoft.com/office/drawing/2014/main" id="{F20A7FDD-7B2F-4F87-AF10-8944BDBA8533}"/>
              </a:ext>
            </a:extLst>
          </p:cNvPr>
          <p:cNvSpPr>
            <a:spLocks noGrp="1"/>
          </p:cNvSpPr>
          <p:nvPr>
            <p:ph type="sldNum" idx="12"/>
          </p:nvPr>
        </p:nvSpPr>
        <p:spPr/>
        <p:txBody>
          <a:bodyPr/>
          <a:lstStyle/>
          <a:p>
            <a:r>
              <a:rPr lang="en-GB"/>
              <a:t>Slide </a:t>
            </a:r>
            <a:fld id="{440F5867-744E-4AA6-B0ED-4C44D2DFBB7B}" type="slidenum">
              <a:rPr lang="en-GB" smtClean="0"/>
              <a:pPr/>
              <a:t>7</a:t>
            </a:fld>
            <a:endParaRPr lang="en-GB" dirty="0"/>
          </a:p>
        </p:txBody>
      </p:sp>
      <p:sp>
        <p:nvSpPr>
          <p:cNvPr id="5" name="Footer Placeholder 4">
            <a:extLst>
              <a:ext uri="{FF2B5EF4-FFF2-40B4-BE49-F238E27FC236}">
                <a16:creationId xmlns:a16="http://schemas.microsoft.com/office/drawing/2014/main" id="{31AE0887-8077-4172-B7E4-7D916A10E5C9}"/>
              </a:ext>
            </a:extLst>
          </p:cNvPr>
          <p:cNvSpPr>
            <a:spLocks noGrp="1"/>
          </p:cNvSpPr>
          <p:nvPr>
            <p:ph type="ftr" idx="14"/>
          </p:nvPr>
        </p:nvSpPr>
        <p:spPr/>
        <p:txBody>
          <a:bodyPr/>
          <a:lstStyle/>
          <a:p>
            <a:r>
              <a:rPr lang="da-DK" dirty="0"/>
              <a:t>Yongsen Ma et al., Samsung</a:t>
            </a:r>
            <a:endParaRPr lang="en-GB" dirty="0"/>
          </a:p>
        </p:txBody>
      </p:sp>
      <p:sp>
        <p:nvSpPr>
          <p:cNvPr id="6" name="Date Placeholder 5">
            <a:extLst>
              <a:ext uri="{FF2B5EF4-FFF2-40B4-BE49-F238E27FC236}">
                <a16:creationId xmlns:a16="http://schemas.microsoft.com/office/drawing/2014/main" id="{40AB6DF9-9F35-41C8-8D96-BB7067B0A624}"/>
              </a:ext>
            </a:extLst>
          </p:cNvPr>
          <p:cNvSpPr>
            <a:spLocks noGrp="1"/>
          </p:cNvSpPr>
          <p:nvPr>
            <p:ph type="dt" idx="15"/>
          </p:nvPr>
        </p:nvSpPr>
        <p:spPr/>
        <p:txBody>
          <a:bodyPr/>
          <a:lstStyle/>
          <a:p>
            <a:r>
              <a:rPr lang="en-US"/>
              <a:t>June 2025</a:t>
            </a:r>
            <a:endParaRPr lang="en-GB" dirty="0"/>
          </a:p>
        </p:txBody>
      </p:sp>
    </p:spTree>
    <p:extLst>
      <p:ext uri="{BB962C8B-B14F-4D97-AF65-F5344CB8AC3E}">
        <p14:creationId xmlns:p14="http://schemas.microsoft.com/office/powerpoint/2010/main" val="302903462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72B992-1C63-43D4-9B89-44324FA8009C}"/>
              </a:ext>
            </a:extLst>
          </p:cNvPr>
          <p:cNvSpPr>
            <a:spLocks noGrp="1"/>
          </p:cNvSpPr>
          <p:nvPr>
            <p:ph type="title"/>
          </p:nvPr>
        </p:nvSpPr>
        <p:spPr/>
        <p:txBody>
          <a:bodyPr/>
          <a:lstStyle/>
          <a:p>
            <a:r>
              <a:rPr lang="en-US" dirty="0"/>
              <a:t>Proposed Changes (2/3): Enhanced Beacon Report for UL OBSS RSSI Measurements</a:t>
            </a:r>
          </a:p>
        </p:txBody>
      </p:sp>
      <p:sp>
        <p:nvSpPr>
          <p:cNvPr id="3" name="Content Placeholder 2">
            <a:extLst>
              <a:ext uri="{FF2B5EF4-FFF2-40B4-BE49-F238E27FC236}">
                <a16:creationId xmlns:a16="http://schemas.microsoft.com/office/drawing/2014/main" id="{50E8F854-6DC7-4BC9-97CF-43EA98CA98B9}"/>
              </a:ext>
            </a:extLst>
          </p:cNvPr>
          <p:cNvSpPr>
            <a:spLocks noGrp="1"/>
          </p:cNvSpPr>
          <p:nvPr>
            <p:ph idx="1"/>
          </p:nvPr>
        </p:nvSpPr>
        <p:spPr/>
        <p:txBody>
          <a:bodyPr/>
          <a:lstStyle/>
          <a:p>
            <a:pPr>
              <a:buFont typeface="Arial" panose="020B0604020202020204" pitchFamily="34" charset="0"/>
              <a:buChar char="•"/>
            </a:pPr>
            <a:r>
              <a:rPr lang="en-US" sz="2000" b="0" dirty="0"/>
              <a:t>UL OBSS RSSI: RSSI measured by OBSS AP on frames sent from cross-BSS STAs, either</a:t>
            </a:r>
          </a:p>
          <a:p>
            <a:pPr lvl="1">
              <a:buFont typeface="Arial" panose="020B0604020202020204" pitchFamily="34" charset="0"/>
              <a:buChar char="•"/>
            </a:pPr>
            <a:r>
              <a:rPr lang="en-US" sz="1800" dirty="0"/>
              <a:t>addressed to the associated AP, e.g., Beacon Report and cross-BSS CSI, overheard by the OBSS AP</a:t>
            </a:r>
          </a:p>
          <a:p>
            <a:pPr lvl="1">
              <a:buFont typeface="Arial" panose="020B0604020202020204" pitchFamily="34" charset="0"/>
              <a:buChar char="•"/>
            </a:pPr>
            <a:r>
              <a:rPr lang="en-US" sz="1800" dirty="0"/>
              <a:t>addressed to the OBSS AP, e.g., Probe Request and cross-BSS CSI</a:t>
            </a:r>
          </a:p>
          <a:p>
            <a:pPr>
              <a:buFont typeface="Arial" panose="020B0604020202020204" pitchFamily="34" charset="0"/>
              <a:buChar char="•"/>
            </a:pPr>
            <a:r>
              <a:rPr lang="en-US" sz="2000" b="0" dirty="0"/>
              <a:t>For Co-SR and Co-BF, UL OBSS RSSI is important to select the suitable candidate STAs and select the right transmission modes/parameters.</a:t>
            </a:r>
            <a:endParaRPr lang="en-US" sz="1600" b="0" dirty="0"/>
          </a:p>
          <a:p>
            <a:pPr>
              <a:buFont typeface="Arial" panose="020B0604020202020204" pitchFamily="34" charset="0"/>
              <a:buChar char="•"/>
            </a:pPr>
            <a:r>
              <a:rPr lang="en-US" sz="2000" b="0" dirty="0"/>
              <a:t>Allow AP to measure UL OBSS RSSI by Beacon Report or TBD frames from cross-BSS STAs</a:t>
            </a:r>
          </a:p>
          <a:p>
            <a:pPr lvl="1">
              <a:buFont typeface="Arial" panose="020B0604020202020204" pitchFamily="34" charset="0"/>
              <a:buChar char="•"/>
            </a:pPr>
            <a:r>
              <a:rPr lang="en-US" sz="1800" dirty="0"/>
              <a:t>The OBSS AP needs to be aware of Beacon Request/Report between the AP and in-BSS STAs</a:t>
            </a:r>
          </a:p>
          <a:p>
            <a:pPr lvl="1">
              <a:buFont typeface="Arial" panose="020B0604020202020204" pitchFamily="34" charset="0"/>
              <a:buChar char="•"/>
            </a:pPr>
            <a:r>
              <a:rPr lang="en-US" sz="1800" b="0" dirty="0"/>
              <a:t>The OBSS AP may also measure UL OBSS RSSI on other frames, such as ICR</a:t>
            </a:r>
            <a:r>
              <a:rPr lang="en-US" sz="1800" dirty="0"/>
              <a:t>/</a:t>
            </a:r>
            <a:r>
              <a:rPr lang="en-US" sz="1800" b="0" dirty="0"/>
              <a:t>CSI report</a:t>
            </a:r>
            <a:r>
              <a:rPr lang="en-US" sz="1800" dirty="0"/>
              <a:t>/</a:t>
            </a:r>
            <a:r>
              <a:rPr lang="en-US" sz="1800" b="0" dirty="0"/>
              <a:t>BA (during Co-SR/Co-BF data transmission or sounding) and Probe Request sent from cross-BSS STAs</a:t>
            </a:r>
          </a:p>
          <a:p>
            <a:pPr>
              <a:buFont typeface="Arial" panose="020B0604020202020204" pitchFamily="34" charset="0"/>
              <a:buChar char="•"/>
            </a:pPr>
            <a:r>
              <a:rPr lang="en-US" sz="2000" b="0" dirty="0"/>
              <a:t>Allow non-AP STA to include additional information, e.g., TX power, in Beacon Report or TBD frames from cross-BSS STAs</a:t>
            </a:r>
          </a:p>
          <a:p>
            <a:pPr lvl="1">
              <a:buFont typeface="Arial" panose="020B0604020202020204" pitchFamily="34" charset="0"/>
              <a:buChar char="•"/>
            </a:pPr>
            <a:r>
              <a:rPr lang="en-US" sz="1800" dirty="0"/>
              <a:t>The OBSS AP needs to infer the OBSS RSSI of ICR/CSI/Ack by the UL OBSS RSSI measured by other frames or with different transmit parameters</a:t>
            </a:r>
          </a:p>
        </p:txBody>
      </p:sp>
      <p:sp>
        <p:nvSpPr>
          <p:cNvPr id="4" name="Slide Number Placeholder 3">
            <a:extLst>
              <a:ext uri="{FF2B5EF4-FFF2-40B4-BE49-F238E27FC236}">
                <a16:creationId xmlns:a16="http://schemas.microsoft.com/office/drawing/2014/main" id="{B9D2C518-9CF9-4082-9FC1-C165D47C7B68}"/>
              </a:ext>
            </a:extLst>
          </p:cNvPr>
          <p:cNvSpPr>
            <a:spLocks noGrp="1"/>
          </p:cNvSpPr>
          <p:nvPr>
            <p:ph type="sldNum" idx="12"/>
          </p:nvPr>
        </p:nvSpPr>
        <p:spPr/>
        <p:txBody>
          <a:bodyPr/>
          <a:lstStyle/>
          <a:p>
            <a:r>
              <a:rPr lang="en-GB"/>
              <a:t>Slide </a:t>
            </a:r>
            <a:fld id="{440F5867-744E-4AA6-B0ED-4C44D2DFBB7B}" type="slidenum">
              <a:rPr lang="en-GB" smtClean="0"/>
              <a:pPr/>
              <a:t>8</a:t>
            </a:fld>
            <a:endParaRPr lang="en-GB" dirty="0"/>
          </a:p>
        </p:txBody>
      </p:sp>
      <p:sp>
        <p:nvSpPr>
          <p:cNvPr id="5" name="Footer Placeholder 4">
            <a:extLst>
              <a:ext uri="{FF2B5EF4-FFF2-40B4-BE49-F238E27FC236}">
                <a16:creationId xmlns:a16="http://schemas.microsoft.com/office/drawing/2014/main" id="{365DFF20-E41C-4C59-B608-E516029D45A8}"/>
              </a:ext>
            </a:extLst>
          </p:cNvPr>
          <p:cNvSpPr>
            <a:spLocks noGrp="1"/>
          </p:cNvSpPr>
          <p:nvPr>
            <p:ph type="ftr" idx="14"/>
          </p:nvPr>
        </p:nvSpPr>
        <p:spPr/>
        <p:txBody>
          <a:bodyPr/>
          <a:lstStyle/>
          <a:p>
            <a:r>
              <a:rPr lang="da-DK"/>
              <a:t>Yongsen Ma et al., Samsung</a:t>
            </a:r>
            <a:endParaRPr lang="en-GB" dirty="0"/>
          </a:p>
        </p:txBody>
      </p:sp>
      <p:sp>
        <p:nvSpPr>
          <p:cNvPr id="6" name="Date Placeholder 5">
            <a:extLst>
              <a:ext uri="{FF2B5EF4-FFF2-40B4-BE49-F238E27FC236}">
                <a16:creationId xmlns:a16="http://schemas.microsoft.com/office/drawing/2014/main" id="{4931218C-C488-4F7E-A77D-E757C81F8605}"/>
              </a:ext>
            </a:extLst>
          </p:cNvPr>
          <p:cNvSpPr>
            <a:spLocks noGrp="1"/>
          </p:cNvSpPr>
          <p:nvPr>
            <p:ph type="dt" idx="15"/>
          </p:nvPr>
        </p:nvSpPr>
        <p:spPr/>
        <p:txBody>
          <a:bodyPr/>
          <a:lstStyle/>
          <a:p>
            <a:r>
              <a:rPr lang="en-US"/>
              <a:t>June 2025</a:t>
            </a:r>
            <a:endParaRPr lang="en-GB" dirty="0"/>
          </a:p>
        </p:txBody>
      </p:sp>
    </p:spTree>
    <p:extLst>
      <p:ext uri="{BB962C8B-B14F-4D97-AF65-F5344CB8AC3E}">
        <p14:creationId xmlns:p14="http://schemas.microsoft.com/office/powerpoint/2010/main" val="220483733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22305A-3BC7-452E-BEA0-A7108E412CC9}"/>
              </a:ext>
            </a:extLst>
          </p:cNvPr>
          <p:cNvSpPr>
            <a:spLocks noGrp="1"/>
          </p:cNvSpPr>
          <p:nvPr>
            <p:ph type="title"/>
          </p:nvPr>
        </p:nvSpPr>
        <p:spPr/>
        <p:txBody>
          <a:bodyPr/>
          <a:lstStyle/>
          <a:p>
            <a:r>
              <a:rPr lang="en-US" dirty="0"/>
              <a:t>Proposed Changes (3/3): Framework for OBSS RSSI Request/Measurement/Report</a:t>
            </a:r>
          </a:p>
        </p:txBody>
      </p:sp>
      <p:sp>
        <p:nvSpPr>
          <p:cNvPr id="3" name="Content Placeholder 2">
            <a:extLst>
              <a:ext uri="{FF2B5EF4-FFF2-40B4-BE49-F238E27FC236}">
                <a16:creationId xmlns:a16="http://schemas.microsoft.com/office/drawing/2014/main" id="{96E2B289-E84E-42BD-86B1-2F114A7C5D59}"/>
              </a:ext>
            </a:extLst>
          </p:cNvPr>
          <p:cNvSpPr>
            <a:spLocks noGrp="1"/>
          </p:cNvSpPr>
          <p:nvPr>
            <p:ph idx="1"/>
          </p:nvPr>
        </p:nvSpPr>
        <p:spPr/>
        <p:txBody>
          <a:bodyPr/>
          <a:lstStyle/>
          <a:p>
            <a:pPr>
              <a:buFont typeface="Arial" panose="020B0604020202020204" pitchFamily="34" charset="0"/>
              <a:buChar char="•"/>
            </a:pPr>
            <a:r>
              <a:rPr lang="en-US" sz="2000" b="0" dirty="0"/>
              <a:t>Which STA can participate:</a:t>
            </a:r>
          </a:p>
          <a:p>
            <a:pPr lvl="1">
              <a:buFont typeface="Arial" panose="020B0604020202020204" pitchFamily="34" charset="0"/>
              <a:buChar char="•"/>
            </a:pPr>
            <a:r>
              <a:rPr lang="en-US" sz="1800" dirty="0"/>
              <a:t>AP may specify which OBSS AP/in-BSS STA can participate, plus certain Reporting Condition rules</a:t>
            </a:r>
          </a:p>
          <a:p>
            <a:pPr lvl="1">
              <a:buFont typeface="Arial" panose="020B0604020202020204" pitchFamily="34" charset="0"/>
              <a:buChar char="•"/>
            </a:pPr>
            <a:r>
              <a:rPr lang="en-US" sz="1800" b="0" dirty="0"/>
              <a:t>APs/STAs with Co-BF/Co-SR enabled</a:t>
            </a:r>
            <a:r>
              <a:rPr lang="en-US" sz="1800" dirty="0"/>
              <a:t>;</a:t>
            </a:r>
            <a:r>
              <a:rPr lang="en-US" sz="1800" b="0" dirty="0"/>
              <a:t> APs with </a:t>
            </a:r>
            <a:r>
              <a:rPr lang="en-US" sz="1800" dirty="0"/>
              <a:t>MAPC/Co-BF/Co-SR negotiation enabled [9, 10]</a:t>
            </a:r>
          </a:p>
          <a:p>
            <a:pPr lvl="2">
              <a:buFont typeface="Arial" panose="020B0604020202020204" pitchFamily="34" charset="0"/>
              <a:buChar char="•"/>
            </a:pPr>
            <a:r>
              <a:rPr lang="en-US" sz="1600" dirty="0"/>
              <a:t>No measurement/report if the associated AP and OBSS AP do not have Co-BF/Co-SR negotiation enabled</a:t>
            </a:r>
          </a:p>
          <a:p>
            <a:pPr>
              <a:buFont typeface="Arial" panose="020B0604020202020204" pitchFamily="34" charset="0"/>
              <a:buChar char="•"/>
            </a:pPr>
            <a:r>
              <a:rPr lang="en-US" sz="2000" b="0" dirty="0"/>
              <a:t>Which frame can be used to measure OBSS RSSI</a:t>
            </a:r>
          </a:p>
          <a:p>
            <a:pPr lvl="1">
              <a:buFont typeface="Arial" panose="020B0604020202020204" pitchFamily="34" charset="0"/>
              <a:buChar char="•"/>
            </a:pPr>
            <a:r>
              <a:rPr lang="en-US" sz="1800" dirty="0"/>
              <a:t>DL OBSS RSSI:</a:t>
            </a:r>
          </a:p>
          <a:p>
            <a:pPr lvl="2">
              <a:buFont typeface="Arial" panose="020B0604020202020204" pitchFamily="34" charset="0"/>
              <a:buChar char="•"/>
            </a:pPr>
            <a:r>
              <a:rPr lang="en-US" sz="1600" dirty="0"/>
              <a:t>Beacon, Measurement Pilot, and Probe Response (already covered in baseline Beacon request/report)</a:t>
            </a:r>
          </a:p>
          <a:p>
            <a:pPr lvl="2">
              <a:buFont typeface="Arial" panose="020B0604020202020204" pitchFamily="34" charset="0"/>
              <a:buChar char="•"/>
            </a:pPr>
            <a:r>
              <a:rPr lang="en-US" sz="1600" dirty="0"/>
              <a:t>Co-BF/Co-SR Invite/Response, ICF, NDPA/NDP, Trigger</a:t>
            </a:r>
          </a:p>
          <a:p>
            <a:pPr lvl="1">
              <a:buFont typeface="Arial" panose="020B0604020202020204" pitchFamily="34" charset="0"/>
              <a:buChar char="•"/>
            </a:pPr>
            <a:r>
              <a:rPr lang="en-US" sz="1800" dirty="0"/>
              <a:t>UL OBSS RSSI: Probe Request, Beacon Report, ICR, CSI report, BA</a:t>
            </a:r>
          </a:p>
          <a:p>
            <a:pPr>
              <a:buFont typeface="Arial" panose="020B0604020202020204" pitchFamily="34" charset="0"/>
              <a:buChar char="•"/>
            </a:pPr>
            <a:r>
              <a:rPr lang="en-US" sz="2000" b="0" dirty="0"/>
              <a:t>When can OBSS RSSI be requested/measured/reported</a:t>
            </a:r>
          </a:p>
          <a:p>
            <a:pPr lvl="1">
              <a:buFont typeface="Arial" panose="020B0604020202020204" pitchFamily="34" charset="0"/>
              <a:buChar char="•"/>
            </a:pPr>
            <a:r>
              <a:rPr lang="en-US" sz="1800" b="0" dirty="0"/>
              <a:t>Existing rules: Beacon request/report, Probe Request</a:t>
            </a:r>
          </a:p>
          <a:p>
            <a:pPr lvl="1">
              <a:buFont typeface="Arial" panose="020B0604020202020204" pitchFamily="34" charset="0"/>
              <a:buChar char="•"/>
            </a:pPr>
            <a:r>
              <a:rPr lang="en-US" sz="1800" dirty="0"/>
              <a:t>New rules: MAPC/Co-BF/Co-SR negotiation, Co-BF/Co-SR preparation/invite/response, Reporting Condition, Measurement Duration/Mode</a:t>
            </a:r>
            <a:endParaRPr lang="en-US" sz="1800" b="0" dirty="0"/>
          </a:p>
        </p:txBody>
      </p:sp>
      <p:sp>
        <p:nvSpPr>
          <p:cNvPr id="4" name="Slide Number Placeholder 3">
            <a:extLst>
              <a:ext uri="{FF2B5EF4-FFF2-40B4-BE49-F238E27FC236}">
                <a16:creationId xmlns:a16="http://schemas.microsoft.com/office/drawing/2014/main" id="{DBD6F749-C6F4-4E7C-9190-9480ADB596D7}"/>
              </a:ext>
            </a:extLst>
          </p:cNvPr>
          <p:cNvSpPr>
            <a:spLocks noGrp="1"/>
          </p:cNvSpPr>
          <p:nvPr>
            <p:ph type="sldNum" idx="12"/>
          </p:nvPr>
        </p:nvSpPr>
        <p:spPr/>
        <p:txBody>
          <a:bodyPr/>
          <a:lstStyle/>
          <a:p>
            <a:r>
              <a:rPr lang="en-GB"/>
              <a:t>Slide </a:t>
            </a:r>
            <a:fld id="{440F5867-744E-4AA6-B0ED-4C44D2DFBB7B}" type="slidenum">
              <a:rPr lang="en-GB" smtClean="0"/>
              <a:pPr/>
              <a:t>9</a:t>
            </a:fld>
            <a:endParaRPr lang="en-GB" dirty="0"/>
          </a:p>
        </p:txBody>
      </p:sp>
      <p:sp>
        <p:nvSpPr>
          <p:cNvPr id="5" name="Footer Placeholder 4">
            <a:extLst>
              <a:ext uri="{FF2B5EF4-FFF2-40B4-BE49-F238E27FC236}">
                <a16:creationId xmlns:a16="http://schemas.microsoft.com/office/drawing/2014/main" id="{5D9BC96A-FD7B-48E6-86DF-1E53C35F7874}"/>
              </a:ext>
            </a:extLst>
          </p:cNvPr>
          <p:cNvSpPr>
            <a:spLocks noGrp="1"/>
          </p:cNvSpPr>
          <p:nvPr>
            <p:ph type="ftr" idx="14"/>
          </p:nvPr>
        </p:nvSpPr>
        <p:spPr/>
        <p:txBody>
          <a:bodyPr/>
          <a:lstStyle/>
          <a:p>
            <a:r>
              <a:rPr lang="da-DK"/>
              <a:t>Yongsen Ma et al., Samsung</a:t>
            </a:r>
            <a:endParaRPr lang="en-GB" dirty="0"/>
          </a:p>
        </p:txBody>
      </p:sp>
      <p:sp>
        <p:nvSpPr>
          <p:cNvPr id="6" name="Date Placeholder 5">
            <a:extLst>
              <a:ext uri="{FF2B5EF4-FFF2-40B4-BE49-F238E27FC236}">
                <a16:creationId xmlns:a16="http://schemas.microsoft.com/office/drawing/2014/main" id="{62DEDD72-6E6A-4E38-894B-7A3B1FA59D84}"/>
              </a:ext>
            </a:extLst>
          </p:cNvPr>
          <p:cNvSpPr>
            <a:spLocks noGrp="1"/>
          </p:cNvSpPr>
          <p:nvPr>
            <p:ph type="dt" idx="15"/>
          </p:nvPr>
        </p:nvSpPr>
        <p:spPr/>
        <p:txBody>
          <a:bodyPr/>
          <a:lstStyle/>
          <a:p>
            <a:r>
              <a:rPr lang="en-US"/>
              <a:t>June 2025</a:t>
            </a:r>
            <a:endParaRPr lang="en-GB" dirty="0"/>
          </a:p>
        </p:txBody>
      </p:sp>
    </p:spTree>
    <p:extLst>
      <p:ext uri="{BB962C8B-B14F-4D97-AF65-F5344CB8AC3E}">
        <p14:creationId xmlns:p14="http://schemas.microsoft.com/office/powerpoint/2010/main" val="451900185"/>
      </p:ext>
    </p:extLst>
  </p:cSld>
  <p:clrMapOvr>
    <a:masterClrMapping/>
  </p:clrMapOvr>
</p:sld>
</file>

<file path=ppt/theme/theme1.xml><?xml version="1.0" encoding="utf-8"?>
<a:theme xmlns:a="http://schemas.openxmlformats.org/drawingml/2006/main" name="Office Theme">
  <a:themeElements>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Theme">
      <a:majorFont>
        <a:latin typeface="Times New Roman"/>
        <a:ea typeface="MS Gothic"/>
        <a:cs typeface=""/>
      </a:majorFont>
      <a:minorFont>
        <a:latin typeface="Times New Roman"/>
        <a:ea typeface="MS Gothic"/>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defRPr kumimoji="0" lang="en-GB" sz="2400" b="0" i="0" u="none" strike="noStrike" cap="none" normalizeH="0" baseline="0" smtClean="0">
            <a:ln>
              <a:noFill/>
            </a:ln>
            <a:solidFill>
              <a:schemeClr val="bg1"/>
            </a:solidFill>
            <a:effectLst/>
            <a:latin typeface="Times New Roman" pitchFamily="16" charset="0"/>
            <a:ea typeface="MS Gothic" charset="-128"/>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defRPr kumimoji="0" lang="en-GB" sz="2400" b="0" i="0" u="none" strike="noStrike" cap="none" normalizeH="0" baseline="0" smtClean="0">
            <a:ln>
              <a:noFill/>
            </a:ln>
            <a:solidFill>
              <a:schemeClr val="bg1"/>
            </a:solidFill>
            <a:effectLst/>
            <a:latin typeface="Times New Roman" pitchFamily="16" charset="0"/>
            <a:ea typeface="MS Gothic" charset="-128"/>
          </a:defRPr>
        </a:defPPr>
      </a:lstStyle>
    </a:lnDef>
  </a:objectDefaults>
  <a:extraClrSchemeLst>
    <a:extraClrScheme>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Office Theme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Office Theme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Office Theme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Office Theme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Office Theme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Office Theme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IEEE 802.11 templete1.potx" id="{258C81C6-E9C8-447C-A3A1-ADB1F4A792E6}" vid="{7B9275B1-FA26-4CBD-BDC1-6FAEB0754B12}"/>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IEEE 802.11 templete1</Template>
  <TotalTime>147025</TotalTime>
  <Words>2456</Words>
  <Application>Microsoft Office PowerPoint</Application>
  <PresentationFormat>Widescreen</PresentationFormat>
  <Paragraphs>244</Paragraphs>
  <Slides>16</Slides>
  <Notes>2</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1</vt:i4>
      </vt:variant>
      <vt:variant>
        <vt:lpstr>Slide Titles</vt:lpstr>
      </vt:variant>
      <vt:variant>
        <vt:i4>16</vt:i4>
      </vt:variant>
    </vt:vector>
  </HeadingPairs>
  <TitlesOfParts>
    <vt:vector size="22" baseType="lpstr">
      <vt:lpstr>Arial</vt:lpstr>
      <vt:lpstr>Calibri</vt:lpstr>
      <vt:lpstr>Times New Roman</vt:lpstr>
      <vt:lpstr>Wingdings</vt:lpstr>
      <vt:lpstr>Office Theme</vt:lpstr>
      <vt:lpstr>Document</vt:lpstr>
      <vt:lpstr>Enhanced Beacon Report</vt:lpstr>
      <vt:lpstr>Abstract</vt:lpstr>
      <vt:lpstr>Background</vt:lpstr>
      <vt:lpstr>Recap: OBSS RSSI Measurements for Co-BF/Co-SR User Selection</vt:lpstr>
      <vt:lpstr>Recap: Beacon Request/Report</vt:lpstr>
      <vt:lpstr>Requirements for Enhanced Beacon Report</vt:lpstr>
      <vt:lpstr>Proposed Changes (1/3): Enhanced Beacon Report Initiated by Non-AP STAs</vt:lpstr>
      <vt:lpstr>Proposed Changes (2/3): Enhanced Beacon Report for UL OBSS RSSI Measurements</vt:lpstr>
      <vt:lpstr>Proposed Changes (3/3): Framework for OBSS RSSI Request/Measurement/Report</vt:lpstr>
      <vt:lpstr>Conclusions</vt:lpstr>
      <vt:lpstr>References</vt:lpstr>
      <vt:lpstr>Straw Polls</vt:lpstr>
      <vt:lpstr>Straw Polls</vt:lpstr>
      <vt:lpstr>Backup</vt:lpstr>
      <vt:lpstr>Recap: Co-BF Sounding and Transmission Sequence</vt:lpstr>
      <vt:lpstr>Recap: Co-SR Transmission Sequence</vt:lpstr>
    </vt:vector>
  </TitlesOfParts>
  <Company>Intel Corporation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[place presentation subject title text here]</dc:title>
  <dc:creator>Yongsen Ma</dc:creator>
  <cp:keywords>doc.: IEEE 802.11-yy/xxxxr0</cp:keywords>
  <cp:lastModifiedBy>Yongsen Ma</cp:lastModifiedBy>
  <cp:revision>1099</cp:revision>
  <cp:lastPrinted>1601-01-01T00:00:00Z</cp:lastPrinted>
  <dcterms:created xsi:type="dcterms:W3CDTF">2025-01-06T18:52:45Z</dcterms:created>
  <dcterms:modified xsi:type="dcterms:W3CDTF">2025-09-11T16:46:21Z</dcterms:modified>
  <cp:category>Yongsen Ma, Samsung</cp:category>
</cp:coreProperties>
</file>