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79" r:id="rId3"/>
    <p:sldId id="281" r:id="rId4"/>
    <p:sldId id="278" r:id="rId5"/>
    <p:sldId id="292" r:id="rId6"/>
    <p:sldId id="293" r:id="rId7"/>
    <p:sldId id="297" r:id="rId8"/>
    <p:sldId id="298" r:id="rId9"/>
    <p:sldId id="299" r:id="rId10"/>
    <p:sldId id="290" r:id="rId11"/>
    <p:sldId id="264" r:id="rId12"/>
    <p:sldId id="286" r:id="rId13"/>
    <p:sldId id="289" r:id="rId14"/>
    <p:sldId id="287" r:id="rId15"/>
    <p:sldId id="29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p:cViewPr varScale="1">
        <p:scale>
          <a:sx n="113" d="100"/>
          <a:sy n="113" d="100"/>
        </p:scale>
        <p:origin x="33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2025</a:t>
            </a:r>
            <a:endParaRPr lang="en-GB" dirty="0"/>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a-DK"/>
              <a:t>Yongsen Ma et al.,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2025</a:t>
            </a:r>
            <a:endParaRPr lang="en-GB"/>
          </a:p>
        </p:txBody>
      </p:sp>
      <p:sp>
        <p:nvSpPr>
          <p:cNvPr id="6" name="Footer Placeholder 5"/>
          <p:cNvSpPr>
            <a:spLocks noGrp="1"/>
          </p:cNvSpPr>
          <p:nvPr>
            <p:ph type="ftr" idx="11"/>
          </p:nvPr>
        </p:nvSpPr>
        <p:spPr/>
        <p:txBody>
          <a:bodyPr/>
          <a:lstStyle>
            <a:lvl1pPr>
              <a:defRPr/>
            </a:lvl1pPr>
          </a:lstStyle>
          <a:p>
            <a:r>
              <a:rPr lang="da-DK"/>
              <a:t>Yongsen Ma et 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da-DK"/>
              <a:t>Yongsen Ma et 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2025</a:t>
            </a:r>
            <a:endParaRPr lang="en-GB"/>
          </a:p>
        </p:txBody>
      </p:sp>
      <p:sp>
        <p:nvSpPr>
          <p:cNvPr id="4" name="Footer Placeholder 3"/>
          <p:cNvSpPr>
            <a:spLocks noGrp="1"/>
          </p:cNvSpPr>
          <p:nvPr>
            <p:ph type="ftr" idx="11"/>
          </p:nvPr>
        </p:nvSpPr>
        <p:spPr/>
        <p:txBody>
          <a:bodyPr/>
          <a:lstStyle>
            <a:lvl1pPr>
              <a:defRPr/>
            </a:lvl1pPr>
          </a:lstStyle>
          <a:p>
            <a:r>
              <a:rPr lang="da-DK"/>
              <a:t>Yongsen Ma et 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2025</a:t>
            </a:r>
            <a:endParaRPr lang="en-GB"/>
          </a:p>
        </p:txBody>
      </p:sp>
      <p:sp>
        <p:nvSpPr>
          <p:cNvPr id="3" name="Footer Placeholder 2"/>
          <p:cNvSpPr>
            <a:spLocks noGrp="1"/>
          </p:cNvSpPr>
          <p:nvPr>
            <p:ph type="ftr" idx="11"/>
          </p:nvPr>
        </p:nvSpPr>
        <p:spPr/>
        <p:txBody>
          <a:bodyPr/>
          <a:lstStyle>
            <a:lvl1pPr>
              <a:defRPr/>
            </a:lvl1pPr>
          </a:lstStyle>
          <a:p>
            <a:r>
              <a:rPr lang="da-DK"/>
              <a:t>Yongsen Ma et 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2025</a:t>
            </a:r>
            <a:endParaRPr lang="en-GB"/>
          </a:p>
        </p:txBody>
      </p:sp>
      <p:sp>
        <p:nvSpPr>
          <p:cNvPr id="5" name="Footer Placeholder 4"/>
          <p:cNvSpPr>
            <a:spLocks noGrp="1"/>
          </p:cNvSpPr>
          <p:nvPr>
            <p:ph type="ftr" idx="11"/>
          </p:nvPr>
        </p:nvSpPr>
        <p:spPr/>
        <p:txBody>
          <a:bodyPr/>
          <a:lstStyle>
            <a:lvl1pPr>
              <a:defRPr/>
            </a:lvl1pPr>
          </a:lstStyle>
          <a:p>
            <a:r>
              <a:rPr lang="da-DK"/>
              <a:t>Yongsen Ma et 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Yongsen Ma et al., Samsung</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802.11-25/1139r0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4/11-24-1414-02-00bn-channel-measurement-based-on-control-frame-exchange.pptx" TargetMode="External"/><Relationship Id="rId3" Type="http://schemas.openxmlformats.org/officeDocument/2006/relationships/hyperlink" Target="https://mentor.ieee.org/802.11/dcn/25/11-25-0655-01-00bn-user-selection-for-co-bf-co-sr-based-on-obss-rssi-measurements.pptx" TargetMode="External"/><Relationship Id="rId7" Type="http://schemas.openxmlformats.org/officeDocument/2006/relationships/hyperlink" Target="https://mentor.ieee.org/802.11/dcn/24/11-24-2122-00-00bn-fast-rssi-measurement-follow-up.pptx" TargetMode="External"/><Relationship Id="rId12" Type="http://schemas.openxmlformats.org/officeDocument/2006/relationships/hyperlink" Target="https://mentor.ieee.org/802.11/dcn/25/11-25-0378-00-00bn-multi-ap-coordination-negotiation-indication.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24/11-24-1879-02-00bn-proposals-for-expeditious-discovery-of-aps-for-initial-association-and-roaming.pptx" TargetMode="External"/><Relationship Id="rId11" Type="http://schemas.openxmlformats.org/officeDocument/2006/relationships/hyperlink" Target="https://mentor.ieee.org/802.11/dcn/24/11-24-1220-02-00bn-a-framework-for-coordinated-access-points.pptx" TargetMode="External"/><Relationship Id="rId5" Type="http://schemas.openxmlformats.org/officeDocument/2006/relationships/hyperlink" Target="https://mentor.ieee.org/802.11/dcn/25/11-25-0247-01-00bn-m-ap-cobf-sounding-sequence.pptx" TargetMode="External"/><Relationship Id="rId10" Type="http://schemas.openxmlformats.org/officeDocument/2006/relationships/hyperlink" Target="https://mentor.ieee.org/802.11/dcn/25/11-25-0189-02-00bn-elicitation-of-response-transmissions-in-coordinated-spatial-reuse.pptx" TargetMode="External"/><Relationship Id="rId4" Type="http://schemas.openxmlformats.org/officeDocument/2006/relationships/hyperlink" Target="https://mentor.ieee.org/802.11/dcn/25/11-25-0412-03-00bn-cobf-frame-sequences-and-signaling-details.pptx" TargetMode="External"/><Relationship Id="rId9" Type="http://schemas.openxmlformats.org/officeDocument/2006/relationships/hyperlink" Target="https://mentor.ieee.org/802.11/dcn/23/11-23-1832-00-00bn-multi-ap-coordinated-spatial-reuse.ppt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6.xml"/><Relationship Id="rId4" Type="http://schemas.openxmlformats.org/officeDocument/2006/relationships/hyperlink" Target="https://mentor.ieee.org/802.11/dcn/25/11-25-0412-03-00bn-cobf-frame-sequences-and-signaling-details.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3/11-23-1832-00-00bn-multi-ap-coordinated-spatial-reuse.pptx"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slide" Target="slide6.xml"/><Relationship Id="rId4" Type="http://schemas.openxmlformats.org/officeDocument/2006/relationships/hyperlink" Target="https://mentor.ieee.org/802.11/dcn/25/11-25-0189-02-00bn-elicitation-of-response-transmissions-in-coordinated-spatial-reuse.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5/11-25-0655-01-00bn-user-selection-for-co-bf-co-sr-based-on-obss-rssi-measurements.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Enhanced Beacon Report</a:t>
            </a:r>
          </a:p>
        </p:txBody>
      </p:sp>
      <p:sp>
        <p:nvSpPr>
          <p:cNvPr id="3074" name="Rectangle 2"/>
          <p:cNvSpPr>
            <a:spLocks noGrp="1" noChangeArrowheads="1"/>
          </p:cNvSpPr>
          <p:nvPr>
            <p:ph type="subTitle" idx="1"/>
          </p:nvPr>
        </p:nvSpPr>
        <p:spPr>
          <a:xfrm>
            <a:off x="1828800" y="1730511"/>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2025-06-04</a:t>
            </a:r>
          </a:p>
        </p:txBody>
      </p:sp>
      <p:sp>
        <p:nvSpPr>
          <p:cNvPr id="6" name="Date Placeholder 3"/>
          <p:cNvSpPr>
            <a:spLocks noGrp="1"/>
          </p:cNvSpPr>
          <p:nvPr>
            <p:ph type="dt" idx="10"/>
          </p:nvPr>
        </p:nvSpPr>
        <p:spPr/>
        <p:txBody>
          <a:bodyPr/>
          <a:lstStyle/>
          <a:p>
            <a:r>
              <a:rPr lang="en-US" dirty="0"/>
              <a:t>June 2025</a:t>
            </a:r>
            <a:endParaRPr lang="en-GB" dirty="0"/>
          </a:p>
        </p:txBody>
      </p:sp>
      <p:sp>
        <p:nvSpPr>
          <p:cNvPr id="7" name="Footer Placeholder 4"/>
          <p:cNvSpPr>
            <a:spLocks noGrp="1"/>
          </p:cNvSpPr>
          <p:nvPr>
            <p:ph type="ftr" idx="11"/>
          </p:nvPr>
        </p:nvSpPr>
        <p:spPr/>
        <p:txBody>
          <a:bodyPr/>
          <a:lstStyle/>
          <a:p>
            <a:r>
              <a:rPr lang="da-DK"/>
              <a:t>Yongsen Ma et 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32824771"/>
              </p:ext>
            </p:extLst>
          </p:nvPr>
        </p:nvGraphicFramePr>
        <p:xfrm>
          <a:off x="992188" y="2416175"/>
          <a:ext cx="9701212" cy="2357438"/>
        </p:xfrm>
        <a:graphic>
          <a:graphicData uri="http://schemas.openxmlformats.org/presentationml/2006/ole">
            <mc:AlternateContent xmlns:mc="http://schemas.openxmlformats.org/markup-compatibility/2006">
              <mc:Choice xmlns:v="urn:schemas-microsoft-com:vml" Requires="v">
                <p:oleObj spid="_x0000_s2727" name="Document" r:id="rId4" imgW="10439485" imgH="2546686" progId="Word.Document.8">
                  <p:embed/>
                </p:oleObj>
              </mc:Choice>
              <mc:Fallback>
                <p:oleObj name="Document" r:id="rId4" imgW="10439485" imgH="2546686" progId="Word.Document.8">
                  <p:embed/>
                  <p:pic>
                    <p:nvPicPr>
                      <p:cNvPr id="0" name="Picture 3"/>
                      <p:cNvPicPr>
                        <a:picLocks noChangeAspect="1" noChangeArrowheads="1"/>
                      </p:cNvPicPr>
                      <p:nvPr/>
                    </p:nvPicPr>
                    <p:blipFill>
                      <a:blip r:embed="rId5"/>
                      <a:srcRect/>
                      <a:stretch>
                        <a:fillRect/>
                      </a:stretch>
                    </p:blipFill>
                    <p:spPr bwMode="auto">
                      <a:xfrm>
                        <a:off x="992188" y="2416175"/>
                        <a:ext cx="9701212" cy="23574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31B74-D488-4119-A1BF-5AB47C352B9D}"/>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EBC070DD-19FC-471B-813F-A9EC5859C82C}"/>
              </a:ext>
            </a:extLst>
          </p:cNvPr>
          <p:cNvSpPr>
            <a:spLocks noGrp="1"/>
          </p:cNvSpPr>
          <p:nvPr>
            <p:ph idx="1"/>
          </p:nvPr>
        </p:nvSpPr>
        <p:spPr/>
        <p:txBody>
          <a:bodyPr/>
          <a:lstStyle/>
          <a:p>
            <a:pPr>
              <a:buFont typeface="Arial" panose="020B0604020202020204" pitchFamily="34" charset="0"/>
              <a:buChar char="•"/>
            </a:pPr>
            <a:r>
              <a:rPr lang="en-US" sz="2000" b="0" dirty="0"/>
              <a:t>This contribution presents Enhanced Beacon Report</a:t>
            </a:r>
          </a:p>
          <a:p>
            <a:pPr lvl="1">
              <a:buFont typeface="Arial" panose="020B0604020202020204" pitchFamily="34" charset="0"/>
              <a:buChar char="•"/>
            </a:pPr>
            <a:r>
              <a:rPr lang="en-US" dirty="0"/>
              <a:t>Beacon report initiated from non-AP STAs</a:t>
            </a:r>
          </a:p>
          <a:p>
            <a:pPr lvl="1">
              <a:buFont typeface="Arial" panose="020B0604020202020204" pitchFamily="34" charset="0"/>
              <a:buChar char="•"/>
            </a:pPr>
            <a:r>
              <a:rPr lang="en-US" dirty="0"/>
              <a:t>To support OBSS AP to measure UL OBSS RSSI</a:t>
            </a:r>
            <a:endParaRPr lang="en-US" sz="1600" dirty="0"/>
          </a:p>
          <a:p>
            <a:pPr lvl="1">
              <a:buFont typeface="Arial" panose="020B0604020202020204" pitchFamily="34" charset="0"/>
              <a:buChar char="•"/>
            </a:pPr>
            <a:r>
              <a:rPr lang="en-US" dirty="0"/>
              <a:t>Framework for OBSS RSSI request/measurement/report</a:t>
            </a:r>
          </a:p>
          <a:p>
            <a:pPr>
              <a:buFont typeface="Arial" panose="020B0604020202020204" pitchFamily="34" charset="0"/>
              <a:buChar char="•"/>
            </a:pPr>
            <a:r>
              <a:rPr lang="en-US" sz="2000" b="0" dirty="0"/>
              <a:t>The proposed Enhanced Beacon Report can be used to improve performance/efficiency for multi-BSS/multi-AP scenarios, such as Co-SR, Co-BF, and roaming.</a:t>
            </a:r>
          </a:p>
        </p:txBody>
      </p:sp>
      <p:sp>
        <p:nvSpPr>
          <p:cNvPr id="4" name="Slide Number Placeholder 3">
            <a:extLst>
              <a:ext uri="{FF2B5EF4-FFF2-40B4-BE49-F238E27FC236}">
                <a16:creationId xmlns:a16="http://schemas.microsoft.com/office/drawing/2014/main" id="{CCC3D9DB-C882-4C9B-8856-B0C87731768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197E437-21FB-4F28-A2E3-D870E5D80683}"/>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6D8F9F96-BA62-4A9D-9B5B-923B54FABF67}"/>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631912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800" b="0" dirty="0"/>
              <a:t>[1] </a:t>
            </a:r>
            <a:r>
              <a:rPr lang="en-US" sz="1800" b="0" dirty="0">
                <a:solidFill>
                  <a:schemeClr val="accent2"/>
                </a:solidFill>
                <a:hlinkClick r:id="rId3">
                  <a:extLst>
                    <a:ext uri="{A12FA001-AC4F-418D-AE19-62706E023703}">
                      <ahyp:hlinkClr xmlns:ahyp="http://schemas.microsoft.com/office/drawing/2018/hyperlinkcolor" val="tx"/>
                    </a:ext>
                  </a:extLst>
                </a:hlinkClick>
              </a:rPr>
              <a:t>802.11-25/0655r1</a:t>
            </a:r>
            <a:r>
              <a:rPr lang="en-US" sz="1800" b="0" dirty="0"/>
              <a:t>, User Selection for Co-BF/Co-SR based on OBSS RSSI measurements, Yongsen Ma (Samsung)</a:t>
            </a:r>
          </a:p>
          <a:p>
            <a:r>
              <a:rPr lang="en-US" sz="1800" b="0" dirty="0"/>
              <a:t>[2] </a:t>
            </a:r>
            <a:r>
              <a:rPr lang="en-US" sz="1800" b="0" dirty="0">
                <a:solidFill>
                  <a:schemeClr val="accent2"/>
                </a:solidFill>
                <a:hlinkClick r:id="rId4">
                  <a:extLst>
                    <a:ext uri="{A12FA001-AC4F-418D-AE19-62706E023703}">
                      <ahyp:hlinkClr xmlns:ahyp="http://schemas.microsoft.com/office/drawing/2018/hyperlinkcolor" val="tx"/>
                    </a:ext>
                  </a:extLst>
                </a:hlinkClick>
              </a:rPr>
              <a:t>802.11-25/0412r3</a:t>
            </a:r>
            <a:r>
              <a:rPr lang="en-US" sz="1800" b="0" dirty="0"/>
              <a:t>, </a:t>
            </a:r>
            <a:r>
              <a:rPr lang="en-US" sz="1800" b="0" dirty="0" err="1"/>
              <a:t>CoBF</a:t>
            </a:r>
            <a:r>
              <a:rPr lang="en-US" sz="1800" b="0" dirty="0"/>
              <a:t> Frame Sequences and Signaling Details, Sherief Helwa (Qualcomm)</a:t>
            </a:r>
          </a:p>
          <a:p>
            <a:r>
              <a:rPr lang="en-US" sz="1800" b="0" dirty="0"/>
              <a:t>[3] </a:t>
            </a:r>
            <a:r>
              <a:rPr lang="en-US" sz="1800" b="0" dirty="0">
                <a:solidFill>
                  <a:schemeClr val="accent2"/>
                </a:solidFill>
                <a:hlinkClick r:id="rId5">
                  <a:extLst>
                    <a:ext uri="{A12FA001-AC4F-418D-AE19-62706E023703}">
                      <ahyp:hlinkClr xmlns:ahyp="http://schemas.microsoft.com/office/drawing/2018/hyperlinkcolor" val="tx"/>
                    </a:ext>
                  </a:extLst>
                </a:hlinkClick>
              </a:rPr>
              <a:t>802.11-25/0247r1</a:t>
            </a:r>
            <a:r>
              <a:rPr lang="en-US" sz="1800" b="0" dirty="0"/>
              <a:t>, M-AP </a:t>
            </a:r>
            <a:r>
              <a:rPr lang="en-US" sz="1800" b="0" dirty="0" err="1"/>
              <a:t>CoBF</a:t>
            </a:r>
            <a:r>
              <a:rPr lang="en-US" sz="1800" b="0" dirty="0"/>
              <a:t> Sounding Sequence, Arik Klein (Huawei)	</a:t>
            </a:r>
          </a:p>
          <a:p>
            <a:r>
              <a:rPr lang="en-US" sz="1800" b="0" dirty="0"/>
              <a:t>[4] </a:t>
            </a:r>
            <a:r>
              <a:rPr lang="en-US" sz="1800" b="0" dirty="0">
                <a:solidFill>
                  <a:schemeClr val="accent2"/>
                </a:solidFill>
                <a:hlinkClick r:id="rId6">
                  <a:extLst>
                    <a:ext uri="{A12FA001-AC4F-418D-AE19-62706E023703}">
                      <ahyp:hlinkClr xmlns:ahyp="http://schemas.microsoft.com/office/drawing/2018/hyperlinkcolor" val="tx"/>
                    </a:ext>
                  </a:extLst>
                </a:hlinkClick>
              </a:rPr>
              <a:t>802.11-24/1879r0</a:t>
            </a:r>
            <a:r>
              <a:rPr lang="en-US" sz="1800" b="0" dirty="0"/>
              <a:t>, Proposals for Expeditious Discovery of APs for Initial Association and Roaming, Neel Krishnan (Apple Inc)	</a:t>
            </a:r>
          </a:p>
          <a:p>
            <a:r>
              <a:rPr lang="en-US" sz="1800" b="0" dirty="0"/>
              <a:t>[5] </a:t>
            </a:r>
            <a:r>
              <a:rPr lang="en-US" sz="1800" b="0" dirty="0">
                <a:solidFill>
                  <a:schemeClr val="accent2"/>
                </a:solidFill>
                <a:hlinkClick r:id="rId7">
                  <a:extLst>
                    <a:ext uri="{A12FA001-AC4F-418D-AE19-62706E023703}">
                      <ahyp:hlinkClr xmlns:ahyp="http://schemas.microsoft.com/office/drawing/2018/hyperlinkcolor" val="tx"/>
                    </a:ext>
                  </a:extLst>
                </a:hlinkClick>
              </a:rPr>
              <a:t>802.11-24/2122r0</a:t>
            </a:r>
            <a:r>
              <a:rPr lang="en-US" sz="1800" b="0" dirty="0"/>
              <a:t>, Fast RSSI Measurement Follow-up, </a:t>
            </a:r>
            <a:r>
              <a:rPr lang="en-US" sz="1800" b="0" dirty="0" err="1"/>
              <a:t>Guogang</a:t>
            </a:r>
            <a:r>
              <a:rPr lang="en-US" sz="1800" b="0" dirty="0"/>
              <a:t> Huang (Huawei)</a:t>
            </a:r>
          </a:p>
          <a:p>
            <a:r>
              <a:rPr lang="en-US" sz="1800" b="0" dirty="0"/>
              <a:t>[6] </a:t>
            </a:r>
            <a:r>
              <a:rPr lang="en-US" sz="1800" b="0" dirty="0">
                <a:solidFill>
                  <a:schemeClr val="accent2"/>
                </a:solidFill>
                <a:hlinkClick r:id="rId8">
                  <a:extLst>
                    <a:ext uri="{A12FA001-AC4F-418D-AE19-62706E023703}">
                      <ahyp:hlinkClr xmlns:ahyp="http://schemas.microsoft.com/office/drawing/2018/hyperlinkcolor" val="tx"/>
                    </a:ext>
                  </a:extLst>
                </a:hlinkClick>
              </a:rPr>
              <a:t>802.11-24/1414r2</a:t>
            </a:r>
            <a:r>
              <a:rPr lang="en-US" sz="1800" b="0" dirty="0"/>
              <a:t>, Channel Measurement Based on Control Frame Exchange, </a:t>
            </a:r>
            <a:r>
              <a:rPr lang="en-US" sz="1800" b="0" dirty="0" err="1"/>
              <a:t>Guogang</a:t>
            </a:r>
            <a:r>
              <a:rPr lang="en-US" sz="1800" b="0" dirty="0"/>
              <a:t> Huang (Huawei)</a:t>
            </a:r>
          </a:p>
          <a:p>
            <a:r>
              <a:rPr lang="en-US" sz="1800" b="0" dirty="0"/>
              <a:t>[7] </a:t>
            </a:r>
            <a:r>
              <a:rPr lang="en-US" sz="1800" b="0" dirty="0">
                <a:solidFill>
                  <a:schemeClr val="accent2"/>
                </a:solidFill>
                <a:hlinkClick r:id="rId9">
                  <a:extLst>
                    <a:ext uri="{A12FA001-AC4F-418D-AE19-62706E023703}">
                      <ahyp:hlinkClr xmlns:ahyp="http://schemas.microsoft.com/office/drawing/2018/hyperlinkcolor" val="tx"/>
                    </a:ext>
                  </a:extLst>
                </a:hlinkClick>
              </a:rPr>
              <a:t>802.11-23/1832r0</a:t>
            </a:r>
            <a:r>
              <a:rPr lang="en-US" sz="1800" b="0" dirty="0"/>
              <a:t>, Multi-AP Coordinated Spatial Reuse, Hassan Omar (Huawei)</a:t>
            </a:r>
          </a:p>
          <a:p>
            <a:r>
              <a:rPr lang="en-US" sz="1800" b="0" dirty="0"/>
              <a:t>[8] </a:t>
            </a:r>
            <a:r>
              <a:rPr lang="en-US" sz="1800" b="0" dirty="0">
                <a:solidFill>
                  <a:schemeClr val="accent2"/>
                </a:solidFill>
                <a:hlinkClick r:id="rId10">
                  <a:extLst>
                    <a:ext uri="{A12FA001-AC4F-418D-AE19-62706E023703}">
                      <ahyp:hlinkClr xmlns:ahyp="http://schemas.microsoft.com/office/drawing/2018/hyperlinkcolor" val="tx"/>
                    </a:ext>
                  </a:extLst>
                </a:hlinkClick>
              </a:rPr>
              <a:t>802.11-25/0189r2</a:t>
            </a:r>
            <a:r>
              <a:rPr lang="en-US" sz="1800" b="0" dirty="0"/>
              <a:t>, Elicitation of Response Transmissions in Coordinated Spatial Reuse, Hassan Omar (Huawei)</a:t>
            </a:r>
          </a:p>
          <a:p>
            <a:r>
              <a:rPr lang="en-US" sz="1800" b="0" dirty="0"/>
              <a:t>[9] </a:t>
            </a:r>
            <a:r>
              <a:rPr lang="en-GB" sz="1800" b="0" dirty="0">
                <a:solidFill>
                  <a:schemeClr val="accent2"/>
                </a:solidFill>
                <a:hlinkClick r:id="rId11">
                  <a:extLst>
                    <a:ext uri="{A12FA001-AC4F-418D-AE19-62706E023703}">
                      <ahyp:hlinkClr xmlns:ahyp="http://schemas.microsoft.com/office/drawing/2018/hyperlinkcolor" val="tx"/>
                    </a:ext>
                  </a:extLst>
                </a:hlinkClick>
              </a:rPr>
              <a:t>802.11-24/1220r2</a:t>
            </a:r>
            <a:r>
              <a:rPr lang="en-GB" sz="1600" b="0" u="sng" dirty="0">
                <a:solidFill>
                  <a:schemeClr val="accent2"/>
                </a:solidFill>
                <a:latin typeface="Times New Roman" panose="02020603050405020304" pitchFamily="18" charset="0"/>
                <a:ea typeface="SimSun" panose="02010600030101010101" pitchFamily="2" charset="-122"/>
              </a:rPr>
              <a:t>,</a:t>
            </a:r>
            <a:r>
              <a:rPr lang="en-GB" sz="1600" dirty="0">
                <a:effectLst/>
                <a:latin typeface="Times New Roman" panose="02020603050405020304" pitchFamily="18" charset="0"/>
                <a:ea typeface="SimSun" panose="02010600030101010101" pitchFamily="2" charset="-122"/>
              </a:rPr>
              <a:t> </a:t>
            </a:r>
            <a:r>
              <a:rPr lang="en-GB" sz="1800" b="0" dirty="0">
                <a:effectLst/>
                <a:latin typeface="Times New Roman" panose="02020603050405020304" pitchFamily="18" charset="0"/>
                <a:ea typeface="SimSun" panose="02010600030101010101" pitchFamily="2" charset="-122"/>
              </a:rPr>
              <a:t>A </a:t>
            </a:r>
            <a:r>
              <a:rPr lang="en-GB" sz="1800" b="0" dirty="0">
                <a:latin typeface="Times New Roman" panose="02020603050405020304" pitchFamily="18" charset="0"/>
                <a:ea typeface="SimSun" panose="02010600030101010101" pitchFamily="2" charset="-122"/>
              </a:rPr>
              <a:t>F</a:t>
            </a:r>
            <a:r>
              <a:rPr lang="en-GB" sz="1800" b="0" dirty="0"/>
              <a:t>ramework for Coordinated Access Points, Giovanni Chisci (Qualcomm)</a:t>
            </a:r>
          </a:p>
          <a:p>
            <a:r>
              <a:rPr lang="en-GB" sz="1600" b="0" dirty="0">
                <a:latin typeface="Times New Roman" panose="02020603050405020304" pitchFamily="18" charset="0"/>
                <a:ea typeface="SimSun" panose="02010600030101010101" pitchFamily="2" charset="-122"/>
              </a:rPr>
              <a:t>[10] </a:t>
            </a:r>
            <a:r>
              <a:rPr lang="en-GB" sz="1800" b="0" u="sng" dirty="0">
                <a:solidFill>
                  <a:schemeClr val="accent2"/>
                </a:solidFill>
                <a:effectLst/>
                <a:latin typeface="Times New Roman" panose="02020603050405020304" pitchFamily="18" charset="0"/>
                <a:ea typeface="SimSun" panose="02010600030101010101" pitchFamily="2" charset="-122"/>
                <a:hlinkClick r:id="rId12">
                  <a:extLst>
                    <a:ext uri="{A12FA001-AC4F-418D-AE19-62706E023703}">
                      <ahyp:hlinkClr xmlns:ahyp="http://schemas.microsoft.com/office/drawing/2018/hyperlinkcolor" val="tx"/>
                    </a:ext>
                  </a:extLst>
                </a:hlinkClick>
              </a:rPr>
              <a:t>802.11-25/0378r0</a:t>
            </a:r>
            <a:r>
              <a:rPr lang="en-GB" sz="1800" b="0" u="sng" dirty="0">
                <a:solidFill>
                  <a:schemeClr val="accent2"/>
                </a:solidFill>
                <a:latin typeface="Times New Roman" panose="02020603050405020304" pitchFamily="18" charset="0"/>
                <a:ea typeface="SimSun" panose="02010600030101010101" pitchFamily="2" charset="-122"/>
              </a:rPr>
              <a:t>,</a:t>
            </a:r>
            <a:r>
              <a:rPr lang="en-GB" sz="1800" b="0" dirty="0">
                <a:effectLst/>
                <a:latin typeface="Times New Roman" panose="02020603050405020304" pitchFamily="18" charset="0"/>
                <a:ea typeface="SimSun" panose="02010600030101010101" pitchFamily="2" charset="-122"/>
              </a:rPr>
              <a:t> </a:t>
            </a:r>
            <a:r>
              <a:rPr lang="en-GB" sz="1800" b="0" dirty="0"/>
              <a:t>Multi-AP Coordination Negotiation Indication, Yongsen Ma (Samsung)</a:t>
            </a:r>
            <a:endParaRPr lang="en-US" sz="1800" b="0" dirty="0"/>
          </a:p>
          <a:p>
            <a:endParaRPr lang="en-US" sz="1800" b="0" dirty="0"/>
          </a:p>
          <a:p>
            <a:endParaRPr lang="en-GB" sz="1800" b="0" dirty="0"/>
          </a:p>
          <a:p>
            <a:endParaRPr lang="en-GB" sz="1800" b="0" dirty="0"/>
          </a:p>
          <a:p>
            <a:endParaRPr lang="en-GB" sz="18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da-DK"/>
              <a:t>Yongsen Ma et al., Samsung</a:t>
            </a:r>
            <a:endParaRPr lang="en-GB" dirty="0"/>
          </a:p>
        </p:txBody>
      </p:sp>
      <p:sp>
        <p:nvSpPr>
          <p:cNvPr id="4" name="Date Placeholder 3"/>
          <p:cNvSpPr>
            <a:spLocks noGrp="1"/>
          </p:cNvSpPr>
          <p:nvPr>
            <p:ph type="dt" idx="15"/>
          </p:nvPr>
        </p:nvSpPr>
        <p:spPr/>
        <p:txBody>
          <a:bodyPr/>
          <a:lstStyle/>
          <a:p>
            <a:r>
              <a:rPr lang="en-US"/>
              <a:t>June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BBC98-850C-4456-80CA-EA867E214C02}"/>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F0C02241-DCEE-4ED4-94EF-B9FFE2717F18}"/>
              </a:ext>
            </a:extLst>
          </p:cNvPr>
          <p:cNvSpPr>
            <a:spLocks noGrp="1"/>
          </p:cNvSpPr>
          <p:nvPr>
            <p:ph idx="1"/>
          </p:nvPr>
        </p:nvSpPr>
        <p:spPr/>
        <p:txBody>
          <a:bodyPr/>
          <a:lstStyle/>
          <a:p>
            <a:pPr marL="0" indent="0"/>
            <a:r>
              <a:rPr lang="en-US" sz="2000" b="0" dirty="0"/>
              <a:t>SP1: Do you support that a UHR non-AP STA may initiate a frame exchange sequence to send OBSS RSSI reports to its associated AP in TBD conditions.</a:t>
            </a:r>
          </a:p>
          <a:p>
            <a:pPr marL="0" indent="0"/>
            <a:endParaRPr lang="en-US" sz="2000" b="0" dirty="0"/>
          </a:p>
          <a:p>
            <a:pPr marL="0" indent="0"/>
            <a:r>
              <a:rPr lang="en-US" sz="2000" b="0" dirty="0"/>
              <a:t>SP2: Which of the following frame option(s) do you prefer to allow a UHR non-AP STA to initiate OBSS RSSI reports to its associated AP?</a:t>
            </a:r>
          </a:p>
          <a:p>
            <a:pPr>
              <a:buFont typeface="Arial" panose="020B0604020202020204" pitchFamily="34" charset="0"/>
              <a:buChar char="•"/>
            </a:pPr>
            <a:r>
              <a:rPr lang="en-US" sz="2000" b="0" dirty="0"/>
              <a:t>Option 1.a: unsolicited Beacon report, without explicit Beacon request</a:t>
            </a:r>
          </a:p>
          <a:p>
            <a:pPr>
              <a:buFont typeface="Arial" panose="020B0604020202020204" pitchFamily="34" charset="0"/>
              <a:buChar char="•"/>
            </a:pPr>
            <a:r>
              <a:rPr lang="en-US" sz="2000" b="0" dirty="0"/>
              <a:t>Option 1.b: Beacon report in response to broadcast Beacon request with conditional triggered autonomous reporting</a:t>
            </a:r>
          </a:p>
          <a:p>
            <a:pPr>
              <a:buFont typeface="Arial" panose="020B0604020202020204" pitchFamily="34" charset="0"/>
              <a:buChar char="•"/>
            </a:pPr>
            <a:r>
              <a:rPr lang="en-US" sz="2000" b="0" dirty="0"/>
              <a:t>Option 2: Multi-STA </a:t>
            </a:r>
            <a:r>
              <a:rPr lang="en-US" sz="2000" b="0" dirty="0" err="1"/>
              <a:t>BlockAck</a:t>
            </a:r>
            <a:endParaRPr lang="en-US" sz="2000" b="0" dirty="0"/>
          </a:p>
          <a:p>
            <a:pPr>
              <a:buFont typeface="Arial" panose="020B0604020202020204" pitchFamily="34" charset="0"/>
              <a:buChar char="•"/>
            </a:pPr>
            <a:r>
              <a:rPr lang="en-US" sz="2000" b="0" dirty="0"/>
              <a:t>Option 3: BSRP GI3</a:t>
            </a:r>
          </a:p>
          <a:p>
            <a:pPr>
              <a:buFont typeface="Arial" panose="020B0604020202020204" pitchFamily="34" charset="0"/>
              <a:buChar char="•"/>
            </a:pPr>
            <a:r>
              <a:rPr lang="en-US" sz="2000" b="0" dirty="0"/>
              <a:t>Other options</a:t>
            </a:r>
          </a:p>
        </p:txBody>
      </p:sp>
      <p:sp>
        <p:nvSpPr>
          <p:cNvPr id="4" name="Slide Number Placeholder 3">
            <a:extLst>
              <a:ext uri="{FF2B5EF4-FFF2-40B4-BE49-F238E27FC236}">
                <a16:creationId xmlns:a16="http://schemas.microsoft.com/office/drawing/2014/main" id="{8499DFE8-20CA-49EE-BC62-7EB3730CCD3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764A5AC-F680-47EB-8E57-EC769FE0655F}"/>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BF050B32-8341-4E48-95D5-1714E662BDAE}"/>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56314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510D1-2494-4A91-9A5C-F85979772874}"/>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07F5DF1B-BBED-41AB-8A4E-8356DEFA5A73}"/>
              </a:ext>
            </a:extLst>
          </p:cNvPr>
          <p:cNvSpPr>
            <a:spLocks noGrp="1"/>
          </p:cNvSpPr>
          <p:nvPr>
            <p:ph idx="1"/>
          </p:nvPr>
        </p:nvSpPr>
        <p:spPr/>
        <p:txBody>
          <a:bodyPr/>
          <a:lstStyle/>
          <a:p>
            <a:endParaRPr lang="en-US" b="0" dirty="0"/>
          </a:p>
        </p:txBody>
      </p:sp>
      <p:sp>
        <p:nvSpPr>
          <p:cNvPr id="4" name="Slide Number Placeholder 3">
            <a:extLst>
              <a:ext uri="{FF2B5EF4-FFF2-40B4-BE49-F238E27FC236}">
                <a16:creationId xmlns:a16="http://schemas.microsoft.com/office/drawing/2014/main" id="{6A6DAD1B-60B5-4048-9445-B238FE817EA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0B9AA30-008D-489D-AA83-E1E1E1642D46}"/>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16B2E81F-8BC0-4645-8736-D4021AF0E739}"/>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762386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Recap: Co-BF Sounding and Transmission Sequence</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endParaRPr lang="en-US" sz="2200" b="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June 2025</a:t>
            </a:r>
            <a:endParaRPr lang="en-GB" dirty="0"/>
          </a:p>
        </p:txBody>
      </p:sp>
      <p:pic>
        <p:nvPicPr>
          <p:cNvPr id="8" name="Picture 7">
            <a:extLst>
              <a:ext uri="{FF2B5EF4-FFF2-40B4-BE49-F238E27FC236}">
                <a16:creationId xmlns:a16="http://schemas.microsoft.com/office/drawing/2014/main" id="{37CFF015-C001-4910-9550-A4B750CB1605}"/>
              </a:ext>
            </a:extLst>
          </p:cNvPr>
          <p:cNvPicPr>
            <a:picLocks noChangeAspect="1"/>
          </p:cNvPicPr>
          <p:nvPr/>
        </p:nvPicPr>
        <p:blipFill>
          <a:blip r:embed="rId2"/>
          <a:stretch>
            <a:fillRect/>
          </a:stretch>
        </p:blipFill>
        <p:spPr>
          <a:xfrm>
            <a:off x="4400637" y="2349575"/>
            <a:ext cx="7791363" cy="1883827"/>
          </a:xfrm>
          <a:prstGeom prst="rect">
            <a:avLst/>
          </a:prstGeom>
        </p:spPr>
      </p:pic>
      <p:sp>
        <p:nvSpPr>
          <p:cNvPr id="12" name="Rectangle 11">
            <a:extLst>
              <a:ext uri="{FF2B5EF4-FFF2-40B4-BE49-F238E27FC236}">
                <a16:creationId xmlns:a16="http://schemas.microsoft.com/office/drawing/2014/main" id="{09CA41A9-17B0-4D2A-B5EE-0D3D0C597E92}"/>
              </a:ext>
            </a:extLst>
          </p:cNvPr>
          <p:cNvSpPr/>
          <p:nvPr/>
        </p:nvSpPr>
        <p:spPr bwMode="auto">
          <a:xfrm>
            <a:off x="8555716" y="3159053"/>
            <a:ext cx="304800" cy="69724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E2630F9F-E46D-4BC5-92AD-2D2E83CF0B1E}"/>
              </a:ext>
            </a:extLst>
          </p:cNvPr>
          <p:cNvSpPr/>
          <p:nvPr/>
        </p:nvSpPr>
        <p:spPr bwMode="auto">
          <a:xfrm>
            <a:off x="11734884" y="2925380"/>
            <a:ext cx="304800" cy="1169093"/>
          </a:xfrm>
          <a:prstGeom prst="rect">
            <a:avLst/>
          </a:prstGeom>
          <a:noFill/>
          <a:ln>
            <a:solidFill>
              <a:schemeClr val="accent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92341178-4E42-477F-A6C2-FC2281A78796}"/>
              </a:ext>
            </a:extLst>
          </p:cNvPr>
          <p:cNvSpPr/>
          <p:nvPr/>
        </p:nvSpPr>
        <p:spPr bwMode="auto">
          <a:xfrm>
            <a:off x="7879047" y="3140950"/>
            <a:ext cx="304800" cy="697244"/>
          </a:xfrm>
          <a:prstGeom prst="rect">
            <a:avLst/>
          </a:prstGeom>
          <a:noFill/>
          <a:ln>
            <a:solidFill>
              <a:srgbClr val="FF0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BF4AA8A9-EAFA-4C69-9D85-7B890D568E4A}"/>
              </a:ext>
            </a:extLst>
          </p:cNvPr>
          <p:cNvSpPr/>
          <p:nvPr/>
        </p:nvSpPr>
        <p:spPr bwMode="auto">
          <a:xfrm>
            <a:off x="11077332" y="2925379"/>
            <a:ext cx="304800" cy="1169093"/>
          </a:xfrm>
          <a:prstGeom prst="rect">
            <a:avLst/>
          </a:prstGeom>
          <a:noFill/>
          <a:ln>
            <a:solidFill>
              <a:srgbClr val="FFC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16" name="Picture 15">
            <a:extLst>
              <a:ext uri="{FF2B5EF4-FFF2-40B4-BE49-F238E27FC236}">
                <a16:creationId xmlns:a16="http://schemas.microsoft.com/office/drawing/2014/main" id="{3FE7F601-1F67-45E9-B8D4-D9FF8E2487AB}"/>
              </a:ext>
            </a:extLst>
          </p:cNvPr>
          <p:cNvPicPr>
            <a:picLocks noChangeAspect="1"/>
          </p:cNvPicPr>
          <p:nvPr/>
        </p:nvPicPr>
        <p:blipFill>
          <a:blip r:embed="rId3"/>
          <a:stretch>
            <a:fillRect/>
          </a:stretch>
        </p:blipFill>
        <p:spPr>
          <a:xfrm>
            <a:off x="5744215" y="4234758"/>
            <a:ext cx="6447785" cy="2228030"/>
          </a:xfrm>
          <a:prstGeom prst="rect">
            <a:avLst/>
          </a:prstGeom>
        </p:spPr>
      </p:pic>
      <p:sp>
        <p:nvSpPr>
          <p:cNvPr id="7" name="TextBox 6">
            <a:extLst>
              <a:ext uri="{FF2B5EF4-FFF2-40B4-BE49-F238E27FC236}">
                <a16:creationId xmlns:a16="http://schemas.microsoft.com/office/drawing/2014/main" id="{FC7433B7-9FEE-4BB1-9F88-E530C5726D04}"/>
              </a:ext>
            </a:extLst>
          </p:cNvPr>
          <p:cNvSpPr txBox="1"/>
          <p:nvPr/>
        </p:nvSpPr>
        <p:spPr>
          <a:xfrm>
            <a:off x="6609011" y="2134910"/>
            <a:ext cx="5562548" cy="307777"/>
          </a:xfrm>
          <a:prstGeom prst="rect">
            <a:avLst/>
          </a:prstGeom>
          <a:noFill/>
        </p:spPr>
        <p:txBody>
          <a:bodyPr wrap="none" rtlCol="0">
            <a:spAutoFit/>
          </a:bodyPr>
          <a:lstStyle/>
          <a:p>
            <a:r>
              <a:rPr lang="en-US" sz="1400" dirty="0">
                <a:solidFill>
                  <a:schemeClr val="tx1"/>
                </a:solidFill>
              </a:rPr>
              <a:t>Co-BF Measurement Phase and Transmission Phase [2] </a:t>
            </a:r>
            <a:r>
              <a:rPr lang="en-US" sz="1400" dirty="0">
                <a:solidFill>
                  <a:schemeClr val="accent2"/>
                </a:solidFill>
                <a:hlinkClick r:id="rId4">
                  <a:extLst>
                    <a:ext uri="{A12FA001-AC4F-418D-AE19-62706E023703}">
                      <ahyp:hlinkClr xmlns:ahyp="http://schemas.microsoft.com/office/drawing/2018/hyperlinkcolor" val="tx"/>
                    </a:ext>
                  </a:extLst>
                </a:hlinkClick>
              </a:rPr>
              <a:t>802.11-25/0412r3</a:t>
            </a:r>
            <a:r>
              <a:rPr lang="en-US" sz="1400" dirty="0">
                <a:solidFill>
                  <a:schemeClr val="tx1"/>
                </a:solidFill>
              </a:rPr>
              <a:t> </a:t>
            </a:r>
          </a:p>
        </p:txBody>
      </p:sp>
      <p:sp>
        <p:nvSpPr>
          <p:cNvPr id="17" name="Content Placeholder 2">
            <a:extLst>
              <a:ext uri="{FF2B5EF4-FFF2-40B4-BE49-F238E27FC236}">
                <a16:creationId xmlns:a16="http://schemas.microsoft.com/office/drawing/2014/main" id="{10DEA02B-C194-4279-9E06-A668A5CC4FD8}"/>
              </a:ext>
            </a:extLst>
          </p:cNvPr>
          <p:cNvSpPr txBox="1">
            <a:spLocks/>
          </p:cNvSpPr>
          <p:nvPr/>
        </p:nvSpPr>
        <p:spPr bwMode="auto">
          <a:xfrm>
            <a:off x="1066801" y="2133601"/>
            <a:ext cx="3781340"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b="0" kern="0" dirty="0">
                <a:solidFill>
                  <a:schemeClr val="accent2"/>
                </a:solidFill>
              </a:rPr>
              <a:t>AP2 needs to detect/decode the frames, e.g., ICR, CSI, BA, from STA1</a:t>
            </a:r>
          </a:p>
          <a:p>
            <a:pPr marL="0" indent="0"/>
            <a:r>
              <a:rPr lang="en-US" sz="2000" b="0" kern="0" dirty="0">
                <a:solidFill>
                  <a:srgbClr val="FF0000"/>
                </a:solidFill>
              </a:rPr>
              <a:t>STA1 needs to detect/decode the frames, e.g., NDP, from AP2</a:t>
            </a:r>
          </a:p>
          <a:p>
            <a:pPr marL="0" indent="0"/>
            <a:r>
              <a:rPr lang="en-US" sz="2000" b="0" kern="0" dirty="0">
                <a:solidFill>
                  <a:schemeClr val="accent1"/>
                </a:solidFill>
              </a:rPr>
              <a:t>AP1 needs to detect/decode the frames, e.g., ICR, CSI, from STA2</a:t>
            </a:r>
          </a:p>
          <a:p>
            <a:pPr marL="0" indent="0"/>
            <a:r>
              <a:rPr lang="en-US" sz="2000" b="0" kern="0" dirty="0">
                <a:solidFill>
                  <a:srgbClr val="FFC000"/>
                </a:solidFill>
              </a:rPr>
              <a:t>STA2 needs to detect/decode the frames, e.g., NDP, from AP1</a:t>
            </a:r>
          </a:p>
          <a:p>
            <a:pPr marL="0" indent="0"/>
            <a:r>
              <a:rPr lang="en-US" sz="2000" b="0" kern="0" dirty="0">
                <a:solidFill>
                  <a:schemeClr val="tx1"/>
                </a:solidFill>
              </a:rPr>
              <a:t>Co-BF APs/STAs need to avoid frame failures or add extra frames to address potential issues, e.g., MU-RTS and TXOP return [3]</a:t>
            </a:r>
          </a:p>
        </p:txBody>
      </p:sp>
      <p:sp>
        <p:nvSpPr>
          <p:cNvPr id="18" name="Rectangle 17">
            <a:extLst>
              <a:ext uri="{FF2B5EF4-FFF2-40B4-BE49-F238E27FC236}">
                <a16:creationId xmlns:a16="http://schemas.microsoft.com/office/drawing/2014/main" id="{2977E315-DA8E-48E7-872D-AF6ADD3F4AED}"/>
              </a:ext>
            </a:extLst>
          </p:cNvPr>
          <p:cNvSpPr/>
          <p:nvPr/>
        </p:nvSpPr>
        <p:spPr bwMode="auto">
          <a:xfrm>
            <a:off x="7831893" y="5181600"/>
            <a:ext cx="304800" cy="91281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0538BF39-D575-4F44-BADC-BA7F07D18EE3}"/>
              </a:ext>
            </a:extLst>
          </p:cNvPr>
          <p:cNvSpPr/>
          <p:nvPr/>
        </p:nvSpPr>
        <p:spPr bwMode="auto">
          <a:xfrm>
            <a:off x="8507600" y="4891055"/>
            <a:ext cx="304800" cy="1418024"/>
          </a:xfrm>
          <a:prstGeom prst="rect">
            <a:avLst/>
          </a:prstGeom>
          <a:noFill/>
          <a:ln>
            <a:solidFill>
              <a:schemeClr val="accent1"/>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FFC850BE-1B91-42CE-AA33-C31FDE1A10E0}"/>
              </a:ext>
            </a:extLst>
          </p:cNvPr>
          <p:cNvSpPr/>
          <p:nvPr/>
        </p:nvSpPr>
        <p:spPr bwMode="auto">
          <a:xfrm>
            <a:off x="10800713" y="5181600"/>
            <a:ext cx="304800" cy="912814"/>
          </a:xfrm>
          <a:prstGeom prst="rect">
            <a:avLst/>
          </a:prstGeom>
          <a:noFill/>
          <a:ln>
            <a:solidFill>
              <a:schemeClr val="accent2"/>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3130805B-7A1A-425E-9BA6-9B1E8E0743AA}"/>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5"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Tree>
    <p:extLst>
      <p:ext uri="{BB962C8B-B14F-4D97-AF65-F5344CB8AC3E}">
        <p14:creationId xmlns:p14="http://schemas.microsoft.com/office/powerpoint/2010/main" val="64067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extBox 106">
            <a:extLst>
              <a:ext uri="{FF2B5EF4-FFF2-40B4-BE49-F238E27FC236}">
                <a16:creationId xmlns:a16="http://schemas.microsoft.com/office/drawing/2014/main" id="{D377BAE2-B612-4B96-99E5-F70F0FA33B3A}"/>
              </a:ext>
            </a:extLst>
          </p:cNvPr>
          <p:cNvSpPr txBox="1"/>
          <p:nvPr/>
        </p:nvSpPr>
        <p:spPr>
          <a:xfrm>
            <a:off x="8359980" y="1584757"/>
            <a:ext cx="3659393" cy="3170099"/>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square" rtlCol="0">
            <a:spAutoFit/>
          </a:bodyPr>
          <a:lstStyle/>
          <a:p>
            <a:endParaRPr lang="en-US" sz="2000" dirty="0">
              <a:solidFill>
                <a:schemeClr val="tx1"/>
              </a:solidFill>
            </a:endParaRPr>
          </a:p>
          <a:p>
            <a:endParaRPr lang="en-US"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solidFill>
                  <a:schemeClr val="tx1"/>
                </a:solidFill>
              </a:rPr>
              <a:t>If shared AP cannot hear the ACK from cross-BSS STA, sharing AP needs to send a frame, e.g., MU-RTS or BSRP, to shared AP, and then shared AP can send BAR to request BA from in-BSS STA. </a:t>
            </a:r>
          </a:p>
        </p:txBody>
      </p:sp>
      <p:sp>
        <p:nvSpPr>
          <p:cNvPr id="2" name="Title 1">
            <a:extLst>
              <a:ext uri="{FF2B5EF4-FFF2-40B4-BE49-F238E27FC236}">
                <a16:creationId xmlns:a16="http://schemas.microsoft.com/office/drawing/2014/main" id="{A21D304B-0FC6-4BD6-9345-2F1DD49E9AB0}"/>
              </a:ext>
            </a:extLst>
          </p:cNvPr>
          <p:cNvSpPr>
            <a:spLocks noGrp="1"/>
          </p:cNvSpPr>
          <p:nvPr>
            <p:ph type="title"/>
          </p:nvPr>
        </p:nvSpPr>
        <p:spPr/>
        <p:txBody>
          <a:bodyPr/>
          <a:lstStyle/>
          <a:p>
            <a:r>
              <a:rPr lang="en-US" dirty="0"/>
              <a:t>Recap: Co-SR Transmission Sequence</a:t>
            </a:r>
          </a:p>
        </p:txBody>
      </p:sp>
      <p:sp>
        <p:nvSpPr>
          <p:cNvPr id="4" name="Slide Number Placeholder 3">
            <a:extLst>
              <a:ext uri="{FF2B5EF4-FFF2-40B4-BE49-F238E27FC236}">
                <a16:creationId xmlns:a16="http://schemas.microsoft.com/office/drawing/2014/main" id="{E29A1E10-EFC1-4EA0-8BE9-4AE233D464AB}"/>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7FF2F32-1BD9-451F-B9D2-62C59FB4C842}"/>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8E599D50-12EE-40B4-A4CD-D5B8C6EED86C}"/>
              </a:ext>
            </a:extLst>
          </p:cNvPr>
          <p:cNvSpPr>
            <a:spLocks noGrp="1"/>
          </p:cNvSpPr>
          <p:nvPr>
            <p:ph type="dt" idx="15"/>
          </p:nvPr>
        </p:nvSpPr>
        <p:spPr/>
        <p:txBody>
          <a:bodyPr/>
          <a:lstStyle/>
          <a:p>
            <a:r>
              <a:rPr lang="en-US"/>
              <a:t>June 2025</a:t>
            </a:r>
            <a:endParaRPr lang="en-GB" dirty="0"/>
          </a:p>
        </p:txBody>
      </p:sp>
      <p:grpSp>
        <p:nvGrpSpPr>
          <p:cNvPr id="33" name="Group 32">
            <a:extLst>
              <a:ext uri="{FF2B5EF4-FFF2-40B4-BE49-F238E27FC236}">
                <a16:creationId xmlns:a16="http://schemas.microsoft.com/office/drawing/2014/main" id="{7B6BFD68-C10A-4A01-BAA7-9616EE1CD897}"/>
              </a:ext>
            </a:extLst>
          </p:cNvPr>
          <p:cNvGrpSpPr/>
          <p:nvPr/>
        </p:nvGrpSpPr>
        <p:grpSpPr>
          <a:xfrm>
            <a:off x="3471984" y="1665942"/>
            <a:ext cx="4793097" cy="1650984"/>
            <a:chOff x="6560344" y="4572000"/>
            <a:chExt cx="4793097" cy="1650984"/>
          </a:xfrm>
        </p:grpSpPr>
        <p:grpSp>
          <p:nvGrpSpPr>
            <p:cNvPr id="34" name="Group 33">
              <a:extLst>
                <a:ext uri="{FF2B5EF4-FFF2-40B4-BE49-F238E27FC236}">
                  <a16:creationId xmlns:a16="http://schemas.microsoft.com/office/drawing/2014/main" id="{BC513E9F-891A-4964-AA68-6AF7501694EA}"/>
                </a:ext>
              </a:extLst>
            </p:cNvPr>
            <p:cNvGrpSpPr/>
            <p:nvPr/>
          </p:nvGrpSpPr>
          <p:grpSpPr>
            <a:xfrm>
              <a:off x="6560344" y="4836353"/>
              <a:ext cx="3269456" cy="1064517"/>
              <a:chOff x="504368" y="3670299"/>
              <a:chExt cx="3269456" cy="1064517"/>
            </a:xfrm>
          </p:grpSpPr>
          <p:cxnSp>
            <p:nvCxnSpPr>
              <p:cNvPr id="49" name="Straight Arrow Connector 48">
                <a:extLst>
                  <a:ext uri="{FF2B5EF4-FFF2-40B4-BE49-F238E27FC236}">
                    <a16:creationId xmlns:a16="http://schemas.microsoft.com/office/drawing/2014/main" id="{285A3425-246A-4355-BA10-ED87E13B1608}"/>
                  </a:ext>
                </a:extLst>
              </p:cNvPr>
              <p:cNvCxnSpPr/>
              <p:nvPr/>
            </p:nvCxnSpPr>
            <p:spPr>
              <a:xfrm>
                <a:off x="1139404" y="4061821"/>
                <a:ext cx="2468880" cy="0"/>
              </a:xfrm>
              <a:prstGeom prst="straightConnector1">
                <a:avLst/>
              </a:prstGeom>
              <a:noFill/>
              <a:ln w="9525" cap="flat" cmpd="sng" algn="ctr">
                <a:solidFill>
                  <a:sysClr val="windowText" lastClr="000000"/>
                </a:solidFill>
                <a:prstDash val="solid"/>
                <a:tailEnd type="triangle"/>
              </a:ln>
              <a:effectLst/>
            </p:spPr>
          </p:cxnSp>
          <p:sp>
            <p:nvSpPr>
              <p:cNvPr id="50" name="Rectangle 49">
                <a:extLst>
                  <a:ext uri="{FF2B5EF4-FFF2-40B4-BE49-F238E27FC236}">
                    <a16:creationId xmlns:a16="http://schemas.microsoft.com/office/drawing/2014/main" id="{583BD92E-FBB2-41FF-9E23-CF54FFB9C205}"/>
                  </a:ext>
                </a:extLst>
              </p:cNvPr>
              <p:cNvSpPr/>
              <p:nvPr/>
            </p:nvSpPr>
            <p:spPr>
              <a:xfrm>
                <a:off x="3240593"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51" name="Rectangle 50">
                <a:extLst>
                  <a:ext uri="{FF2B5EF4-FFF2-40B4-BE49-F238E27FC236}">
                    <a16:creationId xmlns:a16="http://schemas.microsoft.com/office/drawing/2014/main" id="{EC621C7F-44D1-45C8-9645-318F89A8DB34}"/>
                  </a:ext>
                </a:extLst>
              </p:cNvPr>
              <p:cNvSpPr/>
              <p:nvPr/>
            </p:nvSpPr>
            <p:spPr bwMode="auto">
              <a:xfrm>
                <a:off x="1351080" y="3859181"/>
                <a:ext cx="231130"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2" name="Rectangle 51">
                <a:extLst>
                  <a:ext uri="{FF2B5EF4-FFF2-40B4-BE49-F238E27FC236}">
                    <a16:creationId xmlns:a16="http://schemas.microsoft.com/office/drawing/2014/main" id="{B962F6EE-26EA-4247-B1A6-CC98CDD8B2AF}"/>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53" name="Rectangle 52">
                <a:extLst>
                  <a:ext uri="{FF2B5EF4-FFF2-40B4-BE49-F238E27FC236}">
                    <a16:creationId xmlns:a16="http://schemas.microsoft.com/office/drawing/2014/main" id="{BE847BBC-CFCD-484C-B1ED-3AEE9CCDD20B}"/>
                  </a:ext>
                </a:extLst>
              </p:cNvPr>
              <p:cNvSpPr/>
              <p:nvPr/>
            </p:nvSpPr>
            <p:spPr bwMode="auto">
              <a:xfrm>
                <a:off x="1286450" y="3859231"/>
                <a:ext cx="65598"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4" name="Rectangle 53">
                <a:extLst>
                  <a:ext uri="{FF2B5EF4-FFF2-40B4-BE49-F238E27FC236}">
                    <a16:creationId xmlns:a16="http://schemas.microsoft.com/office/drawing/2014/main" id="{209A65D0-3334-40C3-8E5F-B0A11D71C377}"/>
                  </a:ext>
                </a:extLst>
              </p:cNvPr>
              <p:cNvSpPr/>
              <p:nvPr/>
            </p:nvSpPr>
            <p:spPr bwMode="auto">
              <a:xfrm>
                <a:off x="1219458" y="3859231"/>
                <a:ext cx="65598"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55" name="TextBox 54">
                <a:extLst>
                  <a:ext uri="{FF2B5EF4-FFF2-40B4-BE49-F238E27FC236}">
                    <a16:creationId xmlns:a16="http://schemas.microsoft.com/office/drawing/2014/main" id="{BD12BBCA-C59F-4FBB-8E6E-52B8A721DAAC}"/>
                  </a:ext>
                </a:extLst>
              </p:cNvPr>
              <p:cNvSpPr txBox="1"/>
              <p:nvPr/>
            </p:nvSpPr>
            <p:spPr>
              <a:xfrm>
                <a:off x="504368" y="3931807"/>
                <a:ext cx="757837"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56" name="Group 55">
                <a:extLst>
                  <a:ext uri="{FF2B5EF4-FFF2-40B4-BE49-F238E27FC236}">
                    <a16:creationId xmlns:a16="http://schemas.microsoft.com/office/drawing/2014/main" id="{9AA0055B-9A98-4AE3-A5BB-B84A4FDA8E77}"/>
                  </a:ext>
                </a:extLst>
              </p:cNvPr>
              <p:cNvGrpSpPr/>
              <p:nvPr/>
            </p:nvGrpSpPr>
            <p:grpSpPr>
              <a:xfrm>
                <a:off x="1710876" y="3846432"/>
                <a:ext cx="755599" cy="215444"/>
                <a:chOff x="2024643" y="3850665"/>
                <a:chExt cx="755599" cy="215444"/>
              </a:xfrm>
            </p:grpSpPr>
            <p:sp>
              <p:nvSpPr>
                <p:cNvPr id="71" name="Rectangle 70">
                  <a:extLst>
                    <a:ext uri="{FF2B5EF4-FFF2-40B4-BE49-F238E27FC236}">
                      <a16:creationId xmlns:a16="http://schemas.microsoft.com/office/drawing/2014/main" id="{12D4C352-C9DA-4B56-8DD0-9B15612FCD1E}"/>
                    </a:ext>
                  </a:extLst>
                </p:cNvPr>
                <p:cNvSpPr/>
                <p:nvPr/>
              </p:nvSpPr>
              <p:spPr bwMode="auto">
                <a:xfrm>
                  <a:off x="2024643" y="3860439"/>
                  <a:ext cx="755599"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72" name="Rectangle 71">
                  <a:extLst>
                    <a:ext uri="{FF2B5EF4-FFF2-40B4-BE49-F238E27FC236}">
                      <a16:creationId xmlns:a16="http://schemas.microsoft.com/office/drawing/2014/main" id="{B510C184-12BC-40C8-9505-D7CC3DEBD8F5}"/>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57" name="Rectangle 56">
                <a:extLst>
                  <a:ext uri="{FF2B5EF4-FFF2-40B4-BE49-F238E27FC236}">
                    <a16:creationId xmlns:a16="http://schemas.microsoft.com/office/drawing/2014/main" id="{1E3A7C10-A42D-4F18-B41E-41FFF28FA86E}"/>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58" name="Group 57">
                <a:extLst>
                  <a:ext uri="{FF2B5EF4-FFF2-40B4-BE49-F238E27FC236}">
                    <a16:creationId xmlns:a16="http://schemas.microsoft.com/office/drawing/2014/main" id="{C7257BBD-C8EE-4426-BFC9-0354E0AB71E0}"/>
                  </a:ext>
                </a:extLst>
              </p:cNvPr>
              <p:cNvGrpSpPr/>
              <p:nvPr/>
            </p:nvGrpSpPr>
            <p:grpSpPr>
              <a:xfrm>
                <a:off x="2465747" y="3689252"/>
                <a:ext cx="362120" cy="369899"/>
                <a:chOff x="2685880" y="3689252"/>
                <a:chExt cx="362120" cy="369899"/>
              </a:xfrm>
            </p:grpSpPr>
            <p:sp>
              <p:nvSpPr>
                <p:cNvPr id="69" name="Rectangle 68">
                  <a:extLst>
                    <a:ext uri="{FF2B5EF4-FFF2-40B4-BE49-F238E27FC236}">
                      <a16:creationId xmlns:a16="http://schemas.microsoft.com/office/drawing/2014/main" id="{77FCD3D0-9824-420E-9E30-79C4DE93DD67}"/>
                    </a:ext>
                  </a:extLst>
                </p:cNvPr>
                <p:cNvSpPr/>
                <p:nvPr/>
              </p:nvSpPr>
              <p:spPr bwMode="auto">
                <a:xfrm>
                  <a:off x="2818672" y="3855507"/>
                  <a:ext cx="96536" cy="203644"/>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70" name="Rectangle 69">
                  <a:extLst>
                    <a:ext uri="{FF2B5EF4-FFF2-40B4-BE49-F238E27FC236}">
                      <a16:creationId xmlns:a16="http://schemas.microsoft.com/office/drawing/2014/main" id="{8C86D373-9EDE-4DCA-BE3E-10CA0EFBD11A}"/>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59" name="Rectangle 58">
                <a:extLst>
                  <a:ext uri="{FF2B5EF4-FFF2-40B4-BE49-F238E27FC236}">
                    <a16:creationId xmlns:a16="http://schemas.microsoft.com/office/drawing/2014/main" id="{DCEA27F8-0CD4-4FAB-A475-0DE40F956609}"/>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60" name="Straight Arrow Connector 59">
                <a:extLst>
                  <a:ext uri="{FF2B5EF4-FFF2-40B4-BE49-F238E27FC236}">
                    <a16:creationId xmlns:a16="http://schemas.microsoft.com/office/drawing/2014/main" id="{A818E06E-18E4-4FAE-831D-73110CB81DD0}"/>
                  </a:ext>
                </a:extLst>
              </p:cNvPr>
              <p:cNvCxnSpPr/>
              <p:nvPr/>
            </p:nvCxnSpPr>
            <p:spPr>
              <a:xfrm>
                <a:off x="1136567" y="4550602"/>
                <a:ext cx="2468880" cy="0"/>
              </a:xfrm>
              <a:prstGeom prst="straightConnector1">
                <a:avLst/>
              </a:prstGeom>
              <a:noFill/>
              <a:ln w="9525" cap="flat" cmpd="sng" algn="ctr">
                <a:solidFill>
                  <a:sysClr val="windowText" lastClr="000000"/>
                </a:solidFill>
                <a:prstDash val="solid"/>
                <a:tailEnd type="triangle"/>
              </a:ln>
              <a:effectLst/>
            </p:spPr>
          </p:cxnSp>
          <p:sp>
            <p:nvSpPr>
              <p:cNvPr id="61" name="Rectangle 60">
                <a:extLst>
                  <a:ext uri="{FF2B5EF4-FFF2-40B4-BE49-F238E27FC236}">
                    <a16:creationId xmlns:a16="http://schemas.microsoft.com/office/drawing/2014/main" id="{62970646-E855-4535-BA7D-212C53206E26}"/>
                  </a:ext>
                </a:extLst>
              </p:cNvPr>
              <p:cNvSpPr/>
              <p:nvPr/>
            </p:nvSpPr>
            <p:spPr>
              <a:xfrm>
                <a:off x="3237756"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62" name="TextBox 61">
                <a:extLst>
                  <a:ext uri="{FF2B5EF4-FFF2-40B4-BE49-F238E27FC236}">
                    <a16:creationId xmlns:a16="http://schemas.microsoft.com/office/drawing/2014/main" id="{F02C6557-1AEE-4310-B50C-2696EDFC8DCA}"/>
                  </a:ext>
                </a:extLst>
              </p:cNvPr>
              <p:cNvSpPr txBox="1"/>
              <p:nvPr/>
            </p:nvSpPr>
            <p:spPr>
              <a:xfrm>
                <a:off x="536281" y="4420588"/>
                <a:ext cx="723088"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63" name="Group 62">
                <a:extLst>
                  <a:ext uri="{FF2B5EF4-FFF2-40B4-BE49-F238E27FC236}">
                    <a16:creationId xmlns:a16="http://schemas.microsoft.com/office/drawing/2014/main" id="{1540739A-3E28-40D1-858F-00762E72DC84}"/>
                  </a:ext>
                </a:extLst>
              </p:cNvPr>
              <p:cNvGrpSpPr/>
              <p:nvPr/>
            </p:nvGrpSpPr>
            <p:grpSpPr>
              <a:xfrm>
                <a:off x="1708039" y="4339446"/>
                <a:ext cx="755599" cy="215444"/>
                <a:chOff x="2024643" y="3850665"/>
                <a:chExt cx="755599" cy="215444"/>
              </a:xfrm>
            </p:grpSpPr>
            <p:sp>
              <p:nvSpPr>
                <p:cNvPr id="67" name="Rectangle 66">
                  <a:extLst>
                    <a:ext uri="{FF2B5EF4-FFF2-40B4-BE49-F238E27FC236}">
                      <a16:creationId xmlns:a16="http://schemas.microsoft.com/office/drawing/2014/main" id="{D9A38F5A-DC08-47AF-8293-DDEE6433E27C}"/>
                    </a:ext>
                  </a:extLst>
                </p:cNvPr>
                <p:cNvSpPr/>
                <p:nvPr/>
              </p:nvSpPr>
              <p:spPr bwMode="auto">
                <a:xfrm>
                  <a:off x="2024643" y="3860439"/>
                  <a:ext cx="755599"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68" name="Rectangle 67">
                  <a:extLst>
                    <a:ext uri="{FF2B5EF4-FFF2-40B4-BE49-F238E27FC236}">
                      <a16:creationId xmlns:a16="http://schemas.microsoft.com/office/drawing/2014/main" id="{065DB3B6-038A-4C36-8FB4-125C55B5D649}"/>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64" name="Group 63">
                <a:extLst>
                  <a:ext uri="{FF2B5EF4-FFF2-40B4-BE49-F238E27FC236}">
                    <a16:creationId xmlns:a16="http://schemas.microsoft.com/office/drawing/2014/main" id="{84526F28-A62B-45C1-9521-9F0B7ABC717F}"/>
                  </a:ext>
                </a:extLst>
              </p:cNvPr>
              <p:cNvGrpSpPr/>
              <p:nvPr/>
            </p:nvGrpSpPr>
            <p:grpSpPr>
              <a:xfrm>
                <a:off x="3030704" y="4181208"/>
                <a:ext cx="362120" cy="369899"/>
                <a:chOff x="3253674" y="3692427"/>
                <a:chExt cx="362120" cy="369899"/>
              </a:xfrm>
            </p:grpSpPr>
            <p:sp>
              <p:nvSpPr>
                <p:cNvPr id="65" name="Rectangle 64">
                  <a:extLst>
                    <a:ext uri="{FF2B5EF4-FFF2-40B4-BE49-F238E27FC236}">
                      <a16:creationId xmlns:a16="http://schemas.microsoft.com/office/drawing/2014/main" id="{77C92FE7-420E-4669-85D0-F025C746DB9A}"/>
                    </a:ext>
                  </a:extLst>
                </p:cNvPr>
                <p:cNvSpPr/>
                <p:nvPr/>
              </p:nvSpPr>
              <p:spPr bwMode="auto">
                <a:xfrm>
                  <a:off x="3386466" y="3858682"/>
                  <a:ext cx="96536" cy="203644"/>
                </a:xfrm>
                <a:prstGeom prst="rect">
                  <a:avLst/>
                </a:prstGeom>
                <a:noFill/>
                <a:ln>
                  <a:solidFill>
                    <a:sysClr val="windowText" lastClr="000000"/>
                  </a:solidFill>
                  <a:prstDash val="solid"/>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66" name="Rectangle 65">
                  <a:extLst>
                    <a:ext uri="{FF2B5EF4-FFF2-40B4-BE49-F238E27FC236}">
                      <a16:creationId xmlns:a16="http://schemas.microsoft.com/office/drawing/2014/main" id="{F9569430-0196-486B-AB77-D27933ED33BE}"/>
                    </a:ext>
                  </a:extLst>
                </p:cNvPr>
                <p:cNvSpPr/>
                <p:nvPr/>
              </p:nvSpPr>
              <p:spPr>
                <a:xfrm>
                  <a:off x="3253674" y="3692427"/>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a:t>
                  </a:r>
                </a:p>
              </p:txBody>
            </p:sp>
          </p:grpSp>
        </p:grpSp>
        <p:sp>
          <p:nvSpPr>
            <p:cNvPr id="35" name="TextBox 34">
              <a:extLst>
                <a:ext uri="{FF2B5EF4-FFF2-40B4-BE49-F238E27FC236}">
                  <a16:creationId xmlns:a16="http://schemas.microsoft.com/office/drawing/2014/main" id="{A9118E8B-0B27-4D40-8482-DFD458E03E9E}"/>
                </a:ext>
              </a:extLst>
            </p:cNvPr>
            <p:cNvSpPr txBox="1"/>
            <p:nvPr/>
          </p:nvSpPr>
          <p:spPr>
            <a:xfrm>
              <a:off x="8813564" y="4572000"/>
              <a:ext cx="160019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a:t>
              </a:r>
              <a:r>
                <a:rPr kumimoji="0" lang="en-US" sz="800" b="0" i="0" u="none" strike="noStrike" kern="0" cap="none" spc="0" normalizeH="0" baseline="0" noProof="0" dirty="0" err="1">
                  <a:ln>
                    <a:noFill/>
                  </a:ln>
                  <a:solidFill>
                    <a:prstClr val="black"/>
                  </a:solidFill>
                  <a:effectLst/>
                  <a:uLnTx/>
                  <a:uFillTx/>
                  <a:latin typeface="Calibri" pitchFamily="34" charset="0"/>
                  <a:ea typeface="宋体" charset="-122"/>
                </a:rPr>
                <a:t>uccessful</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 ACK transmission from STA1 to the sharing AP</a:t>
              </a:r>
            </a:p>
          </p:txBody>
        </p:sp>
        <p:grpSp>
          <p:nvGrpSpPr>
            <p:cNvPr id="36" name="Group 35">
              <a:extLst>
                <a:ext uri="{FF2B5EF4-FFF2-40B4-BE49-F238E27FC236}">
                  <a16:creationId xmlns:a16="http://schemas.microsoft.com/office/drawing/2014/main" id="{06A79E58-7963-4397-8593-098A9A3FDF24}"/>
                </a:ext>
              </a:extLst>
            </p:cNvPr>
            <p:cNvGrpSpPr/>
            <p:nvPr/>
          </p:nvGrpSpPr>
          <p:grpSpPr>
            <a:xfrm flipH="1">
              <a:off x="8692354" y="4739694"/>
              <a:ext cx="217129" cy="175030"/>
              <a:chOff x="3836670" y="5172831"/>
              <a:chExt cx="182880" cy="320590"/>
            </a:xfrm>
          </p:grpSpPr>
          <p:cxnSp>
            <p:nvCxnSpPr>
              <p:cNvPr id="47" name="Straight Arrow Connector 46">
                <a:extLst>
                  <a:ext uri="{FF2B5EF4-FFF2-40B4-BE49-F238E27FC236}">
                    <a16:creationId xmlns:a16="http://schemas.microsoft.com/office/drawing/2014/main" id="{637B1C8F-22A4-4DDF-8D18-033AC0FEF7D5}"/>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48" name="Straight Arrow Connector 47">
                <a:extLst>
                  <a:ext uri="{FF2B5EF4-FFF2-40B4-BE49-F238E27FC236}">
                    <a16:creationId xmlns:a16="http://schemas.microsoft.com/office/drawing/2014/main" id="{BEB7D224-3C77-48B3-8C34-100B0979A5D1}"/>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37" name="Group 36">
              <a:extLst>
                <a:ext uri="{FF2B5EF4-FFF2-40B4-BE49-F238E27FC236}">
                  <a16:creationId xmlns:a16="http://schemas.microsoft.com/office/drawing/2014/main" id="{B0A9A4CB-0F0A-4292-ABED-DEC5EA718460}"/>
                </a:ext>
              </a:extLst>
            </p:cNvPr>
            <p:cNvGrpSpPr/>
            <p:nvPr/>
          </p:nvGrpSpPr>
          <p:grpSpPr>
            <a:xfrm>
              <a:off x="8827295" y="5506699"/>
              <a:ext cx="367171" cy="215444"/>
              <a:chOff x="8305800" y="6113918"/>
              <a:chExt cx="367171" cy="215444"/>
            </a:xfrm>
          </p:grpSpPr>
          <p:sp>
            <p:nvSpPr>
              <p:cNvPr id="45" name="Rectangle 44">
                <a:extLst>
                  <a:ext uri="{FF2B5EF4-FFF2-40B4-BE49-F238E27FC236}">
                    <a16:creationId xmlns:a16="http://schemas.microsoft.com/office/drawing/2014/main" id="{FC524FF8-7013-48DB-A3F3-4B1D5F5493E6}"/>
                  </a:ext>
                </a:extLst>
              </p:cNvPr>
              <p:cNvSpPr/>
              <p:nvPr/>
            </p:nvSpPr>
            <p:spPr bwMode="auto">
              <a:xfrm>
                <a:off x="8375085" y="6120437"/>
                <a:ext cx="228600"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46" name="Rectangle 45">
                <a:extLst>
                  <a:ext uri="{FF2B5EF4-FFF2-40B4-BE49-F238E27FC236}">
                    <a16:creationId xmlns:a16="http://schemas.microsoft.com/office/drawing/2014/main" id="{A10E85C5-A686-49CA-985D-90B12CAA9A84}"/>
                  </a:ext>
                </a:extLst>
              </p:cNvPr>
              <p:cNvSpPr/>
              <p:nvPr/>
            </p:nvSpPr>
            <p:spPr>
              <a:xfrm>
                <a:off x="8305800" y="6113918"/>
                <a:ext cx="36717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BAR</a:t>
                </a:r>
              </a:p>
            </p:txBody>
          </p:sp>
        </p:grpSp>
        <p:sp>
          <p:nvSpPr>
            <p:cNvPr id="38" name="Rectangle 37">
              <a:extLst>
                <a:ext uri="{FF2B5EF4-FFF2-40B4-BE49-F238E27FC236}">
                  <a16:creationId xmlns:a16="http://schemas.microsoft.com/office/drawing/2014/main" id="{6073F218-011F-4825-9BA6-2A3D17719FDF}"/>
                </a:ext>
              </a:extLst>
            </p:cNvPr>
            <p:cNvSpPr/>
            <p:nvPr/>
          </p:nvSpPr>
          <p:spPr>
            <a:xfrm>
              <a:off x="8973461" y="5670703"/>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39" name="Group 38">
              <a:extLst>
                <a:ext uri="{FF2B5EF4-FFF2-40B4-BE49-F238E27FC236}">
                  <a16:creationId xmlns:a16="http://schemas.microsoft.com/office/drawing/2014/main" id="{EC5E0D27-FEBC-4AB7-92AD-A3D6656B1956}"/>
                </a:ext>
              </a:extLst>
            </p:cNvPr>
            <p:cNvGrpSpPr/>
            <p:nvPr/>
          </p:nvGrpSpPr>
          <p:grpSpPr>
            <a:xfrm flipH="1" flipV="1">
              <a:off x="9274401" y="5867400"/>
              <a:ext cx="217129" cy="175030"/>
              <a:chOff x="3836670" y="5172831"/>
              <a:chExt cx="182880" cy="320590"/>
            </a:xfrm>
          </p:grpSpPr>
          <p:cxnSp>
            <p:nvCxnSpPr>
              <p:cNvPr id="43" name="Straight Arrow Connector 42">
                <a:extLst>
                  <a:ext uri="{FF2B5EF4-FFF2-40B4-BE49-F238E27FC236}">
                    <a16:creationId xmlns:a16="http://schemas.microsoft.com/office/drawing/2014/main" id="{7DB48E64-447E-4104-8446-45E520BD4DC5}"/>
                  </a:ext>
                </a:extLst>
              </p:cNvPr>
              <p:cNvCxnSpPr>
                <a:cxnSpLocks/>
              </p:cNvCxnSpPr>
              <p:nvPr/>
            </p:nvCxnSpPr>
            <p:spPr bwMode="auto">
              <a:xfrm>
                <a:off x="4013800" y="5172831"/>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44" name="Straight Arrow Connector 43">
                <a:extLst>
                  <a:ext uri="{FF2B5EF4-FFF2-40B4-BE49-F238E27FC236}">
                    <a16:creationId xmlns:a16="http://schemas.microsoft.com/office/drawing/2014/main" id="{91313CDF-0EAE-4A58-9B86-13F6A6A5AA0A}"/>
                  </a:ext>
                </a:extLst>
              </p:cNvPr>
              <p:cNvCxnSpPr>
                <a:cxnSpLocks/>
              </p:cNvCxnSpPr>
              <p:nvPr/>
            </p:nvCxnSpPr>
            <p:spPr bwMode="auto">
              <a:xfrm>
                <a:off x="3836670" y="5172831"/>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sp>
          <p:nvSpPr>
            <p:cNvPr id="40" name="TextBox 39">
              <a:extLst>
                <a:ext uri="{FF2B5EF4-FFF2-40B4-BE49-F238E27FC236}">
                  <a16:creationId xmlns:a16="http://schemas.microsoft.com/office/drawing/2014/main" id="{D52063B0-E692-4C84-9866-6877ACD08F00}"/>
                </a:ext>
              </a:extLst>
            </p:cNvPr>
            <p:cNvSpPr txBox="1"/>
            <p:nvPr/>
          </p:nvSpPr>
          <p:spPr>
            <a:xfrm>
              <a:off x="9423030" y="5882209"/>
              <a:ext cx="1930411"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Block Ack transmitted by STA2 after receiving a Block Ack Request (BAR) frame </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sp>
          <p:nvSpPr>
            <p:cNvPr id="41" name="TextBox 40">
              <a:extLst>
                <a:ext uri="{FF2B5EF4-FFF2-40B4-BE49-F238E27FC236}">
                  <a16:creationId xmlns:a16="http://schemas.microsoft.com/office/drawing/2014/main" id="{658EBC6E-8E32-40F2-AC08-C4884DBAD629}"/>
                </a:ext>
              </a:extLst>
            </p:cNvPr>
            <p:cNvSpPr txBox="1"/>
            <p:nvPr/>
          </p:nvSpPr>
          <p:spPr>
            <a:xfrm>
              <a:off x="7440933" y="5884430"/>
              <a:ext cx="1413179"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The Ack policy of a carried frame is set to Block Ack</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42" name="Straight Arrow Connector 41">
              <a:extLst>
                <a:ext uri="{FF2B5EF4-FFF2-40B4-BE49-F238E27FC236}">
                  <a16:creationId xmlns:a16="http://schemas.microsoft.com/office/drawing/2014/main" id="{A70A7811-8A65-488D-9790-F060A238496B}"/>
                </a:ext>
              </a:extLst>
            </p:cNvPr>
            <p:cNvCxnSpPr>
              <a:cxnSpLocks/>
            </p:cNvCxnSpPr>
            <p:nvPr/>
          </p:nvCxnSpPr>
          <p:spPr bwMode="auto">
            <a:xfrm flipH="1" flipV="1">
              <a:off x="8147522" y="5779885"/>
              <a:ext cx="0" cy="17503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grpSp>
      <p:pic>
        <p:nvPicPr>
          <p:cNvPr id="73" name="Picture 72">
            <a:extLst>
              <a:ext uri="{FF2B5EF4-FFF2-40B4-BE49-F238E27FC236}">
                <a16:creationId xmlns:a16="http://schemas.microsoft.com/office/drawing/2014/main" id="{F91C9C79-5708-453A-B30E-CB9D0D128A93}"/>
              </a:ext>
            </a:extLst>
          </p:cNvPr>
          <p:cNvPicPr>
            <a:picLocks noChangeAspect="1"/>
          </p:cNvPicPr>
          <p:nvPr/>
        </p:nvPicPr>
        <p:blipFill>
          <a:blip r:embed="rId2"/>
          <a:stretch>
            <a:fillRect/>
          </a:stretch>
        </p:blipFill>
        <p:spPr>
          <a:xfrm>
            <a:off x="5144503" y="4089133"/>
            <a:ext cx="3172011" cy="1639839"/>
          </a:xfrm>
          <a:prstGeom prst="rect">
            <a:avLst/>
          </a:prstGeom>
        </p:spPr>
      </p:pic>
      <p:grpSp>
        <p:nvGrpSpPr>
          <p:cNvPr id="74" name="Group 73">
            <a:extLst>
              <a:ext uri="{FF2B5EF4-FFF2-40B4-BE49-F238E27FC236}">
                <a16:creationId xmlns:a16="http://schemas.microsoft.com/office/drawing/2014/main" id="{13E536A7-921A-4F53-8F32-822AE09E8E24}"/>
              </a:ext>
            </a:extLst>
          </p:cNvPr>
          <p:cNvGrpSpPr/>
          <p:nvPr/>
        </p:nvGrpSpPr>
        <p:grpSpPr>
          <a:xfrm>
            <a:off x="384095" y="2472481"/>
            <a:ext cx="2793962" cy="1064517"/>
            <a:chOff x="482638" y="3670299"/>
            <a:chExt cx="2793962" cy="1064517"/>
          </a:xfrm>
        </p:grpSpPr>
        <p:cxnSp>
          <p:nvCxnSpPr>
            <p:cNvPr id="75" name="Straight Arrow Connector 74">
              <a:extLst>
                <a:ext uri="{FF2B5EF4-FFF2-40B4-BE49-F238E27FC236}">
                  <a16:creationId xmlns:a16="http://schemas.microsoft.com/office/drawing/2014/main" id="{34FF6FA9-3C53-44BD-BB47-B0DF11AE72C9}"/>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76" name="Rectangle 75">
              <a:extLst>
                <a:ext uri="{FF2B5EF4-FFF2-40B4-BE49-F238E27FC236}">
                  <a16:creationId xmlns:a16="http://schemas.microsoft.com/office/drawing/2014/main" id="{21C6F205-3699-4203-A277-213C4C64DCE5}"/>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77" name="Rectangle 76">
              <a:extLst>
                <a:ext uri="{FF2B5EF4-FFF2-40B4-BE49-F238E27FC236}">
                  <a16:creationId xmlns:a16="http://schemas.microsoft.com/office/drawing/2014/main" id="{072BE026-D195-46C9-B599-1EFD9BA0A8E9}"/>
                </a:ext>
              </a:extLst>
            </p:cNvPr>
            <p:cNvSpPr/>
            <p:nvPr/>
          </p:nvSpPr>
          <p:spPr bwMode="auto">
            <a:xfrm>
              <a:off x="1351080" y="3859181"/>
              <a:ext cx="231130"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78" name="Rectangle 77">
              <a:extLst>
                <a:ext uri="{FF2B5EF4-FFF2-40B4-BE49-F238E27FC236}">
                  <a16:creationId xmlns:a16="http://schemas.microsoft.com/office/drawing/2014/main" id="{EC491D77-27A9-41E6-84B3-35EE3FAFBAED}"/>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79" name="Rectangle 78">
              <a:extLst>
                <a:ext uri="{FF2B5EF4-FFF2-40B4-BE49-F238E27FC236}">
                  <a16:creationId xmlns:a16="http://schemas.microsoft.com/office/drawing/2014/main" id="{E64D9BF1-C023-4A2E-81E7-78CAC84EE626}"/>
                </a:ext>
              </a:extLst>
            </p:cNvPr>
            <p:cNvSpPr/>
            <p:nvPr/>
          </p:nvSpPr>
          <p:spPr bwMode="auto">
            <a:xfrm>
              <a:off x="1286450" y="3859231"/>
              <a:ext cx="65598"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80" name="Rectangle 79">
              <a:extLst>
                <a:ext uri="{FF2B5EF4-FFF2-40B4-BE49-F238E27FC236}">
                  <a16:creationId xmlns:a16="http://schemas.microsoft.com/office/drawing/2014/main" id="{C082A211-E632-4BF4-AAF1-5C1D99F48BB3}"/>
                </a:ext>
              </a:extLst>
            </p:cNvPr>
            <p:cNvSpPr/>
            <p:nvPr/>
          </p:nvSpPr>
          <p:spPr bwMode="auto">
            <a:xfrm>
              <a:off x="1219458" y="3859231"/>
              <a:ext cx="65598"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81" name="TextBox 80">
              <a:extLst>
                <a:ext uri="{FF2B5EF4-FFF2-40B4-BE49-F238E27FC236}">
                  <a16:creationId xmlns:a16="http://schemas.microsoft.com/office/drawing/2014/main" id="{AB1232C3-762B-49E4-833E-38F768A39F59}"/>
                </a:ext>
              </a:extLst>
            </p:cNvPr>
            <p:cNvSpPr txBox="1"/>
            <p:nvPr/>
          </p:nvSpPr>
          <p:spPr>
            <a:xfrm>
              <a:off x="482638" y="3931807"/>
              <a:ext cx="779568"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82" name="Group 81">
              <a:extLst>
                <a:ext uri="{FF2B5EF4-FFF2-40B4-BE49-F238E27FC236}">
                  <a16:creationId xmlns:a16="http://schemas.microsoft.com/office/drawing/2014/main" id="{789D087B-DB69-43C6-9ED0-846C91DA2F03}"/>
                </a:ext>
              </a:extLst>
            </p:cNvPr>
            <p:cNvGrpSpPr/>
            <p:nvPr/>
          </p:nvGrpSpPr>
          <p:grpSpPr>
            <a:xfrm>
              <a:off x="1710876" y="3846432"/>
              <a:ext cx="755599" cy="215444"/>
              <a:chOff x="2024643" y="3850665"/>
              <a:chExt cx="755599" cy="215444"/>
            </a:xfrm>
          </p:grpSpPr>
          <p:sp>
            <p:nvSpPr>
              <p:cNvPr id="98" name="Rectangle 97">
                <a:extLst>
                  <a:ext uri="{FF2B5EF4-FFF2-40B4-BE49-F238E27FC236}">
                    <a16:creationId xmlns:a16="http://schemas.microsoft.com/office/drawing/2014/main" id="{53FBD58E-0897-4475-BB23-4523B95DA8F2}"/>
                  </a:ext>
                </a:extLst>
              </p:cNvPr>
              <p:cNvSpPr/>
              <p:nvPr/>
            </p:nvSpPr>
            <p:spPr bwMode="auto">
              <a:xfrm>
                <a:off x="2024643" y="3860439"/>
                <a:ext cx="755599"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99" name="Rectangle 98">
                <a:extLst>
                  <a:ext uri="{FF2B5EF4-FFF2-40B4-BE49-F238E27FC236}">
                    <a16:creationId xmlns:a16="http://schemas.microsoft.com/office/drawing/2014/main" id="{3A1C3208-5C8A-4CB1-A909-DC67E65BB18B}"/>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83" name="Rectangle 82">
              <a:extLst>
                <a:ext uri="{FF2B5EF4-FFF2-40B4-BE49-F238E27FC236}">
                  <a16:creationId xmlns:a16="http://schemas.microsoft.com/office/drawing/2014/main" id="{89FC68B6-EC95-440A-AC53-28C14CEECE40}"/>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84" name="Group 83">
              <a:extLst>
                <a:ext uri="{FF2B5EF4-FFF2-40B4-BE49-F238E27FC236}">
                  <a16:creationId xmlns:a16="http://schemas.microsoft.com/office/drawing/2014/main" id="{FC225275-2751-46D9-ABCC-9581CAE7B8A5}"/>
                </a:ext>
              </a:extLst>
            </p:cNvPr>
            <p:cNvGrpSpPr/>
            <p:nvPr/>
          </p:nvGrpSpPr>
          <p:grpSpPr>
            <a:xfrm>
              <a:off x="2465747" y="3689252"/>
              <a:ext cx="362120" cy="369899"/>
              <a:chOff x="2685880" y="3689252"/>
              <a:chExt cx="362120" cy="369899"/>
            </a:xfrm>
          </p:grpSpPr>
          <p:sp>
            <p:nvSpPr>
              <p:cNvPr id="96" name="Rectangle 95">
                <a:extLst>
                  <a:ext uri="{FF2B5EF4-FFF2-40B4-BE49-F238E27FC236}">
                    <a16:creationId xmlns:a16="http://schemas.microsoft.com/office/drawing/2014/main" id="{3668DEF9-5169-474A-8633-9260E77A8B6E}"/>
                  </a:ext>
                </a:extLst>
              </p:cNvPr>
              <p:cNvSpPr/>
              <p:nvPr/>
            </p:nvSpPr>
            <p:spPr bwMode="auto">
              <a:xfrm>
                <a:off x="2818672" y="3855507"/>
                <a:ext cx="96536" cy="203644"/>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97" name="Rectangle 96">
                <a:extLst>
                  <a:ext uri="{FF2B5EF4-FFF2-40B4-BE49-F238E27FC236}">
                    <a16:creationId xmlns:a16="http://schemas.microsoft.com/office/drawing/2014/main" id="{43FC1B82-CB32-459B-95EE-F185E82BB768}"/>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85" name="Rectangle 84">
              <a:extLst>
                <a:ext uri="{FF2B5EF4-FFF2-40B4-BE49-F238E27FC236}">
                  <a16:creationId xmlns:a16="http://schemas.microsoft.com/office/drawing/2014/main" id="{0828ED4E-4658-4B54-BD20-1B2CA788B951}"/>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86" name="Straight Arrow Connector 85">
              <a:extLst>
                <a:ext uri="{FF2B5EF4-FFF2-40B4-BE49-F238E27FC236}">
                  <a16:creationId xmlns:a16="http://schemas.microsoft.com/office/drawing/2014/main" id="{C65F66AB-FD7A-4FDB-8000-74E3F08D3F6F}"/>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87" name="Rectangle 86">
              <a:extLst>
                <a:ext uri="{FF2B5EF4-FFF2-40B4-BE49-F238E27FC236}">
                  <a16:creationId xmlns:a16="http://schemas.microsoft.com/office/drawing/2014/main" id="{3F1382C3-EFF7-42A2-84E5-9ED4593C5F25}"/>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88" name="TextBox 87">
              <a:extLst>
                <a:ext uri="{FF2B5EF4-FFF2-40B4-BE49-F238E27FC236}">
                  <a16:creationId xmlns:a16="http://schemas.microsoft.com/office/drawing/2014/main" id="{4539B89D-A938-4EDF-A771-A0E4B49D24EA}"/>
                </a:ext>
              </a:extLst>
            </p:cNvPr>
            <p:cNvSpPr txBox="1"/>
            <p:nvPr/>
          </p:nvSpPr>
          <p:spPr>
            <a:xfrm>
              <a:off x="534405" y="4420588"/>
              <a:ext cx="724963"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89" name="Group 88">
              <a:extLst>
                <a:ext uri="{FF2B5EF4-FFF2-40B4-BE49-F238E27FC236}">
                  <a16:creationId xmlns:a16="http://schemas.microsoft.com/office/drawing/2014/main" id="{9065300F-A304-4EB9-A86A-20A7901859C2}"/>
                </a:ext>
              </a:extLst>
            </p:cNvPr>
            <p:cNvGrpSpPr/>
            <p:nvPr/>
          </p:nvGrpSpPr>
          <p:grpSpPr>
            <a:xfrm>
              <a:off x="1708039" y="4339446"/>
              <a:ext cx="755599" cy="215444"/>
              <a:chOff x="2024643" y="3850665"/>
              <a:chExt cx="755599" cy="215444"/>
            </a:xfrm>
          </p:grpSpPr>
          <p:sp>
            <p:nvSpPr>
              <p:cNvPr id="94" name="Rectangle 93">
                <a:extLst>
                  <a:ext uri="{FF2B5EF4-FFF2-40B4-BE49-F238E27FC236}">
                    <a16:creationId xmlns:a16="http://schemas.microsoft.com/office/drawing/2014/main" id="{B9B473C5-FF74-4FB9-A7BB-7C53A638C1E9}"/>
                  </a:ext>
                </a:extLst>
              </p:cNvPr>
              <p:cNvSpPr/>
              <p:nvPr/>
            </p:nvSpPr>
            <p:spPr bwMode="auto">
              <a:xfrm>
                <a:off x="2024643" y="3860439"/>
                <a:ext cx="755599"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95" name="Rectangle 94">
                <a:extLst>
                  <a:ext uri="{FF2B5EF4-FFF2-40B4-BE49-F238E27FC236}">
                    <a16:creationId xmlns:a16="http://schemas.microsoft.com/office/drawing/2014/main" id="{5CEAF530-C52E-4248-AB2A-6015C0BCC571}"/>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90" name="Group 89">
              <a:extLst>
                <a:ext uri="{FF2B5EF4-FFF2-40B4-BE49-F238E27FC236}">
                  <a16:creationId xmlns:a16="http://schemas.microsoft.com/office/drawing/2014/main" id="{A57B7455-C079-47A6-98B8-4FB49C4498C9}"/>
                </a:ext>
              </a:extLst>
            </p:cNvPr>
            <p:cNvGrpSpPr/>
            <p:nvPr/>
          </p:nvGrpSpPr>
          <p:grpSpPr>
            <a:xfrm>
              <a:off x="2462910" y="4178033"/>
              <a:ext cx="362120" cy="369899"/>
              <a:chOff x="2685880" y="3689252"/>
              <a:chExt cx="362120" cy="369899"/>
            </a:xfrm>
          </p:grpSpPr>
          <p:sp>
            <p:nvSpPr>
              <p:cNvPr id="92" name="Rectangle 91">
                <a:extLst>
                  <a:ext uri="{FF2B5EF4-FFF2-40B4-BE49-F238E27FC236}">
                    <a16:creationId xmlns:a16="http://schemas.microsoft.com/office/drawing/2014/main" id="{AB1E5D9C-5988-4D42-A3AD-125F2A32416E}"/>
                  </a:ext>
                </a:extLst>
              </p:cNvPr>
              <p:cNvSpPr/>
              <p:nvPr/>
            </p:nvSpPr>
            <p:spPr bwMode="auto">
              <a:xfrm>
                <a:off x="2818672" y="3855507"/>
                <a:ext cx="96536" cy="203644"/>
              </a:xfrm>
              <a:prstGeom prst="rect">
                <a:avLst/>
              </a:prstGeom>
              <a:noFill/>
              <a:ln>
                <a:solidFill>
                  <a:sysClr val="windowText" lastClr="000000"/>
                </a:solidFill>
                <a:prstDash val="solid"/>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93" name="Rectangle 92">
                <a:extLst>
                  <a:ext uri="{FF2B5EF4-FFF2-40B4-BE49-F238E27FC236}">
                    <a16:creationId xmlns:a16="http://schemas.microsoft.com/office/drawing/2014/main" id="{105ADE4D-72BA-406A-8CEA-EB264CBA94E4}"/>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91" name="Rectangle 90">
              <a:extLst>
                <a:ext uri="{FF2B5EF4-FFF2-40B4-BE49-F238E27FC236}">
                  <a16:creationId xmlns:a16="http://schemas.microsoft.com/office/drawing/2014/main" id="{75E3513A-DAB1-43C7-B44D-D319182C8A9D}"/>
                </a:ext>
              </a:extLst>
            </p:cNvPr>
            <p:cNvSpPr/>
            <p:nvPr/>
          </p:nvSpPr>
          <p:spPr>
            <a:xfrm>
              <a:off x="2334813" y="4498177"/>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grpSp>
        <p:nvGrpSpPr>
          <p:cNvPr id="3" name="Group 2">
            <a:extLst>
              <a:ext uri="{FF2B5EF4-FFF2-40B4-BE49-F238E27FC236}">
                <a16:creationId xmlns:a16="http://schemas.microsoft.com/office/drawing/2014/main" id="{2AABCB43-FB7C-47A4-AA6D-2E8062AD21BF}"/>
              </a:ext>
            </a:extLst>
          </p:cNvPr>
          <p:cNvGrpSpPr/>
          <p:nvPr/>
        </p:nvGrpSpPr>
        <p:grpSpPr>
          <a:xfrm>
            <a:off x="8370219" y="1543497"/>
            <a:ext cx="3689533" cy="1328870"/>
            <a:chOff x="4577476" y="4828204"/>
            <a:chExt cx="3689533" cy="1328870"/>
          </a:xfrm>
        </p:grpSpPr>
        <p:cxnSp>
          <p:nvCxnSpPr>
            <p:cNvPr id="116" name="Straight Arrow Connector 115">
              <a:extLst>
                <a:ext uri="{FF2B5EF4-FFF2-40B4-BE49-F238E27FC236}">
                  <a16:creationId xmlns:a16="http://schemas.microsoft.com/office/drawing/2014/main" id="{0CE41F7A-0FB4-4722-AF91-789FA5EAB585}"/>
                </a:ext>
              </a:extLst>
            </p:cNvPr>
            <p:cNvCxnSpPr/>
            <p:nvPr/>
          </p:nvCxnSpPr>
          <p:spPr>
            <a:xfrm>
              <a:off x="5313537" y="5484079"/>
              <a:ext cx="2468880" cy="0"/>
            </a:xfrm>
            <a:prstGeom prst="straightConnector1">
              <a:avLst/>
            </a:prstGeom>
            <a:noFill/>
            <a:ln w="9525" cap="flat" cmpd="sng" algn="ctr">
              <a:solidFill>
                <a:sysClr val="windowText" lastClr="000000"/>
              </a:solidFill>
              <a:prstDash val="solid"/>
              <a:tailEnd type="triangle"/>
            </a:ln>
            <a:effectLst/>
          </p:spPr>
        </p:cxnSp>
        <p:sp>
          <p:nvSpPr>
            <p:cNvPr id="117" name="Rectangle 116">
              <a:extLst>
                <a:ext uri="{FF2B5EF4-FFF2-40B4-BE49-F238E27FC236}">
                  <a16:creationId xmlns:a16="http://schemas.microsoft.com/office/drawing/2014/main" id="{A2565F47-C43B-4688-B49A-793296B6052D}"/>
                </a:ext>
              </a:extLst>
            </p:cNvPr>
            <p:cNvSpPr/>
            <p:nvPr/>
          </p:nvSpPr>
          <p:spPr>
            <a:xfrm>
              <a:off x="7416274" y="545222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18" name="Rectangle 117">
              <a:extLst>
                <a:ext uri="{FF2B5EF4-FFF2-40B4-BE49-F238E27FC236}">
                  <a16:creationId xmlns:a16="http://schemas.microsoft.com/office/drawing/2014/main" id="{864D2573-906C-4F84-AD24-27F47FAAE52A}"/>
                </a:ext>
              </a:extLst>
            </p:cNvPr>
            <p:cNvSpPr/>
            <p:nvPr/>
          </p:nvSpPr>
          <p:spPr bwMode="auto">
            <a:xfrm>
              <a:off x="5525213" y="5281439"/>
              <a:ext cx="231130"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19" name="Rectangle 118">
              <a:extLst>
                <a:ext uri="{FF2B5EF4-FFF2-40B4-BE49-F238E27FC236}">
                  <a16:creationId xmlns:a16="http://schemas.microsoft.com/office/drawing/2014/main" id="{CF7F38E5-BE2F-4EEC-800F-6210C4267139}"/>
                </a:ext>
              </a:extLst>
            </p:cNvPr>
            <p:cNvSpPr/>
            <p:nvPr/>
          </p:nvSpPr>
          <p:spPr>
            <a:xfrm>
              <a:off x="5321366" y="5092557"/>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120" name="Rectangle 119">
              <a:extLst>
                <a:ext uri="{FF2B5EF4-FFF2-40B4-BE49-F238E27FC236}">
                  <a16:creationId xmlns:a16="http://schemas.microsoft.com/office/drawing/2014/main" id="{4D508A45-C547-43DC-B6B5-8E00694692EA}"/>
                </a:ext>
              </a:extLst>
            </p:cNvPr>
            <p:cNvSpPr/>
            <p:nvPr/>
          </p:nvSpPr>
          <p:spPr bwMode="auto">
            <a:xfrm>
              <a:off x="5460583" y="5281489"/>
              <a:ext cx="65598"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21" name="Rectangle 120">
              <a:extLst>
                <a:ext uri="{FF2B5EF4-FFF2-40B4-BE49-F238E27FC236}">
                  <a16:creationId xmlns:a16="http://schemas.microsoft.com/office/drawing/2014/main" id="{7AA17F3C-A9DC-484B-8AF9-CA403CF6107F}"/>
                </a:ext>
              </a:extLst>
            </p:cNvPr>
            <p:cNvSpPr/>
            <p:nvPr/>
          </p:nvSpPr>
          <p:spPr bwMode="auto">
            <a:xfrm>
              <a:off x="5393591" y="5281489"/>
              <a:ext cx="65598"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22" name="TextBox 121">
              <a:extLst>
                <a:ext uri="{FF2B5EF4-FFF2-40B4-BE49-F238E27FC236}">
                  <a16:creationId xmlns:a16="http://schemas.microsoft.com/office/drawing/2014/main" id="{C00A75E0-1E02-4C28-A371-CF15A2AA7505}"/>
                </a:ext>
              </a:extLst>
            </p:cNvPr>
            <p:cNvSpPr txBox="1"/>
            <p:nvPr/>
          </p:nvSpPr>
          <p:spPr>
            <a:xfrm>
              <a:off x="4580313" y="5354065"/>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123" name="Group 122">
              <a:extLst>
                <a:ext uri="{FF2B5EF4-FFF2-40B4-BE49-F238E27FC236}">
                  <a16:creationId xmlns:a16="http://schemas.microsoft.com/office/drawing/2014/main" id="{631A2A04-0F08-494E-9E28-B42AA199A673}"/>
                </a:ext>
              </a:extLst>
            </p:cNvPr>
            <p:cNvGrpSpPr/>
            <p:nvPr/>
          </p:nvGrpSpPr>
          <p:grpSpPr>
            <a:xfrm>
              <a:off x="5885654" y="5268690"/>
              <a:ext cx="755599" cy="215444"/>
              <a:chOff x="2025288" y="3850665"/>
              <a:chExt cx="755599" cy="215444"/>
            </a:xfrm>
          </p:grpSpPr>
          <p:sp>
            <p:nvSpPr>
              <p:cNvPr id="138" name="Rectangle 137">
                <a:extLst>
                  <a:ext uri="{FF2B5EF4-FFF2-40B4-BE49-F238E27FC236}">
                    <a16:creationId xmlns:a16="http://schemas.microsoft.com/office/drawing/2014/main" id="{B1A13158-BB93-4F62-B6FF-E3828A89C7AF}"/>
                  </a:ext>
                </a:extLst>
              </p:cNvPr>
              <p:cNvSpPr/>
              <p:nvPr/>
            </p:nvSpPr>
            <p:spPr bwMode="auto">
              <a:xfrm>
                <a:off x="2025288" y="3858695"/>
                <a:ext cx="755599"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9" name="Rectangle 138">
                <a:extLst>
                  <a:ext uri="{FF2B5EF4-FFF2-40B4-BE49-F238E27FC236}">
                    <a16:creationId xmlns:a16="http://schemas.microsoft.com/office/drawing/2014/main" id="{3E7D20F6-CA7C-497A-AE65-7091E0161154}"/>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124" name="Rectangle 123">
              <a:extLst>
                <a:ext uri="{FF2B5EF4-FFF2-40B4-BE49-F238E27FC236}">
                  <a16:creationId xmlns:a16="http://schemas.microsoft.com/office/drawing/2014/main" id="{8395A170-28FD-4CFF-8CDE-1FC05A0500E1}"/>
                </a:ext>
              </a:extLst>
            </p:cNvPr>
            <p:cNvSpPr/>
            <p:nvPr/>
          </p:nvSpPr>
          <p:spPr>
            <a:xfrm>
              <a:off x="5617700" y="5431654"/>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25" name="Group 124">
              <a:extLst>
                <a:ext uri="{FF2B5EF4-FFF2-40B4-BE49-F238E27FC236}">
                  <a16:creationId xmlns:a16="http://schemas.microsoft.com/office/drawing/2014/main" id="{1B40464A-C90F-4A8F-9B9C-03E63D18BD1A}"/>
                </a:ext>
              </a:extLst>
            </p:cNvPr>
            <p:cNvGrpSpPr/>
            <p:nvPr/>
          </p:nvGrpSpPr>
          <p:grpSpPr>
            <a:xfrm>
              <a:off x="6641555" y="5109974"/>
              <a:ext cx="362120" cy="371435"/>
              <a:chOff x="2687555" y="3687716"/>
              <a:chExt cx="362120" cy="371435"/>
            </a:xfrm>
          </p:grpSpPr>
          <p:sp>
            <p:nvSpPr>
              <p:cNvPr id="136" name="Rectangle 135">
                <a:extLst>
                  <a:ext uri="{FF2B5EF4-FFF2-40B4-BE49-F238E27FC236}">
                    <a16:creationId xmlns:a16="http://schemas.microsoft.com/office/drawing/2014/main" id="{561EC43A-EA25-4F42-BC6F-13B552EAF85E}"/>
                  </a:ext>
                </a:extLst>
              </p:cNvPr>
              <p:cNvSpPr/>
              <p:nvPr/>
            </p:nvSpPr>
            <p:spPr bwMode="auto">
              <a:xfrm>
                <a:off x="2818672" y="3855507"/>
                <a:ext cx="96536" cy="203644"/>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7" name="Rectangle 136">
                <a:extLst>
                  <a:ext uri="{FF2B5EF4-FFF2-40B4-BE49-F238E27FC236}">
                    <a16:creationId xmlns:a16="http://schemas.microsoft.com/office/drawing/2014/main" id="{28EEE233-2681-4570-9B5E-1D610A97CFE5}"/>
                  </a:ext>
                </a:extLst>
              </p:cNvPr>
              <p:cNvSpPr/>
              <p:nvPr/>
            </p:nvSpPr>
            <p:spPr>
              <a:xfrm>
                <a:off x="2687555" y="3687716"/>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26" name="Rectangle 125">
              <a:extLst>
                <a:ext uri="{FF2B5EF4-FFF2-40B4-BE49-F238E27FC236}">
                  <a16:creationId xmlns:a16="http://schemas.microsoft.com/office/drawing/2014/main" id="{925F288F-38D5-465F-8E46-3D1EFFE04F64}"/>
                </a:ext>
              </a:extLst>
            </p:cNvPr>
            <p:cNvSpPr/>
            <p:nvPr/>
          </p:nvSpPr>
          <p:spPr>
            <a:xfrm>
              <a:off x="6512900" y="5429508"/>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127" name="Straight Arrow Connector 126">
              <a:extLst>
                <a:ext uri="{FF2B5EF4-FFF2-40B4-BE49-F238E27FC236}">
                  <a16:creationId xmlns:a16="http://schemas.microsoft.com/office/drawing/2014/main" id="{7EAD0575-47A8-4E65-B130-DEEAEFAE6069}"/>
                </a:ext>
              </a:extLst>
            </p:cNvPr>
            <p:cNvCxnSpPr/>
            <p:nvPr/>
          </p:nvCxnSpPr>
          <p:spPr>
            <a:xfrm>
              <a:off x="5310700" y="5972860"/>
              <a:ext cx="2468880" cy="0"/>
            </a:xfrm>
            <a:prstGeom prst="straightConnector1">
              <a:avLst/>
            </a:prstGeom>
            <a:noFill/>
            <a:ln w="9525" cap="flat" cmpd="sng" algn="ctr">
              <a:solidFill>
                <a:sysClr val="windowText" lastClr="000000"/>
              </a:solidFill>
              <a:prstDash val="solid"/>
              <a:tailEnd type="triangle"/>
            </a:ln>
            <a:effectLst/>
          </p:spPr>
        </p:cxnSp>
        <p:sp>
          <p:nvSpPr>
            <p:cNvPr id="128" name="Rectangle 127">
              <a:extLst>
                <a:ext uri="{FF2B5EF4-FFF2-40B4-BE49-F238E27FC236}">
                  <a16:creationId xmlns:a16="http://schemas.microsoft.com/office/drawing/2014/main" id="{958D2E66-A97F-48BB-9699-8974161942CB}"/>
                </a:ext>
              </a:extLst>
            </p:cNvPr>
            <p:cNvSpPr/>
            <p:nvPr/>
          </p:nvSpPr>
          <p:spPr>
            <a:xfrm>
              <a:off x="7411889" y="5941630"/>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29" name="TextBox 128">
              <a:extLst>
                <a:ext uri="{FF2B5EF4-FFF2-40B4-BE49-F238E27FC236}">
                  <a16:creationId xmlns:a16="http://schemas.microsoft.com/office/drawing/2014/main" id="{5ADCB247-5CE8-416F-929E-262E17BEEA22}"/>
                </a:ext>
              </a:extLst>
            </p:cNvPr>
            <p:cNvSpPr txBox="1"/>
            <p:nvPr/>
          </p:nvSpPr>
          <p:spPr>
            <a:xfrm>
              <a:off x="4577476" y="5842846"/>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130" name="Group 129">
              <a:extLst>
                <a:ext uri="{FF2B5EF4-FFF2-40B4-BE49-F238E27FC236}">
                  <a16:creationId xmlns:a16="http://schemas.microsoft.com/office/drawing/2014/main" id="{832B282F-565F-431A-A122-9397FFA32B36}"/>
                </a:ext>
              </a:extLst>
            </p:cNvPr>
            <p:cNvGrpSpPr/>
            <p:nvPr/>
          </p:nvGrpSpPr>
          <p:grpSpPr>
            <a:xfrm>
              <a:off x="5882172" y="5761704"/>
              <a:ext cx="755599" cy="215444"/>
              <a:chOff x="2024643" y="3850665"/>
              <a:chExt cx="755599" cy="215444"/>
            </a:xfrm>
          </p:grpSpPr>
          <p:sp>
            <p:nvSpPr>
              <p:cNvPr id="134" name="Rectangle 133">
                <a:extLst>
                  <a:ext uri="{FF2B5EF4-FFF2-40B4-BE49-F238E27FC236}">
                    <a16:creationId xmlns:a16="http://schemas.microsoft.com/office/drawing/2014/main" id="{BE1DA50B-7439-4275-9C88-3534AB29C5F0}"/>
                  </a:ext>
                </a:extLst>
              </p:cNvPr>
              <p:cNvSpPr/>
              <p:nvPr/>
            </p:nvSpPr>
            <p:spPr bwMode="auto">
              <a:xfrm>
                <a:off x="2024643" y="3860439"/>
                <a:ext cx="755599"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5" name="Rectangle 134">
                <a:extLst>
                  <a:ext uri="{FF2B5EF4-FFF2-40B4-BE49-F238E27FC236}">
                    <a16:creationId xmlns:a16="http://schemas.microsoft.com/office/drawing/2014/main" id="{A0ABC32A-7DCC-4A23-B107-37D9923569F5}"/>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131" name="Group 130">
              <a:extLst>
                <a:ext uri="{FF2B5EF4-FFF2-40B4-BE49-F238E27FC236}">
                  <a16:creationId xmlns:a16="http://schemas.microsoft.com/office/drawing/2014/main" id="{24CA177A-9FDF-410D-88DF-66ACBA676727}"/>
                </a:ext>
              </a:extLst>
            </p:cNvPr>
            <p:cNvGrpSpPr/>
            <p:nvPr/>
          </p:nvGrpSpPr>
          <p:grpSpPr>
            <a:xfrm>
              <a:off x="7401733" y="5603466"/>
              <a:ext cx="362120" cy="369899"/>
              <a:chOff x="3253674" y="3692427"/>
              <a:chExt cx="362120" cy="369899"/>
            </a:xfrm>
          </p:grpSpPr>
          <p:sp>
            <p:nvSpPr>
              <p:cNvPr id="132" name="Rectangle 131">
                <a:extLst>
                  <a:ext uri="{FF2B5EF4-FFF2-40B4-BE49-F238E27FC236}">
                    <a16:creationId xmlns:a16="http://schemas.microsoft.com/office/drawing/2014/main" id="{85E7249D-C09F-4BCA-85A6-E914ACA525FB}"/>
                  </a:ext>
                </a:extLst>
              </p:cNvPr>
              <p:cNvSpPr/>
              <p:nvPr/>
            </p:nvSpPr>
            <p:spPr bwMode="auto">
              <a:xfrm>
                <a:off x="3386466" y="3858682"/>
                <a:ext cx="96536" cy="203644"/>
              </a:xfrm>
              <a:prstGeom prst="rect">
                <a:avLst/>
              </a:prstGeom>
              <a:noFill/>
              <a:ln>
                <a:solidFill>
                  <a:sysClr val="windowText" lastClr="000000"/>
                </a:solidFill>
                <a:prstDash val="solid"/>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3" name="Rectangle 132">
                <a:extLst>
                  <a:ext uri="{FF2B5EF4-FFF2-40B4-BE49-F238E27FC236}">
                    <a16:creationId xmlns:a16="http://schemas.microsoft.com/office/drawing/2014/main" id="{8F94CF83-B385-4D2A-B1B7-08159E8AD116}"/>
                  </a:ext>
                </a:extLst>
              </p:cNvPr>
              <p:cNvSpPr/>
              <p:nvPr/>
            </p:nvSpPr>
            <p:spPr>
              <a:xfrm>
                <a:off x="3253674" y="3692427"/>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a:t>
                </a:r>
              </a:p>
            </p:txBody>
          </p:sp>
        </p:grpSp>
        <p:sp>
          <p:nvSpPr>
            <p:cNvPr id="102" name="TextBox 101">
              <a:extLst>
                <a:ext uri="{FF2B5EF4-FFF2-40B4-BE49-F238E27FC236}">
                  <a16:creationId xmlns:a16="http://schemas.microsoft.com/office/drawing/2014/main" id="{6D75F7D0-9033-479B-BF19-14F515083F4A}"/>
                </a:ext>
              </a:extLst>
            </p:cNvPr>
            <p:cNvSpPr txBox="1"/>
            <p:nvPr/>
          </p:nvSpPr>
          <p:spPr>
            <a:xfrm>
              <a:off x="7154254" y="4828204"/>
              <a:ext cx="1112755" cy="707886"/>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srgbClr val="C00000"/>
                  </a:solidFill>
                  <a:latin typeface="Calibri" pitchFamily="34" charset="0"/>
                  <a:ea typeface="宋体" charset="-122"/>
                </a:rPr>
                <a:t>Sharing AP sends a frame, e.g., MU-RTS or BSRP, to shared AP, and shared AP sends BAR to solicit BA </a:t>
              </a:r>
              <a:endParaRPr kumimoji="0" lang="en-US" sz="800" b="0" i="0" u="none" strike="noStrike" kern="0" cap="none" spc="0" normalizeH="0" baseline="0" noProof="0" dirty="0">
                <a:ln>
                  <a:noFill/>
                </a:ln>
                <a:solidFill>
                  <a:srgbClr val="C00000"/>
                </a:solidFill>
                <a:effectLst/>
                <a:uLnTx/>
                <a:uFillTx/>
                <a:latin typeface="Calibri" pitchFamily="34" charset="0"/>
                <a:ea typeface="宋体" charset="-122"/>
              </a:endParaRPr>
            </a:p>
          </p:txBody>
        </p:sp>
        <p:grpSp>
          <p:nvGrpSpPr>
            <p:cNvPr id="103" name="Group 102">
              <a:extLst>
                <a:ext uri="{FF2B5EF4-FFF2-40B4-BE49-F238E27FC236}">
                  <a16:creationId xmlns:a16="http://schemas.microsoft.com/office/drawing/2014/main" id="{FCC9BE81-19B5-4568-91F5-3D5327E61868}"/>
                </a:ext>
              </a:extLst>
            </p:cNvPr>
            <p:cNvGrpSpPr/>
            <p:nvPr/>
          </p:nvGrpSpPr>
          <p:grpSpPr>
            <a:xfrm flipH="1">
              <a:off x="7033045" y="5082770"/>
              <a:ext cx="217129" cy="175030"/>
              <a:chOff x="3836670" y="5331948"/>
              <a:chExt cx="182880" cy="320590"/>
            </a:xfrm>
          </p:grpSpPr>
          <p:cxnSp>
            <p:nvCxnSpPr>
              <p:cNvPr id="114" name="Straight Arrow Connector 113">
                <a:extLst>
                  <a:ext uri="{FF2B5EF4-FFF2-40B4-BE49-F238E27FC236}">
                    <a16:creationId xmlns:a16="http://schemas.microsoft.com/office/drawing/2014/main" id="{830E3904-2E61-40DC-874B-331FDA32DD84}"/>
                  </a:ext>
                </a:extLst>
              </p:cNvPr>
              <p:cNvCxnSpPr>
                <a:cxnSpLocks/>
              </p:cNvCxnSpPr>
              <p:nvPr/>
            </p:nvCxnSpPr>
            <p:spPr bwMode="auto">
              <a:xfrm>
                <a:off x="4013800" y="5331948"/>
                <a:ext cx="0" cy="320590"/>
              </a:xfrm>
              <a:prstGeom prst="straightConnector1">
                <a:avLst/>
              </a:prstGeom>
              <a:solidFill>
                <a:srgbClr val="00B8FF"/>
              </a:solidFill>
              <a:ln w="9525" cap="flat" cmpd="sng" algn="ctr">
                <a:solidFill>
                  <a:schemeClr val="bg1">
                    <a:lumMod val="65000"/>
                  </a:schemeClr>
                </a:solidFill>
                <a:prstDash val="solid"/>
                <a:round/>
                <a:headEnd type="none" w="med" len="med"/>
                <a:tailEnd type="triangle"/>
              </a:ln>
              <a:effectLst/>
            </p:spPr>
          </p:cxnSp>
          <p:cxnSp>
            <p:nvCxnSpPr>
              <p:cNvPr id="115" name="Straight Arrow Connector 114">
                <a:extLst>
                  <a:ext uri="{FF2B5EF4-FFF2-40B4-BE49-F238E27FC236}">
                    <a16:creationId xmlns:a16="http://schemas.microsoft.com/office/drawing/2014/main" id="{0EDEF0C0-D5D1-403D-A791-04E8B87C9108}"/>
                  </a:ext>
                </a:extLst>
              </p:cNvPr>
              <p:cNvCxnSpPr>
                <a:cxnSpLocks/>
              </p:cNvCxnSpPr>
              <p:nvPr/>
            </p:nvCxnSpPr>
            <p:spPr bwMode="auto">
              <a:xfrm>
                <a:off x="3836670" y="5338505"/>
                <a:ext cx="182880" cy="0"/>
              </a:xfrm>
              <a:prstGeom prst="straightConnector1">
                <a:avLst/>
              </a:prstGeom>
              <a:solidFill>
                <a:srgbClr val="00B8FF"/>
              </a:solidFill>
              <a:ln w="9525" cap="flat" cmpd="sng" algn="ctr">
                <a:solidFill>
                  <a:schemeClr val="bg1">
                    <a:lumMod val="65000"/>
                  </a:schemeClr>
                </a:solidFill>
                <a:prstDash val="solid"/>
                <a:round/>
                <a:headEnd type="none" w="med" len="med"/>
                <a:tailEnd type="none" w="med" len="med"/>
              </a:ln>
              <a:effectLst/>
            </p:spPr>
          </p:cxnSp>
        </p:grpSp>
        <p:grpSp>
          <p:nvGrpSpPr>
            <p:cNvPr id="104" name="Group 103">
              <a:extLst>
                <a:ext uri="{FF2B5EF4-FFF2-40B4-BE49-F238E27FC236}">
                  <a16:creationId xmlns:a16="http://schemas.microsoft.com/office/drawing/2014/main" id="{B1464B17-A9BD-4D94-AEF2-334853A69514}"/>
                </a:ext>
              </a:extLst>
            </p:cNvPr>
            <p:cNvGrpSpPr/>
            <p:nvPr/>
          </p:nvGrpSpPr>
          <p:grpSpPr>
            <a:xfrm>
              <a:off x="7142348" y="5762903"/>
              <a:ext cx="367171" cy="215444"/>
              <a:chOff x="8305800" y="6113918"/>
              <a:chExt cx="367171" cy="215444"/>
            </a:xfrm>
          </p:grpSpPr>
          <p:sp>
            <p:nvSpPr>
              <p:cNvPr id="112" name="Rectangle 111">
                <a:extLst>
                  <a:ext uri="{FF2B5EF4-FFF2-40B4-BE49-F238E27FC236}">
                    <a16:creationId xmlns:a16="http://schemas.microsoft.com/office/drawing/2014/main" id="{2CDE919A-3AB1-4025-8F6B-8733F6E6A070}"/>
                  </a:ext>
                </a:extLst>
              </p:cNvPr>
              <p:cNvSpPr/>
              <p:nvPr/>
            </p:nvSpPr>
            <p:spPr bwMode="auto">
              <a:xfrm>
                <a:off x="8375085" y="6120437"/>
                <a:ext cx="228600" cy="202407"/>
              </a:xfrm>
              <a:prstGeom prst="rect">
                <a:avLst/>
              </a:prstGeom>
              <a:noFill/>
              <a:ln>
                <a:solidFill>
                  <a:sysClr val="windowText" lastClr="000000"/>
                </a:solidFill>
              </a:ln>
              <a:effec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13" name="Rectangle 112">
                <a:extLst>
                  <a:ext uri="{FF2B5EF4-FFF2-40B4-BE49-F238E27FC236}">
                    <a16:creationId xmlns:a16="http://schemas.microsoft.com/office/drawing/2014/main" id="{82871C6D-CE37-4250-9093-B2C9D20F9E74}"/>
                  </a:ext>
                </a:extLst>
              </p:cNvPr>
              <p:cNvSpPr/>
              <p:nvPr/>
            </p:nvSpPr>
            <p:spPr>
              <a:xfrm>
                <a:off x="8305800" y="6113918"/>
                <a:ext cx="36717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BAR</a:t>
                </a:r>
              </a:p>
            </p:txBody>
          </p:sp>
        </p:grpSp>
        <p:sp>
          <p:nvSpPr>
            <p:cNvPr id="105" name="Rectangle 104">
              <a:extLst>
                <a:ext uri="{FF2B5EF4-FFF2-40B4-BE49-F238E27FC236}">
                  <a16:creationId xmlns:a16="http://schemas.microsoft.com/office/drawing/2014/main" id="{783C1B26-941F-4F97-836E-25877BA2FB79}"/>
                </a:ext>
              </a:extLst>
            </p:cNvPr>
            <p:cNvSpPr/>
            <p:nvPr/>
          </p:nvSpPr>
          <p:spPr>
            <a:xfrm>
              <a:off x="7288514" y="5926907"/>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sp>
          <p:nvSpPr>
            <p:cNvPr id="140" name="Rectangle 139">
              <a:extLst>
                <a:ext uri="{FF2B5EF4-FFF2-40B4-BE49-F238E27FC236}">
                  <a16:creationId xmlns:a16="http://schemas.microsoft.com/office/drawing/2014/main" id="{21D28871-8FF7-4430-A961-F08960C8A40E}"/>
                </a:ext>
              </a:extLst>
            </p:cNvPr>
            <p:cNvSpPr/>
            <p:nvPr/>
          </p:nvSpPr>
          <p:spPr bwMode="auto">
            <a:xfrm>
              <a:off x="6990681" y="5265745"/>
              <a:ext cx="96537" cy="220257"/>
            </a:xfrm>
            <a:prstGeom prst="rect">
              <a:avLst/>
            </a:prstGeom>
            <a:solidFill>
              <a:srgbClr val="C00000"/>
            </a:solidFill>
            <a:ln w="3175">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141" name="TextBox 140">
            <a:extLst>
              <a:ext uri="{FF2B5EF4-FFF2-40B4-BE49-F238E27FC236}">
                <a16:creationId xmlns:a16="http://schemas.microsoft.com/office/drawing/2014/main" id="{71CE195F-1784-40DC-AF7B-839609D09C95}"/>
              </a:ext>
            </a:extLst>
          </p:cNvPr>
          <p:cNvSpPr txBox="1"/>
          <p:nvPr/>
        </p:nvSpPr>
        <p:spPr>
          <a:xfrm>
            <a:off x="474808" y="1583688"/>
            <a:ext cx="3929031" cy="461665"/>
          </a:xfrm>
          <a:prstGeom prst="rect">
            <a:avLst/>
          </a:prstGeom>
          <a:noFill/>
        </p:spPr>
        <p:txBody>
          <a:bodyPr wrap="square">
            <a:spAutoFit/>
          </a:bodyPr>
          <a:lstStyle/>
          <a:p>
            <a:r>
              <a:rPr lang="en-US" sz="2400" b="0" dirty="0">
                <a:solidFill>
                  <a:schemeClr val="tx1"/>
                </a:solidFill>
              </a:rPr>
              <a:t>[7] </a:t>
            </a:r>
            <a:r>
              <a:rPr lang="en-US" sz="2400" b="0" dirty="0">
                <a:solidFill>
                  <a:schemeClr val="accent2"/>
                </a:solidFill>
                <a:hlinkClick r:id="rId3">
                  <a:extLst>
                    <a:ext uri="{A12FA001-AC4F-418D-AE19-62706E023703}">
                      <ahyp:hlinkClr xmlns:ahyp="http://schemas.microsoft.com/office/drawing/2018/hyperlinkcolor" val="tx"/>
                    </a:ext>
                  </a:extLst>
                </a:hlinkClick>
              </a:rPr>
              <a:t>23/1832r0</a:t>
            </a:r>
            <a:r>
              <a:rPr lang="en-US" sz="2400" b="0" dirty="0">
                <a:solidFill>
                  <a:schemeClr val="tx1"/>
                </a:solidFill>
              </a:rPr>
              <a:t>, [8] </a:t>
            </a:r>
            <a:r>
              <a:rPr lang="en-US" sz="2400" b="0" dirty="0">
                <a:solidFill>
                  <a:schemeClr val="accent2"/>
                </a:solidFill>
                <a:hlinkClick r:id="rId4">
                  <a:extLst>
                    <a:ext uri="{A12FA001-AC4F-418D-AE19-62706E023703}">
                      <ahyp:hlinkClr xmlns:ahyp="http://schemas.microsoft.com/office/drawing/2018/hyperlinkcolor" val="tx"/>
                    </a:ext>
                  </a:extLst>
                </a:hlinkClick>
              </a:rPr>
              <a:t>25/0189r2</a:t>
            </a:r>
            <a:endParaRPr lang="en-US" dirty="0">
              <a:solidFill>
                <a:schemeClr val="accent2"/>
              </a:solidFill>
            </a:endParaRPr>
          </a:p>
        </p:txBody>
      </p:sp>
      <p:sp>
        <p:nvSpPr>
          <p:cNvPr id="101" name="Rectangle 100">
            <a:extLst>
              <a:ext uri="{FF2B5EF4-FFF2-40B4-BE49-F238E27FC236}">
                <a16:creationId xmlns:a16="http://schemas.microsoft.com/office/drawing/2014/main" id="{ECDA9298-0705-4AE3-88C1-794E0502B0E3}"/>
              </a:ext>
            </a:extLst>
          </p:cNvPr>
          <p:cNvSpPr/>
          <p:nvPr/>
        </p:nvSpPr>
        <p:spPr bwMode="auto">
          <a:xfrm>
            <a:off x="304802" y="1583688"/>
            <a:ext cx="7986124" cy="4807014"/>
          </a:xfrm>
          <a:prstGeom prst="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2" name="TextBox 141">
            <a:extLst>
              <a:ext uri="{FF2B5EF4-FFF2-40B4-BE49-F238E27FC236}">
                <a16:creationId xmlns:a16="http://schemas.microsoft.com/office/drawing/2014/main" id="{69B1C525-4085-4CFE-8C4A-6ACB79CE943D}"/>
              </a:ext>
            </a:extLst>
          </p:cNvPr>
          <p:cNvSpPr txBox="1"/>
          <p:nvPr/>
        </p:nvSpPr>
        <p:spPr>
          <a:xfrm>
            <a:off x="11382132" y="6438841"/>
            <a:ext cx="838691" cy="400110"/>
          </a:xfrm>
          <a:prstGeom prst="rect">
            <a:avLst/>
          </a:prstGeom>
          <a:noFill/>
        </p:spPr>
        <p:txBody>
          <a:bodyPr wrap="none" rtlCol="0">
            <a:spAutoFit/>
          </a:bodyPr>
          <a:lstStyle/>
          <a:p>
            <a:r>
              <a:rPr lang="en-US" sz="2000" dirty="0">
                <a:solidFill>
                  <a:schemeClr val="tx1"/>
                </a:solidFill>
              </a:rPr>
              <a:t>[</a:t>
            </a:r>
            <a:r>
              <a:rPr lang="en-US" sz="2000" dirty="0">
                <a:solidFill>
                  <a:schemeClr val="accent2"/>
                </a:solidFill>
                <a:hlinkClick r:id="rId5" action="ppaction://hlinksldjump">
                  <a:extLst>
                    <a:ext uri="{A12FA001-AC4F-418D-AE19-62706E023703}">
                      <ahyp:hlinkClr xmlns:ahyp="http://schemas.microsoft.com/office/drawing/2018/hyperlinkcolor" val="tx"/>
                    </a:ext>
                  </a:extLst>
                </a:hlinkClick>
              </a:rPr>
              <a:t>back</a:t>
            </a:r>
            <a:r>
              <a:rPr lang="en-US" sz="2000" dirty="0">
                <a:solidFill>
                  <a:schemeClr val="tx1"/>
                </a:solidFill>
              </a:rPr>
              <a:t>]</a:t>
            </a:r>
          </a:p>
        </p:txBody>
      </p:sp>
      <p:sp>
        <p:nvSpPr>
          <p:cNvPr id="143" name="Arrow: Right 142">
            <a:extLst>
              <a:ext uri="{FF2B5EF4-FFF2-40B4-BE49-F238E27FC236}">
                <a16:creationId xmlns:a16="http://schemas.microsoft.com/office/drawing/2014/main" id="{EC1E754B-1BDD-43F2-A6E6-5CCB375BCC1A}"/>
              </a:ext>
            </a:extLst>
          </p:cNvPr>
          <p:cNvSpPr/>
          <p:nvPr/>
        </p:nvSpPr>
        <p:spPr bwMode="auto">
          <a:xfrm rot="19963830">
            <a:off x="3243536" y="3001776"/>
            <a:ext cx="1063306" cy="41971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4" name="TextBox 143">
            <a:extLst>
              <a:ext uri="{FF2B5EF4-FFF2-40B4-BE49-F238E27FC236}">
                <a16:creationId xmlns:a16="http://schemas.microsoft.com/office/drawing/2014/main" id="{224B741B-7EA5-4BAF-98EF-F7F731CD8C6E}"/>
              </a:ext>
            </a:extLst>
          </p:cNvPr>
          <p:cNvSpPr txBox="1"/>
          <p:nvPr/>
        </p:nvSpPr>
        <p:spPr>
          <a:xfrm>
            <a:off x="319833" y="4488413"/>
            <a:ext cx="4937967" cy="193899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square" rtlCol="0">
            <a:spAutoFit/>
          </a:bodyPr>
          <a:lstStyle/>
          <a:p>
            <a:r>
              <a:rPr lang="en-US" sz="2000" dirty="0">
                <a:solidFill>
                  <a:schemeClr val="tx1"/>
                </a:solidFill>
              </a:rPr>
              <a:t>If ACKs sent from cross-BSS STAs introduce interference for sharing AP or shared AP, with or without UL TX power control, the ACKs addressed to sharing AP and shared AP shall be sent in different time slots or different frequency resource units.</a:t>
            </a:r>
          </a:p>
        </p:txBody>
      </p:sp>
      <p:sp>
        <p:nvSpPr>
          <p:cNvPr id="7" name="TextBox 6">
            <a:extLst>
              <a:ext uri="{FF2B5EF4-FFF2-40B4-BE49-F238E27FC236}">
                <a16:creationId xmlns:a16="http://schemas.microsoft.com/office/drawing/2014/main" id="{70216F32-117C-422E-A2BD-7CB1BA1D0D86}"/>
              </a:ext>
            </a:extLst>
          </p:cNvPr>
          <p:cNvSpPr txBox="1"/>
          <p:nvPr/>
        </p:nvSpPr>
        <p:spPr>
          <a:xfrm>
            <a:off x="290439" y="3772697"/>
            <a:ext cx="3165732" cy="584775"/>
          </a:xfrm>
          <a:prstGeom prst="rect">
            <a:avLst/>
          </a:prstGeom>
          <a:noFill/>
        </p:spPr>
        <p:txBody>
          <a:bodyPr wrap="square" rtlCol="0">
            <a:spAutoFit/>
          </a:bodyPr>
          <a:lstStyle/>
          <a:p>
            <a:r>
              <a:rPr lang="en-US" sz="1600" b="1" dirty="0">
                <a:solidFill>
                  <a:schemeClr val="tx1"/>
                </a:solidFill>
              </a:rPr>
              <a:t>Simultaneous ACKs, overlapping in time and frequency domain </a:t>
            </a:r>
          </a:p>
        </p:txBody>
      </p:sp>
      <p:sp>
        <p:nvSpPr>
          <p:cNvPr id="145" name="TextBox 144">
            <a:extLst>
              <a:ext uri="{FF2B5EF4-FFF2-40B4-BE49-F238E27FC236}">
                <a16:creationId xmlns:a16="http://schemas.microsoft.com/office/drawing/2014/main" id="{0952380C-DAB0-4703-BF00-0F543CF8108C}"/>
              </a:ext>
            </a:extLst>
          </p:cNvPr>
          <p:cNvSpPr txBox="1"/>
          <p:nvPr/>
        </p:nvSpPr>
        <p:spPr>
          <a:xfrm>
            <a:off x="4060904" y="3330560"/>
            <a:ext cx="3874832" cy="338554"/>
          </a:xfrm>
          <a:prstGeom prst="rect">
            <a:avLst/>
          </a:prstGeom>
          <a:noFill/>
        </p:spPr>
        <p:txBody>
          <a:bodyPr wrap="square" rtlCol="0">
            <a:spAutoFit/>
          </a:bodyPr>
          <a:lstStyle/>
          <a:p>
            <a:r>
              <a:rPr lang="en-US" sz="1600" b="1" dirty="0">
                <a:solidFill>
                  <a:schemeClr val="tx1"/>
                </a:solidFill>
              </a:rPr>
              <a:t>ACK/BA distributed in different time slots</a:t>
            </a:r>
          </a:p>
        </p:txBody>
      </p:sp>
      <p:sp>
        <p:nvSpPr>
          <p:cNvPr id="146" name="TextBox 145">
            <a:extLst>
              <a:ext uri="{FF2B5EF4-FFF2-40B4-BE49-F238E27FC236}">
                <a16:creationId xmlns:a16="http://schemas.microsoft.com/office/drawing/2014/main" id="{B39393A9-7868-46EB-ADC0-4E9E10E42AE7}"/>
              </a:ext>
            </a:extLst>
          </p:cNvPr>
          <p:cNvSpPr txBox="1"/>
          <p:nvPr/>
        </p:nvSpPr>
        <p:spPr>
          <a:xfrm>
            <a:off x="5084234" y="5709638"/>
            <a:ext cx="3236371" cy="584775"/>
          </a:xfrm>
          <a:prstGeom prst="rect">
            <a:avLst/>
          </a:prstGeom>
          <a:noFill/>
        </p:spPr>
        <p:txBody>
          <a:bodyPr wrap="square" rtlCol="0">
            <a:spAutoFit/>
          </a:bodyPr>
          <a:lstStyle/>
          <a:p>
            <a:r>
              <a:rPr lang="en-US" sz="1600" b="1" dirty="0">
                <a:solidFill>
                  <a:schemeClr val="tx1"/>
                </a:solidFill>
              </a:rPr>
              <a:t>Simultaneous ACKs, distributed in different frequency resource units</a:t>
            </a:r>
          </a:p>
        </p:txBody>
      </p:sp>
      <p:sp>
        <p:nvSpPr>
          <p:cNvPr id="147" name="Arrow: Right 146">
            <a:extLst>
              <a:ext uri="{FF2B5EF4-FFF2-40B4-BE49-F238E27FC236}">
                <a16:creationId xmlns:a16="http://schemas.microsoft.com/office/drawing/2014/main" id="{FCA00969-5A0F-40D8-A476-825B2B891BE9}"/>
              </a:ext>
            </a:extLst>
          </p:cNvPr>
          <p:cNvSpPr/>
          <p:nvPr/>
        </p:nvSpPr>
        <p:spPr bwMode="auto">
          <a:xfrm rot="1093039">
            <a:off x="3246781" y="3855227"/>
            <a:ext cx="1678120" cy="41971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8" name="TextBox 147">
            <a:extLst>
              <a:ext uri="{FF2B5EF4-FFF2-40B4-BE49-F238E27FC236}">
                <a16:creationId xmlns:a16="http://schemas.microsoft.com/office/drawing/2014/main" id="{80E54BDC-3AC8-4109-AD1F-117C25FE268A}"/>
              </a:ext>
            </a:extLst>
          </p:cNvPr>
          <p:cNvSpPr txBox="1"/>
          <p:nvPr/>
        </p:nvSpPr>
        <p:spPr>
          <a:xfrm>
            <a:off x="8598063" y="4831691"/>
            <a:ext cx="3447153" cy="1631216"/>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wrap="square" rtlCol="0">
            <a:spAutoFit/>
          </a:bodyPr>
          <a:lstStyle/>
          <a:p>
            <a:r>
              <a:rPr lang="en-US" sz="2000" dirty="0">
                <a:solidFill>
                  <a:schemeClr val="tx1"/>
                </a:solidFill>
              </a:rPr>
              <a:t>ACK sent in UL by coordinated OFDMA: STA 3 and 4 need to decode the co-trigger frame from AP1 to know how to send ACK/BA to AP2</a:t>
            </a:r>
          </a:p>
        </p:txBody>
      </p:sp>
      <p:sp>
        <p:nvSpPr>
          <p:cNvPr id="106" name="Arrow: Right 105">
            <a:extLst>
              <a:ext uri="{FF2B5EF4-FFF2-40B4-BE49-F238E27FC236}">
                <a16:creationId xmlns:a16="http://schemas.microsoft.com/office/drawing/2014/main" id="{E0336E98-B5C2-4AA5-807B-B1B584D3D7E5}"/>
              </a:ext>
            </a:extLst>
          </p:cNvPr>
          <p:cNvSpPr/>
          <p:nvPr/>
        </p:nvSpPr>
        <p:spPr bwMode="auto">
          <a:xfrm>
            <a:off x="7367796" y="2307069"/>
            <a:ext cx="1230267" cy="41971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49" name="Arrow: Right 148">
            <a:extLst>
              <a:ext uri="{FF2B5EF4-FFF2-40B4-BE49-F238E27FC236}">
                <a16:creationId xmlns:a16="http://schemas.microsoft.com/office/drawing/2014/main" id="{13AA98A9-D445-4E21-8272-F5DFE1BAD756}"/>
              </a:ext>
            </a:extLst>
          </p:cNvPr>
          <p:cNvSpPr/>
          <p:nvPr/>
        </p:nvSpPr>
        <p:spPr bwMode="auto">
          <a:xfrm>
            <a:off x="7727846" y="5437443"/>
            <a:ext cx="866126" cy="419712"/>
          </a:xfrm>
          <a:prstGeom prst="rightArrow">
            <a:avLst/>
          </a:prstGeom>
          <a:solidFill>
            <a:schemeClr val="bg1"/>
          </a:solidFill>
          <a:ln w="9525"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a:p>
        </p:txBody>
      </p:sp>
    </p:spTree>
    <p:extLst>
      <p:ext uri="{BB962C8B-B14F-4D97-AF65-F5344CB8AC3E}">
        <p14:creationId xmlns:p14="http://schemas.microsoft.com/office/powerpoint/2010/main" val="3395950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4CFE-36A0-40A6-BC76-39C298F91BA0}"/>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713E42C8-6270-43E0-9416-C0CEF98B438E}"/>
              </a:ext>
            </a:extLst>
          </p:cNvPr>
          <p:cNvSpPr>
            <a:spLocks noGrp="1"/>
          </p:cNvSpPr>
          <p:nvPr>
            <p:ph idx="1"/>
          </p:nvPr>
        </p:nvSpPr>
        <p:spPr/>
        <p:txBody>
          <a:bodyPr/>
          <a:lstStyle/>
          <a:p>
            <a:pPr>
              <a:buFont typeface="Arial" panose="020B0604020202020204" pitchFamily="34" charset="0"/>
              <a:buChar char="•"/>
            </a:pPr>
            <a:r>
              <a:rPr lang="en-US" sz="2000" b="0" dirty="0"/>
              <a:t>Beacon Request/Report in baseline 802.11-2024:</a:t>
            </a:r>
          </a:p>
          <a:p>
            <a:pPr lvl="1">
              <a:buFont typeface="Arial" panose="020B0604020202020204" pitchFamily="34" charset="0"/>
              <a:buChar char="•"/>
            </a:pPr>
            <a:r>
              <a:rPr lang="en-US" b="0" dirty="0"/>
              <a:t>AP sends Beacon Request to STA</a:t>
            </a:r>
          </a:p>
          <a:p>
            <a:pPr lvl="1">
              <a:buFont typeface="Arial" panose="020B0604020202020204" pitchFamily="34" charset="0"/>
              <a:buChar char="•"/>
            </a:pPr>
            <a:r>
              <a:rPr lang="en-US" b="0" dirty="0"/>
              <a:t>STA measures received signal strength/quality in downlink and sends the measurements in Beacon Report to the AP</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This contribution presents Enhanced Beacon Report</a:t>
            </a:r>
          </a:p>
          <a:p>
            <a:pPr lvl="1">
              <a:buFont typeface="Arial" panose="020B0604020202020204" pitchFamily="34" charset="0"/>
              <a:buChar char="•"/>
            </a:pPr>
            <a:r>
              <a:rPr lang="en-US" dirty="0"/>
              <a:t>Beacon Report initiated from non-AP STAs</a:t>
            </a:r>
          </a:p>
          <a:p>
            <a:pPr lvl="1">
              <a:buFont typeface="Arial" panose="020B0604020202020204" pitchFamily="34" charset="0"/>
              <a:buChar char="•"/>
            </a:pPr>
            <a:r>
              <a:rPr lang="en-US" dirty="0"/>
              <a:t>Enable OBSS AP to measure UL RSSI on frames sent from cross-BSS STAs</a:t>
            </a:r>
            <a:endParaRPr lang="en-US" sz="1600" dirty="0"/>
          </a:p>
          <a:p>
            <a:pPr lvl="1">
              <a:buFont typeface="Arial" panose="020B0604020202020204" pitchFamily="34" charset="0"/>
              <a:buChar char="•"/>
            </a:pPr>
            <a:r>
              <a:rPr lang="en-US" dirty="0"/>
              <a:t>Beacon Report with framework for request/measurement/report</a:t>
            </a:r>
          </a:p>
          <a:p>
            <a:pPr>
              <a:buFont typeface="Arial" panose="020B0604020202020204" pitchFamily="34" charset="0"/>
              <a:buChar char="•"/>
            </a:pPr>
            <a:r>
              <a:rPr lang="en-US" sz="2000" b="0" dirty="0"/>
              <a:t>The proposed Enhanced Beacon Report can be used to improve performance/efficiency for multi-BSS/multi-AP scenarios, such as Co-SR (coordinated spatial reuse), Co-BF (coordinated beamforming), and roaming.</a:t>
            </a:r>
          </a:p>
        </p:txBody>
      </p:sp>
      <p:sp>
        <p:nvSpPr>
          <p:cNvPr id="4" name="Slide Number Placeholder 3">
            <a:extLst>
              <a:ext uri="{FF2B5EF4-FFF2-40B4-BE49-F238E27FC236}">
                <a16:creationId xmlns:a16="http://schemas.microsoft.com/office/drawing/2014/main" id="{0FBCDD59-F474-4708-ACDF-B062C3911DE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09AFE332-938A-45A9-BEF9-4E3B3584F90A}"/>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5F5C9660-CF34-4292-B4EA-1DCDBFF5EB3E}"/>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1400639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b="0" dirty="0"/>
              <a:t>Previous contribution ([1] </a:t>
            </a:r>
            <a:r>
              <a:rPr lang="en-US" b="0" dirty="0">
                <a:solidFill>
                  <a:schemeClr val="accent2"/>
                </a:solidFill>
                <a:hlinkClick r:id="rId2">
                  <a:extLst>
                    <a:ext uri="{A12FA001-AC4F-418D-AE19-62706E023703}">
                      <ahyp:hlinkClr xmlns:ahyp="http://schemas.microsoft.com/office/drawing/2018/hyperlinkcolor" val="tx"/>
                    </a:ext>
                  </a:extLst>
                </a:hlinkClick>
              </a:rPr>
              <a:t>25/0655</a:t>
            </a:r>
            <a:r>
              <a:rPr lang="en-US" b="0" dirty="0"/>
              <a:t>): OBSS RSSI measurements for Co-BF/Co-SR user selection</a:t>
            </a:r>
          </a:p>
          <a:p>
            <a:pPr lvl="1">
              <a:buFont typeface="Arial" panose="020B0604020202020204" pitchFamily="34" charset="0"/>
              <a:buChar char="•"/>
            </a:pPr>
            <a:r>
              <a:rPr lang="en-US" b="0" dirty="0"/>
              <a:t>Non-AP STA measures OBSS RSSI from the OBSS AP (the other Co-BF/Co-SR AP)</a:t>
            </a:r>
          </a:p>
          <a:p>
            <a:pPr lvl="1">
              <a:buFont typeface="Arial" panose="020B0604020202020204" pitchFamily="34" charset="0"/>
              <a:buChar char="•"/>
            </a:pPr>
            <a:r>
              <a:rPr lang="en-US" b="0" dirty="0"/>
              <a:t>Non-AP STA reports the OBSS RSSI measurements to its associated AP</a:t>
            </a:r>
          </a:p>
          <a:p>
            <a:pPr lvl="1">
              <a:buFont typeface="Arial" panose="020B0604020202020204" pitchFamily="34" charset="0"/>
              <a:buChar char="•"/>
            </a:pPr>
            <a:r>
              <a:rPr lang="en-US" b="0" dirty="0"/>
              <a:t>AP selects the candidate STA for Co-BF/Co-SR based on the OBSS </a:t>
            </a:r>
            <a:r>
              <a:rPr lang="en-US" dirty="0"/>
              <a:t>RSSI measurements (or can be used for other purposes)</a:t>
            </a:r>
            <a:endParaRPr lang="en-US" b="0" dirty="0"/>
          </a:p>
          <a:p>
            <a:pPr>
              <a:buFont typeface="Arial" panose="020B0604020202020204" pitchFamily="34" charset="0"/>
              <a:buChar char="•"/>
            </a:pPr>
            <a:r>
              <a:rPr lang="en-US" b="0" dirty="0"/>
              <a:t>Beacon report can be enhanced to achieve such purpose</a:t>
            </a:r>
          </a:p>
          <a:p>
            <a:pPr lvl="1">
              <a:buFont typeface="Arial" panose="020B0604020202020204" pitchFamily="34" charset="0"/>
              <a:buChar char="•"/>
            </a:pPr>
            <a:r>
              <a:rPr lang="en-US" dirty="0"/>
              <a:t>The b</a:t>
            </a:r>
            <a:r>
              <a:rPr lang="en-US" b="0" dirty="0"/>
              <a:t>aseline Beacon request/report is initiated by the AP for DL OBSS </a:t>
            </a:r>
            <a:r>
              <a:rPr lang="en-US" dirty="0"/>
              <a:t>RSSI measurements</a:t>
            </a:r>
          </a:p>
          <a:p>
            <a:pPr lvl="2">
              <a:buFont typeface="Arial" panose="020B0604020202020204" pitchFamily="34" charset="0"/>
              <a:buChar char="•"/>
            </a:pPr>
            <a:r>
              <a:rPr lang="en-US" b="0" dirty="0"/>
              <a:t>AP sends Beacon</a:t>
            </a:r>
            <a:r>
              <a:rPr lang="en-US" dirty="0"/>
              <a:t> request to a STA.</a:t>
            </a:r>
          </a:p>
          <a:p>
            <a:pPr lvl="2">
              <a:buFont typeface="Arial" panose="020B0604020202020204" pitchFamily="34" charset="0"/>
              <a:buChar char="•"/>
            </a:pPr>
            <a:r>
              <a:rPr lang="en-US" dirty="0"/>
              <a:t>STA </a:t>
            </a:r>
            <a:r>
              <a:rPr lang="en-US" b="0" dirty="0"/>
              <a:t>measures DL OBSS RSSI for the OBSS AP(s) specified in the Beacon request.</a:t>
            </a:r>
          </a:p>
          <a:p>
            <a:pPr lvl="2">
              <a:buFont typeface="Arial" panose="020B0604020202020204" pitchFamily="34" charset="0"/>
              <a:buChar char="•"/>
            </a:pPr>
            <a:r>
              <a:rPr lang="en-US" dirty="0"/>
              <a:t>The STA sends the measured DL OBSS RSSI in Beacon report to its associated AP.</a:t>
            </a:r>
            <a:endParaRPr lang="en-US" b="0" dirty="0"/>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1138163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163A7-F374-4F3A-A4B0-7801CD73AAE7}"/>
              </a:ext>
            </a:extLst>
          </p:cNvPr>
          <p:cNvSpPr>
            <a:spLocks noGrp="1"/>
          </p:cNvSpPr>
          <p:nvPr>
            <p:ph type="title"/>
          </p:nvPr>
        </p:nvSpPr>
        <p:spPr/>
        <p:txBody>
          <a:bodyPr/>
          <a:lstStyle/>
          <a:p>
            <a:r>
              <a:rPr lang="en-US" dirty="0"/>
              <a:t>Recap: OBSS RSSI Measurements for Co-BF/Co-SR User Selection</a:t>
            </a:r>
          </a:p>
        </p:txBody>
      </p:sp>
      <p:sp>
        <p:nvSpPr>
          <p:cNvPr id="3" name="Content Placeholder 2">
            <a:extLst>
              <a:ext uri="{FF2B5EF4-FFF2-40B4-BE49-F238E27FC236}">
                <a16:creationId xmlns:a16="http://schemas.microsoft.com/office/drawing/2014/main" id="{F85BB3E9-D9F8-45F4-AAAA-9C55DAF3A5F9}"/>
              </a:ext>
            </a:extLst>
          </p:cNvPr>
          <p:cNvSpPr>
            <a:spLocks noGrp="1"/>
          </p:cNvSpPr>
          <p:nvPr>
            <p:ph idx="1"/>
          </p:nvPr>
        </p:nvSpPr>
        <p:spPr/>
        <p:txBody>
          <a:bodyPr/>
          <a:lstStyle/>
          <a:p>
            <a:pPr>
              <a:buFont typeface="Arial" panose="020B0604020202020204" pitchFamily="34" charset="0"/>
              <a:buChar char="•"/>
            </a:pPr>
            <a:r>
              <a:rPr lang="en-US" sz="2000" b="0" dirty="0"/>
              <a:t>Non-AP STA measures OBSS RSSI from the OBSS AP (the other Co-BF/Co-SR AP)</a:t>
            </a:r>
          </a:p>
          <a:p>
            <a:pPr lvl="1">
              <a:buFont typeface="Arial" panose="020B0604020202020204" pitchFamily="34" charset="0"/>
              <a:buChar char="•"/>
            </a:pPr>
            <a:r>
              <a:rPr lang="en-US" sz="1800" b="0" dirty="0"/>
              <a:t>Passive: non-AP STA measures OBSS RSSI by </a:t>
            </a:r>
            <a:r>
              <a:rPr lang="en-US" sz="1800" b="1" dirty="0"/>
              <a:t>Beacons</a:t>
            </a:r>
            <a:r>
              <a:rPr lang="en-US" sz="1800" b="0" dirty="0"/>
              <a:t> from the OBSS AP, low overhead</a:t>
            </a:r>
          </a:p>
          <a:p>
            <a:pPr lvl="1">
              <a:buFont typeface="Arial" panose="020B0604020202020204" pitchFamily="34" charset="0"/>
              <a:buChar char="•"/>
            </a:pPr>
            <a:r>
              <a:rPr lang="en-US" sz="1800" dirty="0"/>
              <a:t>Active: non-AP STA sends a </a:t>
            </a:r>
            <a:r>
              <a:rPr lang="en-US" sz="1800" b="1" dirty="0"/>
              <a:t>request frame</a:t>
            </a:r>
            <a:r>
              <a:rPr lang="en-US" sz="1800" dirty="0"/>
              <a:t> to the OBSS AP and measures OBSS RSSI by the </a:t>
            </a:r>
            <a:r>
              <a:rPr lang="en-US" sz="1800" b="1" dirty="0"/>
              <a:t>response frame </a:t>
            </a:r>
            <a:r>
              <a:rPr lang="en-US" sz="1800" dirty="0"/>
              <a:t>from the OBSS AP. The OBSS AP may measure OBSS RSSI by the request frame. </a:t>
            </a:r>
          </a:p>
          <a:p>
            <a:pPr lvl="2">
              <a:buFont typeface="Arial" panose="020B0604020202020204" pitchFamily="34" charset="0"/>
              <a:buChar char="•"/>
            </a:pPr>
            <a:r>
              <a:rPr lang="en-US" sz="1600" dirty="0"/>
              <a:t>Probe Request/Probe Response</a:t>
            </a:r>
          </a:p>
          <a:p>
            <a:pPr lvl="2">
              <a:buFont typeface="Arial" panose="020B0604020202020204" pitchFamily="34" charset="0"/>
              <a:buChar char="•"/>
            </a:pPr>
            <a:r>
              <a:rPr lang="en-US" sz="1600" b="0" dirty="0"/>
              <a:t>RTS/CTS [4]</a:t>
            </a:r>
          </a:p>
          <a:p>
            <a:pPr lvl="2">
              <a:buFont typeface="Arial" panose="020B0604020202020204" pitchFamily="34" charset="0"/>
              <a:buChar char="•"/>
            </a:pPr>
            <a:r>
              <a:rPr lang="en-US" sz="1600" dirty="0"/>
              <a:t>NDPA/NDP [5, 6]</a:t>
            </a:r>
            <a:endParaRPr lang="en-US" sz="1600" b="0" dirty="0"/>
          </a:p>
          <a:p>
            <a:pPr>
              <a:buFont typeface="Arial" panose="020B0604020202020204" pitchFamily="34" charset="0"/>
              <a:buChar char="•"/>
            </a:pPr>
            <a:r>
              <a:rPr lang="en-US" sz="2000" b="0" dirty="0"/>
              <a:t>OBSS RSSI measurements can be used for user selection for Co-BF/Co-SR. Non-AP STA can</a:t>
            </a:r>
          </a:p>
          <a:p>
            <a:pPr lvl="1">
              <a:buFont typeface="Arial" panose="020B0604020202020204" pitchFamily="34" charset="0"/>
              <a:buChar char="•"/>
            </a:pPr>
            <a:r>
              <a:rPr lang="en-US" sz="1800" dirty="0"/>
              <a:t>report the OBSS RSSI measurements to its associated AP, and the AP selects the candidate STA for Co-BF/Co-SR (or can be used for other purposes)</a:t>
            </a:r>
          </a:p>
          <a:p>
            <a:pPr lvl="1">
              <a:buFont typeface="Arial" panose="020B0604020202020204" pitchFamily="34" charset="0"/>
              <a:buChar char="•"/>
            </a:pPr>
            <a:r>
              <a:rPr lang="en-US" sz="1800" dirty="0"/>
              <a:t>use the OBSS RSSI measurements to decide to continue/stop Co-BF/Co-SR and indicate to the AP</a:t>
            </a:r>
          </a:p>
          <a:p>
            <a:pPr>
              <a:buFont typeface="Arial" panose="020B0604020202020204" pitchFamily="34" charset="0"/>
              <a:buChar char="•"/>
            </a:pPr>
            <a:r>
              <a:rPr lang="en-US" sz="2000" b="0" dirty="0"/>
              <a:t>It can coexist with other criteria/ways for selecting candidate Co-BF/Co-SR STAs.</a:t>
            </a:r>
          </a:p>
          <a:p>
            <a:pPr>
              <a:buFont typeface="Arial" panose="020B0604020202020204" pitchFamily="34" charset="0"/>
              <a:buChar char="•"/>
            </a:pPr>
            <a:r>
              <a:rPr lang="en-US" sz="2000" b="0" dirty="0"/>
              <a:t>This can be done by enhancing the Beacon Report mechanism.</a:t>
            </a:r>
          </a:p>
        </p:txBody>
      </p:sp>
      <p:sp>
        <p:nvSpPr>
          <p:cNvPr id="4" name="Slide Number Placeholder 3">
            <a:extLst>
              <a:ext uri="{FF2B5EF4-FFF2-40B4-BE49-F238E27FC236}">
                <a16:creationId xmlns:a16="http://schemas.microsoft.com/office/drawing/2014/main" id="{D1632107-0542-48D8-A25B-54A1737484F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A9E4D7A-2917-4A38-99D0-E3678844DBD0}"/>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7A25FE6C-CEFD-4069-8345-3E5DE093EFDC}"/>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1840330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B54A-36AD-44D7-8D86-C9FFEB8673CB}"/>
              </a:ext>
            </a:extLst>
          </p:cNvPr>
          <p:cNvSpPr>
            <a:spLocks noGrp="1"/>
          </p:cNvSpPr>
          <p:nvPr>
            <p:ph type="title"/>
          </p:nvPr>
        </p:nvSpPr>
        <p:spPr/>
        <p:txBody>
          <a:bodyPr/>
          <a:lstStyle/>
          <a:p>
            <a:r>
              <a:rPr lang="en-US" dirty="0"/>
              <a:t>Recap: Beacon Request/Report</a:t>
            </a:r>
          </a:p>
        </p:txBody>
      </p:sp>
      <p:sp>
        <p:nvSpPr>
          <p:cNvPr id="4" name="Slide Number Placeholder 3">
            <a:extLst>
              <a:ext uri="{FF2B5EF4-FFF2-40B4-BE49-F238E27FC236}">
                <a16:creationId xmlns:a16="http://schemas.microsoft.com/office/drawing/2014/main" id="{FC520101-7B1F-4723-8399-930686E9058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A98C5E1-05CD-4C1B-B681-69D64BCE50A3}"/>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2D0ABA0F-1F67-41C3-AA83-46D45E35080C}"/>
              </a:ext>
            </a:extLst>
          </p:cNvPr>
          <p:cNvSpPr>
            <a:spLocks noGrp="1"/>
          </p:cNvSpPr>
          <p:nvPr>
            <p:ph type="dt" idx="15"/>
          </p:nvPr>
        </p:nvSpPr>
        <p:spPr/>
        <p:txBody>
          <a:bodyPr/>
          <a:lstStyle/>
          <a:p>
            <a:r>
              <a:rPr lang="en-US"/>
              <a:t>June 2025</a:t>
            </a:r>
            <a:endParaRPr lang="en-GB" dirty="0"/>
          </a:p>
        </p:txBody>
      </p:sp>
      <p:pic>
        <p:nvPicPr>
          <p:cNvPr id="8" name="Picture 7">
            <a:extLst>
              <a:ext uri="{FF2B5EF4-FFF2-40B4-BE49-F238E27FC236}">
                <a16:creationId xmlns:a16="http://schemas.microsoft.com/office/drawing/2014/main" id="{D74E7ABA-B63E-4B28-804E-B23CCFE01183}"/>
              </a:ext>
            </a:extLst>
          </p:cNvPr>
          <p:cNvPicPr>
            <a:picLocks noChangeAspect="1"/>
          </p:cNvPicPr>
          <p:nvPr/>
        </p:nvPicPr>
        <p:blipFill>
          <a:blip r:embed="rId2"/>
          <a:stretch>
            <a:fillRect/>
          </a:stretch>
        </p:blipFill>
        <p:spPr>
          <a:xfrm>
            <a:off x="5532004" y="4084305"/>
            <a:ext cx="6201640" cy="2391109"/>
          </a:xfrm>
          <a:prstGeom prst="rect">
            <a:avLst/>
          </a:prstGeom>
        </p:spPr>
      </p:pic>
      <p:pic>
        <p:nvPicPr>
          <p:cNvPr id="10" name="Picture 9">
            <a:extLst>
              <a:ext uri="{FF2B5EF4-FFF2-40B4-BE49-F238E27FC236}">
                <a16:creationId xmlns:a16="http://schemas.microsoft.com/office/drawing/2014/main" id="{D54CE4B3-70AF-42F3-8AC9-7619FC1B1F50}"/>
              </a:ext>
            </a:extLst>
          </p:cNvPr>
          <p:cNvPicPr>
            <a:picLocks noChangeAspect="1"/>
          </p:cNvPicPr>
          <p:nvPr/>
        </p:nvPicPr>
        <p:blipFill>
          <a:blip r:embed="rId3"/>
          <a:stretch>
            <a:fillRect/>
          </a:stretch>
        </p:blipFill>
        <p:spPr>
          <a:xfrm>
            <a:off x="5763688" y="1893579"/>
            <a:ext cx="5811061" cy="2048161"/>
          </a:xfrm>
          <a:prstGeom prst="rect">
            <a:avLst/>
          </a:prstGeom>
        </p:spPr>
      </p:pic>
      <p:sp>
        <p:nvSpPr>
          <p:cNvPr id="3" name="Content Placeholder 2">
            <a:extLst>
              <a:ext uri="{FF2B5EF4-FFF2-40B4-BE49-F238E27FC236}">
                <a16:creationId xmlns:a16="http://schemas.microsoft.com/office/drawing/2014/main" id="{E1B83E1E-EE47-4304-B733-6C90A8865E05}"/>
              </a:ext>
            </a:extLst>
          </p:cNvPr>
          <p:cNvSpPr>
            <a:spLocks noGrp="1"/>
          </p:cNvSpPr>
          <p:nvPr>
            <p:ph idx="1"/>
          </p:nvPr>
        </p:nvSpPr>
        <p:spPr>
          <a:xfrm>
            <a:off x="914400" y="1981201"/>
            <a:ext cx="5029199" cy="4113213"/>
          </a:xfrm>
        </p:spPr>
        <p:txBody>
          <a:bodyPr/>
          <a:lstStyle/>
          <a:p>
            <a:pPr>
              <a:buFont typeface="Arial" panose="020B0604020202020204" pitchFamily="34" charset="0"/>
              <a:buChar char="•"/>
            </a:pPr>
            <a:r>
              <a:rPr lang="en-US" sz="2000" b="0" dirty="0"/>
              <a:t>AP sends Beacon Request to STA.</a:t>
            </a:r>
          </a:p>
          <a:p>
            <a:pPr>
              <a:buFont typeface="Arial" panose="020B0604020202020204" pitchFamily="34" charset="0"/>
              <a:buChar char="•"/>
            </a:pPr>
            <a:r>
              <a:rPr lang="en-US" sz="2000" b="0" dirty="0"/>
              <a:t>If STA accepts the Beacon request, it measures the RCPI/RSNI (received channel power/received signal-to-noise indication) by the received Beacon, Measurement Pilot, or Probe Response frame sent from OBSS AP(s), in the downlink.</a:t>
            </a:r>
          </a:p>
          <a:p>
            <a:pPr>
              <a:buFont typeface="Arial" panose="020B0604020202020204" pitchFamily="34" charset="0"/>
              <a:buChar char="•"/>
            </a:pPr>
            <a:r>
              <a:rPr lang="en-US" sz="2000" b="0" dirty="0"/>
              <a:t>STA reports the measured RCPI/RSNI in Beacon Report to the AP.</a:t>
            </a:r>
          </a:p>
          <a:p>
            <a:pPr>
              <a:buFont typeface="Arial" panose="020B0604020202020204" pitchFamily="34" charset="0"/>
              <a:buChar char="•"/>
            </a:pPr>
            <a:endParaRPr lang="en-US" sz="2000" b="0" dirty="0"/>
          </a:p>
          <a:p>
            <a:pPr>
              <a:buFont typeface="Arial" panose="020B0604020202020204" pitchFamily="34" charset="0"/>
              <a:buChar char="•"/>
            </a:pPr>
            <a:r>
              <a:rPr lang="en-US" sz="2000" b="0" dirty="0"/>
              <a:t>Beacon Request is </a:t>
            </a:r>
            <a:r>
              <a:rPr lang="en-US" sz="2000" dirty="0"/>
              <a:t>initiated by the AP</a:t>
            </a:r>
            <a:r>
              <a:rPr lang="en-US" sz="2000" b="0" dirty="0"/>
              <a:t>.</a:t>
            </a:r>
          </a:p>
          <a:p>
            <a:pPr>
              <a:buFont typeface="Arial" panose="020B0604020202020204" pitchFamily="34" charset="0"/>
              <a:buChar char="•"/>
            </a:pPr>
            <a:r>
              <a:rPr lang="en-US" sz="2000" b="0" dirty="0"/>
              <a:t>Beacon Report contains the measured RCPI/RSNI </a:t>
            </a:r>
            <a:r>
              <a:rPr lang="en-US" sz="2000" dirty="0"/>
              <a:t>in the downlink</a:t>
            </a:r>
            <a:r>
              <a:rPr lang="en-US" sz="2000" b="0" dirty="0"/>
              <a:t>.</a:t>
            </a:r>
          </a:p>
        </p:txBody>
      </p:sp>
    </p:spTree>
    <p:extLst>
      <p:ext uri="{BB962C8B-B14F-4D97-AF65-F5344CB8AC3E}">
        <p14:creationId xmlns:p14="http://schemas.microsoft.com/office/powerpoint/2010/main" val="3851763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EA6C5-77FF-41BD-939F-99D3FB6BB259}"/>
              </a:ext>
            </a:extLst>
          </p:cNvPr>
          <p:cNvSpPr>
            <a:spLocks noGrp="1"/>
          </p:cNvSpPr>
          <p:nvPr>
            <p:ph type="title"/>
          </p:nvPr>
        </p:nvSpPr>
        <p:spPr/>
        <p:txBody>
          <a:bodyPr/>
          <a:lstStyle/>
          <a:p>
            <a:r>
              <a:rPr lang="en-US" dirty="0"/>
              <a:t>Requirements for Enhanced Beacon Report</a:t>
            </a:r>
          </a:p>
        </p:txBody>
      </p:sp>
      <p:sp>
        <p:nvSpPr>
          <p:cNvPr id="3" name="Content Placeholder 2">
            <a:extLst>
              <a:ext uri="{FF2B5EF4-FFF2-40B4-BE49-F238E27FC236}">
                <a16:creationId xmlns:a16="http://schemas.microsoft.com/office/drawing/2014/main" id="{6FAD845E-4A63-4FF8-ACCC-69D930DB0B21}"/>
              </a:ext>
            </a:extLst>
          </p:cNvPr>
          <p:cNvSpPr>
            <a:spLocks noGrp="1"/>
          </p:cNvSpPr>
          <p:nvPr>
            <p:ph idx="1"/>
          </p:nvPr>
        </p:nvSpPr>
        <p:spPr/>
        <p:txBody>
          <a:bodyPr/>
          <a:lstStyle/>
          <a:p>
            <a:pPr>
              <a:buFont typeface="Arial" panose="020B0604020202020204" pitchFamily="34" charset="0"/>
              <a:buChar char="•"/>
            </a:pPr>
            <a:r>
              <a:rPr lang="en-US" sz="2000" b="0" dirty="0"/>
              <a:t>Existing Beacon Request/Report: initiated by the AP for DL OBSS RSSI measurements/reports</a:t>
            </a:r>
          </a:p>
          <a:p>
            <a:pPr>
              <a:buFont typeface="Arial" panose="020B0604020202020204" pitchFamily="34" charset="0"/>
              <a:buChar char="•"/>
            </a:pPr>
            <a:r>
              <a:rPr lang="en-US" sz="2000" b="0" dirty="0"/>
              <a:t>Requirements for Enhanced Beacon Report:</a:t>
            </a:r>
          </a:p>
          <a:p>
            <a:pPr lvl="1">
              <a:buFont typeface="Arial" panose="020B0604020202020204" pitchFamily="34" charset="0"/>
              <a:buChar char="•"/>
            </a:pPr>
            <a:r>
              <a:rPr lang="en-US" sz="1800" b="0" dirty="0"/>
              <a:t>Non-AP STAs should be able to initiate Beacon report [1]</a:t>
            </a:r>
          </a:p>
          <a:p>
            <a:pPr lvl="2">
              <a:buFont typeface="Arial" panose="020B0604020202020204" pitchFamily="34" charset="0"/>
              <a:buChar char="•"/>
            </a:pPr>
            <a:r>
              <a:rPr lang="en-US" b="0" dirty="0"/>
              <a:t>With limited prior information or stale information, it is not efficient for APs to randomly select certain non-AP STAs and initiate Beacon request/report with the selected non-AP STAs</a:t>
            </a:r>
          </a:p>
          <a:p>
            <a:pPr lvl="2">
              <a:buFont typeface="Arial" panose="020B0604020202020204" pitchFamily="34" charset="0"/>
              <a:buChar char="•"/>
            </a:pPr>
            <a:r>
              <a:rPr lang="en-US" b="0" dirty="0"/>
              <a:t>Non-AP STAs can passively monitor OBSS RSSIs and initiate </a:t>
            </a:r>
            <a:r>
              <a:rPr lang="en-US" dirty="0"/>
              <a:t>B</a:t>
            </a:r>
            <a:r>
              <a:rPr lang="en-US" b="0" dirty="0"/>
              <a:t>eacon report when necessary</a:t>
            </a:r>
          </a:p>
          <a:p>
            <a:pPr lvl="1">
              <a:buFont typeface="Arial" panose="020B0604020202020204" pitchFamily="34" charset="0"/>
              <a:buChar char="•"/>
            </a:pPr>
            <a:r>
              <a:rPr lang="en-US" sz="1800" b="0" dirty="0"/>
              <a:t>UL OBSS RSSI is important for multi-BSS/multi-AP scenarios, e.g., Co-BF, Co-SR, and roaming</a:t>
            </a:r>
          </a:p>
          <a:p>
            <a:pPr lvl="2">
              <a:buFont typeface="Arial" panose="020B0604020202020204" pitchFamily="34" charset="0"/>
              <a:buChar char="•"/>
            </a:pPr>
            <a:r>
              <a:rPr lang="en-US" b="0" dirty="0"/>
              <a:t>Co-BF APs need to detect/decode frames, e.g., ICR/CSI, from cross-BSS non-AP STAs </a:t>
            </a:r>
            <a:r>
              <a:rPr lang="en-US" dirty="0"/>
              <a:t>[</a:t>
            </a:r>
            <a:r>
              <a:rPr lang="en-US" dirty="0">
                <a:solidFill>
                  <a:schemeClr val="accent2"/>
                </a:solidFill>
                <a:hlinkClick r:id="rId2" action="ppaction://hlinksldjump">
                  <a:extLst>
                    <a:ext uri="{A12FA001-AC4F-418D-AE19-62706E023703}">
                      <ahyp:hlinkClr xmlns:ahyp="http://schemas.microsoft.com/office/drawing/2018/hyperlinkcolor" val="tx"/>
                    </a:ext>
                  </a:extLst>
                </a:hlinkClick>
              </a:rPr>
              <a:t>slide14</a:t>
            </a:r>
            <a:r>
              <a:rPr lang="en-US" dirty="0"/>
              <a:t>]</a:t>
            </a:r>
          </a:p>
          <a:p>
            <a:pPr lvl="2">
              <a:buFont typeface="Arial" panose="020B0604020202020204" pitchFamily="34" charset="0"/>
              <a:buChar char="•"/>
            </a:pPr>
            <a:r>
              <a:rPr lang="en-US" b="0" dirty="0"/>
              <a:t>Co-SR APs need to select </a:t>
            </a:r>
            <a:r>
              <a:rPr lang="en-US" dirty="0"/>
              <a:t>the Ack mode/parameters</a:t>
            </a:r>
            <a:r>
              <a:rPr lang="en-US" b="0" dirty="0"/>
              <a:t>, </a:t>
            </a:r>
            <a:r>
              <a:rPr lang="en-US" dirty="0"/>
              <a:t>e.g., in different time/frequency slots or concurrently, depending on whether Co-SR APs can hear Ack/BA from cross-BSS STAs [</a:t>
            </a:r>
            <a:r>
              <a:rPr lang="en-US" dirty="0">
                <a:solidFill>
                  <a:schemeClr val="accent2"/>
                </a:solidFill>
                <a:hlinkClick r:id="rId3" action="ppaction://hlinksldjump">
                  <a:extLst>
                    <a:ext uri="{A12FA001-AC4F-418D-AE19-62706E023703}">
                      <ahyp:hlinkClr xmlns:ahyp="http://schemas.microsoft.com/office/drawing/2018/hyperlinkcolor" val="tx"/>
                    </a:ext>
                  </a:extLst>
                </a:hlinkClick>
              </a:rPr>
              <a:t>slide15</a:t>
            </a:r>
            <a:r>
              <a:rPr lang="en-US" dirty="0"/>
              <a:t>]</a:t>
            </a:r>
          </a:p>
          <a:p>
            <a:pPr lvl="2">
              <a:buFont typeface="Arial" panose="020B0604020202020204" pitchFamily="34" charset="0"/>
              <a:buChar char="•"/>
            </a:pPr>
            <a:r>
              <a:rPr lang="en-US" b="0" dirty="0"/>
              <a:t>For roaming, target APs</a:t>
            </a:r>
            <a:r>
              <a:rPr lang="en-US" dirty="0"/>
              <a:t> need to en</a:t>
            </a:r>
            <a:r>
              <a:rPr lang="en-US" b="0" dirty="0"/>
              <a:t>sure UL link is good for roaming execution</a:t>
            </a:r>
          </a:p>
          <a:p>
            <a:pPr lvl="1">
              <a:buFont typeface="Arial" panose="020B0604020202020204" pitchFamily="34" charset="0"/>
              <a:buChar char="•"/>
            </a:pPr>
            <a:r>
              <a:rPr lang="en-US" sz="1800" b="0" dirty="0"/>
              <a:t>Beacon Request/Report should be aligned with APs/</a:t>
            </a:r>
            <a:r>
              <a:rPr lang="en-US" sz="1800" b="0" dirty="0" err="1"/>
              <a:t>STAs’</a:t>
            </a:r>
            <a:r>
              <a:rPr lang="en-US" sz="1800" b="0" dirty="0"/>
              <a:t> capability/policy/MAPC negotiation</a:t>
            </a:r>
          </a:p>
          <a:p>
            <a:pPr lvl="2">
              <a:buFont typeface="Arial" panose="020B0604020202020204" pitchFamily="34" charset="0"/>
              <a:buChar char="•"/>
            </a:pPr>
            <a:r>
              <a:rPr lang="en-US" dirty="0"/>
              <a:t>Need to avoid frequent or unintended requests/measurements/reports of OBSS RSSIs</a:t>
            </a:r>
            <a:endParaRPr lang="en-US" sz="1600" b="0" dirty="0"/>
          </a:p>
        </p:txBody>
      </p:sp>
      <p:sp>
        <p:nvSpPr>
          <p:cNvPr id="4" name="Slide Number Placeholder 3">
            <a:extLst>
              <a:ext uri="{FF2B5EF4-FFF2-40B4-BE49-F238E27FC236}">
                <a16:creationId xmlns:a16="http://schemas.microsoft.com/office/drawing/2014/main" id="{F20A7FDD-7B2F-4F87-AF10-8944BDBA853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31AE0887-8077-4172-B7E4-7D916A10E5C9}"/>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0AB6DF9-9F35-41C8-8D96-BB7067B0A624}"/>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572264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EA6C5-77FF-41BD-939F-99D3FB6BB259}"/>
              </a:ext>
            </a:extLst>
          </p:cNvPr>
          <p:cNvSpPr>
            <a:spLocks noGrp="1"/>
          </p:cNvSpPr>
          <p:nvPr>
            <p:ph type="title"/>
          </p:nvPr>
        </p:nvSpPr>
        <p:spPr/>
        <p:txBody>
          <a:bodyPr/>
          <a:lstStyle/>
          <a:p>
            <a:r>
              <a:rPr lang="en-US" dirty="0"/>
              <a:t>Proposed Changes (1/3): Enhanced Beacon Report Initiated by Non-AP STAs</a:t>
            </a:r>
          </a:p>
        </p:txBody>
      </p:sp>
      <p:sp>
        <p:nvSpPr>
          <p:cNvPr id="3" name="Content Placeholder 2">
            <a:extLst>
              <a:ext uri="{FF2B5EF4-FFF2-40B4-BE49-F238E27FC236}">
                <a16:creationId xmlns:a16="http://schemas.microsoft.com/office/drawing/2014/main" id="{6FAD845E-4A63-4FF8-ACCC-69D930DB0B21}"/>
              </a:ext>
            </a:extLst>
          </p:cNvPr>
          <p:cNvSpPr>
            <a:spLocks noGrp="1"/>
          </p:cNvSpPr>
          <p:nvPr>
            <p:ph idx="1"/>
          </p:nvPr>
        </p:nvSpPr>
        <p:spPr/>
        <p:txBody>
          <a:bodyPr/>
          <a:lstStyle/>
          <a:p>
            <a:pPr>
              <a:buFont typeface="Arial" panose="020B0604020202020204" pitchFamily="34" charset="0"/>
              <a:buChar char="•"/>
            </a:pPr>
            <a:r>
              <a:rPr lang="en-US" sz="2000" b="0" dirty="0"/>
              <a:t>Allow non-AP STAs to initiate Beacon report, subject to other requirements</a:t>
            </a:r>
          </a:p>
          <a:p>
            <a:pPr>
              <a:buFont typeface="Arial" panose="020B0604020202020204" pitchFamily="34" charset="0"/>
              <a:buChar char="•"/>
            </a:pPr>
            <a:r>
              <a:rPr lang="en-US" sz="2000" b="0" dirty="0"/>
              <a:t>AP may specify which OBSS AP/channel to monitor and certain Reporting Condition</a:t>
            </a:r>
          </a:p>
          <a:p>
            <a:pPr>
              <a:buFont typeface="Arial" panose="020B0604020202020204" pitchFamily="34" charset="0"/>
              <a:buChar char="•"/>
            </a:pPr>
            <a:r>
              <a:rPr lang="en-US" sz="2000" b="0" dirty="0"/>
              <a:t>OBSS RSSIs can be carried in the following frames sent from non-AP STAs to associated AP</a:t>
            </a:r>
          </a:p>
          <a:p>
            <a:pPr lvl="1">
              <a:buFont typeface="Arial" panose="020B0604020202020204" pitchFamily="34" charset="0"/>
              <a:buChar char="•"/>
            </a:pPr>
            <a:r>
              <a:rPr lang="en-US" sz="1800" b="1" dirty="0"/>
              <a:t>Option 1: Beacon report</a:t>
            </a:r>
          </a:p>
          <a:p>
            <a:pPr lvl="2">
              <a:buFont typeface="Arial" panose="020B0604020202020204" pitchFamily="34" charset="0"/>
              <a:buChar char="•"/>
            </a:pPr>
            <a:r>
              <a:rPr lang="en-US" sz="1600" dirty="0"/>
              <a:t>Solicited: in response to Beacon request. The Beacon request can be</a:t>
            </a:r>
          </a:p>
          <a:p>
            <a:pPr lvl="3">
              <a:buFont typeface="Arial" panose="020B0604020202020204" pitchFamily="34" charset="0"/>
              <a:buChar char="•"/>
            </a:pPr>
            <a:r>
              <a:rPr lang="en-US" sz="1400" dirty="0"/>
              <a:t>(Baseline) individually/group addressed: not efficient for the AP to select certain STAs and send the request</a:t>
            </a:r>
          </a:p>
          <a:p>
            <a:pPr lvl="3">
              <a:buFont typeface="Arial" panose="020B0604020202020204" pitchFamily="34" charset="0"/>
              <a:buChar char="•"/>
            </a:pPr>
            <a:r>
              <a:rPr lang="en-US" sz="1400" dirty="0"/>
              <a:t>(Option 1.a) </a:t>
            </a:r>
            <a:r>
              <a:rPr lang="en-US" sz="1400" b="1" dirty="0"/>
              <a:t>broadcast, with enhancements to triggered autonomous reporting</a:t>
            </a:r>
            <a:r>
              <a:rPr lang="en-US" sz="1400" b="0" dirty="0"/>
              <a:t> defined in baseline</a:t>
            </a:r>
            <a:endParaRPr lang="en-US" sz="1400" dirty="0"/>
          </a:p>
          <a:p>
            <a:pPr lvl="2">
              <a:buFont typeface="Arial" panose="020B0604020202020204" pitchFamily="34" charset="0"/>
              <a:buChar char="•"/>
            </a:pPr>
            <a:r>
              <a:rPr lang="en-US" sz="1600" dirty="0"/>
              <a:t>Unsolicited (Option 1.b): non-AP STA may initiate Beacon report without explicit Beacon request</a:t>
            </a:r>
          </a:p>
          <a:p>
            <a:pPr lvl="1">
              <a:buFont typeface="Arial" panose="020B0604020202020204" pitchFamily="34" charset="0"/>
              <a:buChar char="•"/>
            </a:pPr>
            <a:r>
              <a:rPr lang="en-US" sz="1800" b="1" dirty="0"/>
              <a:t>Option 2: Multi-STA </a:t>
            </a:r>
            <a:r>
              <a:rPr lang="en-US" sz="1800" b="1" dirty="0" err="1"/>
              <a:t>BlockAck</a:t>
            </a:r>
            <a:r>
              <a:rPr lang="en-US" sz="1800" dirty="0"/>
              <a:t>, in response to BSRP or other frames</a:t>
            </a:r>
          </a:p>
          <a:p>
            <a:pPr lvl="2">
              <a:buFont typeface="Arial" panose="020B0604020202020204" pitchFamily="34" charset="0"/>
              <a:buChar char="•"/>
            </a:pPr>
            <a:r>
              <a:rPr lang="en-US" sz="1600" dirty="0"/>
              <a:t>Solicited (Option 2.a): </a:t>
            </a:r>
            <a:r>
              <a:rPr lang="en-US" sz="1600" b="0" dirty="0"/>
              <a:t>there is explicit request in the BSRP or other frames sent from the AP</a:t>
            </a:r>
          </a:p>
          <a:p>
            <a:pPr lvl="2">
              <a:buFont typeface="Arial" panose="020B0604020202020204" pitchFamily="34" charset="0"/>
              <a:buChar char="•"/>
            </a:pPr>
            <a:r>
              <a:rPr lang="en-US" sz="1600" dirty="0"/>
              <a:t>Unsolicited (Option 2.b): </a:t>
            </a:r>
            <a:r>
              <a:rPr lang="en-US" sz="1600" b="0" dirty="0"/>
              <a:t>no explicit/immediate request in the frame</a:t>
            </a:r>
            <a:r>
              <a:rPr lang="en-US" sz="1600" dirty="0"/>
              <a:t> soliciting </a:t>
            </a:r>
            <a:r>
              <a:rPr lang="en-US" sz="1600" b="0" dirty="0"/>
              <a:t>the Multi-STA </a:t>
            </a:r>
            <a:r>
              <a:rPr lang="en-US" sz="1600" b="0" dirty="0" err="1"/>
              <a:t>BlockAck</a:t>
            </a:r>
            <a:endParaRPr lang="en-US" sz="1600" b="0" dirty="0"/>
          </a:p>
          <a:p>
            <a:pPr lvl="1">
              <a:buFont typeface="Arial" panose="020B0604020202020204" pitchFamily="34" charset="0"/>
              <a:buChar char="•"/>
            </a:pPr>
            <a:r>
              <a:rPr lang="en-US" sz="1800" b="1" dirty="0"/>
              <a:t>Option 3: BSRP</a:t>
            </a:r>
            <a:r>
              <a:rPr lang="en-US" sz="1800" dirty="0"/>
              <a:t>, u</a:t>
            </a:r>
            <a:r>
              <a:rPr lang="en-US" sz="1800" b="0" dirty="0"/>
              <a:t>nsolicited: non-AP STA may send OBSS RSSI report in BSRP to its associated AP</a:t>
            </a:r>
          </a:p>
          <a:p>
            <a:pPr>
              <a:buFont typeface="Arial" panose="020B0604020202020204" pitchFamily="34" charset="0"/>
              <a:buChar char="•"/>
            </a:pPr>
            <a:r>
              <a:rPr lang="en-US" sz="2000" b="0" dirty="0"/>
              <a:t>Multi-STA </a:t>
            </a:r>
            <a:r>
              <a:rPr lang="en-US" sz="2000" b="0" dirty="0" err="1"/>
              <a:t>BlockAck</a:t>
            </a:r>
            <a:r>
              <a:rPr lang="en-US" sz="2000" b="0" dirty="0"/>
              <a:t> and BSRP can be sent during Co-BF/Co-SR preparation, sounding or data transmission phases. A non-AP STA may reject Co-BF/Co-SR based on measured OBSS RSSIs.</a:t>
            </a:r>
          </a:p>
        </p:txBody>
      </p:sp>
      <p:sp>
        <p:nvSpPr>
          <p:cNvPr id="4" name="Slide Number Placeholder 3">
            <a:extLst>
              <a:ext uri="{FF2B5EF4-FFF2-40B4-BE49-F238E27FC236}">
                <a16:creationId xmlns:a16="http://schemas.microsoft.com/office/drawing/2014/main" id="{F20A7FDD-7B2F-4F87-AF10-8944BDBA853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1AE0887-8077-4172-B7E4-7D916A10E5C9}"/>
              </a:ext>
            </a:extLst>
          </p:cNvPr>
          <p:cNvSpPr>
            <a:spLocks noGrp="1"/>
          </p:cNvSpPr>
          <p:nvPr>
            <p:ph type="ftr" idx="14"/>
          </p:nvPr>
        </p:nvSpPr>
        <p:spPr/>
        <p:txBody>
          <a:bodyPr/>
          <a:lstStyle/>
          <a:p>
            <a:r>
              <a:rPr lang="da-DK" dirty="0"/>
              <a:t>Yongsen Ma et al., Samsung</a:t>
            </a:r>
            <a:endParaRPr lang="en-GB" dirty="0"/>
          </a:p>
        </p:txBody>
      </p:sp>
      <p:sp>
        <p:nvSpPr>
          <p:cNvPr id="6" name="Date Placeholder 5">
            <a:extLst>
              <a:ext uri="{FF2B5EF4-FFF2-40B4-BE49-F238E27FC236}">
                <a16:creationId xmlns:a16="http://schemas.microsoft.com/office/drawing/2014/main" id="{40AB6DF9-9F35-41C8-8D96-BB7067B0A624}"/>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029034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2B992-1C63-43D4-9B89-44324FA8009C}"/>
              </a:ext>
            </a:extLst>
          </p:cNvPr>
          <p:cNvSpPr>
            <a:spLocks noGrp="1"/>
          </p:cNvSpPr>
          <p:nvPr>
            <p:ph type="title"/>
          </p:nvPr>
        </p:nvSpPr>
        <p:spPr/>
        <p:txBody>
          <a:bodyPr/>
          <a:lstStyle/>
          <a:p>
            <a:r>
              <a:rPr lang="en-US" dirty="0"/>
              <a:t>Proposed Changes (2/3): Enhanced Beacon Report for UL OBSS RSSI Measurements</a:t>
            </a:r>
          </a:p>
        </p:txBody>
      </p:sp>
      <p:sp>
        <p:nvSpPr>
          <p:cNvPr id="3" name="Content Placeholder 2">
            <a:extLst>
              <a:ext uri="{FF2B5EF4-FFF2-40B4-BE49-F238E27FC236}">
                <a16:creationId xmlns:a16="http://schemas.microsoft.com/office/drawing/2014/main" id="{50E8F854-6DC7-4BC9-97CF-43EA98CA98B9}"/>
              </a:ext>
            </a:extLst>
          </p:cNvPr>
          <p:cNvSpPr>
            <a:spLocks noGrp="1"/>
          </p:cNvSpPr>
          <p:nvPr>
            <p:ph idx="1"/>
          </p:nvPr>
        </p:nvSpPr>
        <p:spPr/>
        <p:txBody>
          <a:bodyPr/>
          <a:lstStyle/>
          <a:p>
            <a:pPr>
              <a:buFont typeface="Arial" panose="020B0604020202020204" pitchFamily="34" charset="0"/>
              <a:buChar char="•"/>
            </a:pPr>
            <a:r>
              <a:rPr lang="en-US" sz="2000" b="0" dirty="0"/>
              <a:t>UL OBSS RSSI: RSSI measured by OBSS AP on frames sent from cross-BSS STAs, either</a:t>
            </a:r>
          </a:p>
          <a:p>
            <a:pPr lvl="1">
              <a:buFont typeface="Arial" panose="020B0604020202020204" pitchFamily="34" charset="0"/>
              <a:buChar char="•"/>
            </a:pPr>
            <a:r>
              <a:rPr lang="en-US" sz="1800" dirty="0"/>
              <a:t>addressed to the associated AP, e.g., Beacon Report and cross-BSS CSI, overheard by the OBSS AP</a:t>
            </a:r>
          </a:p>
          <a:p>
            <a:pPr lvl="1">
              <a:buFont typeface="Arial" panose="020B0604020202020204" pitchFamily="34" charset="0"/>
              <a:buChar char="•"/>
            </a:pPr>
            <a:r>
              <a:rPr lang="en-US" sz="1800" dirty="0"/>
              <a:t>addressed to the OBSS AP, e.g., Probe Request and cross-BSS CSI</a:t>
            </a:r>
          </a:p>
          <a:p>
            <a:pPr>
              <a:buFont typeface="Arial" panose="020B0604020202020204" pitchFamily="34" charset="0"/>
              <a:buChar char="•"/>
            </a:pPr>
            <a:r>
              <a:rPr lang="en-US" sz="2000" b="0" dirty="0"/>
              <a:t>For Co-SR and Co-BF, UL OBSS RSSI is important to select the suitable candidate STAs and select the right transmission modes/parameters.</a:t>
            </a:r>
            <a:endParaRPr lang="en-US" sz="1600" b="0" dirty="0"/>
          </a:p>
          <a:p>
            <a:pPr>
              <a:buFont typeface="Arial" panose="020B0604020202020204" pitchFamily="34" charset="0"/>
              <a:buChar char="•"/>
            </a:pPr>
            <a:r>
              <a:rPr lang="en-US" sz="2000" b="0" dirty="0"/>
              <a:t>Allow AP to measure UL OBSS RSSI by Beacon Report or TBD frames from cross-BSS STAs</a:t>
            </a:r>
          </a:p>
          <a:p>
            <a:pPr lvl="1">
              <a:buFont typeface="Arial" panose="020B0604020202020204" pitchFamily="34" charset="0"/>
              <a:buChar char="•"/>
            </a:pPr>
            <a:r>
              <a:rPr lang="en-US" sz="1800" dirty="0"/>
              <a:t>The OBSS AP needs to be aware of Beacon Request/Report between the AP and in-BSS STAs</a:t>
            </a:r>
          </a:p>
          <a:p>
            <a:pPr lvl="1">
              <a:buFont typeface="Arial" panose="020B0604020202020204" pitchFamily="34" charset="0"/>
              <a:buChar char="•"/>
            </a:pPr>
            <a:r>
              <a:rPr lang="en-US" sz="1800" b="0" dirty="0"/>
              <a:t>The OBSS AP may also measure UL OBSS RSSI on other frames, such as ICR</a:t>
            </a:r>
            <a:r>
              <a:rPr lang="en-US" sz="1800" dirty="0"/>
              <a:t>/</a:t>
            </a:r>
            <a:r>
              <a:rPr lang="en-US" sz="1800" b="0" dirty="0"/>
              <a:t>CSI report</a:t>
            </a:r>
            <a:r>
              <a:rPr lang="en-US" sz="1800" dirty="0"/>
              <a:t>/</a:t>
            </a:r>
            <a:r>
              <a:rPr lang="en-US" sz="1800" b="0" dirty="0"/>
              <a:t>BA (during Co-SR/Co-BF data transmission or sounding) and Probe Request sent from cross-BSS STAs</a:t>
            </a:r>
          </a:p>
          <a:p>
            <a:pPr>
              <a:buFont typeface="Arial" panose="020B0604020202020204" pitchFamily="34" charset="0"/>
              <a:buChar char="•"/>
            </a:pPr>
            <a:r>
              <a:rPr lang="en-US" sz="2000" b="0" dirty="0"/>
              <a:t>Allow non-AP STA to include additional information, e.g., TX power, in Beacon Report or TBD frames from cross-BSS STAs</a:t>
            </a:r>
          </a:p>
          <a:p>
            <a:pPr lvl="1">
              <a:buFont typeface="Arial" panose="020B0604020202020204" pitchFamily="34" charset="0"/>
              <a:buChar char="•"/>
            </a:pPr>
            <a:r>
              <a:rPr lang="en-US" sz="1800" dirty="0"/>
              <a:t>The OBSS AP needs to infer the OBSS RSSI of ICR/CSI/Ack by the UL OBSS RSSI measured by other frames or with different transmit parameters</a:t>
            </a:r>
          </a:p>
        </p:txBody>
      </p:sp>
      <p:sp>
        <p:nvSpPr>
          <p:cNvPr id="4" name="Slide Number Placeholder 3">
            <a:extLst>
              <a:ext uri="{FF2B5EF4-FFF2-40B4-BE49-F238E27FC236}">
                <a16:creationId xmlns:a16="http://schemas.microsoft.com/office/drawing/2014/main" id="{B9D2C518-9CF9-4082-9FC1-C165D47C7B6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65DFF20-E41C-4C59-B608-E516029D45A8}"/>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4931218C-C488-4F7E-A77D-E757C81F8605}"/>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2204837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2305A-3BC7-452E-BEA0-A7108E412CC9}"/>
              </a:ext>
            </a:extLst>
          </p:cNvPr>
          <p:cNvSpPr>
            <a:spLocks noGrp="1"/>
          </p:cNvSpPr>
          <p:nvPr>
            <p:ph type="title"/>
          </p:nvPr>
        </p:nvSpPr>
        <p:spPr/>
        <p:txBody>
          <a:bodyPr/>
          <a:lstStyle/>
          <a:p>
            <a:r>
              <a:rPr lang="en-US" dirty="0"/>
              <a:t>Proposed Changes (3/3): Framework for OBSS RSSI Request/Measurement/Report</a:t>
            </a:r>
          </a:p>
        </p:txBody>
      </p:sp>
      <p:sp>
        <p:nvSpPr>
          <p:cNvPr id="3" name="Content Placeholder 2">
            <a:extLst>
              <a:ext uri="{FF2B5EF4-FFF2-40B4-BE49-F238E27FC236}">
                <a16:creationId xmlns:a16="http://schemas.microsoft.com/office/drawing/2014/main" id="{96E2B289-E84E-42BD-86B1-2F114A7C5D59}"/>
              </a:ext>
            </a:extLst>
          </p:cNvPr>
          <p:cNvSpPr>
            <a:spLocks noGrp="1"/>
          </p:cNvSpPr>
          <p:nvPr>
            <p:ph idx="1"/>
          </p:nvPr>
        </p:nvSpPr>
        <p:spPr/>
        <p:txBody>
          <a:bodyPr/>
          <a:lstStyle/>
          <a:p>
            <a:pPr>
              <a:buFont typeface="Arial" panose="020B0604020202020204" pitchFamily="34" charset="0"/>
              <a:buChar char="•"/>
            </a:pPr>
            <a:r>
              <a:rPr lang="en-US" sz="2000" b="0" dirty="0"/>
              <a:t>Which STA can participate:</a:t>
            </a:r>
          </a:p>
          <a:p>
            <a:pPr lvl="1">
              <a:buFont typeface="Arial" panose="020B0604020202020204" pitchFamily="34" charset="0"/>
              <a:buChar char="•"/>
            </a:pPr>
            <a:r>
              <a:rPr lang="en-US" sz="1800" dirty="0"/>
              <a:t>AP may specify which OBSS AP/in-BSS STA can participate, plus certain Reporting Condition rules</a:t>
            </a:r>
          </a:p>
          <a:p>
            <a:pPr lvl="1">
              <a:buFont typeface="Arial" panose="020B0604020202020204" pitchFamily="34" charset="0"/>
              <a:buChar char="•"/>
            </a:pPr>
            <a:r>
              <a:rPr lang="en-US" sz="1800" b="0" dirty="0"/>
              <a:t>APs/STAs with Co-BF/Co-SR enabled</a:t>
            </a:r>
            <a:r>
              <a:rPr lang="en-US" sz="1800" dirty="0"/>
              <a:t>;</a:t>
            </a:r>
            <a:r>
              <a:rPr lang="en-US" sz="1800" b="0" dirty="0"/>
              <a:t> APs with </a:t>
            </a:r>
            <a:r>
              <a:rPr lang="en-US" sz="1800" dirty="0"/>
              <a:t>MAPC/Co-BF/Co-SR negotiation enabled [9, 10]</a:t>
            </a:r>
          </a:p>
          <a:p>
            <a:pPr lvl="2">
              <a:buFont typeface="Arial" panose="020B0604020202020204" pitchFamily="34" charset="0"/>
              <a:buChar char="•"/>
            </a:pPr>
            <a:r>
              <a:rPr lang="en-US" sz="1600" dirty="0"/>
              <a:t>No measurement/report if the associated AP and OBSS AP do not have Co-BF/Co-SR negotiation enabled</a:t>
            </a:r>
          </a:p>
          <a:p>
            <a:pPr>
              <a:buFont typeface="Arial" panose="020B0604020202020204" pitchFamily="34" charset="0"/>
              <a:buChar char="•"/>
            </a:pPr>
            <a:r>
              <a:rPr lang="en-US" sz="2000" b="0" dirty="0"/>
              <a:t>Which frame can be used to measure OBSS RSSI</a:t>
            </a:r>
          </a:p>
          <a:p>
            <a:pPr lvl="1">
              <a:buFont typeface="Arial" panose="020B0604020202020204" pitchFamily="34" charset="0"/>
              <a:buChar char="•"/>
            </a:pPr>
            <a:r>
              <a:rPr lang="en-US" sz="1800" dirty="0"/>
              <a:t>DL OBSS RSSI:</a:t>
            </a:r>
          </a:p>
          <a:p>
            <a:pPr lvl="2">
              <a:buFont typeface="Arial" panose="020B0604020202020204" pitchFamily="34" charset="0"/>
              <a:buChar char="•"/>
            </a:pPr>
            <a:r>
              <a:rPr lang="en-US" sz="1600" dirty="0"/>
              <a:t>Beacon, Measurement Pilot, and Probe Response (already covered in baseline Beacon request/report)</a:t>
            </a:r>
          </a:p>
          <a:p>
            <a:pPr lvl="2">
              <a:buFont typeface="Arial" panose="020B0604020202020204" pitchFamily="34" charset="0"/>
              <a:buChar char="•"/>
            </a:pPr>
            <a:r>
              <a:rPr lang="en-US" sz="1600" dirty="0"/>
              <a:t>Co-BF/Co-SR Invite/Response, ICF, NDPA/NDP, Trigger</a:t>
            </a:r>
          </a:p>
          <a:p>
            <a:pPr lvl="1">
              <a:buFont typeface="Arial" panose="020B0604020202020204" pitchFamily="34" charset="0"/>
              <a:buChar char="•"/>
            </a:pPr>
            <a:r>
              <a:rPr lang="en-US" sz="1800" dirty="0"/>
              <a:t>UL OBSS RSSI: Probe Request, Beacon Report, ICR, CSI report, BA</a:t>
            </a:r>
          </a:p>
          <a:p>
            <a:pPr>
              <a:buFont typeface="Arial" panose="020B0604020202020204" pitchFamily="34" charset="0"/>
              <a:buChar char="•"/>
            </a:pPr>
            <a:r>
              <a:rPr lang="en-US" sz="2000" b="0" dirty="0"/>
              <a:t>When can OBSS RSSI be requested/measured/reported</a:t>
            </a:r>
          </a:p>
          <a:p>
            <a:pPr lvl="1">
              <a:buFont typeface="Arial" panose="020B0604020202020204" pitchFamily="34" charset="0"/>
              <a:buChar char="•"/>
            </a:pPr>
            <a:r>
              <a:rPr lang="en-US" sz="1800" b="0" dirty="0"/>
              <a:t>Existing rules: Beacon request/report, Probe Request</a:t>
            </a:r>
          </a:p>
          <a:p>
            <a:pPr lvl="1">
              <a:buFont typeface="Arial" panose="020B0604020202020204" pitchFamily="34" charset="0"/>
              <a:buChar char="•"/>
            </a:pPr>
            <a:r>
              <a:rPr lang="en-US" sz="1800" dirty="0"/>
              <a:t>New rules: MAPC/Co-BF/Co-SR negotiation, Co-BF/Co-SR preparation/invite/response, Reporting Condition, Measurement Duration/Mode</a:t>
            </a:r>
            <a:endParaRPr lang="en-US" sz="1800" b="0" dirty="0"/>
          </a:p>
        </p:txBody>
      </p:sp>
      <p:sp>
        <p:nvSpPr>
          <p:cNvPr id="4" name="Slide Number Placeholder 3">
            <a:extLst>
              <a:ext uri="{FF2B5EF4-FFF2-40B4-BE49-F238E27FC236}">
                <a16:creationId xmlns:a16="http://schemas.microsoft.com/office/drawing/2014/main" id="{DBD6F749-C6F4-4E7C-9190-9480ADB596D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D9BC96A-FD7B-48E6-86DF-1E53C35F7874}"/>
              </a:ext>
            </a:extLst>
          </p:cNvPr>
          <p:cNvSpPr>
            <a:spLocks noGrp="1"/>
          </p:cNvSpPr>
          <p:nvPr>
            <p:ph type="ftr" idx="14"/>
          </p:nvPr>
        </p:nvSpPr>
        <p:spPr/>
        <p:txBody>
          <a:bodyPr/>
          <a:lstStyle/>
          <a:p>
            <a:r>
              <a:rPr lang="da-DK"/>
              <a:t>Yongsen Ma et al., Samsung</a:t>
            </a:r>
            <a:endParaRPr lang="en-GB" dirty="0"/>
          </a:p>
        </p:txBody>
      </p:sp>
      <p:sp>
        <p:nvSpPr>
          <p:cNvPr id="6" name="Date Placeholder 5">
            <a:extLst>
              <a:ext uri="{FF2B5EF4-FFF2-40B4-BE49-F238E27FC236}">
                <a16:creationId xmlns:a16="http://schemas.microsoft.com/office/drawing/2014/main" id="{62DEDD72-6E6A-4E38-894B-7A3B1FA59D84}"/>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4519001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802.11 templete1.potx" id="{258C81C6-E9C8-447C-A3A1-ADB1F4A792E6}" vid="{7B9275B1-FA26-4CBD-BDC1-6FAEB0754B1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802.11 templete1</Template>
  <TotalTime>133134</TotalTime>
  <Words>2304</Words>
  <Application>Microsoft Office PowerPoint</Application>
  <PresentationFormat>Widescreen</PresentationFormat>
  <Paragraphs>236</Paragraphs>
  <Slides>15</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Times New Roman</vt:lpstr>
      <vt:lpstr>Wingdings</vt:lpstr>
      <vt:lpstr>Office Theme</vt:lpstr>
      <vt:lpstr>Document</vt:lpstr>
      <vt:lpstr>Enhanced Beacon Report</vt:lpstr>
      <vt:lpstr>Abstract</vt:lpstr>
      <vt:lpstr>Background</vt:lpstr>
      <vt:lpstr>Recap: OBSS RSSI Measurements for Co-BF/Co-SR User Selection</vt:lpstr>
      <vt:lpstr>Recap: Beacon Request/Report</vt:lpstr>
      <vt:lpstr>Requirements for Enhanced Beacon Report</vt:lpstr>
      <vt:lpstr>Proposed Changes (1/3): Enhanced Beacon Report Initiated by Non-AP STAs</vt:lpstr>
      <vt:lpstr>Proposed Changes (2/3): Enhanced Beacon Report for UL OBSS RSSI Measurements</vt:lpstr>
      <vt:lpstr>Proposed Changes (3/3): Framework for OBSS RSSI Request/Measurement/Report</vt:lpstr>
      <vt:lpstr>Conclusions</vt:lpstr>
      <vt:lpstr>References</vt:lpstr>
      <vt:lpstr>Straw Polls</vt:lpstr>
      <vt:lpstr>Backup</vt:lpstr>
      <vt:lpstr>Recap: Co-BF Sounding and Transmission Sequence</vt:lpstr>
      <vt:lpstr>Recap: Co-SR Transmission Sequence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Yongsen Ma</dc:creator>
  <cp:keywords>doc.: IEEE 802.11-yy/xxxxr0</cp:keywords>
  <cp:lastModifiedBy>Yongsen Ma</cp:lastModifiedBy>
  <cp:revision>1088</cp:revision>
  <cp:lastPrinted>1601-01-01T00:00:00Z</cp:lastPrinted>
  <dcterms:created xsi:type="dcterms:W3CDTF">2025-01-06T18:52:45Z</dcterms:created>
  <dcterms:modified xsi:type="dcterms:W3CDTF">2025-07-16T21:00:23Z</dcterms:modified>
  <cp:category>Yongsen Ma, Samsung</cp:category>
</cp:coreProperties>
</file>