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vsdx" ContentType="application/vnd.ms-visio.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331" r:id="rId2"/>
    <p:sldId id="406" r:id="rId3"/>
    <p:sldId id="414" r:id="rId4"/>
    <p:sldId id="415" r:id="rId5"/>
    <p:sldId id="416" r:id="rId6"/>
    <p:sldId id="425" r:id="rId7"/>
    <p:sldId id="420" r:id="rId8"/>
    <p:sldId id="417" r:id="rId9"/>
    <p:sldId id="418" r:id="rId10"/>
    <p:sldId id="412" r:id="rId11"/>
    <p:sldId id="419" r:id="rId12"/>
    <p:sldId id="424" r:id="rId13"/>
    <p:sldId id="421" r:id="rId14"/>
    <p:sldId id="423" r:id="rId15"/>
    <p:sldId id="422" r:id="rId16"/>
  </p:sldIdLst>
  <p:sldSz cx="9144000" cy="6858000" type="screen4x3"/>
  <p:notesSz cx="6794500" cy="99314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312">
          <p15:clr>
            <a:srgbClr val="A4A3A4"/>
          </p15:clr>
        </p15:guide>
        <p15:guide id="2" pos="28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lein, Arik" initials="Arik" lastIdx="16" clrIdx="0">
    <p:extLst>
      <p:ext uri="{19B8F6BF-5375-455C-9EA6-DF929625EA0E}">
        <p15:presenceInfo xmlns:p15="http://schemas.microsoft.com/office/powerpoint/2012/main" userId="Klein, Arik" providerId="None"/>
      </p:ext>
    </p:extLst>
  </p:cmAuthor>
  <p:cmAuthor id="2" name="Huang, Po-kai" initials="HP" lastIdx="15" clrIdx="1">
    <p:extLst>
      <p:ext uri="{19B8F6BF-5375-455C-9EA6-DF929625EA0E}">
        <p15:presenceInfo xmlns:p15="http://schemas.microsoft.com/office/powerpoint/2012/main" userId="S-1-5-21-725345543-602162358-527237240-2471230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3300"/>
    <a:srgbClr val="339A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92" autoAdjust="0"/>
    <p:restoredTop sz="94595" autoAdjust="0"/>
  </p:normalViewPr>
  <p:slideViewPr>
    <p:cSldViewPr>
      <p:cViewPr varScale="1">
        <p:scale>
          <a:sx n="67" d="100"/>
          <a:sy n="67" d="100"/>
        </p:scale>
        <p:origin x="1240" y="44"/>
      </p:cViewPr>
      <p:guideLst>
        <p:guide orient="horz" pos="2160"/>
        <p:guide pos="2880"/>
      </p:guideLst>
    </p:cSldViewPr>
  </p:slideViewPr>
  <p:outlineViewPr>
    <p:cViewPr>
      <p:scale>
        <a:sx n="50" d="100"/>
        <a:sy n="50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3426" y="-72"/>
      </p:cViewPr>
      <p:guideLst>
        <p:guide orient="horz" pos="2312"/>
        <p:guide pos="28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55FA4C3-EA6F-4DEC-9A5B-DA9F4B2DCCD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286125" y="206375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3847927-4241-4395-85F2-4DA1D4673C1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682625" y="206375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0835B85C-0C92-4AAB-B5CD-5874F0F8496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3779838" y="9612313"/>
            <a:ext cx="24098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216F8561-CC11-4763-86D6-E7ED36EFF48D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067050" y="9612313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A7A4710E-391E-40EE-B9A8-9D33E6E92389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4342" name="Line 6">
            <a:extLst>
              <a:ext uri="{FF2B5EF4-FFF2-40B4-BE49-F238E27FC236}">
                <a16:creationId xmlns:a16="http://schemas.microsoft.com/office/drawing/2014/main" id="{5F56412F-514B-4C5E-8C72-CCE02BB37E88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415925"/>
            <a:ext cx="543242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1511" name="Rectangle 7">
            <a:extLst>
              <a:ext uri="{FF2B5EF4-FFF2-40B4-BE49-F238E27FC236}">
                <a16:creationId xmlns:a16="http://schemas.microsoft.com/office/drawing/2014/main" id="{EE46596A-ED38-406F-B588-A1AE73AFE6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1038" y="9612313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defTabSz="93345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4344" name="Line 8">
            <a:extLst>
              <a:ext uri="{FF2B5EF4-FFF2-40B4-BE49-F238E27FC236}">
                <a16:creationId xmlns:a16="http://schemas.microsoft.com/office/drawing/2014/main" id="{BD52F7B8-7212-4565-994E-D2E4DC0E1C8C}"/>
              </a:ext>
            </a:extLst>
          </p:cNvPr>
          <p:cNvSpPr>
            <a:spLocks noChangeShapeType="1"/>
          </p:cNvSpPr>
          <p:nvPr/>
        </p:nvSpPr>
        <p:spPr bwMode="auto">
          <a:xfrm>
            <a:off x="681038" y="9599613"/>
            <a:ext cx="5583237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947202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A165344A-BCBA-4503-B758-E91B7019013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3328988" y="120650"/>
            <a:ext cx="2825750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33450">
              <a:defRPr sz="1400" b="1"/>
            </a:lvl1pPr>
          </a:lstStyle>
          <a:p>
            <a:pPr>
              <a:defRPr/>
            </a:pPr>
            <a:r>
              <a:rPr lang="en-GB"/>
              <a:t>doc.: IEEE 802.11-12/0866r0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92CFA2B8-A839-4F7B-A8F9-45D426ADBAD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641350" y="120650"/>
            <a:ext cx="2046288" cy="212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defTabSz="933450">
              <a:defRPr sz="1400" b="1"/>
            </a:lvl1pPr>
          </a:lstStyle>
          <a:p>
            <a:pPr>
              <a:defRPr/>
            </a:pPr>
            <a:r>
              <a:rPr lang="en-US" altLang="en-US"/>
              <a:t>July 2013</a:t>
            </a:r>
            <a:endParaRPr lang="en-GB" altLang="en-US"/>
          </a:p>
        </p:txBody>
      </p:sp>
      <p:sp>
        <p:nvSpPr>
          <p:cNvPr id="13316" name="Rectangle 4">
            <a:extLst>
              <a:ext uri="{FF2B5EF4-FFF2-40B4-BE49-F238E27FC236}">
                <a16:creationId xmlns:a16="http://schemas.microsoft.com/office/drawing/2014/main" id="{E12586DF-74E9-42FA-92D8-CB004E81097A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3925" y="750888"/>
            <a:ext cx="4948238" cy="371157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5E92402-188A-4BA7-8E2B-60EBEB15FFE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4875" y="4716463"/>
            <a:ext cx="4984750" cy="4471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746" tIns="46079" rIns="93746" bIns="4607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E2EF01C8-FB3D-4155-B52F-C120FD475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3286125" y="9615488"/>
            <a:ext cx="286861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5pPr marL="458788" lvl="4" algn="r" defTabSz="933450">
              <a:defRPr/>
            </a:lvl5pPr>
          </a:lstStyle>
          <a:p>
            <a:pPr lvl="4">
              <a:defRPr/>
            </a:pPr>
            <a:r>
              <a:rPr lang="en-GB"/>
              <a:t>Clint Chaplin, Chair (Samsung)</a:t>
            </a:r>
          </a:p>
        </p:txBody>
      </p:sp>
      <p:sp>
        <p:nvSpPr>
          <p:cNvPr id="2055" name="Rectangle 7">
            <a:extLst>
              <a:ext uri="{FF2B5EF4-FFF2-40B4-BE49-F238E27FC236}">
                <a16:creationId xmlns:a16="http://schemas.microsoft.com/office/drawing/2014/main" id="{CBACD2E4-B6D6-47BB-8DEB-DC83A37FBF3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146425" y="9615488"/>
            <a:ext cx="512763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defTabSz="933450">
              <a:defRPr/>
            </a:lvl1pPr>
          </a:lstStyle>
          <a:p>
            <a:pPr>
              <a:defRPr/>
            </a:pPr>
            <a:r>
              <a:rPr lang="en-GB" altLang="en-US"/>
              <a:t>Page </a:t>
            </a:r>
            <a:fld id="{6D97498F-4D25-4339-A505-6DFAF1C539A8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1272" name="Rectangle 8">
            <a:extLst>
              <a:ext uri="{FF2B5EF4-FFF2-40B4-BE49-F238E27FC236}">
                <a16:creationId xmlns:a16="http://schemas.microsoft.com/office/drawing/2014/main" id="{5AB43281-AFEB-4794-91F4-4DEB6BFEFF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3" y="9615488"/>
            <a:ext cx="711200" cy="182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/>
              <a:t>Submission</a:t>
            </a:r>
          </a:p>
        </p:txBody>
      </p:sp>
      <p:sp>
        <p:nvSpPr>
          <p:cNvPr id="13321" name="Line 9">
            <a:extLst>
              <a:ext uri="{FF2B5EF4-FFF2-40B4-BE49-F238E27FC236}">
                <a16:creationId xmlns:a16="http://schemas.microsoft.com/office/drawing/2014/main" id="{86DC4FDC-7731-4889-B2D9-586AD7BC58BF}"/>
              </a:ext>
            </a:extLst>
          </p:cNvPr>
          <p:cNvSpPr>
            <a:spLocks noChangeShapeType="1"/>
          </p:cNvSpPr>
          <p:nvPr/>
        </p:nvSpPr>
        <p:spPr bwMode="auto">
          <a:xfrm>
            <a:off x="709613" y="9613900"/>
            <a:ext cx="5375275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3322" name="Line 10">
            <a:extLst>
              <a:ext uri="{FF2B5EF4-FFF2-40B4-BE49-F238E27FC236}">
                <a16:creationId xmlns:a16="http://schemas.microsoft.com/office/drawing/2014/main" id="{A608F1E5-A3E0-4039-9B0C-798F9ECC18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35000" y="317500"/>
            <a:ext cx="55245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220310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1143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2286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3429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457200" algn="l" defTabSz="93345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>
            <a:extLst>
              <a:ext uri="{FF2B5EF4-FFF2-40B4-BE49-F238E27FC236}">
                <a16:creationId xmlns:a16="http://schemas.microsoft.com/office/drawing/2014/main" id="{F360D31C-0BCD-4994-837B-7A36503701B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US" altLang="en-US" sz="1400"/>
              <a:t>July 2013</a:t>
            </a:r>
            <a:endParaRPr lang="en-GB" altLang="en-US" sz="14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49943552-E89A-4A9E-AAEF-4B47750FB3F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xfrm>
            <a:off x="5513388" y="120650"/>
            <a:ext cx="641350" cy="2127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/>
              <a:t>doc.: IEEE 802.11-12/0866r0</a:t>
            </a:r>
          </a:p>
        </p:txBody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6389D189-BBDC-4D3B-87C2-07BBB8BCAA06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641350" y="120650"/>
            <a:ext cx="827088" cy="21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 sz="1400" b="1"/>
              <a:t>September 2012</a:t>
            </a:r>
          </a:p>
        </p:txBody>
      </p:sp>
      <p:sp>
        <p:nvSpPr>
          <p:cNvPr id="16389" name="Rectangle 6">
            <a:extLst>
              <a:ext uri="{FF2B5EF4-FFF2-40B4-BE49-F238E27FC236}">
                <a16:creationId xmlns:a16="http://schemas.microsoft.com/office/drawing/2014/main" id="{44F662B7-7009-4912-B6F1-2566616E04F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xfrm>
            <a:off x="5230813" y="9615488"/>
            <a:ext cx="923925" cy="18256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458788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159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3731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8303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2287588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lvl="4">
              <a:spcBef>
                <a:spcPct val="0"/>
              </a:spcBef>
            </a:pPr>
            <a:r>
              <a:rPr lang="en-GB" altLang="en-US"/>
              <a:t>Clint Chaplin, Chair (Samsung)</a:t>
            </a:r>
          </a:p>
        </p:txBody>
      </p:sp>
      <p:sp>
        <p:nvSpPr>
          <p:cNvPr id="16390" name="Rectangle 7">
            <a:extLst>
              <a:ext uri="{FF2B5EF4-FFF2-40B4-BE49-F238E27FC236}">
                <a16:creationId xmlns:a16="http://schemas.microsoft.com/office/drawing/2014/main" id="{B391E2D3-A1E1-4C5E-92B9-D1E2EC5F3D3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34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34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r>
              <a:rPr lang="en-GB" altLang="en-US"/>
              <a:t>Page </a:t>
            </a:r>
            <a:fld id="{5BBD4055-202F-46DB-9486-BD49C6FC6D52}" type="slidenum">
              <a:rPr lang="en-GB" altLang="en-US" smtClean="0"/>
              <a:pPr>
                <a:spcBef>
                  <a:spcPct val="0"/>
                </a:spcBef>
              </a:pPr>
              <a:t>1</a:t>
            </a:fld>
            <a:endParaRPr lang="en-GB" altLang="en-US"/>
          </a:p>
        </p:txBody>
      </p:sp>
      <p:sp>
        <p:nvSpPr>
          <p:cNvPr id="16391" name="Rectangle 2">
            <a:extLst>
              <a:ext uri="{FF2B5EF4-FFF2-40B4-BE49-F238E27FC236}">
                <a16:creationId xmlns:a16="http://schemas.microsoft.com/office/drawing/2014/main" id="{580814C7-1F51-4760-8C05-47A916B4AC3D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2338" y="750888"/>
            <a:ext cx="4949825" cy="3711575"/>
          </a:xfrm>
          <a:ln/>
        </p:spPr>
      </p:sp>
      <p:sp>
        <p:nvSpPr>
          <p:cNvPr id="16392" name="Rectangle 3">
            <a:extLst>
              <a:ext uri="{FF2B5EF4-FFF2-40B4-BE49-F238E27FC236}">
                <a16:creationId xmlns:a16="http://schemas.microsoft.com/office/drawing/2014/main" id="{BE9BB772-6625-4649-81F5-E381AB6E634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2918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24A0396-1A4E-4409-96DE-494DDD5FDC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54724FB4-94AE-4750-B841-108DEBC86DEF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654A75B2-D015-133F-F99A-361A78F4844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6804248" y="6475413"/>
            <a:ext cx="2016224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zh-CN" dirty="0" err="1"/>
              <a:t>Guogang</a:t>
            </a:r>
            <a:r>
              <a:rPr lang="en-US" altLang="zh-CN" dirty="0"/>
              <a:t> Huang (Huawei)</a:t>
            </a:r>
            <a:endParaRPr lang="en-GB" dirty="0"/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86300E1E-FA07-41D3-BAAF-6E8157D8E09F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425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en-US" dirty="0"/>
              <a:t>July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05707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BE2C725E-CEC6-4239-BAB5-230F69D894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64917E5-2694-35C2-56FD-CD52CE5248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6804248" y="6475413"/>
            <a:ext cx="1944216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Guogang Huang (Huawei)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99979FC-1938-4260-B7A3-E84F978AEA5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425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en-US" dirty="0"/>
              <a:t>July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62605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6">
            <a:extLst>
              <a:ext uri="{FF2B5EF4-FFF2-40B4-BE49-F238E27FC236}">
                <a16:creationId xmlns:a16="http://schemas.microsoft.com/office/drawing/2014/main" id="{3933CA27-7287-4786-B3D2-342F4ACB5C7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36058778-6F47-4E07-8D0C-6A1D61C757E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486B718A-BF64-5278-43D9-982E2E752C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6876256" y="6475413"/>
            <a:ext cx="1872208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Guogang Huang (Huawei)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392E3F7-6ECE-49C8-A0C9-D447BF1534B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94256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en-US" dirty="0"/>
              <a:t>July 2024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8136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B4A7A8C-72DF-41BA-8169-B042054B5E7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85800"/>
            <a:ext cx="7772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58C2B0C1-6B28-42F7-BBBE-C47739494A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4213" y="1989138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1CADB04A-8BC5-4077-AD64-B68ADEED303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96913" y="332601"/>
            <a:ext cx="104515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>
              <a:defRPr sz="1800" b="1"/>
            </a:lvl1pPr>
          </a:lstStyle>
          <a:p>
            <a:pPr>
              <a:defRPr/>
            </a:pPr>
            <a:r>
              <a:rPr lang="en-US" altLang="en-US" dirty="0"/>
              <a:t>April 2025</a:t>
            </a:r>
            <a:endParaRPr lang="en-GB" altLang="en-US" dirty="0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DEC7A05B-326C-4C35-B0D7-96B86EFC79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344988" y="6475413"/>
            <a:ext cx="530225" cy="18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ctr">
              <a:defRPr/>
            </a:lvl1pPr>
          </a:lstStyle>
          <a:p>
            <a:pPr>
              <a:defRPr/>
            </a:pPr>
            <a:r>
              <a:rPr lang="en-GB" altLang="en-US"/>
              <a:t>Slide </a:t>
            </a:r>
            <a:fld id="{B49C4EAE-3D00-4EB7-8462-25329E06137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  <p:sp>
        <p:nvSpPr>
          <p:cNvPr id="1031" name="Rectangle 7">
            <a:extLst>
              <a:ext uri="{FF2B5EF4-FFF2-40B4-BE49-F238E27FC236}">
                <a16:creationId xmlns:a16="http://schemas.microsoft.com/office/drawing/2014/main" id="{F47EBAF5-52AC-49CF-A3FD-31E596F2D8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41908" y="331014"/>
            <a:ext cx="3270255" cy="276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>
            <a:lvl1pPr marL="342900" indent="-342900"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4572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9144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1371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18288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22860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lvl="4" algn="r">
              <a:defRPr/>
            </a:pPr>
            <a:r>
              <a:rPr lang="en-GB" altLang="en-US" sz="1800" b="1" dirty="0"/>
              <a:t>doc.: IEEE 802.11-25/</a:t>
            </a:r>
            <a:r>
              <a:rPr lang="en-US" altLang="en-US" sz="1800" b="1" dirty="0"/>
              <a:t>1137</a:t>
            </a:r>
            <a:r>
              <a:rPr lang="en-GB" altLang="en-US" sz="1800" b="1" dirty="0"/>
              <a:t>r1</a:t>
            </a:r>
          </a:p>
        </p:txBody>
      </p:sp>
      <p:sp>
        <p:nvSpPr>
          <p:cNvPr id="1032" name="Line 8">
            <a:extLst>
              <a:ext uri="{FF2B5EF4-FFF2-40B4-BE49-F238E27FC236}">
                <a16:creationId xmlns:a16="http://schemas.microsoft.com/office/drawing/2014/main" id="{FDC60003-D664-41D3-9C89-AA78BAF9E527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09600"/>
            <a:ext cx="7772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033" name="Rectangle 9">
            <a:extLst>
              <a:ext uri="{FF2B5EF4-FFF2-40B4-BE49-F238E27FC236}">
                <a16:creationId xmlns:a16="http://schemas.microsoft.com/office/drawing/2014/main" id="{8031D55B-1F73-4D59-B8F1-227F435EA8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6475413"/>
            <a:ext cx="718145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defRPr/>
            </a:pPr>
            <a:r>
              <a:rPr lang="en-GB" altLang="en-US" dirty="0"/>
              <a:t>Submission</a:t>
            </a:r>
          </a:p>
        </p:txBody>
      </p:sp>
      <p:sp>
        <p:nvSpPr>
          <p:cNvPr id="1034" name="Line 10">
            <a:extLst>
              <a:ext uri="{FF2B5EF4-FFF2-40B4-BE49-F238E27FC236}">
                <a16:creationId xmlns:a16="http://schemas.microsoft.com/office/drawing/2014/main" id="{A5E172D9-FA67-45B8-9FE7-7DF4FC3AC9D3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6477000"/>
            <a:ext cx="7848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Rectangle 5">
            <a:extLst>
              <a:ext uri="{FF2B5EF4-FFF2-40B4-BE49-F238E27FC236}">
                <a16:creationId xmlns:a16="http://schemas.microsoft.com/office/drawing/2014/main" id="{97A672E9-0B6E-BA67-CFFA-0C207F6BED4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>
          <a:xfrm>
            <a:off x="6660232" y="6475413"/>
            <a:ext cx="1874168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 dirty="0"/>
              <a:t>Guogang Huang (Huawei)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760" r:id="rId1"/>
    <p:sldLayoutId id="2147485761" r:id="rId2"/>
    <p:sldLayoutId id="2147485766" r:id="rId3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08585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42875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17716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5pPr>
      <a:lvl6pPr marL="22288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6pPr>
      <a:lvl7pPr marL="26860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7pPr>
      <a:lvl8pPr marL="31432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8pPr>
      <a:lvl9pPr marL="3600450" indent="-228600" algn="l" rtl="0" eaLnBrk="0" fontAlgn="base" hangingPunct="0">
        <a:spcBef>
          <a:spcPct val="20000"/>
        </a:spcBef>
        <a:spcAft>
          <a:spcPct val="0"/>
        </a:spcAft>
        <a:buChar char="•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Visio___1.vsd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4DFE3077-6BFB-4E1C-9218-0E8E2CEA9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GB" altLang="en-US" sz="1200" b="0"/>
              <a:t>Slide </a:t>
            </a:r>
            <a:fld id="{9B20EFD3-9F87-4CC4-BE12-53B84810E182}" type="slidenum">
              <a:rPr lang="en-GB" altLang="en-US" sz="1200" b="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GB" altLang="en-US" sz="1200" b="0"/>
          </a:p>
        </p:txBody>
      </p:sp>
      <p:sp>
        <p:nvSpPr>
          <p:cNvPr id="15365" name="Rectangle 2">
            <a:extLst>
              <a:ext uri="{FF2B5EF4-FFF2-40B4-BE49-F238E27FC236}">
                <a16:creationId xmlns:a16="http://schemas.microsoft.com/office/drawing/2014/main" id="{5EB80220-6DDA-46D8-A532-4F8294B75F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zh-CN" dirty="0"/>
              <a:t>AP-directed Roaming</a:t>
            </a:r>
            <a:endParaRPr lang="en-GB" altLang="en-US" dirty="0"/>
          </a:p>
        </p:txBody>
      </p:sp>
      <p:sp>
        <p:nvSpPr>
          <p:cNvPr id="15366" name="Rectangle 4">
            <a:extLst>
              <a:ext uri="{FF2B5EF4-FFF2-40B4-BE49-F238E27FC236}">
                <a16:creationId xmlns:a16="http://schemas.microsoft.com/office/drawing/2014/main" id="{AAB4AADD-B9F4-45B4-B9D2-5B5E3506EF5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85799" y="1971369"/>
            <a:ext cx="7772400" cy="381000"/>
          </a:xfrm>
          <a:noFill/>
        </p:spPr>
        <p:txBody>
          <a:bodyPr/>
          <a:lstStyle/>
          <a:p>
            <a:pPr algn="ctr">
              <a:buFontTx/>
              <a:buNone/>
            </a:pPr>
            <a:r>
              <a:rPr lang="en-GB" altLang="en-US" sz="2000" dirty="0"/>
              <a:t>Date:</a:t>
            </a:r>
            <a:r>
              <a:rPr lang="en-GB" altLang="en-US" sz="2000" b="0" dirty="0"/>
              <a:t> 2025-05-30</a:t>
            </a:r>
          </a:p>
        </p:txBody>
      </p:sp>
      <p:sp>
        <p:nvSpPr>
          <p:cNvPr id="15368" name="Rectangle 6">
            <a:extLst>
              <a:ext uri="{FF2B5EF4-FFF2-40B4-BE49-F238E27FC236}">
                <a16:creationId xmlns:a16="http://schemas.microsoft.com/office/drawing/2014/main" id="{1F254AD5-AF47-4227-BA6A-AD2DFF84AC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5300" y="2352369"/>
            <a:ext cx="1447800" cy="38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075" tIns="46038" rIns="92075" bIns="46038"/>
          <a:lstStyle>
            <a:lvl1pPr marL="342900" indent="-342900">
              <a:spcBef>
                <a:spcPct val="20000"/>
              </a:spcBef>
              <a:buChar char="•"/>
              <a:defRPr sz="2400" b="1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buFontTx/>
              <a:buNone/>
            </a:pPr>
            <a:r>
              <a:rPr lang="en-GB" altLang="en-US" sz="2000" dirty="0"/>
              <a:t>Authors:</a:t>
            </a:r>
            <a:endParaRPr lang="en-GB" altLang="en-US" sz="2000" b="0" dirty="0"/>
          </a:p>
        </p:txBody>
      </p:sp>
      <p:sp>
        <p:nvSpPr>
          <p:cNvPr id="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6804248" y="6475413"/>
            <a:ext cx="1944216" cy="184666"/>
          </a:xfrm>
        </p:spPr>
        <p:txBody>
          <a:bodyPr/>
          <a:lstStyle/>
          <a:p>
            <a:pPr>
              <a:defRPr/>
            </a:pPr>
            <a:r>
              <a:rPr lang="en-GB" dirty="0"/>
              <a:t>Guogang Huang (Huawei)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AA909B8-954B-00B2-C988-2905B9E3D42F}"/>
              </a:ext>
            </a:extLst>
          </p:cNvPr>
          <p:cNvSpPr txBox="1">
            <a:spLocks/>
          </p:cNvSpPr>
          <p:nvPr/>
        </p:nvSpPr>
        <p:spPr>
          <a:xfrm>
            <a:off x="696913" y="332601"/>
            <a:ext cx="1570831" cy="276999"/>
          </a:xfrm>
          <a:prstGeom prst="rect">
            <a:avLst/>
          </a:prstGeom>
        </p:spPr>
        <p:txBody>
          <a:bodyPr/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200" kern="120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1600" b="1" dirty="0"/>
              <a:t>May 2025</a:t>
            </a:r>
          </a:p>
        </p:txBody>
      </p:sp>
      <p:graphicFrame>
        <p:nvGraphicFramePr>
          <p:cNvPr id="9" name="Object 3">
            <a:extLst>
              <a:ext uri="{FF2B5EF4-FFF2-40B4-BE49-F238E27FC236}">
                <a16:creationId xmlns:a16="http://schemas.microsoft.com/office/drawing/2014/main" id="{B294AE0F-10DC-4842-AE3F-87C93B3D1A8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7580001"/>
              </p:ext>
            </p:extLst>
          </p:nvPr>
        </p:nvGraphicFramePr>
        <p:xfrm>
          <a:off x="1022349" y="2800657"/>
          <a:ext cx="7099300" cy="35086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68" name="Document" r:id="rId4" imgW="8243994" imgH="4487224" progId="Word.Document.8">
                  <p:embed/>
                </p:oleObj>
              </mc:Choice>
              <mc:Fallback>
                <p:oleObj name="Document" r:id="rId4" imgW="8243994" imgH="4487224" progId="Word.Document.8">
                  <p:embed/>
                  <p:pic>
                    <p:nvPicPr>
                      <p:cNvPr id="2" name="Object 3">
                        <a:extLst>
                          <a:ext uri="{FF2B5EF4-FFF2-40B4-BE49-F238E27FC236}">
                            <a16:creationId xmlns:a16="http://schemas.microsoft.com/office/drawing/2014/main" id="{C3BA3063-1181-389F-D3EE-75934725F791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49" y="2800657"/>
                        <a:ext cx="7099300" cy="350866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55EAA01-3983-4CD7-888E-71909D6233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Summary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7340E55-D82C-4DF2-A824-762038519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989137"/>
            <a:ext cx="7772400" cy="4486275"/>
          </a:xfrm>
        </p:spPr>
        <p:txBody>
          <a:bodyPr/>
          <a:lstStyle/>
          <a:p>
            <a:pPr algn="just"/>
            <a:r>
              <a:rPr lang="en-US" altLang="zh-CN" sz="1800" dirty="0"/>
              <a:t>In this contribution, we propose an AP-directed SMD BSS transition method. Specifically, </a:t>
            </a:r>
          </a:p>
          <a:p>
            <a:pPr lvl="1" algn="just"/>
            <a:r>
              <a:rPr lang="en-US" altLang="zh-CN" sz="1600" dirty="0"/>
              <a:t>Add a Type bit within the Request Mode field of the BTM Request to guide the non-AP MLD to do the SMD BSS transition preparation or execution</a:t>
            </a:r>
          </a:p>
          <a:p>
            <a:pPr lvl="2" algn="just"/>
            <a:r>
              <a:rPr lang="en-US" altLang="zh-CN" sz="1400" dirty="0"/>
              <a:t>Define a Per-TID Buffer Report element and include it within the BTM Request frame to help the non-AP MLD makes decision on which TID of DL data should be requested to retrieve. </a:t>
            </a:r>
          </a:p>
          <a:p>
            <a:pPr lvl="2" algn="just"/>
            <a:r>
              <a:rPr lang="en-US" altLang="zh-CN" sz="1400" dirty="0"/>
              <a:t>Also include this Per-TID Buffer Report element within the Link Reconfiguration Response frame to tell the non-AP MLD know how much traffic for each requested TID need to be retrieved after the DS mapping change. </a:t>
            </a:r>
          </a:p>
          <a:p>
            <a:pPr lvl="1" algn="just"/>
            <a:r>
              <a:rPr lang="en-US" altLang="zh-CN" sz="1600" dirty="0"/>
              <a:t>The current AP MLD sends the Link Reconfiguration Notify with deleting all the setup links to terminate the DL data retrieval. </a:t>
            </a:r>
          </a:p>
          <a:p>
            <a:pPr lvl="1" algn="just"/>
            <a:r>
              <a:rPr lang="en-US" altLang="zh-CN" sz="1600" dirty="0"/>
              <a:t>The non-AP MLD indicates the termination of the DL data retrieval within the Multi-STA BA by defining a new feedback type. </a:t>
            </a:r>
          </a:p>
          <a:p>
            <a:pPr lvl="2" algn="just"/>
            <a:endParaRPr lang="en-US" altLang="zh-CN" sz="1400" dirty="0"/>
          </a:p>
          <a:p>
            <a:pPr lvl="2" algn="just"/>
            <a:endParaRPr lang="en-US" altLang="zh-CN" sz="1400" dirty="0"/>
          </a:p>
          <a:p>
            <a:pPr lvl="1" algn="just"/>
            <a:endParaRPr lang="en-US" altLang="zh-CN" sz="1600" dirty="0"/>
          </a:p>
          <a:p>
            <a:pPr marL="457200" lvl="1" indent="0" algn="just">
              <a:buNone/>
            </a:pP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414E435-8E5A-4385-8206-F8E7A167B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9F59E8E-D20D-4BCC-A7AD-ACE7D4289E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601744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3ABFA0E-D8DC-4338-B98E-3E9A2FD3AF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References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5BD52D6-AB58-44DE-A7BD-E1F788AEEE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altLang="zh-CN" sz="1600" dirty="0"/>
              <a:t>[1] 11-25-0566-10-00bn-pdt-mac-on-seamless-roaming-part-1.docx</a:t>
            </a:r>
          </a:p>
          <a:p>
            <a:pPr marL="0" indent="0">
              <a:buNone/>
            </a:pPr>
            <a:r>
              <a:rPr lang="en-US" altLang="zh-CN" sz="1600" dirty="0"/>
              <a:t>[2] Draft P802.11bn_D0.2</a:t>
            </a:r>
            <a:endParaRPr lang="zh-CN" altLang="en-US" sz="16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F97F8C37-BD17-4B81-A5D8-EBFDE8206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11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013805D-46D4-4C1B-BE6F-8D1685BDBE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96607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FB7CF9E-01C9-44C8-8583-1D83606D0E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Appendix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097A717E-B160-4A94-B7B3-2B782A1D4F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2" y="1989138"/>
            <a:ext cx="7992243" cy="1964308"/>
          </a:xfrm>
        </p:spPr>
        <p:txBody>
          <a:bodyPr/>
          <a:lstStyle/>
          <a:p>
            <a:r>
              <a:rPr lang="en-US" altLang="zh-CN" sz="2000" dirty="0"/>
              <a:t>In some scenarios, the AP/network side has better understanding when to initiate the roaming preparation and roaming execution. For example, </a:t>
            </a:r>
          </a:p>
          <a:p>
            <a:pPr lvl="1"/>
            <a:r>
              <a:rPr lang="en-US" altLang="zh-CN" sz="1800" dirty="0"/>
              <a:t>Enterprise scenario with AP equipping a scanning radio</a:t>
            </a:r>
          </a:p>
          <a:p>
            <a:pPr lvl="1"/>
            <a:r>
              <a:rPr lang="en-US" altLang="zh-CN" sz="1800" dirty="0"/>
              <a:t>Home scenario with FTTR</a:t>
            </a:r>
          </a:p>
          <a:p>
            <a:pPr lvl="2"/>
            <a:r>
              <a:rPr lang="en-US" altLang="zh-CN" sz="1600" dirty="0"/>
              <a:t>All the APs are deployed in the same160 MHz channel. All the APs can monitor the RSSI of a non-AP STA. 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2FA10224-6448-43FB-95DE-8C0B06F80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12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8213DE4-85B0-4EE6-B3AC-89E8A2A57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5E974066-4B81-46CC-B23A-D6DE492752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03848" y="4269869"/>
            <a:ext cx="3600400" cy="22055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76926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D9C7504-278E-4D7C-9B25-2946CAD0EA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1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9B28096-6E0D-4C6F-829B-9E39F89F7F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/>
              <a:t>Do you support to add a Type bit within the Request Mode field of the BTM Request frame to distinguish the roaming preparation request and the roaming execution request?</a:t>
            </a:r>
          </a:p>
          <a:p>
            <a:pPr lvl="1" algn="just"/>
            <a:r>
              <a:rPr lang="en-US" altLang="zh-CN" sz="1800" dirty="0"/>
              <a:t>Note. The current AP MLD can send an unsolicited BTM Request frame to guide the non-AP MLD to initiate the roaming preparation or the roaming execution at a propriate time point. 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38AE8000-C204-4C4B-B18B-0C950B89FA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13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6AA9892-A8CC-46E1-B8F7-1024FD697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63092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3DA371D4-FDBF-437C-A8A6-E74CCF207F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2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6802328-2376-4693-BCDE-1928C9895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Do you support to use a new Feedback Type value to provide the DL retrieval termination indication within the Multi-STA BA frame?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C7E2577-E119-4108-A186-C2DDE23CBC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14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A4CF469-017A-41CB-B4BB-85527BEFDD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041462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1F17F9-3BCD-4663-90F7-437C76964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SP 3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B9105906-DE8D-4BC0-A12F-96B8CDBA35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2000" dirty="0"/>
              <a:t>Do you support that the current AP MLD can terminate the DL retrieval by sending a Link Reconfiguration Notify frame with deleting all the setup links?</a:t>
            </a:r>
          </a:p>
          <a:p>
            <a:pPr lvl="1" algn="just"/>
            <a:r>
              <a:rPr lang="en-US" altLang="zh-CN" sz="1800" dirty="0"/>
              <a:t>A newly defined element may be included within the Link Reconfiguration Notify frame to indicate which specific reason to terminate the DL retrieval. </a:t>
            </a:r>
            <a:endParaRPr lang="zh-CN" altLang="zh-CN" sz="18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9C1845F3-5A86-4362-BFEB-5A7EF78679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15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7B53575-4933-4BCD-A6A4-70F20C53EF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3557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D42830F-55FC-4F8D-B18B-DEFAC0153C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Introduction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5D716A12-CF6D-4661-9A9C-B58B2870ED9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989138"/>
            <a:ext cx="7772400" cy="4392190"/>
          </a:xfrm>
        </p:spPr>
        <p:txBody>
          <a:bodyPr/>
          <a:lstStyle/>
          <a:p>
            <a:pPr algn="just"/>
            <a:r>
              <a:rPr lang="en-US" altLang="zh-CN" sz="1800" dirty="0"/>
              <a:t>Based on the current 11 Spec., the associated AP is allowed to send an unsolicited BTM Request to guide the non-AP MLD to do the BSS transition. </a:t>
            </a:r>
          </a:p>
          <a:p>
            <a:pPr lvl="1" algn="just"/>
            <a:r>
              <a:rPr lang="en-US" altLang="zh-CN" sz="1600" dirty="0"/>
              <a:t>It’s very important to enable the AP-directed BSS transition, especially for the network provider. (See appendix for details). </a:t>
            </a:r>
          </a:p>
          <a:p>
            <a:pPr algn="just"/>
            <a:r>
              <a:rPr lang="en-US" altLang="zh-CN" sz="1800" dirty="0"/>
              <a:t>In 11bn, a seamless roaming procedure is proposed, which mainly consists of the following three phases [1]:</a:t>
            </a:r>
          </a:p>
          <a:p>
            <a:pPr lvl="1" algn="just"/>
            <a:r>
              <a:rPr lang="en-US" altLang="zh-CN" sz="1600" dirty="0"/>
              <a:t>SMD BSS transition preparation, including neighboring AP MLD discovery,  recommendation and probe. </a:t>
            </a:r>
          </a:p>
          <a:p>
            <a:pPr lvl="1" algn="just"/>
            <a:r>
              <a:rPr lang="en-US" altLang="zh-CN" sz="1600" dirty="0"/>
              <a:t>SMD BSS transition execution</a:t>
            </a:r>
          </a:p>
          <a:p>
            <a:pPr lvl="1" algn="just"/>
            <a:r>
              <a:rPr lang="en-US" altLang="zh-CN" sz="1600" dirty="0"/>
              <a:t>Buffer DL data retrieval</a:t>
            </a:r>
          </a:p>
          <a:p>
            <a:pPr algn="just"/>
            <a:r>
              <a:rPr lang="en-US" altLang="zh-CN" sz="1800" dirty="0"/>
              <a:t>In this contribution, we will give a solution to guide the non-AP MLD to do the SMD BSS transition by reusing existing signaling containers. </a:t>
            </a:r>
          </a:p>
          <a:p>
            <a:pPr lvl="1" algn="just"/>
            <a:r>
              <a:rPr lang="en-US" altLang="zh-CN" sz="1600" dirty="0"/>
              <a:t>i.e. the current AP MLD informs the non-AP MLD when to initiate which operations at a propriate time point. </a:t>
            </a:r>
            <a:endParaRPr lang="zh-CN" altLang="en-US" sz="16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85246E83-FB5B-4857-A3B9-A767B8489A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ACFE661-AAFC-42AC-9AD0-DBAE3E76A7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2213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2C5938D-1684-4A79-8EDD-FB1E652366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Recap SMD BSS Transition Procedure [1]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AC32E985-1C77-4D55-9705-C03BD74A33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B8435F6-3CF2-446C-BC79-F419C4E50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id="{39E0B3A7-5D54-4A08-B170-34B712D9F2D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525327"/>
              </p:ext>
            </p:extLst>
          </p:nvPr>
        </p:nvGraphicFramePr>
        <p:xfrm>
          <a:off x="1671248" y="1628800"/>
          <a:ext cx="5493040" cy="47754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11" name="Visio" r:id="rId3" imgW="6439270" imgH="5600766" progId="Visio.Drawing.15">
                  <p:embed/>
                </p:oleObj>
              </mc:Choice>
              <mc:Fallback>
                <p:oleObj name="Visio" r:id="rId3" imgW="6439270" imgH="5600766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1248" y="1628800"/>
                        <a:ext cx="5493040" cy="477544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8532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6A7B823-CE5E-4073-AF32-CF50E4951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Proposed AP-directed SMD BSS Transition Procedure</a:t>
            </a:r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26D9C88-784B-4386-B588-DEDC2FA54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3FEABAC-8A2E-46AB-84F9-B1E116378B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graphicFrame>
        <p:nvGraphicFramePr>
          <p:cNvPr id="7" name="对象 6">
            <a:extLst>
              <a:ext uri="{FF2B5EF4-FFF2-40B4-BE49-F238E27FC236}">
                <a16:creationId xmlns:a16="http://schemas.microsoft.com/office/drawing/2014/main" id="{19A0D939-5CF3-4C6E-9B34-E1291CD489B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6726040"/>
              </p:ext>
            </p:extLst>
          </p:nvPr>
        </p:nvGraphicFramePr>
        <p:xfrm>
          <a:off x="971600" y="1700808"/>
          <a:ext cx="6975689" cy="46287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4" name="Visio" r:id="rId3" imgW="6429256" imgH="4286250" progId="Visio.Drawing.15">
                  <p:embed/>
                </p:oleObj>
              </mc:Choice>
              <mc:Fallback>
                <p:oleObj name="Visio" r:id="rId3" imgW="6429256" imgH="4286250" progId="Visio.Drawing.15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700808"/>
                        <a:ext cx="6975689" cy="462872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347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4BDA94E-7B58-4978-A80D-C5B6FEAEAF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Unsolicited BTM Request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257A167-8F7E-4587-8B09-86A0A524C29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altLang="zh-CN" sz="1600" dirty="0"/>
              <a:t>Issue: how does the AP MLD trigger the non-AP MLD to do the SMD BSS transition preparation or execution at a propriate time point especially when the BTM Assurance bit within the UHR MAC Capabilities Information field of the UHR Capabilities element is set to 1?</a:t>
            </a:r>
          </a:p>
          <a:p>
            <a:pPr algn="just"/>
            <a:r>
              <a:rPr lang="en-US" altLang="zh-CN" sz="1600" dirty="0"/>
              <a:t>Solution: similar to add a 1-octet Type field within the Link Reconfiguration Request frame, we propose to also </a:t>
            </a:r>
            <a:r>
              <a:rPr lang="en-US" altLang="zh-CN" sz="1600" dirty="0">
                <a:solidFill>
                  <a:srgbClr val="0000FF"/>
                </a:solidFill>
              </a:rPr>
              <a:t>use one bit within the Request Mode of the BTM Request</a:t>
            </a:r>
            <a:r>
              <a:rPr lang="en-US" altLang="zh-CN" sz="1600" dirty="0"/>
              <a:t> to distinguish this BTM request is to request the SMD BSS transition preparation or execution. </a:t>
            </a:r>
          </a:p>
          <a:p>
            <a:pPr lvl="1" algn="just"/>
            <a:r>
              <a:rPr lang="en-US" altLang="zh-CN" sz="1200" dirty="0"/>
              <a:t>E.g. Roaming Preparation Imminent 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47892762-745E-4EBF-9C7C-A10F60C44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FD73CA0-A4F2-4F49-A101-00EF7FDA9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E812E982-1E1E-4249-94FE-CB3D3C957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35896" y="4122287"/>
            <a:ext cx="4464144" cy="720023"/>
          </a:xfrm>
          <a:prstGeom prst="rect">
            <a:avLst/>
          </a:prstGeom>
        </p:spPr>
      </p:pic>
      <p:pic>
        <p:nvPicPr>
          <p:cNvPr id="8" name="图片 7">
            <a:extLst>
              <a:ext uri="{FF2B5EF4-FFF2-40B4-BE49-F238E27FC236}">
                <a16:creationId xmlns:a16="http://schemas.microsoft.com/office/drawing/2014/main" id="{C5989500-1FC3-48FE-8FB3-3EFAA680B55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41403" y="5004629"/>
            <a:ext cx="4314552" cy="1352218"/>
          </a:xfrm>
          <a:prstGeom prst="rect">
            <a:avLst/>
          </a:prstGeom>
        </p:spPr>
      </p:pic>
      <p:cxnSp>
        <p:nvCxnSpPr>
          <p:cNvPr id="10" name="直接箭头连接符 9">
            <a:extLst>
              <a:ext uri="{FF2B5EF4-FFF2-40B4-BE49-F238E27FC236}">
                <a16:creationId xmlns:a16="http://schemas.microsoft.com/office/drawing/2014/main" id="{D0B2201B-4EF2-461A-9411-07EE04506A7E}"/>
              </a:ext>
            </a:extLst>
          </p:cNvPr>
          <p:cNvCxnSpPr/>
          <p:nvPr/>
        </p:nvCxnSpPr>
        <p:spPr bwMode="auto">
          <a:xfrm flipH="1" flipV="1">
            <a:off x="3863582" y="4633154"/>
            <a:ext cx="432048" cy="371475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cxnSp>
        <p:nvCxnSpPr>
          <p:cNvPr id="12" name="直接箭头连接符 11">
            <a:extLst>
              <a:ext uri="{FF2B5EF4-FFF2-40B4-BE49-F238E27FC236}">
                <a16:creationId xmlns:a16="http://schemas.microsoft.com/office/drawing/2014/main" id="{E93F8C5E-50A7-4E72-96A8-5B9EE0876681}"/>
              </a:ext>
            </a:extLst>
          </p:cNvPr>
          <p:cNvCxnSpPr/>
          <p:nvPr/>
        </p:nvCxnSpPr>
        <p:spPr bwMode="auto">
          <a:xfrm flipV="1">
            <a:off x="5015710" y="4628237"/>
            <a:ext cx="3046417" cy="376392"/>
          </a:xfrm>
          <a:prstGeom prst="straightConnector1">
            <a:avLst/>
          </a:prstGeom>
          <a:solidFill>
            <a:schemeClr val="accent1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sm" len="sm"/>
            <a:tailEnd type="triangle"/>
          </a:ln>
          <a:effectLst/>
        </p:spPr>
      </p:cxnSp>
      <p:sp>
        <p:nvSpPr>
          <p:cNvPr id="14" name="矩形 13">
            <a:extLst>
              <a:ext uri="{FF2B5EF4-FFF2-40B4-BE49-F238E27FC236}">
                <a16:creationId xmlns:a16="http://schemas.microsoft.com/office/drawing/2014/main" id="{B034B1CB-4214-4E9E-AF7C-0564131E4D45}"/>
              </a:ext>
            </a:extLst>
          </p:cNvPr>
          <p:cNvSpPr/>
          <p:nvPr/>
        </p:nvSpPr>
        <p:spPr bwMode="auto">
          <a:xfrm>
            <a:off x="7475995" y="4163602"/>
            <a:ext cx="624045" cy="580169"/>
          </a:xfrm>
          <a:prstGeom prst="rect">
            <a:avLst/>
          </a:prstGeom>
          <a:noFill/>
          <a:ln w="28575" cap="flat" cmpd="sng" algn="ctr">
            <a:solidFill>
              <a:srgbClr val="FF000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zh-CN" altLang="en-US" sz="12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65043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67A63B4-45F1-4EF5-8694-BAE46E5E3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Why this explicit indication is needed? 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65DC8819-492E-4307-8081-8DD054C40C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752601"/>
            <a:ext cx="7772400" cy="4722812"/>
          </a:xfrm>
        </p:spPr>
        <p:txBody>
          <a:bodyPr/>
          <a:lstStyle/>
          <a:p>
            <a:pPr algn="just"/>
            <a:r>
              <a:rPr lang="en-US" altLang="zh-CN" sz="2000" dirty="0"/>
              <a:t>Considering the following various scenarios, it’s better to explicitly indicate the BTM Request frame is used for the roaming preparation or execution. Otherwise, the non-AP MLD may get it wrong. </a:t>
            </a:r>
          </a:p>
          <a:p>
            <a:pPr lvl="1" algn="just"/>
            <a:r>
              <a:rPr lang="en-US" altLang="zh-CN" sz="1800" dirty="0"/>
              <a:t>Scenario 1. The non-AP MLD’s moving direction is changed, the AP MLD may recommend a new set of neighboring AP MLDs for the roaming preparation. </a:t>
            </a:r>
          </a:p>
          <a:p>
            <a:pPr lvl="2" algn="just"/>
            <a:r>
              <a:rPr lang="en-US" altLang="zh-CN" sz="1600" dirty="0"/>
              <a:t>The new set of neighboring AP MLDs may be partially overlapped with the previous set of neighboring AP MLDs. </a:t>
            </a:r>
          </a:p>
          <a:p>
            <a:pPr lvl="1" algn="just"/>
            <a:r>
              <a:rPr lang="en-US" altLang="zh-CN" sz="1800" dirty="0"/>
              <a:t>Scenario 2. If the previous roaming preparation with a neighboring AP MLD expires, then the current AP MLD may request the non-AP MLD to redo the roaming preparation by sending a new BTM Request frame. </a:t>
            </a:r>
          </a:p>
          <a:p>
            <a:pPr lvl="1" algn="just"/>
            <a:r>
              <a:rPr lang="en-US" altLang="zh-CN" sz="1800" dirty="0"/>
              <a:t>Scenario 3. In some case, the non-AP MLD may not follow the current AP MLD’s recommendation to do the roaming preparation in time. In this case, the current AP MLD need a way to directly request the non-AP MLD to do the roaming execution.  </a:t>
            </a:r>
            <a:endParaRPr lang="zh-CN" altLang="en-US" sz="1800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E83F4E32-73CD-452E-8CAD-6C659E192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46F59E1-4C46-4D4C-AA36-B1EDD17B7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483635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Pending DL Data Indication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84213" y="1989138"/>
            <a:ext cx="7772400" cy="3168054"/>
          </a:xfrm>
        </p:spPr>
        <p:txBody>
          <a:bodyPr/>
          <a:lstStyle/>
          <a:p>
            <a:r>
              <a:rPr lang="en-US" altLang="zh-CN" sz="1800" dirty="0"/>
              <a:t>Optionally </a:t>
            </a:r>
            <a:r>
              <a:rPr lang="en-US" altLang="zh-CN" sz="1800" dirty="0">
                <a:solidFill>
                  <a:srgbClr val="0000FF"/>
                </a:solidFill>
              </a:rPr>
              <a:t>include a new element (e.g. Per-TID Buffer Report element) to carry the per-TID buffer report of the current AP MLD within the BTM Request frame</a:t>
            </a:r>
            <a:r>
              <a:rPr lang="en-US" altLang="zh-CN" sz="1800" dirty="0"/>
              <a:t>, which can help the non-AP MLD to make decision on which TID of DL data should be retrieved. </a:t>
            </a:r>
          </a:p>
          <a:p>
            <a:pPr lvl="1" algn="just"/>
            <a:r>
              <a:rPr lang="en-US" altLang="zh-CN" sz="1600" dirty="0">
                <a:solidFill>
                  <a:srgbClr val="0000FF"/>
                </a:solidFill>
              </a:rPr>
              <a:t>Optionally include the above new element to carry the per-TID buffer report of the current AP MLD with the Link Reconfiguration Response frame</a:t>
            </a:r>
            <a:r>
              <a:rPr lang="en-US" altLang="zh-CN" sz="1600" dirty="0"/>
              <a:t>, which can help the non-AP MLD know how much traffic for each requested TID need to be retrieved after the DS mapping change. </a:t>
            </a:r>
          </a:p>
          <a:p>
            <a:r>
              <a:rPr lang="en-US" altLang="zh-CN" sz="1800" dirty="0"/>
              <a:t>During the DL data retrieval, the current AP MLD should include a 8-bits TID bitmap within the A-control field of DL MPDUs to indicate whether there is no more pending DL data for each TID. </a:t>
            </a:r>
            <a:endParaRPr lang="zh-CN" altLang="en-US" sz="18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sp>
        <p:nvSpPr>
          <p:cNvPr id="6" name="文本框 5"/>
          <p:cNvSpPr txBox="1"/>
          <p:nvPr/>
        </p:nvSpPr>
        <p:spPr>
          <a:xfrm>
            <a:off x="1259813" y="5229202"/>
            <a:ext cx="73930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Element </a:t>
            </a:r>
          </a:p>
          <a:p>
            <a:pPr algn="ctr"/>
            <a:r>
              <a:rPr lang="en-US" altLang="zh-CN" dirty="0"/>
              <a:t>ID</a:t>
            </a:r>
            <a:endParaRPr lang="zh-CN" altLang="en-US" dirty="0"/>
          </a:p>
        </p:txBody>
      </p:sp>
      <p:sp>
        <p:nvSpPr>
          <p:cNvPr id="7" name="文本框 6"/>
          <p:cNvSpPr txBox="1"/>
          <p:nvPr/>
        </p:nvSpPr>
        <p:spPr>
          <a:xfrm>
            <a:off x="1999118" y="5229201"/>
            <a:ext cx="622285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Length</a:t>
            </a:r>
          </a:p>
          <a:p>
            <a:pPr algn="ctr"/>
            <a:endParaRPr lang="zh-CN" altLang="en-US" dirty="0"/>
          </a:p>
        </p:txBody>
      </p:sp>
      <p:sp>
        <p:nvSpPr>
          <p:cNvPr id="8" name="文本框 7"/>
          <p:cNvSpPr txBox="1"/>
          <p:nvPr/>
        </p:nvSpPr>
        <p:spPr>
          <a:xfrm>
            <a:off x="2621403" y="5229201"/>
            <a:ext cx="901209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Extension </a:t>
            </a:r>
          </a:p>
          <a:p>
            <a:pPr algn="ctr"/>
            <a:r>
              <a:rPr lang="en-US" altLang="zh-CN" dirty="0"/>
              <a:t>Element ID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522612" y="5229200"/>
            <a:ext cx="9348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8-bits</a:t>
            </a:r>
          </a:p>
          <a:p>
            <a:pPr algn="ctr"/>
            <a:r>
              <a:rPr lang="en-US" altLang="zh-CN" dirty="0"/>
              <a:t>TID Bitmap</a:t>
            </a:r>
            <a:endParaRPr lang="zh-CN" altLang="en-US" dirty="0"/>
          </a:p>
        </p:txBody>
      </p:sp>
      <p:sp>
        <p:nvSpPr>
          <p:cNvPr id="10" name="文本框 9"/>
          <p:cNvSpPr txBox="1"/>
          <p:nvPr/>
        </p:nvSpPr>
        <p:spPr>
          <a:xfrm>
            <a:off x="4458692" y="5229200"/>
            <a:ext cx="1584537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1-octet Buffer Size</a:t>
            </a:r>
          </a:p>
          <a:p>
            <a:pPr algn="ctr"/>
            <a:r>
              <a:rPr lang="en-US" altLang="zh-CN" dirty="0"/>
              <a:t>Corresponding TID #n</a:t>
            </a:r>
            <a:endParaRPr lang="zh-CN" altLang="en-US" dirty="0"/>
          </a:p>
        </p:txBody>
      </p:sp>
      <p:sp>
        <p:nvSpPr>
          <p:cNvPr id="11" name="文本框 10"/>
          <p:cNvSpPr txBox="1"/>
          <p:nvPr/>
        </p:nvSpPr>
        <p:spPr>
          <a:xfrm>
            <a:off x="6494575" y="5229200"/>
            <a:ext cx="1627818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1-octet Buffer Size</a:t>
            </a:r>
          </a:p>
          <a:p>
            <a:pPr algn="ctr"/>
            <a:r>
              <a:rPr lang="en-US" altLang="zh-CN" dirty="0"/>
              <a:t>Corresponding TID #m</a:t>
            </a:r>
            <a:endParaRPr lang="zh-CN" altLang="en-US" dirty="0"/>
          </a:p>
        </p:txBody>
      </p:sp>
      <p:sp>
        <p:nvSpPr>
          <p:cNvPr id="12" name="文本框 11"/>
          <p:cNvSpPr txBox="1"/>
          <p:nvPr/>
        </p:nvSpPr>
        <p:spPr>
          <a:xfrm>
            <a:off x="6110445" y="5321532"/>
            <a:ext cx="3385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…</a:t>
            </a:r>
            <a:endParaRPr lang="zh-CN" altLang="en-US" dirty="0"/>
          </a:p>
        </p:txBody>
      </p:sp>
      <p:sp>
        <p:nvSpPr>
          <p:cNvPr id="13" name="文本框 12"/>
          <p:cNvSpPr txBox="1"/>
          <p:nvPr/>
        </p:nvSpPr>
        <p:spPr>
          <a:xfrm>
            <a:off x="1276618" y="5877272"/>
            <a:ext cx="69442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Control </a:t>
            </a:r>
          </a:p>
          <a:p>
            <a:pPr algn="ctr"/>
            <a:r>
              <a:rPr lang="en-US" altLang="zh-CN" dirty="0"/>
              <a:t>ID</a:t>
            </a:r>
            <a:endParaRPr lang="zh-CN" altLang="en-US" dirty="0"/>
          </a:p>
        </p:txBody>
      </p:sp>
      <p:sp>
        <p:nvSpPr>
          <p:cNvPr id="14" name="文本框 13"/>
          <p:cNvSpPr txBox="1"/>
          <p:nvPr/>
        </p:nvSpPr>
        <p:spPr>
          <a:xfrm>
            <a:off x="1971039" y="5877272"/>
            <a:ext cx="934871" cy="46166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US" altLang="zh-CN" dirty="0"/>
              <a:t>8-bits</a:t>
            </a:r>
          </a:p>
          <a:p>
            <a:pPr algn="ctr"/>
            <a:r>
              <a:rPr lang="en-US" altLang="zh-CN" dirty="0"/>
              <a:t>TID Bitmap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2002592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CA01D96-6154-4346-B755-848B8AE8D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Current AP MLD Terminating DL Data Retrieval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31B9BA-1FA1-4B63-8941-B2FA3567E8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752600"/>
            <a:ext cx="7772400" cy="4351338"/>
          </a:xfrm>
        </p:spPr>
        <p:txBody>
          <a:bodyPr/>
          <a:lstStyle/>
          <a:p>
            <a:pPr algn="just"/>
            <a:r>
              <a:rPr lang="en-US" altLang="zh-CN" sz="2000" dirty="0"/>
              <a:t>The current AP MLD can delete all the setup links with the non-AP MLD to implicitly </a:t>
            </a:r>
            <a:r>
              <a:rPr lang="en-US" altLang="zh-CN" sz="2000" dirty="0">
                <a:solidFill>
                  <a:srgbClr val="0000FF"/>
                </a:solidFill>
              </a:rPr>
              <a:t>terminate the DL data retrieval by sending a UHR Link Reconfiguration Notify frame</a:t>
            </a:r>
            <a:r>
              <a:rPr lang="en-US" altLang="zh-CN" sz="2000" dirty="0"/>
              <a:t>. </a:t>
            </a:r>
          </a:p>
          <a:p>
            <a:pPr lvl="1" algn="just"/>
            <a:r>
              <a:rPr lang="en-US" altLang="zh-CN" sz="1800" dirty="0"/>
              <a:t>May add a Reason Code field/element to indicate which specific reason to terminate the DL retrieval, e.g. </a:t>
            </a:r>
          </a:p>
          <a:p>
            <a:pPr lvl="2" algn="just"/>
            <a:r>
              <a:rPr lang="en-US" altLang="zh-CN" sz="1600" dirty="0"/>
              <a:t>Poor link quality</a:t>
            </a:r>
          </a:p>
          <a:p>
            <a:pPr lvl="2" algn="just"/>
            <a:r>
              <a:rPr lang="en-US" altLang="zh-CN" sz="1600" dirty="0"/>
              <a:t>Done with DL data retrieval (i.e. no buffer BUs)</a:t>
            </a:r>
          </a:p>
          <a:p>
            <a:pPr lvl="2" algn="just"/>
            <a:r>
              <a:rPr lang="en-US" altLang="zh-CN" sz="1600" dirty="0"/>
              <a:t>Done with DL data forwarding </a:t>
            </a:r>
          </a:p>
          <a:p>
            <a:pPr lvl="2" algn="just"/>
            <a:r>
              <a:rPr lang="en-US" altLang="zh-CN" sz="1600" dirty="0"/>
              <a:t>…</a:t>
            </a:r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D83D26D6-93AA-4B71-9ED8-13019F3D12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42C2D1-35E9-4EB2-8833-BB21D6889E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19193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CAA222E-8B2D-4881-A8E4-7A0723C590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Non-AP MLD Terminating DL Data Retrieval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8EB67A2-EE95-4018-816D-E59EAFFDA2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213" y="1989137"/>
            <a:ext cx="7772400" cy="2375967"/>
          </a:xfrm>
        </p:spPr>
        <p:txBody>
          <a:bodyPr/>
          <a:lstStyle/>
          <a:p>
            <a:pPr algn="just"/>
            <a:r>
              <a:rPr lang="en-US" altLang="zh-CN" sz="2000" dirty="0"/>
              <a:t>Generally, there are two options.</a:t>
            </a:r>
          </a:p>
          <a:p>
            <a:pPr lvl="1" algn="just"/>
            <a:r>
              <a:rPr lang="en-US" altLang="zh-CN" sz="1600" dirty="0">
                <a:solidFill>
                  <a:srgbClr val="0000FF"/>
                </a:solidFill>
              </a:rPr>
              <a:t>Option 1 </a:t>
            </a:r>
            <a:r>
              <a:rPr lang="en-US" altLang="zh-CN" sz="1600" dirty="0"/>
              <a:t>(Prefer). The non-AP MLD indicates the termination of the DL data retrieval within the Multi-STA BA by defining a new feedback type [2]. </a:t>
            </a:r>
          </a:p>
          <a:p>
            <a:pPr lvl="2" algn="just"/>
            <a:r>
              <a:rPr lang="en-US" altLang="zh-CN" sz="1400" dirty="0"/>
              <a:t>E.g. Define Feedback Type 4 to indicate the DL Retrieval Termination</a:t>
            </a:r>
          </a:p>
          <a:p>
            <a:pPr lvl="1" algn="just"/>
            <a:r>
              <a:rPr lang="en-US" altLang="zh-CN" sz="1600" dirty="0"/>
              <a:t>Option 2. The non-AP MLD sends a Link Reconfiguration Request frame with deleting all the setup links to terminate the DL data retrieval.</a:t>
            </a:r>
          </a:p>
          <a:p>
            <a:pPr lvl="2" algn="just"/>
            <a:r>
              <a:rPr lang="en-US" altLang="zh-CN" sz="1400" dirty="0"/>
              <a:t>Cons. The non-AP MLD needs to contend the channel for the transmission of the Link Reconfiguration Request frame. Considering the DL/UL asymmetry, the non-AP MLD may be not easy  to obtain a TXOP during the DL data retrieval period.</a:t>
            </a:r>
          </a:p>
          <a:p>
            <a:endParaRPr lang="zh-CN" altLang="en-US" dirty="0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0160A670-516A-4544-9F24-A48EF240F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GB" altLang="en-US"/>
              <a:t>Slide </a:t>
            </a:r>
            <a:fld id="{6D24465E-2B0A-4D96-BA39-EC98956D452B}" type="slidenum">
              <a:rPr lang="en-GB" altLang="en-US" smtClean="0"/>
              <a:pPr>
                <a:defRPr/>
              </a:pPr>
              <a:t>9</a:t>
            </a:fld>
            <a:endParaRPr lang="en-GB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A266DEA-4200-4429-80BA-75ED02E886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Guogang Huang (Huawei)</a:t>
            </a:r>
            <a:endParaRPr lang="en-GB" dirty="0"/>
          </a:p>
        </p:txBody>
      </p:sp>
      <p:pic>
        <p:nvPicPr>
          <p:cNvPr id="6" name="图片 5">
            <a:extLst>
              <a:ext uri="{FF2B5EF4-FFF2-40B4-BE49-F238E27FC236}">
                <a16:creationId xmlns:a16="http://schemas.microsoft.com/office/drawing/2014/main" id="{9BC0FE4F-FDF7-4821-9FA2-AA6D5E009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1640" y="4533740"/>
            <a:ext cx="3456384" cy="1909373"/>
          </a:xfrm>
          <a:prstGeom prst="rect">
            <a:avLst/>
          </a:prstGeom>
        </p:spPr>
      </p:pic>
      <p:pic>
        <p:nvPicPr>
          <p:cNvPr id="17" name="图片 16">
            <a:extLst>
              <a:ext uri="{FF2B5EF4-FFF2-40B4-BE49-F238E27FC236}">
                <a16:creationId xmlns:a16="http://schemas.microsoft.com/office/drawing/2014/main" id="{04C62747-9A53-4D61-8D44-F2CD1C7C738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10730" y="5229200"/>
            <a:ext cx="2701392" cy="76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6110967"/>
      </p:ext>
    </p:extLst>
  </p:cSld>
  <p:clrMapOvr>
    <a:masterClrMapping/>
  </p:clrMapOvr>
</p:sld>
</file>

<file path=ppt/theme/theme1.xml><?xml version="1.0" encoding="utf-8"?>
<a:theme xmlns:a="http://schemas.openxmlformats.org/drawingml/2006/main" name="802-11-Submission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0066FF"/>
      </a:hlink>
      <a:folHlink>
        <a:srgbClr val="0000CC"/>
      </a:folHlink>
    </a:clrScheme>
    <a:fontScheme name="802-11-Submiss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802-11-Submission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802-11-Submission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802-11-Submission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128254</TotalTime>
  <Words>1323</Words>
  <Application>Microsoft Office PowerPoint</Application>
  <PresentationFormat>全屏显示(4:3)</PresentationFormat>
  <Paragraphs>121</Paragraphs>
  <Slides>15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1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19" baseType="lpstr">
      <vt:lpstr>Times New Roman</vt:lpstr>
      <vt:lpstr>802-11-Submission</vt:lpstr>
      <vt:lpstr>Document</vt:lpstr>
      <vt:lpstr>Visio</vt:lpstr>
      <vt:lpstr>AP-directed Roaming</vt:lpstr>
      <vt:lpstr>Introduction</vt:lpstr>
      <vt:lpstr>Recap SMD BSS Transition Procedure [1]</vt:lpstr>
      <vt:lpstr>Proposed AP-directed SMD BSS Transition Procedure</vt:lpstr>
      <vt:lpstr>Unsolicited BTM Request</vt:lpstr>
      <vt:lpstr>Why this explicit indication is needed? </vt:lpstr>
      <vt:lpstr>Pending DL Data Indication</vt:lpstr>
      <vt:lpstr>Current AP MLD Terminating DL Data Retrieval</vt:lpstr>
      <vt:lpstr>Non-AP MLD Terminating DL Data Retrieval</vt:lpstr>
      <vt:lpstr>Summary</vt:lpstr>
      <vt:lpstr>References</vt:lpstr>
      <vt:lpstr>Appendix</vt:lpstr>
      <vt:lpstr>SP 1</vt:lpstr>
      <vt:lpstr>SP 2</vt:lpstr>
      <vt:lpstr>SP 3</vt:lpstr>
    </vt:vector>
  </TitlesOfParts>
  <Company>Qualcomm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WNG SC Agenda</dc:title>
  <dc:creator>jlansfor@qti.qualcomm.com</dc:creator>
  <cp:keywords>CTPClassification=CTP_NT</cp:keywords>
  <cp:lastModifiedBy>huangguogang</cp:lastModifiedBy>
  <cp:revision>3235</cp:revision>
  <cp:lastPrinted>1998-02-10T13:28:06Z</cp:lastPrinted>
  <dcterms:created xsi:type="dcterms:W3CDTF">2004-12-02T14:01:45Z</dcterms:created>
  <dcterms:modified xsi:type="dcterms:W3CDTF">2025-09-11T15:16:08Z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NewReviewCycle">
    <vt:lpwstr/>
  </property>
  <property fmtid="{D5CDD505-2E9C-101B-9397-08002B2CF9AE}" pid="3" name="TitusGUID">
    <vt:lpwstr>0638440a-5f5d-4b5f-8749-1b74c9eea69a</vt:lpwstr>
  </property>
  <property fmtid="{D5CDD505-2E9C-101B-9397-08002B2CF9AE}" pid="4" name="CTP_TimeStamp">
    <vt:lpwstr>2020-07-29 22:39:51Z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  <property fmtid="{D5CDD505-2E9C-101B-9397-08002B2CF9AE}" pid="9" name="_2015_ms_pID_725343">
    <vt:lpwstr>(3)mKSz/Gm2a2Ur8TAMDQatBOd/2RTHLvOBbZOQ6vUcDJb1zecKOo2R4Dfa/T0Rfzw6y2napOKN
zYhGvgydnXcPBF8OYJLDdGHi3ju7/jdObPXiiMx7y6rLQiSMLpRwgffYfeW6SWQGGm3GpYM5
JZo2+p/l4GbfwlRmnCIYbKwoXef9IjIV/GObblUqKT9aSlRd7OkQAdSHccBasIZh+SLxiemv
TAqIL1OmhbkOJ/Yns9</vt:lpwstr>
  </property>
  <property fmtid="{D5CDD505-2E9C-101B-9397-08002B2CF9AE}" pid="10" name="_2015_ms_pID_7253431">
    <vt:lpwstr>WYPRKSmHab0iuUs7AYYI2gx+NFISQ5SIir773GXFByfhQ/nUd2U1tY
R3rW+SbSAEb3ruTI/yxaRyD+u3XH4W8lgoxN0VVTOwaWAAzMdtHW9EiBjXWkzFkV4vxufuPV
9Yzgj8g4jMpgCekFU8G3NVoV9wKRi24fQAJUqyIBzG4q7hqG1G14QqhWCByHbaUjBcQHwOBK
wNklLGg9k7hMGvdv0SMBiriFq6NyBfTuXzHY</vt:lpwstr>
  </property>
  <property fmtid="{D5CDD505-2E9C-101B-9397-08002B2CF9AE}" pid="11" name="_2015_ms_pID_7253432">
    <vt:lpwstr>QA==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1752372231</vt:lpwstr>
  </property>
</Properties>
</file>