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265" r:id="rId4"/>
    <p:sldId id="290" r:id="rId5"/>
    <p:sldId id="273" r:id="rId6"/>
    <p:sldId id="289" r:id="rId7"/>
    <p:sldId id="291" r:id="rId8"/>
    <p:sldId id="292" r:id="rId9"/>
    <p:sldId id="283" r:id="rId10"/>
    <p:sldId id="278" r:id="rId11"/>
    <p:sldId id="281" r:id="rId12"/>
    <p:sldId id="293" r:id="rId13"/>
    <p:sldId id="276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DBE16E-D2A2-5AF7-BBD4-69E2BB8FAD92}" name="Ugo Campiglio (ucampigl)" initials="U(" userId="S::ucampigl@cisco.com::95a6968b-48a6-45fa-b946-49655c5ea166" providerId="AD"/>
  <p188:author id="{77D06CC5-0E82-E8CE-999F-3BAB96A15141}" name="Domenico Ficara (dficara)" initials="D(" userId="S::dficara@cisco.com::d598fe88-b88c-443a-91e5-1e91599d5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473CC3-1F79-D14D-8953-8C3385A6A0DA}" v="4" dt="2025-07-11T09:16:28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57" autoAdjust="0"/>
    <p:restoredTop sz="59732" autoAdjust="0"/>
  </p:normalViewPr>
  <p:slideViewPr>
    <p:cSldViewPr snapToGrid="0">
      <p:cViewPr varScale="1">
        <p:scale>
          <a:sx n="112" d="100"/>
          <a:sy n="112" d="100"/>
        </p:scale>
        <p:origin x="29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424" y="20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1B65BE-1736-D01E-4F84-D80B899FBC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 dirty="0"/>
              <a:t>doc.: IEEE 802.11-yy/1939r0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D31DEB-1D6A-2878-4586-06417B8576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834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9023F65-7444-131A-A198-5398DD1AD6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8910" y="8982075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A26FC6-A1A6-3A22-0380-33F7D1AFB4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4BCABCA-AD31-4ED2-AD1C-B95E30C3DA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4873DDDA-10A7-B68C-4F57-B1833A9B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0CE3D2-B500-3B07-68DD-4465ADFC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99E83B17-95A8-ACD2-3C24-F9EB32DD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7054C-1ACD-11EB-EB0B-5A47957F7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 dirty="0"/>
              <a:t>doc.: IEEE 802.11-yy/1939r0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C34167-CECB-C294-EF76-C0F5B1DB31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4834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FC5B7D-0398-D666-40DC-AA00F74A32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890D7CE-80B1-D55B-253F-AF743C570B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50733" y="8985250"/>
            <a:ext cx="20310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20598BE-C503-764A-37D8-5AA7A12EB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D5418611-CD5B-4CF3-827C-88AFDC03CD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0AD6A7-CF94-48B9-0320-B8C1383E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785B4DE-BF62-A953-A3C6-E0459EC9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A3919C-C647-0167-AFC9-56C176D1A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C8E991-870E-3F60-B20D-E322810456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ln/>
        </p:spPr>
        <p:txBody>
          <a:bodyPr/>
          <a:lstStyle/>
          <a:p>
            <a:r>
              <a:rPr lang="en-US" altLang="en-US" dirty="0"/>
              <a:t>doc.: IEEE 802.11-yy/1939r0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A05218-5D40-B804-D166-71AAEC7497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48346" cy="215444"/>
          </a:xfrm>
          <a:ln/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612F0B-F34D-6F22-5FE6-A747B5A0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87DBF7-B735-81D5-C460-8A81653B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8E55FF68-E32D-4D89-B2E8-285A3231B5B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17DDED-6866-8436-83BB-56C58DA9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EA6380E-11BA-0D62-1694-87BDC4C3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358411-C381-C56D-AFAC-EDBDA7CE4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ln/>
        </p:spPr>
        <p:txBody>
          <a:bodyPr/>
          <a:lstStyle/>
          <a:p>
            <a:r>
              <a:rPr lang="en-US" altLang="en-US" dirty="0"/>
              <a:t>doc.: IEEE 802.11-yy/1939r0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17456-1D90-73B2-1967-414A87F8C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48346" cy="215444"/>
          </a:xfrm>
          <a:ln/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CB74-5963-9AFC-7F97-0E58F81087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A96C77-D28D-C521-C685-E3C8543DF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6971B0E-3857-492D-8E05-77CE140EE3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99E5B9D-2FE8-FF72-440B-D952E8FCF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B72271-04F3-4870-0E40-C08CE814A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altLang="en-US" dirty="0"/>
              <a:t>doc.: IEEE 802.11-yy/1939r0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48346" cy="215444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41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68845-97FE-0BCA-41F3-6648BB567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42A6B1-4084-12F9-2A95-8371DA3F67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9DD9FF-2E9E-B453-BCE4-3CDC072546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BC9C7DC-1F98-C5FD-7B64-5DAB1E7387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altLang="en-US" dirty="0"/>
              <a:t>doc.: IEEE 802.11-yy/1939r0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535CE-B8D9-CB3A-7D61-93896AD204B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48346" cy="215444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101C8-5745-0DDB-88B5-F4D5C4A3B4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9C98B-16F0-5306-4375-3FA39EA80F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875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82EF9-FFD4-284E-4FDE-A47614687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5C0631-DB56-50A3-5579-7ED973167B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023C50-3409-A689-DCC6-D1BD9F2A67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7AFD7EC-0495-237A-0AFC-690598B48A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altLang="en-US" dirty="0"/>
              <a:t>doc.: IEEE 802.11-yy/1939r0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2382E-9FA6-712E-8D1E-7F9887F871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48346" cy="215444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DE814-6483-8222-5A2F-D611B1BD57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CBA2D-6B20-8725-CE96-954CE83831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249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01166-D929-CEFC-9CA1-60D475D35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FE49BD-2AF2-2F39-7B04-C0102231BE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F9D284-5F4B-EE5B-620A-61E66633F5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2D752C6-EBDF-49AC-E4AB-51C61BF3B4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altLang="en-US" dirty="0"/>
              <a:t>doc.: IEEE 802.11-yy/1939r0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437F0-9019-CDD1-4E7A-985C08241C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48346" cy="215444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B2479-B7E6-CAFC-ADAF-8B508E4479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44E0B-9FA2-541E-371C-104705E876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86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altLang="en-US" dirty="0"/>
              <a:t>doc.: IEEE 802.11-yy/1939r0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48346" cy="215444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42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77D9-B47A-521A-B69E-3B6A7249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D63BF-0F5D-5B0E-1F12-740A3E9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63EB-5190-B27A-97D9-46EA38FF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7A0F-8337-42A1-B7CF-056451A2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6C014-6276-2076-A940-AF3F0080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2BC04F2-6181-4375-A7A1-802323F1C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5CCC-5F63-2A75-4968-AC470FE5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EAA73-A06A-8767-CC5D-F4B44AE7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F4EC-4ED8-FB8C-32DE-230C031F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04CEF-460B-83CB-B0FD-FF6BE94C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EEAA-8B07-DCC9-D327-2603C497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7D989A5-BA1C-4535-B686-CC7A71557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7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8119F8-6288-EB9E-5770-CF592318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8F29-5ED1-A33E-C059-F85F9D9C5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1136-BBF2-6F4D-12B2-352D7CA5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8D37E-22BB-9FD6-54BA-5DA5C84F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7A8C-12B0-C5FB-9D6B-F32362E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0AA42F-0D16-4C99-BE90-C6DAFA2D2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001-8716-4850-0C7B-6178AED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5919-ED29-5186-82CA-4ED541E5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6BDCE-A5BA-5338-5322-F3663065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12C5-9B68-8A1B-4791-8F18B901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74585" y="6475413"/>
            <a:ext cx="156934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U. Campiglio et al, Cisco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DAE8A-0442-FBE7-1A6D-3E907C99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54AA74-A3F7-46E4-9EFC-933E78ECC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5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28CB-DA5E-51DA-04D7-691DBB04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D3A1-1999-AAEC-3B9C-AE097760B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556D-2217-D66A-B5C5-20D0EB11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5698-93C9-1D98-EA30-056B99A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874-3D42-1F89-F79D-4B8851A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FF98042-A9A8-4D9C-9976-C2F0A8D4A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7A57-151F-6A55-E5E1-474D90D1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48AE-DFB1-996E-1AE6-1C97C13B5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4E95-DF95-F61F-E2F4-C7E7B73C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246-52D7-05D9-14D4-6F844D0E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1273-0052-C9BD-B44E-A9ACED54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AECA-2E21-B8CD-C996-D9B2DD9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287A155-8F67-4D7B-ABBB-0967887E9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A79B-CCD8-87CF-35EE-E1B8DD7F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5BEB-E647-5102-5B95-4F26E86C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47FDC-6B7E-EA20-0935-0FB905D2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716CB-41DF-C354-F62F-C3A7CABE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2F34E-6148-74DB-7B6B-63D3B9BC6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50F0F-5365-38B3-EAA7-18728B12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DA70A-5001-71FF-87C2-B4C3053F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4CA58-B05C-D209-6553-F64DCFD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CA2BD2-F5DD-49F8-A29C-C06D5E21D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1B4-9617-F351-034F-BF97097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DECD-69C3-ED98-77FE-7504CEF3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6E393-C353-7ECC-DEE5-D95982FE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57EA-5C43-62BC-E11F-B0E98F1F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3C94B0D-E077-46C8-995C-F54DD9DC1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5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7CB49-47C6-C995-3F34-E8FB728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BB03-D3C6-2BEC-10BC-59030CE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7383E-8F3D-E082-8B18-D718BA7F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862076-7A13-4AD1-B686-0410170C8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176-3A7E-7417-E8C7-DE58A2B2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289D-D764-F0E8-6BDB-A50B9990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35E1B-3F91-E5F4-E483-DCD00BB3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166F-B508-31CD-0F60-2BCC4A4C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14D04-6F87-2E20-9E33-0DD51123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9637-A5F6-15EE-8AA0-C86551AC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ADB22F-5EFF-4420-AFEE-97605CB49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50D9-A3A6-A027-8016-36704746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5218E-F4B7-28BA-6FD1-059B197FB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AB9AE-C574-5E4D-E499-F7DAC694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6A9E-3E6D-9AAC-6E94-850252ED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F51-1AEB-2FF8-4872-20215148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19A7-299E-DECB-E937-53903801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65DBAC8-BA74-4D47-93FE-7C148B3A6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1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7F75A-F9E0-DCB6-22D2-41EA21B1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8F62B-023F-F8DB-E222-70CBB2D26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8117F4-0CE8-354B-647D-C8A7B27A3D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/>
              <a:t>July 2025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96501-F48F-46EA-C9B0-00000C172C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4585" y="6475413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U. Campiglio et al, Cisco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F9CED-C24D-18A5-BF86-B84E73416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BCAD9B6-31F9-4289-B6D4-72C63516B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7D62FFC-DFDA-7A49-F93B-80EE4E823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8302" y="332601"/>
            <a:ext cx="3347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802.11-25/1128-r0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CBC0064-AE72-1424-392A-0245FD92E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F49FE91-6330-2CE7-DA80-4D344EB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F2EEC81-55EC-99FB-9FA5-8E8D7147C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859-00-00bp-amp-ack-frame.pptx" TargetMode="External"/><Relationship Id="rId2" Type="http://schemas.openxmlformats.org/officeDocument/2006/relationships/hyperlink" Target="https://mentor.ieee.org/802.11/dcn/25/11-25-0046-00-00bp-channel-access-for-active-tx-non-ap-amp-stas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0BC4F-BD43-7316-FE6A-90FF44BB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D3D807-B1D6-3304-0C75-C4584A6E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F2265-0AAA-5832-5448-AED2C7A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76AD1EC-E104-48D8-AF05-17CA8447DB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B08C419-5B06-D183-742C-B4F17CC8A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5202" y="703262"/>
            <a:ext cx="8373596" cy="1066800"/>
          </a:xfrm>
          <a:noFill/>
          <a:ln/>
        </p:spPr>
        <p:txBody>
          <a:bodyPr/>
          <a:lstStyle/>
          <a:p>
            <a:r>
              <a:rPr lang="en-US" altLang="en-US" sz="2400" dirty="0"/>
              <a:t>ACK Message in Time-Slot Based Channel Access for Active AMP STAs</a:t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1C1FA7B-37AC-DB4E-561F-5C0E7E63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85913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2025-07-11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756FBB1C-6B8E-4220-8016-F0A73F80B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250872"/>
              </p:ext>
            </p:extLst>
          </p:nvPr>
        </p:nvGraphicFramePr>
        <p:xfrm>
          <a:off x="517525" y="2371725"/>
          <a:ext cx="79279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387600" progId="Word.Document.8">
                  <p:embed/>
                </p:oleObj>
              </mc:Choice>
              <mc:Fallback>
                <p:oleObj name="Document" r:id="rId3" imgW="8255000" imgH="2387600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756FBB1C-6B8E-4220-8016-F0A73F80B5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371725"/>
                        <a:ext cx="7927975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C37F26-254A-F69E-5832-25198949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" y="206057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62" y="1918847"/>
            <a:ext cx="7772400" cy="45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We examined pros and cons of current proposals to acknowledgment UL data from Active Tx non-AP STAs in the time-slot channel access trigger procedure</a:t>
            </a:r>
          </a:p>
          <a:p>
            <a:r>
              <a:rPr lang="en-US" altLang="en-US" dirty="0"/>
              <a:t>We proposed a new way to immediately acknowledge UL data frames:</a:t>
            </a:r>
          </a:p>
          <a:p>
            <a:pPr lvl="1"/>
            <a:r>
              <a:rPr lang="en-US" altLang="en-US" dirty="0"/>
              <a:t>By defining two different slot-sync signals</a:t>
            </a:r>
          </a:p>
          <a:p>
            <a:pPr lvl="1"/>
            <a:r>
              <a:rPr lang="en-US" altLang="en-US" dirty="0"/>
              <a:t>By adding a new symbol to a single slot-sync signal</a:t>
            </a:r>
          </a:p>
        </p:txBody>
      </p:sp>
    </p:spTree>
    <p:extLst>
      <p:ext uri="{BB962C8B-B14F-4D97-AF65-F5344CB8AC3E}">
        <p14:creationId xmlns:p14="http://schemas.microsoft.com/office/powerpoint/2010/main" val="406086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ADAE32-B3DF-DBD8-A5D6-505174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62" y="1918847"/>
            <a:ext cx="7772400" cy="45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Do you agree in defining a slot SYNC signal that indicates the beginning of a slot and carries acknowledgement information on the previous slot UL transmission?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47761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F5CD63-9BB1-C009-E181-E79227F09E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85314C5-3706-3B93-D85B-5A9ED9AE16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8CD5F09-6696-26AB-21FE-A25FBE51E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C27202E-144D-2E59-275C-3052F463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348D3077-8317-3741-F231-85340B870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2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153E7C-65A1-1B8B-CDEB-4266B9E80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62" y="1918847"/>
            <a:ext cx="7772400" cy="45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Do you prefer defining?</a:t>
            </a:r>
          </a:p>
          <a:p>
            <a:pPr lvl="1"/>
            <a:r>
              <a:rPr lang="en-US" altLang="en-US" dirty="0"/>
              <a:t>Two different sync messages (different patterns) for slot SYNC + ACK and slot SYNC + NACK</a:t>
            </a:r>
          </a:p>
          <a:p>
            <a:pPr lvl="1"/>
            <a:r>
              <a:rPr lang="en-US" altLang="en-US" dirty="0"/>
              <a:t>One single sync message followed by a new symbol indicating acknowledgement or non-acknowledgement on the previous slot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345067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References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>
                <a:hlinkClick r:id="rId2"/>
              </a:rPr>
              <a:t>https://mentor.ieee.org/802.11/dcn/25/11-25-0046-00-00bp-channel-access-for-active-tx-non-ap-amp-stas.pptx</a:t>
            </a:r>
            <a:endParaRPr lang="en-US" dirty="0"/>
          </a:p>
          <a:p>
            <a:r>
              <a:rPr lang="en-US" altLang="en-US" dirty="0"/>
              <a:t>[2] </a:t>
            </a:r>
            <a:r>
              <a:rPr lang="en-US" dirty="0">
                <a:hlinkClick r:id="rId3"/>
              </a:rPr>
              <a:t>https://mentor.ieee.org/802.11/dcn/25/11-25-0859-00-00bp-amp-ack-frame.pptx</a:t>
            </a:r>
            <a:r>
              <a:rPr lang="en-US" dirty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67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225896-576F-5897-A906-15816554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3C17BC-5EDC-3275-EF8A-5F81572A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4D865B-CFBD-F1F5-B431-7EF3711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19438369-519A-4933-844F-51C1F547C39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450B45-0FCA-3A8D-CD37-28245A6E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BE56B-5410-AA7C-6BAB-35ACA4B94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To enhance efficiency of time-slot based channel access for active TX AMP STAs, we </a:t>
            </a:r>
            <a:r>
              <a:rPr lang="en-US" altLang="en-US"/>
              <a:t>propose </a:t>
            </a:r>
            <a:r>
              <a:rPr lang="en-US" altLang="en-US" dirty="0"/>
              <a:t>to define </a:t>
            </a:r>
            <a:r>
              <a:rPr lang="en-US" altLang="en-US"/>
              <a:t>Sync </a:t>
            </a:r>
            <a:r>
              <a:rPr lang="en-US" altLang="en-US" dirty="0"/>
              <a:t>signals indicating the beginning of each slot so that  they carry the binary information </a:t>
            </a:r>
            <a:r>
              <a:rPr lang="en-US" altLang="en-US"/>
              <a:t>"</a:t>
            </a:r>
            <a:r>
              <a:rPr lang="en-US" altLang="en-US" dirty="0"/>
              <a:t>Ack/Nack</a:t>
            </a:r>
            <a:r>
              <a:rPr lang="en-US" altLang="en-US"/>
              <a:t>"</a:t>
            </a:r>
            <a:r>
              <a:rPr lang="en-US" altLang="en-US" dirty="0"/>
              <a:t> for the transmission that occurred in the previous slot.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Background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04122"/>
            <a:ext cx="7772400" cy="4114800"/>
          </a:xfrm>
        </p:spPr>
        <p:txBody>
          <a:bodyPr/>
          <a:lstStyle/>
          <a:p>
            <a:pPr lvl="1"/>
            <a:endParaRPr lang="en-GB" altLang="en-US" dirty="0">
              <a:cs typeface="Times New Roman"/>
            </a:endParaRPr>
          </a:p>
          <a:p>
            <a:pPr lvl="1"/>
            <a:r>
              <a:rPr lang="en-GB" altLang="en-US" dirty="0">
                <a:cs typeface="Times New Roman"/>
              </a:rPr>
              <a:t>Converging to a time-slot based access mechanism for Active AMP non-AP STAs to transmit UL traffic</a:t>
            </a:r>
          </a:p>
          <a:p>
            <a:pPr lvl="1"/>
            <a:r>
              <a:rPr lang="en-GB" altLang="en-US" dirty="0">
                <a:cs typeface="Times New Roman"/>
              </a:rPr>
              <a:t>[1] proposes a slot SYNC signal to indicate the beginning of each slot</a:t>
            </a:r>
          </a:p>
          <a:p>
            <a:pPr lvl="1"/>
            <a:r>
              <a:rPr lang="en-GB" altLang="en-US" dirty="0">
                <a:cs typeface="Times New Roman"/>
              </a:rPr>
              <a:t>[1] proposes NACK in the following TXOP AMP </a:t>
            </a:r>
            <a:r>
              <a:rPr lang="en-GB" altLang="en-US" dirty="0" err="1">
                <a:cs typeface="Times New Roman"/>
              </a:rPr>
              <a:t>ReTx</a:t>
            </a:r>
            <a:r>
              <a:rPr lang="en-GB" altLang="en-US" dirty="0">
                <a:cs typeface="Times New Roman"/>
              </a:rPr>
              <a:t>-Poll</a:t>
            </a:r>
          </a:p>
          <a:p>
            <a:pPr lvl="1"/>
            <a:r>
              <a:rPr lang="en-GB" altLang="en-US" dirty="0">
                <a:cs typeface="Times New Roman"/>
              </a:rPr>
              <a:t>[2] compares the pros and cons of </a:t>
            </a:r>
            <a:r>
              <a:rPr lang="en-GB" altLang="en-US" dirty="0" err="1">
                <a:cs typeface="Times New Roman"/>
              </a:rPr>
              <a:t>Acking</a:t>
            </a:r>
            <a:r>
              <a:rPr lang="en-GB" altLang="en-US" dirty="0">
                <a:cs typeface="Times New Roman"/>
              </a:rPr>
              <a:t> each frame inside the slot or using Block Acks at the end of the last slot</a:t>
            </a:r>
          </a:p>
          <a:p>
            <a:endParaRPr lang="en-GB" altLang="en-US" dirty="0"/>
          </a:p>
          <a:p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99A3B-E0CB-44F7-ABF4-E15A98044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1A9FC63-2F03-C8EA-AD42-B6D112F9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C6796E3-92CD-C24D-695E-F5AE2066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97ECF8F-DF0E-9030-BD19-3A66F89F3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331C9D3-B9CC-18CC-EF34-5D6E71917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12306" cy="1066800"/>
          </a:xfrm>
        </p:spPr>
        <p:txBody>
          <a:bodyPr/>
          <a:lstStyle/>
          <a:p>
            <a:r>
              <a:rPr lang="en-US" altLang="en-US" dirty="0"/>
              <a:t>Challenges with proposed </a:t>
            </a:r>
            <a:r>
              <a:rPr lang="en-US" altLang="en-US" dirty="0" err="1"/>
              <a:t>Acking</a:t>
            </a:r>
            <a:r>
              <a:rPr lang="en-US" altLang="en-US" dirty="0"/>
              <a:t> Mechanisms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045681D-3790-4952-B491-A742143BC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04122"/>
            <a:ext cx="7772400" cy="4114800"/>
          </a:xfrm>
        </p:spPr>
        <p:txBody>
          <a:bodyPr/>
          <a:lstStyle/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lvl="1"/>
            <a:endParaRPr lang="en-GB" altLang="en-US" dirty="0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7C52914-426C-C7D7-FDE9-456ED5459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238489"/>
              </p:ext>
            </p:extLst>
          </p:nvPr>
        </p:nvGraphicFramePr>
        <p:xfrm>
          <a:off x="1138517" y="1569707"/>
          <a:ext cx="7055223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636">
                  <a:extLst>
                    <a:ext uri="{9D8B030D-6E8A-4147-A177-3AD203B41FA5}">
                      <a16:colId xmlns:a16="http://schemas.microsoft.com/office/drawing/2014/main" val="3207341598"/>
                    </a:ext>
                  </a:extLst>
                </a:gridCol>
                <a:gridCol w="2578846">
                  <a:extLst>
                    <a:ext uri="{9D8B030D-6E8A-4147-A177-3AD203B41FA5}">
                      <a16:colId xmlns:a16="http://schemas.microsoft.com/office/drawing/2014/main" val="195279747"/>
                    </a:ext>
                  </a:extLst>
                </a:gridCol>
                <a:gridCol w="2351741">
                  <a:extLst>
                    <a:ext uri="{9D8B030D-6E8A-4147-A177-3AD203B41FA5}">
                      <a16:colId xmlns:a16="http://schemas.microsoft.com/office/drawing/2014/main" val="21120368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Mechanism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316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AMP ACK in slot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ACK is sent immediately</a:t>
                      </a:r>
                    </a:p>
                    <a:p>
                      <a:r>
                        <a:rPr lang="en-US" dirty="0"/>
                        <a:t>AMP non-AP STA can enter sleep immediately after the ACK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ACK Overhead in each slot</a:t>
                      </a:r>
                    </a:p>
                    <a:p>
                      <a:r>
                        <a:rPr lang="en-US" dirty="0"/>
                        <a:t>Less slots in each trigger session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017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Block ACK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 ACK for all slots in the trigger session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 non-AP STA needs to keep awake or wake up again at the end of the trigger session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38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NACK in the following trigger frame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ACK overhead at all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Assumption the non-AP STA are awake at the next trigger session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69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723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ACK overhead:</a:t>
            </a:r>
          </a:p>
          <a:p>
            <a:pPr lvl="1"/>
            <a:r>
              <a:rPr lang="en-GB" altLang="en-US" dirty="0"/>
              <a:t>AMP data frames being very short, ACK frames represent a big overhead</a:t>
            </a:r>
            <a:endParaRPr lang="en-GB" altLang="en-US">
              <a:cs typeface="Times New Roman"/>
            </a:endParaRPr>
          </a:p>
          <a:p>
            <a:r>
              <a:rPr lang="en-GB" altLang="en-US" dirty="0"/>
              <a:t>ACK </a:t>
            </a:r>
            <a:r>
              <a:rPr lang="en-GB" altLang="en-US"/>
              <a:t>ASAP:</a:t>
            </a:r>
            <a:endParaRPr lang="en-GB" altLang="en-US" dirty="0"/>
          </a:p>
          <a:p>
            <a:pPr lvl="1"/>
            <a:r>
              <a:rPr lang="en-GB" altLang="en-US" dirty="0"/>
              <a:t>AMP non-AP STA might not have enough power to listen until the end of the TXOP after transmitting</a:t>
            </a:r>
            <a:endParaRPr lang="en-GB" altLang="en-US">
              <a:cs typeface="Times New Roman"/>
            </a:endParaRPr>
          </a:p>
          <a:p>
            <a:pPr lvl="1"/>
            <a:r>
              <a:rPr lang="en-GB" altLang="en-US" dirty="0"/>
              <a:t>AMP non-AP STA might not have enough power to wake up again at the next Trigger frame after a transmission</a:t>
            </a:r>
            <a:endParaRPr lang="en-GB" altLang="en-US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  <a:p>
            <a:pPr lvl="1"/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091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22269-4A6A-6541-4883-902BF1894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098DAC7-EAAB-2924-9175-4A07D9EA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C33B589-C2A6-0B1D-5F17-85BD0B53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4D9E2A-D70F-90A7-6CA7-19EF4839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42B1892-BD67-0F93-27CA-C3BF5B19B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96DE224-B120-5319-541F-E062978F7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9858"/>
            <a:ext cx="7772400" cy="4767200"/>
          </a:xfrm>
        </p:spPr>
        <p:txBody>
          <a:bodyPr/>
          <a:lstStyle/>
          <a:p>
            <a:r>
              <a:rPr lang="en-GB" altLang="en-US" sz="2000" dirty="0"/>
              <a:t>Merge slot SYNC [1] and ACK in a unique short PHY frame</a:t>
            </a:r>
          </a:p>
          <a:p>
            <a:r>
              <a:rPr lang="en-GB" altLang="en-US" sz="2000" dirty="0"/>
              <a:t>Two possibilities:</a:t>
            </a:r>
            <a:endParaRPr lang="en-GB" altLang="en-US" sz="2000" dirty="0">
              <a:cs typeface="Times New Roman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GB" altLang="en-US" dirty="0"/>
              <a:t>Define two different slot SYNC signals – one represents SYNC+ACK, the other one is SYNC+NACK (used if no frame was received or correctly decoded by the AMP AP in the previous slot)</a:t>
            </a:r>
            <a:endParaRPr lang="en-GB" altLang="en-US" dirty="0">
              <a:cs typeface="Times New Roman"/>
            </a:endParaRPr>
          </a:p>
          <a:p>
            <a:pPr marL="800100" lvl="2" indent="0">
              <a:buNone/>
            </a:pPr>
            <a:r>
              <a:rPr lang="en-GB" altLang="en-US" sz="1600" b="1" dirty="0"/>
              <a:t>Rough Example To Illustrate the concept</a:t>
            </a:r>
            <a:endParaRPr lang="en-GB" altLang="en-US" sz="1600" b="1" dirty="0">
              <a:cs typeface="Times New Roman"/>
            </a:endParaRPr>
          </a:p>
          <a:p>
            <a:pPr marL="1600200" lvl="3" indent="-457200">
              <a:buFont typeface="+mj-lt"/>
              <a:buAutoNum type="arabicPeriod"/>
            </a:pPr>
            <a:r>
              <a:rPr lang="en-GB" altLang="en-US" b="1" dirty="0"/>
              <a:t>SYNC+ACK:    1100110011</a:t>
            </a:r>
            <a:endParaRPr lang="en-GB" altLang="en-US" b="1" dirty="0">
              <a:cs typeface="Times New Roman"/>
            </a:endParaRPr>
          </a:p>
          <a:p>
            <a:pPr marL="1600200" lvl="3" indent="-457200">
              <a:buFont typeface="+mj-lt"/>
              <a:buAutoNum type="arabicPeriod"/>
            </a:pPr>
            <a:r>
              <a:rPr lang="en-GB" altLang="en-US" b="1" dirty="0"/>
              <a:t>SYNC+NACK: 0110011001 </a:t>
            </a:r>
            <a:endParaRPr lang="en-GB" altLang="en-US" b="1" dirty="0">
              <a:cs typeface="Times New Roman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GB" altLang="en-US" dirty="0"/>
              <a:t>Extend a single slot SYNC message with a new field one bit long carrying the ACK information.</a:t>
            </a:r>
            <a:endParaRPr lang="en-GB" altLang="en-US" dirty="0">
              <a:cs typeface="Times New Roman"/>
            </a:endParaRPr>
          </a:p>
          <a:p>
            <a:pPr marL="871220" lvl="1" indent="0">
              <a:buNone/>
            </a:pPr>
            <a:r>
              <a:rPr lang="en-GB" altLang="en-US" sz="1600" b="1" dirty="0"/>
              <a:t> Rough Example to illustrate the concept:</a:t>
            </a:r>
            <a:endParaRPr lang="en-GB" altLang="en-US" sz="1600" b="1" dirty="0">
              <a:cs typeface="Times New Roman"/>
            </a:endParaRPr>
          </a:p>
          <a:p>
            <a:pPr marL="1606550" lvl="2" indent="-414020">
              <a:buFont typeface="+mj-lt"/>
              <a:buAutoNum type="arabicPeriod"/>
            </a:pPr>
            <a:r>
              <a:rPr lang="en-GB" altLang="en-US" sz="1600" b="1" dirty="0"/>
              <a:t>SYNC+ACK:     11001100111</a:t>
            </a:r>
            <a:endParaRPr lang="en-GB" altLang="en-US" sz="1600" b="1" dirty="0">
              <a:cs typeface="Times New Roman"/>
            </a:endParaRPr>
          </a:p>
          <a:p>
            <a:pPr marL="1606550" lvl="2" indent="-398145">
              <a:buFont typeface="+mj-lt"/>
              <a:buAutoNum type="arabicPeriod"/>
            </a:pPr>
            <a:r>
              <a:rPr lang="en-GB" altLang="en-US" sz="1600" b="1" dirty="0"/>
              <a:t>SYNC+NACK:  11001100110</a:t>
            </a:r>
            <a:endParaRPr lang="en-GB" altLang="en-US" sz="1600" b="1" dirty="0">
              <a:cs typeface="Times New Roman"/>
            </a:endParaRPr>
          </a:p>
          <a:p>
            <a:pPr marL="1257300" lvl="2" indent="-457200">
              <a:buFont typeface="+mj-lt"/>
              <a:buAutoNum type="arabicPeriod"/>
            </a:pPr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  <a:p>
            <a:pPr lvl="1"/>
            <a:endParaRPr lang="en-GB" altLang="en-US" dirty="0"/>
          </a:p>
          <a:p>
            <a:endParaRPr lang="en-GB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4C67BA-7C6D-E138-7C50-8DCF81F94EEC}"/>
              </a:ext>
            </a:extLst>
          </p:cNvPr>
          <p:cNvSpPr/>
          <p:nvPr/>
        </p:nvSpPr>
        <p:spPr bwMode="auto">
          <a:xfrm>
            <a:off x="3785347" y="5441576"/>
            <a:ext cx="1004047" cy="25997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B6A938-004E-1877-7633-2BA63015AB66}"/>
              </a:ext>
            </a:extLst>
          </p:cNvPr>
          <p:cNvSpPr/>
          <p:nvPr/>
        </p:nvSpPr>
        <p:spPr bwMode="auto">
          <a:xfrm>
            <a:off x="3785346" y="5756785"/>
            <a:ext cx="1004047" cy="25997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07D851-E33D-759D-949D-A74925EB08D0}"/>
              </a:ext>
            </a:extLst>
          </p:cNvPr>
          <p:cNvSpPr/>
          <p:nvPr/>
        </p:nvSpPr>
        <p:spPr bwMode="auto">
          <a:xfrm>
            <a:off x="4789393" y="5441576"/>
            <a:ext cx="125507" cy="259977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70E48-9B2D-ADB7-F793-32956E90603D}"/>
              </a:ext>
            </a:extLst>
          </p:cNvPr>
          <p:cNvSpPr/>
          <p:nvPr/>
        </p:nvSpPr>
        <p:spPr bwMode="auto">
          <a:xfrm>
            <a:off x="4789392" y="5759081"/>
            <a:ext cx="125507" cy="259977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F9E40C-46CC-C8D1-8D4F-FEAB51AAF2C9}"/>
              </a:ext>
            </a:extLst>
          </p:cNvPr>
          <p:cNvSpPr/>
          <p:nvPr/>
        </p:nvSpPr>
        <p:spPr bwMode="auto">
          <a:xfrm>
            <a:off x="3747245" y="3892658"/>
            <a:ext cx="1004047" cy="25997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80F9A4-5D36-3262-F0D6-C86BD4C613CD}"/>
              </a:ext>
            </a:extLst>
          </p:cNvPr>
          <p:cNvSpPr/>
          <p:nvPr/>
        </p:nvSpPr>
        <p:spPr bwMode="auto">
          <a:xfrm>
            <a:off x="3747245" y="4172058"/>
            <a:ext cx="1004047" cy="25997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9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531BD-3E0C-6EEE-C1B6-17367AF958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94284F8-1920-7631-710B-90E79A4A5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274D4E6-67B2-08CD-F6A8-B7D92AC1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129413-8671-B835-3BFA-87DF5121C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6280C329-3B5A-CC5A-599A-5C32FA960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Last Slot Ack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DAA9F5F-373E-FE99-17D0-A3B6B1F81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/>
              <a:t>Last Slot could be </a:t>
            </a:r>
            <a:r>
              <a:rPr lang="en-GB" altLang="en-US"/>
              <a:t>ack-ed</a:t>
            </a:r>
            <a:r>
              <a:rPr lang="en-GB" altLang="en-US" dirty="0"/>
              <a:t> in the same way (slot Sync + ACK).  As the AMP trigger contained the number of slots, AMP non-AP STA are aware this last sync signals the end of the trigger session</a:t>
            </a:r>
          </a:p>
          <a:p>
            <a:r>
              <a:rPr lang="en-GB" altLang="en-US" dirty="0"/>
              <a:t>Alternatively, an AMP-ACK frame could be used for the last slot.</a:t>
            </a:r>
            <a:endParaRPr lang="en-GB" altLang="en-US">
              <a:cs typeface="Times New Roman"/>
            </a:endParaRPr>
          </a:p>
          <a:p>
            <a:pPr marL="0" indent="0">
              <a:buFontTx/>
              <a:buNone/>
            </a:pPr>
            <a:endParaRPr lang="en-GB" altLang="en-US" dirty="0"/>
          </a:p>
          <a:p>
            <a:pPr lvl="1"/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14090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527E7-A56F-220F-22FE-D4C7710E5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EA2B0D6-5A53-B65E-3CFC-1B7343C3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930F967-5727-231E-00FE-3BD1A2B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7DD270-CA95-D284-505E-A4CBA4998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8C93E1E-D112-26F2-CD3E-11AEDFBF2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32D8D5-3003-D476-51BB-3B2BFF89BB44}"/>
              </a:ext>
            </a:extLst>
          </p:cNvPr>
          <p:cNvSpPr txBox="1"/>
          <p:nvPr/>
        </p:nvSpPr>
        <p:spPr>
          <a:xfrm>
            <a:off x="555812" y="2761130"/>
            <a:ext cx="1102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AMP Reader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8A7594-436A-0216-05E3-F51F8322F3CD}"/>
              </a:ext>
            </a:extLst>
          </p:cNvPr>
          <p:cNvSpPr txBox="1"/>
          <p:nvPr/>
        </p:nvSpPr>
        <p:spPr>
          <a:xfrm>
            <a:off x="555811" y="3535670"/>
            <a:ext cx="14343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AMP non-AP STA-1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8DB64B-B785-2240-8397-E9A5AEAC54A9}"/>
              </a:ext>
            </a:extLst>
          </p:cNvPr>
          <p:cNvSpPr txBox="1"/>
          <p:nvPr/>
        </p:nvSpPr>
        <p:spPr>
          <a:xfrm>
            <a:off x="555811" y="3939989"/>
            <a:ext cx="14343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AMP non-AP STA-2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5364C5-9859-FB05-BF16-FC3646E1AA2C}"/>
              </a:ext>
            </a:extLst>
          </p:cNvPr>
          <p:cNvSpPr txBox="1"/>
          <p:nvPr/>
        </p:nvSpPr>
        <p:spPr>
          <a:xfrm>
            <a:off x="555811" y="4344308"/>
            <a:ext cx="14343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AMP non-AP STA-3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CC4857-ED9A-39E8-B911-B372F3AFB28E}"/>
              </a:ext>
            </a:extLst>
          </p:cNvPr>
          <p:cNvSpPr txBox="1"/>
          <p:nvPr/>
        </p:nvSpPr>
        <p:spPr>
          <a:xfrm>
            <a:off x="555811" y="4748627"/>
            <a:ext cx="14343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AMP non-AP STA-4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359DB43-7B9C-D9E1-F84F-9B6F113F9165}"/>
              </a:ext>
            </a:extLst>
          </p:cNvPr>
          <p:cNvCxnSpPr/>
          <p:nvPr/>
        </p:nvCxnSpPr>
        <p:spPr bwMode="auto">
          <a:xfrm>
            <a:off x="2152375" y="4184237"/>
            <a:ext cx="56976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A3BAE54-F58F-8C6A-FC64-C68D196EEA37}"/>
              </a:ext>
            </a:extLst>
          </p:cNvPr>
          <p:cNvCxnSpPr/>
          <p:nvPr/>
        </p:nvCxnSpPr>
        <p:spPr bwMode="auto">
          <a:xfrm>
            <a:off x="2152375" y="4586049"/>
            <a:ext cx="56976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74D2BB5-6F06-858B-80FD-A9D1236F978F}"/>
              </a:ext>
            </a:extLst>
          </p:cNvPr>
          <p:cNvCxnSpPr/>
          <p:nvPr/>
        </p:nvCxnSpPr>
        <p:spPr bwMode="auto">
          <a:xfrm>
            <a:off x="2152375" y="4986738"/>
            <a:ext cx="56976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B33C8E-930A-C0D6-0684-CB1FCA6F93C9}"/>
              </a:ext>
            </a:extLst>
          </p:cNvPr>
          <p:cNvCxnSpPr/>
          <p:nvPr/>
        </p:nvCxnSpPr>
        <p:spPr bwMode="auto">
          <a:xfrm>
            <a:off x="2152375" y="3781891"/>
            <a:ext cx="56976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D186B6-2171-A3FA-2808-41CB84503BEE}"/>
              </a:ext>
            </a:extLst>
          </p:cNvPr>
          <p:cNvCxnSpPr/>
          <p:nvPr/>
        </p:nvCxnSpPr>
        <p:spPr bwMode="auto">
          <a:xfrm>
            <a:off x="2152375" y="3244177"/>
            <a:ext cx="56976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A9DEC38-FB60-ACC5-AA64-EA141F5AA462}"/>
              </a:ext>
            </a:extLst>
          </p:cNvPr>
          <p:cNvSpPr/>
          <p:nvPr/>
        </p:nvSpPr>
        <p:spPr bwMode="auto">
          <a:xfrm>
            <a:off x="2152375" y="2761129"/>
            <a:ext cx="528072" cy="7745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/>
              <a:t>To Self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CC32A15-915A-04C0-7456-F2E3B1185DB0}"/>
              </a:ext>
            </a:extLst>
          </p:cNvPr>
          <p:cNvSpPr/>
          <p:nvPr/>
        </p:nvSpPr>
        <p:spPr bwMode="auto">
          <a:xfrm>
            <a:off x="2770938" y="2987074"/>
            <a:ext cx="608755" cy="392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/>
              <a:t>AMP</a:t>
            </a:r>
            <a:br>
              <a:rPr lang="en-US" sz="1000" dirty="0"/>
            </a:br>
            <a:r>
              <a:rPr lang="en-US" sz="1000" dirty="0"/>
              <a:t>Trigger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B9EA262-AAC2-B80A-6B54-6E4AC39928E5}"/>
              </a:ext>
            </a:extLst>
          </p:cNvPr>
          <p:cNvCxnSpPr/>
          <p:nvPr/>
        </p:nvCxnSpPr>
        <p:spPr bwMode="auto">
          <a:xfrm>
            <a:off x="4344988" y="2761129"/>
            <a:ext cx="0" cy="266251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B282427-96AD-6B1D-0E03-0509653A30FD}"/>
              </a:ext>
            </a:extLst>
          </p:cNvPr>
          <p:cNvCxnSpPr/>
          <p:nvPr/>
        </p:nvCxnSpPr>
        <p:spPr bwMode="auto">
          <a:xfrm>
            <a:off x="5187671" y="2761129"/>
            <a:ext cx="0" cy="266251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3E925D-12CD-08AC-7716-56D46E2B93AD}"/>
              </a:ext>
            </a:extLst>
          </p:cNvPr>
          <p:cNvCxnSpPr/>
          <p:nvPr/>
        </p:nvCxnSpPr>
        <p:spPr bwMode="auto">
          <a:xfrm>
            <a:off x="6066211" y="2780885"/>
            <a:ext cx="0" cy="266251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2609607-225C-98AA-37B4-1094E385CC2A}"/>
              </a:ext>
            </a:extLst>
          </p:cNvPr>
          <p:cNvCxnSpPr/>
          <p:nvPr/>
        </p:nvCxnSpPr>
        <p:spPr bwMode="auto">
          <a:xfrm>
            <a:off x="6980655" y="2780885"/>
            <a:ext cx="0" cy="266251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789B10E-F7D7-27E6-AFD8-B8879172D461}"/>
              </a:ext>
            </a:extLst>
          </p:cNvPr>
          <p:cNvSpPr/>
          <p:nvPr/>
        </p:nvSpPr>
        <p:spPr bwMode="auto">
          <a:xfrm rot="16200000">
            <a:off x="3874003" y="3079670"/>
            <a:ext cx="774535" cy="13744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1" dirty="0">
                <a:solidFill>
                  <a:srgbClr val="00B050"/>
                </a:solidFill>
              </a:rPr>
              <a:t>Slot </a:t>
            </a:r>
            <a:r>
              <a:rPr lang="en-US" sz="900" b="1" dirty="0" err="1">
                <a:solidFill>
                  <a:srgbClr val="00B050"/>
                </a:solidFill>
              </a:rPr>
              <a:t>Sync+ACK</a:t>
            </a:r>
            <a:endParaRPr lang="en-US" sz="900" b="1" dirty="0">
              <a:solidFill>
                <a:srgbClr val="00B05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4450F9-EA74-CB8A-6885-CA4B520AB442}"/>
              </a:ext>
            </a:extLst>
          </p:cNvPr>
          <p:cNvSpPr/>
          <p:nvPr/>
        </p:nvSpPr>
        <p:spPr bwMode="auto">
          <a:xfrm rot="16200000">
            <a:off x="4617550" y="3094946"/>
            <a:ext cx="972803" cy="13744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rgbClr val="FF0000"/>
                </a:solidFill>
              </a:rPr>
              <a:t>Slot </a:t>
            </a:r>
            <a:r>
              <a:rPr lang="en-US" sz="1000" dirty="0" err="1">
                <a:solidFill>
                  <a:srgbClr val="FF0000"/>
                </a:solidFill>
              </a:rPr>
              <a:t>Sync+NACK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0E8E66F-D90E-D934-6BEF-99263BD39E0C}"/>
              </a:ext>
            </a:extLst>
          </p:cNvPr>
          <p:cNvSpPr/>
          <p:nvPr/>
        </p:nvSpPr>
        <p:spPr bwMode="auto">
          <a:xfrm>
            <a:off x="3430545" y="3499507"/>
            <a:ext cx="762000" cy="392467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UL 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2106EF-2906-47D6-9D91-EF6B7F6F2FA7}"/>
              </a:ext>
            </a:extLst>
          </p:cNvPr>
          <p:cNvSpPr/>
          <p:nvPr/>
        </p:nvSpPr>
        <p:spPr bwMode="auto">
          <a:xfrm>
            <a:off x="5197376" y="3896154"/>
            <a:ext cx="762000" cy="392467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UL 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B81171-AD05-505F-06A6-C2D75CB9D6DF}"/>
              </a:ext>
            </a:extLst>
          </p:cNvPr>
          <p:cNvSpPr/>
          <p:nvPr/>
        </p:nvSpPr>
        <p:spPr bwMode="auto">
          <a:xfrm>
            <a:off x="5197376" y="4687244"/>
            <a:ext cx="762000" cy="392467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UL 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9C1932E-0DF3-16CF-105F-D16B8B4FB4C0}"/>
              </a:ext>
            </a:extLst>
          </p:cNvPr>
          <p:cNvSpPr/>
          <p:nvPr/>
        </p:nvSpPr>
        <p:spPr bwMode="auto">
          <a:xfrm>
            <a:off x="6066211" y="4319605"/>
            <a:ext cx="762000" cy="392467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UL Data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DFFE4F4-98AC-E245-7884-0260DB8B8659}"/>
              </a:ext>
            </a:extLst>
          </p:cNvPr>
          <p:cNvSpPr/>
          <p:nvPr/>
        </p:nvSpPr>
        <p:spPr bwMode="auto">
          <a:xfrm rot="16200000">
            <a:off x="6532266" y="3086922"/>
            <a:ext cx="780233" cy="1172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1" dirty="0">
                <a:solidFill>
                  <a:srgbClr val="00B050"/>
                </a:solidFill>
              </a:rPr>
              <a:t>Slot </a:t>
            </a:r>
            <a:r>
              <a:rPr lang="en-US" sz="900" b="1" dirty="0" err="1">
                <a:solidFill>
                  <a:srgbClr val="00B050"/>
                </a:solidFill>
              </a:rPr>
              <a:t>Sync+ACK</a:t>
            </a:r>
            <a:endParaRPr kumimoji="0" lang="en-US" sz="9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EDF5E-E5A0-C7A6-9E5B-284888F44209}"/>
              </a:ext>
            </a:extLst>
          </p:cNvPr>
          <p:cNvSpPr/>
          <p:nvPr/>
        </p:nvSpPr>
        <p:spPr bwMode="auto">
          <a:xfrm rot="16200000">
            <a:off x="5513292" y="3124242"/>
            <a:ext cx="972800" cy="133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solidFill>
                  <a:srgbClr val="FF0000"/>
                </a:solidFill>
              </a:rPr>
              <a:t>Slot </a:t>
            </a:r>
            <a:r>
              <a:rPr lang="en-US" sz="1000" dirty="0" err="1">
                <a:solidFill>
                  <a:srgbClr val="FF0000"/>
                </a:solidFill>
              </a:rPr>
              <a:t>Sync+NACK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FC0515-61FB-3CE5-D3EA-79A3410C0E41}"/>
              </a:ext>
            </a:extLst>
          </p:cNvPr>
          <p:cNvSpPr txBox="1"/>
          <p:nvPr/>
        </p:nvSpPr>
        <p:spPr>
          <a:xfrm>
            <a:off x="2770938" y="2263589"/>
            <a:ext cx="913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Indicates 4 slots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8EDD49D-3E13-9C8A-672B-3603006F4551}"/>
              </a:ext>
            </a:extLst>
          </p:cNvPr>
          <p:cNvCxnSpPr>
            <a:endCxn id="24" idx="0"/>
          </p:cNvCxnSpPr>
          <p:nvPr/>
        </p:nvCxnSpPr>
        <p:spPr bwMode="auto">
          <a:xfrm>
            <a:off x="3075316" y="2677269"/>
            <a:ext cx="0" cy="3098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5BA2FEB-A84F-D841-E3A2-F16A12D65446}"/>
              </a:ext>
            </a:extLst>
          </p:cNvPr>
          <p:cNvSpPr txBox="1"/>
          <p:nvPr/>
        </p:nvSpPr>
        <p:spPr>
          <a:xfrm>
            <a:off x="3556051" y="5461334"/>
            <a:ext cx="636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Slot 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FC7223-7141-4B95-541D-A5C81081BBCE}"/>
              </a:ext>
            </a:extLst>
          </p:cNvPr>
          <p:cNvSpPr txBox="1"/>
          <p:nvPr/>
        </p:nvSpPr>
        <p:spPr>
          <a:xfrm>
            <a:off x="4467457" y="5461334"/>
            <a:ext cx="636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Slot 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86F693C-A0F8-3D0B-6049-50AEC246E534}"/>
              </a:ext>
            </a:extLst>
          </p:cNvPr>
          <p:cNvSpPr txBox="1"/>
          <p:nvPr/>
        </p:nvSpPr>
        <p:spPr>
          <a:xfrm>
            <a:off x="5260129" y="5467191"/>
            <a:ext cx="636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Slot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BF8F976-DBD2-E008-2629-26BE563CE14F}"/>
              </a:ext>
            </a:extLst>
          </p:cNvPr>
          <p:cNvSpPr txBox="1"/>
          <p:nvPr/>
        </p:nvSpPr>
        <p:spPr>
          <a:xfrm>
            <a:off x="6128964" y="5461334"/>
            <a:ext cx="636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Slot 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624FFD7-E667-BA16-DB7A-81EF5EF1A829}"/>
              </a:ext>
            </a:extLst>
          </p:cNvPr>
          <p:cNvSpPr/>
          <p:nvPr/>
        </p:nvSpPr>
        <p:spPr bwMode="auto">
          <a:xfrm>
            <a:off x="7079617" y="3036531"/>
            <a:ext cx="608755" cy="392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/>
              <a:t>AMP</a:t>
            </a:r>
            <a:br>
              <a:rPr lang="en-US" sz="1000" dirty="0"/>
            </a:br>
            <a:r>
              <a:rPr lang="en-US" sz="1000" dirty="0"/>
              <a:t>Trigger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542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C7567D-A44E-D334-6A95-A3276DA1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altLang="en-US" dirty="0"/>
              <a:t>July 2025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5355DE-3514-78FE-2A63-47FB852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2952D1-AC21-4E1F-2AE3-E8F4E053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BB62297-C189-42CD-9ABF-A32F5862938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3792" y="709940"/>
            <a:ext cx="8316416" cy="1066800"/>
          </a:xfrm>
        </p:spPr>
        <p:txBody>
          <a:bodyPr/>
          <a:lstStyle/>
          <a:p>
            <a:r>
              <a:rPr lang="en-GB" altLang="en-US" dirty="0"/>
              <a:t>Advantages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6913" y="1679823"/>
            <a:ext cx="7772400" cy="4114800"/>
          </a:xfrm>
        </p:spPr>
        <p:txBody>
          <a:bodyPr/>
          <a:lstStyle/>
          <a:p>
            <a:r>
              <a:rPr lang="en-US" altLang="en-US" dirty="0"/>
              <a:t>The AMP non-AP STA that has transmitted a frame receives the ACK immediately after its transmission, enabling it to sleep again for a longer time</a:t>
            </a:r>
            <a:endParaRPr lang="en-US" altLang="en-US">
              <a:cs typeface="Times New Roman"/>
            </a:endParaRPr>
          </a:p>
          <a:p>
            <a:r>
              <a:rPr lang="en-US" altLang="en-US" dirty="0"/>
              <a:t>The ACK/NAK is not a complete frame (it does not need the MAC header) because it always refers to the previous slot making the overhead very limited.</a:t>
            </a:r>
            <a:endParaRPr lang="en-US" altLang="en-US">
              <a:cs typeface="Times New Roman"/>
            </a:endParaRPr>
          </a:p>
          <a:p>
            <a:r>
              <a:rPr lang="en-US" altLang="en-US" dirty="0"/>
              <a:t>In case of two different SYNC messages, the overhead is none.</a:t>
            </a:r>
            <a:endParaRPr lang="en-US" alt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03868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11250</TotalTime>
  <Words>1007</Words>
  <Application>Microsoft Macintosh PowerPoint</Application>
  <PresentationFormat>On-screen Show (4:3)</PresentationFormat>
  <Paragraphs>174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ACK Message in Time-Slot Based Channel Access for Active AMP STAs </vt:lpstr>
      <vt:lpstr>Abstract</vt:lpstr>
      <vt:lpstr>Background</vt:lpstr>
      <vt:lpstr>Challenges with proposed Acking Mechanisms</vt:lpstr>
      <vt:lpstr>Motivation</vt:lpstr>
      <vt:lpstr>Proposal</vt:lpstr>
      <vt:lpstr>Last Slot Ack</vt:lpstr>
      <vt:lpstr>Proposal Example</vt:lpstr>
      <vt:lpstr>Advantages</vt:lpstr>
      <vt:lpstr>Summary</vt:lpstr>
      <vt:lpstr>Straw Poll 1</vt:lpstr>
      <vt:lpstr>Straw Poll 2</vt:lpstr>
      <vt:lpstr>References</vt:lpstr>
    </vt:vector>
  </TitlesOfParts>
  <Manager/>
  <Company>Cisco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Acking mechanism for AMP non-AP STA slot-based access UL frames</dc:title>
  <dc:subject/>
  <dc:creator>ucampigl@cisco.com</dc:creator>
  <cp:keywords/>
  <dc:description/>
  <cp:lastModifiedBy>Ugo Campiglio (ucampigl)</cp:lastModifiedBy>
  <cp:revision>15</cp:revision>
  <cp:lastPrinted>1998-02-10T13:28:06Z</cp:lastPrinted>
  <dcterms:created xsi:type="dcterms:W3CDTF">2024-02-27T14:39:28Z</dcterms:created>
  <dcterms:modified xsi:type="dcterms:W3CDTF">2025-07-11T09:17:53Z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802-11-Submission:3</vt:lpwstr>
  </property>
  <property fmtid="{D5CDD505-2E9C-101B-9397-08002B2CF9AE}" pid="3" name="ClassificationContentMarkingFooterText">
    <vt:lpwstr>Cisco Confidential</vt:lpwstr>
  </property>
  <property fmtid="{D5CDD505-2E9C-101B-9397-08002B2CF9AE}" pid="4" name="MSIP_Label_c8f49a32-fde3-48a5-9266-b5b0972a22dc_Enabled">
    <vt:lpwstr>true</vt:lpwstr>
  </property>
  <property fmtid="{D5CDD505-2E9C-101B-9397-08002B2CF9AE}" pid="5" name="MSIP_Label_c8f49a32-fde3-48a5-9266-b5b0972a22dc_SetDate">
    <vt:lpwstr>2025-07-11T09:17:50Z</vt:lpwstr>
  </property>
  <property fmtid="{D5CDD505-2E9C-101B-9397-08002B2CF9AE}" pid="6" name="MSIP_Label_c8f49a32-fde3-48a5-9266-b5b0972a22dc_Method">
    <vt:lpwstr>Privileged</vt:lpwstr>
  </property>
  <property fmtid="{D5CDD505-2E9C-101B-9397-08002B2CF9AE}" pid="7" name="MSIP_Label_c8f49a32-fde3-48a5-9266-b5b0972a22dc_Name">
    <vt:lpwstr>Cisco Confidential</vt:lpwstr>
  </property>
  <property fmtid="{D5CDD505-2E9C-101B-9397-08002B2CF9AE}" pid="8" name="MSIP_Label_c8f49a32-fde3-48a5-9266-b5b0972a22dc_SiteId">
    <vt:lpwstr>5ae1af62-9505-4097-a69a-c1553ef7840e</vt:lpwstr>
  </property>
  <property fmtid="{D5CDD505-2E9C-101B-9397-08002B2CF9AE}" pid="9" name="MSIP_Label_c8f49a32-fde3-48a5-9266-b5b0972a22dc_ActionId">
    <vt:lpwstr>6966e59f-6f69-445e-9a61-779b825303d0</vt:lpwstr>
  </property>
  <property fmtid="{D5CDD505-2E9C-101B-9397-08002B2CF9AE}" pid="10" name="MSIP_Label_c8f49a32-fde3-48a5-9266-b5b0972a22dc_ContentBits">
    <vt:lpwstr>2</vt:lpwstr>
  </property>
  <property fmtid="{D5CDD505-2E9C-101B-9397-08002B2CF9AE}" pid="11" name="MSIP_Label_c8f49a32-fde3-48a5-9266-b5b0972a22dc_Tag">
    <vt:lpwstr>50, 0, 1, 1</vt:lpwstr>
  </property>
</Properties>
</file>