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6" r:id="rId5"/>
    <p:sldId id="267" r:id="rId6"/>
    <p:sldId id="268" r:id="rId7"/>
    <p:sldId id="269"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90" d="100"/>
          <a:sy n="90" d="100"/>
        </p:scale>
        <p:origin x="84"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1" d="100"/>
          <a:sy n="71" d="100"/>
        </p:scale>
        <p:origin x="2720"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802.11-25/1127r0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6FFBDDE-ED27-2E7B-04E0-634555A897D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4181891-D9D2-9CBE-4324-FEA71BA596F3}"/>
              </a:ext>
            </a:extLst>
          </p:cNvPr>
          <p:cNvSpPr>
            <a:spLocks noGrp="1" noChangeArrowheads="1"/>
          </p:cNvSpPr>
          <p:nvPr>
            <p:ph type="hdr"/>
          </p:nvPr>
        </p:nvSpPr>
        <p:spPr>
          <a:xfrm>
            <a:off x="5640388" y="96838"/>
            <a:ext cx="639762" cy="211137"/>
          </a:xfrm>
          <a:prstGeom prst="rect">
            <a:avLst/>
          </a:prstGeom>
          <a:ln/>
        </p:spPr>
        <p:txBody>
          <a:bodyPr/>
          <a:lstStyle/>
          <a:p>
            <a:r>
              <a:rPr lang="en-US"/>
              <a:t>doc.: IEEE 802.11-yy/xxxxr0</a:t>
            </a:r>
          </a:p>
        </p:txBody>
      </p:sp>
      <p:sp>
        <p:nvSpPr>
          <p:cNvPr id="5" name="Rectangle 3">
            <a:extLst>
              <a:ext uri="{FF2B5EF4-FFF2-40B4-BE49-F238E27FC236}">
                <a16:creationId xmlns:a16="http://schemas.microsoft.com/office/drawing/2014/main" id="{C4139449-09C4-D399-0864-70A458DED31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9C97664-EAAA-8BF0-7F84-658E302A0E7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DD5671A-46A0-8A4F-756F-D5D41D0E91F6}"/>
              </a:ext>
            </a:extLst>
          </p:cNvPr>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a:extLst>
              <a:ext uri="{FF2B5EF4-FFF2-40B4-BE49-F238E27FC236}">
                <a16:creationId xmlns:a16="http://schemas.microsoft.com/office/drawing/2014/main" id="{5F54CA0B-C706-3DF1-7B0C-A138110E08F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DFA53CE9-52E6-0B81-D2E5-4D1787EACA6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5187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FFB4728-222D-CCB4-09EE-B9D85689FF0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87CA3C3-1C81-104E-2D0B-1A76C5B4DA76}"/>
              </a:ext>
            </a:extLst>
          </p:cNvPr>
          <p:cNvSpPr>
            <a:spLocks noGrp="1" noChangeArrowheads="1"/>
          </p:cNvSpPr>
          <p:nvPr>
            <p:ph type="hdr"/>
          </p:nvPr>
        </p:nvSpPr>
        <p:spPr>
          <a:xfrm>
            <a:off x="5640388" y="96838"/>
            <a:ext cx="639762" cy="211137"/>
          </a:xfrm>
          <a:prstGeom prst="rect">
            <a:avLst/>
          </a:prstGeom>
          <a:ln/>
        </p:spPr>
        <p:txBody>
          <a:bodyPr/>
          <a:lstStyle/>
          <a:p>
            <a:r>
              <a:rPr lang="en-US"/>
              <a:t>doc.: IEEE 802.11-yy/xxxxr0</a:t>
            </a:r>
          </a:p>
        </p:txBody>
      </p:sp>
      <p:sp>
        <p:nvSpPr>
          <p:cNvPr id="5" name="Rectangle 3">
            <a:extLst>
              <a:ext uri="{FF2B5EF4-FFF2-40B4-BE49-F238E27FC236}">
                <a16:creationId xmlns:a16="http://schemas.microsoft.com/office/drawing/2014/main" id="{64908E5C-C0BE-F06A-3483-27236C9273A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96C069C-D8E1-D373-7F26-186BD9E82DF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F502517-D78E-872B-9128-FF9B3641C8A4}"/>
              </a:ext>
            </a:extLst>
          </p:cNvPr>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a:extLst>
              <a:ext uri="{FF2B5EF4-FFF2-40B4-BE49-F238E27FC236}">
                <a16:creationId xmlns:a16="http://schemas.microsoft.com/office/drawing/2014/main" id="{607A3D4D-D83A-A436-F789-FB6FB694CDF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0F2D61F-41B2-0C82-403D-81BCE6F2A46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1821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EE95E87-142F-9BD6-5ED3-FDFB871642C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E2175B4-A424-CE95-DA3D-E5AF9AAE7E6F}"/>
              </a:ext>
            </a:extLst>
          </p:cNvPr>
          <p:cNvSpPr>
            <a:spLocks noGrp="1" noChangeArrowheads="1"/>
          </p:cNvSpPr>
          <p:nvPr>
            <p:ph type="hdr"/>
          </p:nvPr>
        </p:nvSpPr>
        <p:spPr>
          <a:xfrm>
            <a:off x="5640388" y="96838"/>
            <a:ext cx="639762" cy="211137"/>
          </a:xfrm>
          <a:prstGeom prst="rect">
            <a:avLst/>
          </a:prstGeom>
          <a:ln/>
        </p:spPr>
        <p:txBody>
          <a:bodyPr/>
          <a:lstStyle/>
          <a:p>
            <a:r>
              <a:rPr lang="en-US"/>
              <a:t>doc.: IEEE 802.11-yy/xxxxr0</a:t>
            </a:r>
          </a:p>
        </p:txBody>
      </p:sp>
      <p:sp>
        <p:nvSpPr>
          <p:cNvPr id="5" name="Rectangle 3">
            <a:extLst>
              <a:ext uri="{FF2B5EF4-FFF2-40B4-BE49-F238E27FC236}">
                <a16:creationId xmlns:a16="http://schemas.microsoft.com/office/drawing/2014/main" id="{5858906C-1648-078D-1BD3-F75190062B2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478307A-FD6E-FCB6-8172-4B0A80CB886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3F86490-2862-94AD-16AF-05B0BF864E80}"/>
              </a:ext>
            </a:extLst>
          </p:cNvPr>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a:extLst>
              <a:ext uri="{FF2B5EF4-FFF2-40B4-BE49-F238E27FC236}">
                <a16:creationId xmlns:a16="http://schemas.microsoft.com/office/drawing/2014/main" id="{FC104DAF-41FF-38B3-C537-B1EBBEAF540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2BADAB9-1899-9FB5-3F64-EFC9E9C14A1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5786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B8BCFCE-D66A-4B0E-BE42-6D418BE15D7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166A4CE-AD39-6625-9AC3-B43E76DFC138}"/>
              </a:ext>
            </a:extLst>
          </p:cNvPr>
          <p:cNvSpPr>
            <a:spLocks noGrp="1" noChangeArrowheads="1"/>
          </p:cNvSpPr>
          <p:nvPr>
            <p:ph type="hdr"/>
          </p:nvPr>
        </p:nvSpPr>
        <p:spPr>
          <a:xfrm>
            <a:off x="5640388" y="96838"/>
            <a:ext cx="639762" cy="211137"/>
          </a:xfrm>
          <a:prstGeom prst="rect">
            <a:avLst/>
          </a:prstGeom>
          <a:ln/>
        </p:spPr>
        <p:txBody>
          <a:bodyPr/>
          <a:lstStyle/>
          <a:p>
            <a:r>
              <a:rPr lang="en-US"/>
              <a:t>doc.: IEEE 802.11-yy/xxxxr0</a:t>
            </a:r>
          </a:p>
        </p:txBody>
      </p:sp>
      <p:sp>
        <p:nvSpPr>
          <p:cNvPr id="5" name="Rectangle 3">
            <a:extLst>
              <a:ext uri="{FF2B5EF4-FFF2-40B4-BE49-F238E27FC236}">
                <a16:creationId xmlns:a16="http://schemas.microsoft.com/office/drawing/2014/main" id="{318B4522-5E34-EED3-487B-8A1C219916F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2A34E4B-8482-C6C6-E490-362D396C1B2B}"/>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22147D6-DE22-AA3A-A962-C57F23D94E70}"/>
              </a:ext>
            </a:extLst>
          </p:cNvPr>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a:extLst>
              <a:ext uri="{FF2B5EF4-FFF2-40B4-BE49-F238E27FC236}">
                <a16:creationId xmlns:a16="http://schemas.microsoft.com/office/drawing/2014/main" id="{5721CF6C-0CD3-DD02-0C13-73B31875438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2BE367F-56F1-FC85-7B02-614327A38CE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54179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July 2025</a:t>
            </a:r>
            <a:endParaRPr lang="en-GB" dirty="0"/>
          </a:p>
        </p:txBody>
      </p:sp>
      <p:sp>
        <p:nvSpPr>
          <p:cNvPr id="5" name="Footer Placeholder 4"/>
          <p:cNvSpPr>
            <a:spLocks noGrp="1"/>
          </p:cNvSpPr>
          <p:nvPr>
            <p:ph type="ftr" idx="11"/>
          </p:nvPr>
        </p:nvSpPr>
        <p:spPr/>
        <p:txBody>
          <a:bodyPr/>
          <a:lstStyle>
            <a:lvl1pPr>
              <a:defRPr/>
            </a:lvl1pPr>
          </a:lstStyle>
          <a:p>
            <a:r>
              <a:rPr lang="en-GB"/>
              <a:t>Hui Che, Ruijie Networks Co., Ltd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Hui Che,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July 2025</a:t>
            </a:r>
            <a:endParaRPr lang="en-GB"/>
          </a:p>
        </p:txBody>
      </p:sp>
      <p:sp>
        <p:nvSpPr>
          <p:cNvPr id="5" name="Footer Placeholder 4"/>
          <p:cNvSpPr>
            <a:spLocks noGrp="1"/>
          </p:cNvSpPr>
          <p:nvPr>
            <p:ph type="ftr" idx="11"/>
          </p:nvPr>
        </p:nvSpPr>
        <p:spPr/>
        <p:txBody>
          <a:bodyPr/>
          <a:lstStyle>
            <a:lvl1pPr>
              <a:defRPr/>
            </a:lvl1pPr>
          </a:lstStyle>
          <a:p>
            <a:r>
              <a:rPr lang="en-GB"/>
              <a:t>Hui Che, Ruijie Networks Co., Ltd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July 2025</a:t>
            </a:r>
            <a:endParaRPr lang="en-GB"/>
          </a:p>
        </p:txBody>
      </p:sp>
      <p:sp>
        <p:nvSpPr>
          <p:cNvPr id="6" name="Footer Placeholder 5"/>
          <p:cNvSpPr>
            <a:spLocks noGrp="1"/>
          </p:cNvSpPr>
          <p:nvPr>
            <p:ph type="ftr" idx="11"/>
          </p:nvPr>
        </p:nvSpPr>
        <p:spPr/>
        <p:txBody>
          <a:bodyPr/>
          <a:lstStyle>
            <a:lvl1pPr>
              <a:defRPr/>
            </a:lvl1pPr>
          </a:lstStyle>
          <a:p>
            <a:r>
              <a:rPr lang="en-GB"/>
              <a:t>Hui Che, Ruijie Networks Co., Ltd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Hui Che,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July 2025</a:t>
            </a:r>
            <a:endParaRPr lang="en-GB"/>
          </a:p>
        </p:txBody>
      </p:sp>
      <p:sp>
        <p:nvSpPr>
          <p:cNvPr id="4" name="Footer Placeholder 3"/>
          <p:cNvSpPr>
            <a:spLocks noGrp="1"/>
          </p:cNvSpPr>
          <p:nvPr>
            <p:ph type="ftr" idx="11"/>
          </p:nvPr>
        </p:nvSpPr>
        <p:spPr/>
        <p:txBody>
          <a:bodyPr/>
          <a:lstStyle>
            <a:lvl1pPr>
              <a:defRPr/>
            </a:lvl1pPr>
          </a:lstStyle>
          <a:p>
            <a:r>
              <a:rPr lang="en-GB"/>
              <a:t>Hui Che, Ruijie Networks Co., Ltd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July 2025</a:t>
            </a:r>
            <a:endParaRPr lang="en-GB"/>
          </a:p>
        </p:txBody>
      </p:sp>
      <p:sp>
        <p:nvSpPr>
          <p:cNvPr id="3" name="Footer Placeholder 2"/>
          <p:cNvSpPr>
            <a:spLocks noGrp="1"/>
          </p:cNvSpPr>
          <p:nvPr>
            <p:ph type="ftr" idx="11"/>
          </p:nvPr>
        </p:nvSpPr>
        <p:spPr/>
        <p:txBody>
          <a:bodyPr/>
          <a:lstStyle>
            <a:lvl1pPr>
              <a:defRPr/>
            </a:lvl1pPr>
          </a:lstStyle>
          <a:p>
            <a:r>
              <a:rPr lang="en-GB"/>
              <a:t>Hui Che, Ruijie Networks Co., Ltd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July 2025</a:t>
            </a:r>
            <a:endParaRPr lang="en-GB"/>
          </a:p>
        </p:txBody>
      </p:sp>
      <p:sp>
        <p:nvSpPr>
          <p:cNvPr id="5" name="Footer Placeholder 4"/>
          <p:cNvSpPr>
            <a:spLocks noGrp="1"/>
          </p:cNvSpPr>
          <p:nvPr>
            <p:ph type="ftr" idx="11"/>
          </p:nvPr>
        </p:nvSpPr>
        <p:spPr/>
        <p:txBody>
          <a:bodyPr/>
          <a:lstStyle>
            <a:lvl1pPr>
              <a:defRPr/>
            </a:lvl1pPr>
          </a:lstStyle>
          <a:p>
            <a:r>
              <a:rPr lang="en-GB"/>
              <a:t>Hui Che, Ruijie Networks Co., Ltd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July 2025</a:t>
            </a:r>
            <a:endParaRPr lang="en-GB"/>
          </a:p>
        </p:txBody>
      </p:sp>
      <p:sp>
        <p:nvSpPr>
          <p:cNvPr id="5" name="Footer Placeholder 4"/>
          <p:cNvSpPr>
            <a:spLocks noGrp="1"/>
          </p:cNvSpPr>
          <p:nvPr>
            <p:ph type="ftr" idx="11"/>
          </p:nvPr>
        </p:nvSpPr>
        <p:spPr/>
        <p:txBody>
          <a:bodyPr/>
          <a:lstStyle>
            <a:lvl1pPr>
              <a:defRPr/>
            </a:lvl1pPr>
          </a:lstStyle>
          <a:p>
            <a:r>
              <a:rPr lang="en-GB"/>
              <a:t>Hui Che, Ruijie Networks Co., Ltd</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Hui Che,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404622659"/>
              </p:ext>
            </p:extLst>
          </p:nvPr>
        </p:nvGraphicFramePr>
        <p:xfrm>
          <a:off x="1086836" y="2423356"/>
          <a:ext cx="9897495" cy="2053910"/>
        </p:xfrm>
        <a:graphic>
          <a:graphicData uri="http://schemas.openxmlformats.org/drawingml/2006/table">
            <a:tbl>
              <a:tblPr firstRow="1" bandRow="1">
                <a:tableStyleId>{5940675A-B579-460E-94D1-54222C63F5DA}</a:tableStyleId>
              </a:tblPr>
              <a:tblGrid>
                <a:gridCol w="1979499">
                  <a:extLst>
                    <a:ext uri="{9D8B030D-6E8A-4147-A177-3AD203B41FA5}">
                      <a16:colId xmlns:a16="http://schemas.microsoft.com/office/drawing/2014/main" val="20000"/>
                    </a:ext>
                  </a:extLst>
                </a:gridCol>
                <a:gridCol w="1979499">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979499">
                  <a:extLst>
                    <a:ext uri="{9D8B030D-6E8A-4147-A177-3AD203B41FA5}">
                      <a16:colId xmlns:a16="http://schemas.microsoft.com/office/drawing/2014/main" val="20003"/>
                    </a:ext>
                  </a:extLst>
                </a:gridCol>
                <a:gridCol w="1979499">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err="1">
                          <a:latin typeface="+mn-lt"/>
                        </a:rPr>
                        <a:t>Hui</a:t>
                      </a:r>
                      <a:r>
                        <a:rPr lang="en-US" altLang="zh-CN" sz="1400" baseline="0" dirty="0">
                          <a:latin typeface="+mn-lt"/>
                        </a:rPr>
                        <a:t> </a:t>
                      </a:r>
                      <a:r>
                        <a:rPr lang="en-US" altLang="zh-CN" sz="1400" baseline="0" dirty="0" err="1">
                          <a:latin typeface="+mn-lt"/>
                        </a:rPr>
                        <a:t>Che</a:t>
                      </a:r>
                      <a:endParaRPr lang="zh-CN" altLang="en-US" sz="1400" dirty="0">
                        <a:latin typeface="+mn-lt"/>
                      </a:endParaRPr>
                    </a:p>
                  </a:txBody>
                  <a:tcPr/>
                </a:tc>
                <a:tc>
                  <a:txBody>
                    <a:bodyPr/>
                    <a:lstStyle/>
                    <a:p>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chehui@ruijie.com.cn</a:t>
                      </a:r>
                      <a:endParaRPr lang="zh-CN" altLang="en-US" sz="12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endParaRPr lang="zh-CN" altLang="en-US" sz="1200" dirty="0">
                        <a:latin typeface="+mn-lt"/>
                      </a:endParaRPr>
                    </a:p>
                  </a:txBody>
                  <a:tcPr/>
                </a:tc>
                <a:extLst>
                  <a:ext uri="{0D108BD9-81ED-4DB2-BD59-A6C34878D82A}">
                    <a16:rowId xmlns:a16="http://schemas.microsoft.com/office/drawing/2014/main" val="10002"/>
                  </a:ext>
                </a:extLst>
              </a:tr>
              <a:tr h="337630">
                <a:tc>
                  <a:txBody>
                    <a:bodyPr/>
                    <a:lstStyle/>
                    <a:p>
                      <a:r>
                        <a:rPr lang="en-US" altLang="zh-CN" sz="1400" dirty="0" err="1">
                          <a:latin typeface="+mn-lt"/>
                        </a:rPr>
                        <a:t>Longlong</a:t>
                      </a:r>
                      <a:r>
                        <a:rPr lang="en-US" altLang="zh-CN" sz="1400" dirty="0">
                          <a:latin typeface="+mn-lt"/>
                        </a:rPr>
                        <a:t> Hong</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endParaRPr lang="zh-CN" altLang="en-US" sz="1200">
                        <a:latin typeface="+mn-lt"/>
                      </a:endParaRPr>
                    </a:p>
                  </a:txBody>
                  <a:tcPr/>
                </a:tc>
                <a:extLst>
                  <a:ext uri="{0D108BD9-81ED-4DB2-BD59-A6C34878D82A}">
                    <a16:rowId xmlns:a16="http://schemas.microsoft.com/office/drawing/2014/main" val="10003"/>
                  </a:ext>
                </a:extLst>
              </a:tr>
              <a:tr h="337630">
                <a:tc>
                  <a:txBody>
                    <a:bodyPr/>
                    <a:lstStyle/>
                    <a:p>
                      <a:r>
                        <a:rPr lang="en-US" altLang="zh-CN" sz="1400" dirty="0" err="1">
                          <a:latin typeface="+mn-lt"/>
                        </a:rPr>
                        <a:t>Yongning</a:t>
                      </a:r>
                      <a:r>
                        <a:rPr lang="en-US" altLang="zh-CN" sz="1400" dirty="0">
                          <a:latin typeface="+mn-lt"/>
                        </a:rPr>
                        <a:t> Ke</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a:latin typeface="+mn-lt"/>
                      </a:endParaRPr>
                    </a:p>
                  </a:txBody>
                  <a:tcPr/>
                </a:tc>
                <a:tc>
                  <a:txBody>
                    <a:bodyPr/>
                    <a:lstStyle/>
                    <a:p>
                      <a:endParaRPr lang="zh-CN" altLang="en-US" sz="1600" dirty="0">
                        <a:latin typeface="+mn-lt"/>
                      </a:endParaRPr>
                    </a:p>
                  </a:txBody>
                  <a:tcPr/>
                </a:tc>
                <a:tc>
                  <a:txBody>
                    <a:bodyPr/>
                    <a:lstStyle/>
                    <a:p>
                      <a:endParaRPr lang="zh-CN" altLang="en-US" sz="1200">
                        <a:latin typeface="+mn-lt"/>
                      </a:endParaRPr>
                    </a:p>
                  </a:txBody>
                  <a:tcPr/>
                </a:tc>
                <a:extLst>
                  <a:ext uri="{0D108BD9-81ED-4DB2-BD59-A6C34878D82A}">
                    <a16:rowId xmlns:a16="http://schemas.microsoft.com/office/drawing/2014/main" val="10004"/>
                  </a:ext>
                </a:extLst>
              </a:tr>
              <a:tr h="337630">
                <a:tc>
                  <a:txBody>
                    <a:bodyPr/>
                    <a:lstStyle/>
                    <a:p>
                      <a:r>
                        <a:rPr lang="en-US" altLang="zh-CN" sz="1400" dirty="0">
                          <a:latin typeface="+mn-lt"/>
                        </a:rPr>
                        <a:t>Hang Yang</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dirty="0">
                        <a:latin typeface="+mn-lt"/>
                      </a:endParaRPr>
                    </a:p>
                  </a:txBody>
                  <a:tcPr/>
                </a:tc>
                <a:tc>
                  <a:txBody>
                    <a:bodyPr/>
                    <a:lstStyle/>
                    <a:p>
                      <a:endParaRPr lang="zh-CN" altLang="en-US" sz="1200" dirty="0">
                        <a:latin typeface="+mn-lt"/>
                      </a:endParaRPr>
                    </a:p>
                  </a:txBody>
                  <a:tcPr/>
                </a:tc>
                <a:extLst>
                  <a:ext uri="{0D108BD9-81ED-4DB2-BD59-A6C34878D82A}">
                    <a16:rowId xmlns:a16="http://schemas.microsoft.com/office/drawing/2014/main" val="10005"/>
                  </a:ext>
                </a:extLst>
              </a:tr>
            </a:tbl>
          </a:graphicData>
        </a:graphic>
      </p:graphicFrame>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 Dynamic Coordinated Decision Mechanism for NPCA Switch-Back</a:t>
            </a:r>
            <a:endParaRPr lang="en-GB" dirty="0"/>
          </a:p>
        </p:txBody>
      </p:sp>
      <p:sp>
        <p:nvSpPr>
          <p:cNvPr id="3074" name="Rectangle 2"/>
          <p:cNvSpPr>
            <a:spLocks noGrp="1" noChangeArrowheads="1"/>
          </p:cNvSpPr>
          <p:nvPr>
            <p:ph type="subTitle" idx="1"/>
          </p:nvPr>
        </p:nvSpPr>
        <p:spPr>
          <a:xfrm>
            <a:off x="1828800" y="167429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2025-07-10</a:t>
            </a:r>
          </a:p>
        </p:txBody>
      </p:sp>
      <p:sp>
        <p:nvSpPr>
          <p:cNvPr id="6" name="Date Placeholder 3"/>
          <p:cNvSpPr>
            <a:spLocks noGrp="1"/>
          </p:cNvSpPr>
          <p:nvPr>
            <p:ph type="dt" idx="10"/>
          </p:nvPr>
        </p:nvSpPr>
        <p:spPr/>
        <p:txBody>
          <a:bodyPr/>
          <a:lstStyle/>
          <a:p>
            <a:r>
              <a:rPr lang="en-US" altLang="zh-CN"/>
              <a:t>July 2025</a:t>
            </a:r>
            <a:endParaRPr lang="en-GB" dirty="0"/>
          </a:p>
        </p:txBody>
      </p:sp>
      <p:sp>
        <p:nvSpPr>
          <p:cNvPr id="7" name="Footer Placeholder 4"/>
          <p:cNvSpPr>
            <a:spLocks noGrp="1"/>
          </p:cNvSpPr>
          <p:nvPr>
            <p:ph type="ftr" idx="11"/>
          </p:nvPr>
        </p:nvSpPr>
        <p:spPr/>
        <p:txBody>
          <a:bodyPr/>
          <a:lstStyle/>
          <a:p>
            <a:r>
              <a:rPr lang="en-GB"/>
              <a:t>Hui Che,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Hui Che, Ruijie Networks Co., Ltd</a:t>
            </a:r>
            <a:endParaRPr lang="en-GB" dirty="0"/>
          </a:p>
        </p:txBody>
      </p:sp>
      <p:sp>
        <p:nvSpPr>
          <p:cNvPr id="4" name="Date Placeholder 3"/>
          <p:cNvSpPr>
            <a:spLocks noGrp="1"/>
          </p:cNvSpPr>
          <p:nvPr>
            <p:ph type="dt" idx="15"/>
          </p:nvPr>
        </p:nvSpPr>
        <p:spPr/>
        <p:txBody>
          <a:bodyPr/>
          <a:lstStyle/>
          <a:p>
            <a:r>
              <a:rPr lang="en-US" altLang="zh-CN"/>
              <a:t>July 2025</a:t>
            </a:r>
            <a:endParaRPr lang="en-GB" dirty="0"/>
          </a:p>
        </p:txBody>
      </p:sp>
      <p:sp>
        <p:nvSpPr>
          <p:cNvPr id="7" name="文本框 6">
            <a:extLst>
              <a:ext uri="{FF2B5EF4-FFF2-40B4-BE49-F238E27FC236}">
                <a16:creationId xmlns:a16="http://schemas.microsoft.com/office/drawing/2014/main" id="{086F7F24-4770-0FEB-1D85-26D48F9ED380}"/>
              </a:ext>
            </a:extLst>
          </p:cNvPr>
          <p:cNvSpPr txBox="1"/>
          <p:nvPr/>
        </p:nvSpPr>
        <p:spPr>
          <a:xfrm>
            <a:off x="767408" y="1484784"/>
            <a:ext cx="11017224" cy="4770537"/>
          </a:xfrm>
          <a:prstGeom prst="rect">
            <a:avLst/>
          </a:prstGeom>
          <a:noFill/>
        </p:spPr>
        <p:txBody>
          <a:bodyPr wrap="square" rtlCol="0">
            <a:spAutoFit/>
          </a:bodyPr>
          <a:lstStyle/>
          <a:p>
            <a:pPr marL="285750" indent="-285750">
              <a:buFont typeface="Wingdings" panose="05000000000000000000" pitchFamily="2" charset="2"/>
              <a:buChar char="p"/>
            </a:pPr>
            <a:r>
              <a:rPr lang="en-US" altLang="zh-CN" sz="1600" dirty="0">
                <a:solidFill>
                  <a:schemeClr val="tx1"/>
                </a:solidFill>
              </a:rPr>
              <a:t>Background of NPCA: </a:t>
            </a:r>
          </a:p>
          <a:p>
            <a:r>
              <a:rPr lang="en-US" altLang="zh-CN" sz="1600" dirty="0">
                <a:solidFill>
                  <a:schemeClr val="tx1"/>
                </a:solidFill>
              </a:rPr>
              <a:t>The existing 802.11bn Draft defines conditions for NPCA STAs to switch from the BSS Primary Channel (</a:t>
            </a:r>
            <a:r>
              <a:rPr lang="en-US" altLang="zh-CN" sz="1600" b="1" dirty="0">
                <a:solidFill>
                  <a:schemeClr val="tx1"/>
                </a:solidFill>
              </a:rPr>
              <a:t>PCH</a:t>
            </a:r>
            <a:r>
              <a:rPr lang="en-US" altLang="zh-CN" sz="1600" dirty="0">
                <a:solidFill>
                  <a:schemeClr val="tx1"/>
                </a:solidFill>
              </a:rPr>
              <a:t>) to the NPCA Primary Channel (</a:t>
            </a:r>
            <a:r>
              <a:rPr lang="en-US" altLang="zh-CN" sz="1600" b="1" dirty="0">
                <a:solidFill>
                  <a:schemeClr val="tx1"/>
                </a:solidFill>
              </a:rPr>
              <a:t>NPCH</a:t>
            </a:r>
            <a:r>
              <a:rPr lang="en-US" altLang="zh-CN" sz="1600" dirty="0">
                <a:solidFill>
                  <a:schemeClr val="tx1"/>
                </a:solidFill>
              </a:rPr>
              <a:t>) upon detecting OBSS interference, including bandwidth, minimum duration thresholds, buffer status, and TA info in OBSS PPDUs. However, the switch-back conditions from NPCH to PCH remain a critical issue for 802.11bn.</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Related Motions in 802.11bn SFD: </a:t>
            </a:r>
          </a:p>
          <a:p>
            <a:r>
              <a:rPr lang="en-US" altLang="zh-CN" sz="1600" dirty="0">
                <a:solidFill>
                  <a:schemeClr val="tx1"/>
                </a:solidFill>
              </a:rPr>
              <a:t>Current discussions on switch-back focus on delay and parameter reset:</a:t>
            </a:r>
          </a:p>
          <a:p>
            <a:r>
              <a:rPr lang="en-US" altLang="zh-CN" sz="1600" dirty="0">
                <a:solidFill>
                  <a:schemeClr val="tx1"/>
                </a:solidFill>
              </a:rPr>
              <a:t>[Motion #124]: NPCA STAs must indicate switch delay (PCH→NPCH) and switch-back delay (NPCH→PCH), with delays ranging 0-252 </a:t>
            </a:r>
            <a:r>
              <a:rPr lang="el-GR" altLang="zh-CN" sz="1600" dirty="0">
                <a:solidFill>
                  <a:schemeClr val="tx1"/>
                </a:solidFill>
              </a:rPr>
              <a:t>μ</a:t>
            </a:r>
            <a:r>
              <a:rPr lang="en-US" altLang="zh-CN" sz="1600" dirty="0">
                <a:solidFill>
                  <a:schemeClr val="tx1"/>
                </a:solidFill>
              </a:rPr>
              <a:t>s (4 </a:t>
            </a:r>
            <a:r>
              <a:rPr lang="el-GR" altLang="zh-CN" sz="1600" dirty="0">
                <a:solidFill>
                  <a:schemeClr val="tx1"/>
                </a:solidFill>
              </a:rPr>
              <a:t>μ</a:t>
            </a:r>
            <a:r>
              <a:rPr lang="en-US" altLang="zh-CN" sz="1600" dirty="0">
                <a:solidFill>
                  <a:schemeClr val="tx1"/>
                </a:solidFill>
              </a:rPr>
              <a:t>s resolution).</a:t>
            </a:r>
          </a:p>
          <a:p>
            <a:r>
              <a:rPr lang="en-US" altLang="zh-CN" sz="1600" dirty="0">
                <a:solidFill>
                  <a:schemeClr val="tx1"/>
                </a:solidFill>
              </a:rPr>
              <a:t>[Motion #126]: TXOP initiation on NPCH follows EDCA rules but resets CW_NPCA[AC] and backoff counters when switching to NPCH.</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Key Issues: </a:t>
            </a:r>
          </a:p>
          <a:p>
            <a:r>
              <a:rPr lang="en-US" altLang="zh-CN" sz="1600" dirty="0">
                <a:solidFill>
                  <a:schemeClr val="tx1"/>
                </a:solidFill>
              </a:rPr>
              <a:t>Asymmetric OBSS interference detection between APs and STAs leads to mismatched OBSS NAVs, causing invalid transmissions, decoding failures, and signaling storms in dense scenarios.</a:t>
            </a:r>
          </a:p>
          <a:p>
            <a:endParaRPr lang="en-US" altLang="zh-CN" sz="1600" dirty="0">
              <a:solidFill>
                <a:schemeClr val="tx1"/>
              </a:solidFill>
            </a:endParaRPr>
          </a:p>
          <a:p>
            <a:pPr marL="285750" indent="-285750">
              <a:buFont typeface="Wingdings" panose="05000000000000000000" pitchFamily="2" charset="2"/>
              <a:buChar char="p"/>
            </a:pPr>
            <a:r>
              <a:rPr lang="en-US" altLang="zh-CN" sz="1600" dirty="0">
                <a:solidFill>
                  <a:schemeClr val="tx1"/>
                </a:solidFill>
              </a:rPr>
              <a:t>Proposal: </a:t>
            </a:r>
          </a:p>
          <a:p>
            <a:r>
              <a:rPr lang="en-US" altLang="zh-CN" sz="1600" dirty="0">
                <a:solidFill>
                  <a:schemeClr val="tx1"/>
                </a:solidFill>
              </a:rPr>
              <a:t>A dynamic coordinated decision mechanism where APs collect </a:t>
            </a:r>
            <a:r>
              <a:rPr lang="en-US" altLang="zh-CN" sz="1600" dirty="0" err="1">
                <a:solidFill>
                  <a:schemeClr val="tx1"/>
                </a:solidFill>
              </a:rPr>
              <a:t>STAs’</a:t>
            </a:r>
            <a:r>
              <a:rPr lang="en-US" altLang="zh-CN" sz="1600" dirty="0">
                <a:solidFill>
                  <a:schemeClr val="tx1"/>
                </a:solidFill>
              </a:rPr>
              <a:t> OBSS NAVs via OBSS Info ICF/ICR frames, then decide a unified switch-back time, reducing inefficiencies and improving channel utilization.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851" y="389860"/>
            <a:ext cx="10361084" cy="1065213"/>
          </a:xfrm>
        </p:spPr>
        <p:txBody>
          <a:bodyPr/>
          <a:lstStyle/>
          <a:p>
            <a:r>
              <a:rPr lang="en-GB" dirty="0"/>
              <a:t>Asymmetric OBSS NAV Scenario</a:t>
            </a:r>
            <a:r>
              <a:rPr lang="en-US" altLang="zh-CN" dirty="0"/>
              <a:t> in NPCA Switch-Back </a:t>
            </a:r>
            <a:endParaRPr lang="en-GB" dirty="0"/>
          </a:p>
        </p:txBody>
      </p:sp>
      <p:sp>
        <p:nvSpPr>
          <p:cNvPr id="9218" name="Rectangle 2"/>
          <p:cNvSpPr>
            <a:spLocks noGrp="1" noChangeArrowheads="1"/>
          </p:cNvSpPr>
          <p:nvPr>
            <p:ph idx="1"/>
          </p:nvPr>
        </p:nvSpPr>
        <p:spPr>
          <a:xfrm>
            <a:off x="751661" y="1276332"/>
            <a:ext cx="7035317" cy="4869770"/>
          </a:xfrm>
          <a:ln/>
        </p:spPr>
        <p:txBody>
          <a:bodyPr/>
          <a:lstStyle/>
          <a:p>
            <a:pPr marL="0" indent="0"/>
            <a:r>
              <a:rPr lang="en-US" altLang="zh-CN" sz="1400" b="0" dirty="0"/>
              <a:t>APs and STAs initiate NPCA operations triggered by different OBSS TXOPs, and the OBSS NAVs they obtain may differ, meaning the times to switch back to the original primary channel may vary.</a:t>
            </a:r>
          </a:p>
          <a:p>
            <a:pPr marL="0" indent="0"/>
            <a:endParaRPr lang="en-US" sz="1400" b="0" dirty="0"/>
          </a:p>
          <a:p>
            <a:pPr marL="285750" indent="-285750">
              <a:buFont typeface="Wingdings" panose="05000000000000000000" pitchFamily="2" charset="2"/>
              <a:buChar char="p"/>
            </a:pPr>
            <a:r>
              <a:rPr lang="en-US" sz="1400" b="0" dirty="0"/>
              <a:t>Mismatched Switch-Back Timing:</a:t>
            </a:r>
          </a:p>
          <a:p>
            <a:pPr marL="285750" indent="-285750">
              <a:buFont typeface="Arial" panose="020B0604020202020204" pitchFamily="34" charset="0"/>
              <a:buChar char="•"/>
            </a:pPr>
            <a:r>
              <a:rPr lang="en-US" sz="1400" b="0" dirty="0"/>
              <a:t>If a non-AP STA switches back to PCH earlier than the AP, it may initiate invalid transmissions on </a:t>
            </a:r>
            <a:r>
              <a:rPr lang="en-US" altLang="zh-CN" sz="1400" b="0" dirty="0"/>
              <a:t>PCH</a:t>
            </a:r>
            <a:r>
              <a:rPr lang="en-US" sz="1400" b="0" dirty="0"/>
              <a:t>.</a:t>
            </a:r>
          </a:p>
          <a:p>
            <a:pPr marL="285750" indent="-285750">
              <a:buFont typeface="Arial" panose="020B0604020202020204" pitchFamily="34" charset="0"/>
              <a:buChar char="•"/>
            </a:pPr>
            <a:r>
              <a:rPr lang="en-US" sz="1400" b="0" dirty="0"/>
              <a:t>If an AP switches back earlier than STAs, STAs on NPCH may do invalid transmissions and lose medium synchronization.</a:t>
            </a:r>
          </a:p>
          <a:p>
            <a:pPr marL="0" indent="0"/>
            <a:endParaRPr lang="en-US" sz="1400" b="0" dirty="0"/>
          </a:p>
          <a:p>
            <a:pPr marL="285750" indent="-285750">
              <a:buFont typeface="Wingdings" panose="05000000000000000000" pitchFamily="2" charset="2"/>
              <a:buChar char="p"/>
            </a:pPr>
            <a:r>
              <a:rPr lang="en-US" sz="1400" b="0" dirty="0"/>
              <a:t>Post-Switch-Back Interference:</a:t>
            </a:r>
          </a:p>
          <a:p>
            <a:pPr marL="0" indent="0"/>
            <a:r>
              <a:rPr lang="en-US" sz="1400" b="0" dirty="0"/>
              <a:t>Non-AP STAs switching back to </a:t>
            </a:r>
            <a:r>
              <a:rPr lang="en-US" altLang="zh-CN" sz="1400" b="0" dirty="0"/>
              <a:t>PCH</a:t>
            </a:r>
            <a:r>
              <a:rPr lang="en-US" sz="1400" b="0" dirty="0"/>
              <a:t> based on AP’s OBSS end time may </a:t>
            </a:r>
            <a:r>
              <a:rPr lang="en-US" sz="1400" dirty="0"/>
              <a:t>face unresolved OBSS interference</a:t>
            </a:r>
            <a:r>
              <a:rPr lang="en-US" sz="1400" b="0" dirty="0"/>
              <a:t>, blocking uplink transmissions and causing downlink decoding failures.</a:t>
            </a:r>
          </a:p>
          <a:p>
            <a:pPr marL="0" indent="0"/>
            <a:endParaRPr lang="en-US" sz="1400" b="0" dirty="0"/>
          </a:p>
          <a:p>
            <a:pPr marL="285750" indent="-285750">
              <a:buFont typeface="Wingdings" panose="05000000000000000000" pitchFamily="2" charset="2"/>
              <a:buChar char="p"/>
            </a:pPr>
            <a:r>
              <a:rPr lang="en-US" sz="1400" b="0" dirty="0"/>
              <a:t>Signaling Overhead in Dense Scenarios:</a:t>
            </a:r>
          </a:p>
          <a:p>
            <a:pPr marL="0" indent="0"/>
            <a:r>
              <a:rPr lang="en-US" sz="1400" b="0" dirty="0"/>
              <a:t>Frequent OBSS NAV exchanges between APs and numerous STAs trigger signaling storms, increasing AP decision delay and reducing throughput.</a:t>
            </a:r>
            <a:endParaRPr lang="en-GB" sz="14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Hui Che, Ruijie Networks Co., Ltd</a:t>
            </a:r>
            <a:endParaRPr lang="en-GB" dirty="0"/>
          </a:p>
        </p:txBody>
      </p:sp>
      <p:sp>
        <p:nvSpPr>
          <p:cNvPr id="4" name="Date Placeholder 3"/>
          <p:cNvSpPr>
            <a:spLocks noGrp="1"/>
          </p:cNvSpPr>
          <p:nvPr>
            <p:ph type="dt" idx="15"/>
          </p:nvPr>
        </p:nvSpPr>
        <p:spPr/>
        <p:txBody>
          <a:bodyPr/>
          <a:lstStyle/>
          <a:p>
            <a:r>
              <a:rPr lang="en-US" altLang="zh-CN"/>
              <a:t>July 2025</a:t>
            </a:r>
            <a:endParaRPr lang="en-GB"/>
          </a:p>
        </p:txBody>
      </p:sp>
      <p:pic>
        <p:nvPicPr>
          <p:cNvPr id="3" name="图片 2">
            <a:extLst>
              <a:ext uri="{FF2B5EF4-FFF2-40B4-BE49-F238E27FC236}">
                <a16:creationId xmlns:a16="http://schemas.microsoft.com/office/drawing/2014/main" id="{D2098D2E-A6BE-1EE1-630B-A8F8057A6AC5}"/>
              </a:ext>
            </a:extLst>
          </p:cNvPr>
          <p:cNvPicPr>
            <a:picLocks noChangeAspect="1"/>
          </p:cNvPicPr>
          <p:nvPr/>
        </p:nvPicPr>
        <p:blipFill>
          <a:blip r:embed="rId3"/>
          <a:srcRect t="11595" b="8528"/>
          <a:stretch>
            <a:fillRect/>
          </a:stretch>
        </p:blipFill>
        <p:spPr>
          <a:xfrm>
            <a:off x="8076511" y="1089043"/>
            <a:ext cx="3218638" cy="2483078"/>
          </a:xfrm>
          <a:prstGeom prst="rect">
            <a:avLst/>
          </a:prstGeom>
        </p:spPr>
      </p:pic>
      <p:pic>
        <p:nvPicPr>
          <p:cNvPr id="7" name="图片 6">
            <a:extLst>
              <a:ext uri="{FF2B5EF4-FFF2-40B4-BE49-F238E27FC236}">
                <a16:creationId xmlns:a16="http://schemas.microsoft.com/office/drawing/2014/main" id="{60F142E5-7FC7-B09A-F94D-BB4083F4C8E9}"/>
              </a:ext>
            </a:extLst>
          </p:cNvPr>
          <p:cNvPicPr>
            <a:picLocks noChangeAspect="1"/>
          </p:cNvPicPr>
          <p:nvPr/>
        </p:nvPicPr>
        <p:blipFill>
          <a:blip r:embed="rId4"/>
          <a:srcRect t="14048"/>
          <a:stretch>
            <a:fillRect/>
          </a:stretch>
        </p:blipFill>
        <p:spPr>
          <a:xfrm>
            <a:off x="8217462" y="3910561"/>
            <a:ext cx="3493584" cy="2283010"/>
          </a:xfrm>
          <a:prstGeom prst="rect">
            <a:avLst/>
          </a:prstGeom>
        </p:spPr>
      </p:pic>
      <p:sp>
        <p:nvSpPr>
          <p:cNvPr id="8" name="文本框 7">
            <a:extLst>
              <a:ext uri="{FF2B5EF4-FFF2-40B4-BE49-F238E27FC236}">
                <a16:creationId xmlns:a16="http://schemas.microsoft.com/office/drawing/2014/main" id="{A5F16517-F433-FA68-E1FB-218AEF143AE8}"/>
              </a:ext>
            </a:extLst>
          </p:cNvPr>
          <p:cNvSpPr txBox="1"/>
          <p:nvPr/>
        </p:nvSpPr>
        <p:spPr>
          <a:xfrm>
            <a:off x="8217462" y="3494915"/>
            <a:ext cx="3997655" cy="600164"/>
          </a:xfrm>
          <a:prstGeom prst="rect">
            <a:avLst/>
          </a:prstGeom>
          <a:noFill/>
        </p:spPr>
        <p:txBody>
          <a:bodyPr wrap="square" rtlCol="0">
            <a:spAutoFit/>
          </a:bodyPr>
          <a:lstStyle/>
          <a:p>
            <a:pPr marL="171450" indent="-171450">
              <a:buFont typeface="Arial" panose="020B0604020202020204" pitchFamily="34" charset="0"/>
              <a:buChar char="•"/>
            </a:pPr>
            <a:r>
              <a:rPr lang="en-US" altLang="zh-CN" sz="1100" dirty="0">
                <a:solidFill>
                  <a:schemeClr val="tx1"/>
                </a:solidFill>
              </a:rPr>
              <a:t>STA2 may initiate invalid transmissions on the PCH. </a:t>
            </a:r>
          </a:p>
          <a:p>
            <a:pPr marL="171450" indent="-171450">
              <a:buFont typeface="Arial" panose="020B0604020202020204" pitchFamily="34" charset="0"/>
              <a:buChar char="•"/>
            </a:pPr>
            <a:r>
              <a:rPr lang="en-US" altLang="zh-CN" sz="1100" dirty="0">
                <a:solidFill>
                  <a:schemeClr val="tx1"/>
                </a:solidFill>
              </a:rPr>
              <a:t>STA1 may initiate invalid transmissions on NPCH, causing medium loss.</a:t>
            </a:r>
            <a:endParaRPr lang="zh-CN" altLang="en-US" sz="1100" dirty="0">
              <a:solidFill>
                <a:schemeClr val="tx1"/>
              </a:solidFill>
            </a:endParaRPr>
          </a:p>
        </p:txBody>
      </p:sp>
      <p:sp>
        <p:nvSpPr>
          <p:cNvPr id="9" name="文本框 8">
            <a:extLst>
              <a:ext uri="{FF2B5EF4-FFF2-40B4-BE49-F238E27FC236}">
                <a16:creationId xmlns:a16="http://schemas.microsoft.com/office/drawing/2014/main" id="{21D289E9-543C-3520-36FB-7E3171A2BDC0}"/>
              </a:ext>
            </a:extLst>
          </p:cNvPr>
          <p:cNvSpPr txBox="1"/>
          <p:nvPr/>
        </p:nvSpPr>
        <p:spPr>
          <a:xfrm>
            <a:off x="7257858" y="6093296"/>
            <a:ext cx="4960000" cy="415498"/>
          </a:xfrm>
          <a:prstGeom prst="rect">
            <a:avLst/>
          </a:prstGeom>
          <a:noFill/>
        </p:spPr>
        <p:txBody>
          <a:bodyPr wrap="square" rtlCol="0">
            <a:spAutoFit/>
          </a:bodyPr>
          <a:lstStyle/>
          <a:p>
            <a:r>
              <a:rPr lang="en-US" altLang="zh-CN" sz="1050" dirty="0">
                <a:solidFill>
                  <a:schemeClr val="tx1"/>
                </a:solidFill>
              </a:rPr>
              <a:t>After STA1 switches back to the PCH, it’s OBSS traffic still exists. STA1 cannot initiate uplink transmission on the PCH and may incorrectly decode downlink data.</a:t>
            </a:r>
            <a:endParaRPr lang="zh-CN" altLang="en-US" sz="105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3071CA-779A-F627-E8AF-D15DE93A23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3C2656-EA02-E676-7191-BF2CA32700A1}"/>
              </a:ext>
            </a:extLst>
          </p:cNvPr>
          <p:cNvSpPr>
            <a:spLocks noGrp="1"/>
          </p:cNvSpPr>
          <p:nvPr>
            <p:ph type="title"/>
          </p:nvPr>
        </p:nvSpPr>
        <p:spPr/>
        <p:txBody>
          <a:bodyPr/>
          <a:lstStyle/>
          <a:p>
            <a:r>
              <a:rPr lang="en-GB" dirty="0"/>
              <a:t>Limitations of Existing Solutions</a:t>
            </a:r>
          </a:p>
        </p:txBody>
      </p:sp>
      <p:sp>
        <p:nvSpPr>
          <p:cNvPr id="9218" name="Rectangle 2">
            <a:extLst>
              <a:ext uri="{FF2B5EF4-FFF2-40B4-BE49-F238E27FC236}">
                <a16:creationId xmlns:a16="http://schemas.microsoft.com/office/drawing/2014/main" id="{59FBA3DE-D89D-74CB-D2A7-10A26581771C}"/>
              </a:ext>
            </a:extLst>
          </p:cNvPr>
          <p:cNvSpPr>
            <a:spLocks noGrp="1" noChangeArrowheads="1"/>
          </p:cNvSpPr>
          <p:nvPr>
            <p:ph idx="1"/>
          </p:nvPr>
        </p:nvSpPr>
        <p:spPr>
          <a:xfrm>
            <a:off x="929217" y="1772072"/>
            <a:ext cx="10798223" cy="4400127"/>
          </a:xfrm>
          <a:ln/>
        </p:spPr>
        <p:txBody>
          <a:bodyPr/>
          <a:lstStyle/>
          <a:p>
            <a:pPr marL="0" indent="0"/>
            <a:r>
              <a:rPr lang="en-US" sz="1600" dirty="0"/>
              <a:t>Existing Method 1</a:t>
            </a:r>
            <a:r>
              <a:rPr lang="en-US" sz="1600" b="0" dirty="0"/>
              <a:t>:</a:t>
            </a:r>
          </a:p>
          <a:p>
            <a:pPr marL="0" indent="0"/>
            <a:r>
              <a:rPr lang="en-US" sz="1600" b="0" dirty="0"/>
              <a:t>The AP can transmit </a:t>
            </a:r>
            <a:r>
              <a:rPr lang="en-US" sz="1600" dirty="0"/>
              <a:t>Delivered Info </a:t>
            </a:r>
            <a:r>
              <a:rPr lang="en-US" sz="1600" b="0" dirty="0"/>
              <a:t>in the NPCA ICF frame, including </a:t>
            </a:r>
            <a:r>
              <a:rPr lang="en-US" sz="1600" dirty="0"/>
              <a:t>the remaining time the AP </a:t>
            </a:r>
            <a:r>
              <a:rPr lang="en-US" sz="1600" b="0" dirty="0"/>
              <a:t>will stay on the NPCA primary channel (duration) or the </a:t>
            </a:r>
            <a:r>
              <a:rPr lang="en-US" sz="1600" dirty="0"/>
              <a:t>end time of OBSS traffic observed by the AP </a:t>
            </a:r>
            <a:r>
              <a:rPr lang="en-US" sz="1600" b="0" dirty="0"/>
              <a:t>(end time).</a:t>
            </a:r>
          </a:p>
          <a:p>
            <a:pPr marL="0" indent="0"/>
            <a:r>
              <a:rPr lang="en-US" sz="1600" b="0" dirty="0"/>
              <a:t>If a STA sends an NPCA ICF, it needs to request this information, and the AP shall include such information in the NPCA ICR frame.</a:t>
            </a:r>
          </a:p>
          <a:p>
            <a:pPr marL="0" indent="0"/>
            <a:r>
              <a:rPr lang="en-US" altLang="zh-CN" sz="1600" b="0" dirty="0"/>
              <a:t>Method 1 uses the OBSS NAV observed by the AP as the condition for returning to the PCH, </a:t>
            </a:r>
            <a:r>
              <a:rPr lang="en-US" altLang="zh-CN" sz="1600" dirty="0"/>
              <a:t>without considering the OBSS NAV on the STA side</a:t>
            </a:r>
            <a:r>
              <a:rPr lang="en-US" altLang="zh-CN" sz="1600" b="0" dirty="0"/>
              <a:t>. This may lead to issues where </a:t>
            </a:r>
            <a:r>
              <a:rPr lang="en-US" altLang="zh-CN" sz="1600" dirty="0"/>
              <a:t>OBSS interference persists after the STA switches back to the BSS  channel</a:t>
            </a:r>
            <a:r>
              <a:rPr lang="en-US" altLang="zh-CN" sz="1600" b="0" dirty="0"/>
              <a:t>, resulting in downlink data decoding failures or uplink transmission blockages.</a:t>
            </a:r>
            <a:endParaRPr lang="en-US" sz="1600" b="0" dirty="0"/>
          </a:p>
          <a:p>
            <a:pPr marL="0" indent="0"/>
            <a:endParaRPr lang="en-US" altLang="zh-CN" sz="1600" b="0" dirty="0"/>
          </a:p>
          <a:p>
            <a:pPr marL="0" indent="0"/>
            <a:r>
              <a:rPr lang="en-US" altLang="zh-CN" sz="1600" dirty="0"/>
              <a:t>Existing </a:t>
            </a:r>
            <a:r>
              <a:rPr lang="en-US" sz="1600" dirty="0"/>
              <a:t>Method 2</a:t>
            </a:r>
            <a:r>
              <a:rPr lang="en-US" sz="1600" b="0" dirty="0"/>
              <a:t>:</a:t>
            </a:r>
          </a:p>
          <a:p>
            <a:pPr marL="0" indent="0"/>
            <a:r>
              <a:rPr lang="en-US" sz="1600" b="0" dirty="0"/>
              <a:t>Option 1: Restrict the TXOP holder in NPCA to the AP only.</a:t>
            </a:r>
          </a:p>
          <a:p>
            <a:pPr marL="0" indent="0"/>
            <a:r>
              <a:rPr lang="en-US" sz="1600" b="0" dirty="0"/>
              <a:t>Option 2: When the AP acts as a TXOP responder, use ICR to indicate the duration of its NPCA operation, and non-AP STAs end their TXOP based on the duration in the ICR.</a:t>
            </a:r>
          </a:p>
          <a:p>
            <a:pPr marL="0" indent="0"/>
            <a:r>
              <a:rPr lang="en-US" sz="1600" b="0" dirty="0"/>
              <a:t>Method 2 is restricted to AP-centric modes, limiting operational flexibility.</a:t>
            </a:r>
            <a:endParaRPr lang="en-GB" sz="1600" b="0" dirty="0"/>
          </a:p>
        </p:txBody>
      </p:sp>
      <p:sp>
        <p:nvSpPr>
          <p:cNvPr id="6" name="Slide Number Placeholder 5">
            <a:extLst>
              <a:ext uri="{FF2B5EF4-FFF2-40B4-BE49-F238E27FC236}">
                <a16:creationId xmlns:a16="http://schemas.microsoft.com/office/drawing/2014/main" id="{B00DF3E0-DA4C-6B3D-5537-F44F1774480A}"/>
              </a:ext>
            </a:extLst>
          </p:cNvPr>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a:extLst>
              <a:ext uri="{FF2B5EF4-FFF2-40B4-BE49-F238E27FC236}">
                <a16:creationId xmlns:a16="http://schemas.microsoft.com/office/drawing/2014/main" id="{CCC43EBD-B6B8-750A-10CA-3FBBEC4F8AE7}"/>
              </a:ext>
            </a:extLst>
          </p:cNvPr>
          <p:cNvSpPr>
            <a:spLocks noGrp="1"/>
          </p:cNvSpPr>
          <p:nvPr>
            <p:ph type="ftr" idx="14"/>
          </p:nvPr>
        </p:nvSpPr>
        <p:spPr/>
        <p:txBody>
          <a:bodyPr/>
          <a:lstStyle/>
          <a:p>
            <a:r>
              <a:rPr lang="en-GB" dirty="0"/>
              <a:t>Hui Che, </a:t>
            </a:r>
            <a:r>
              <a:rPr lang="en-GB" dirty="0" err="1"/>
              <a:t>Ruijie</a:t>
            </a:r>
            <a:r>
              <a:rPr lang="en-GB" dirty="0"/>
              <a:t> Networks Co., Ltd</a:t>
            </a:r>
          </a:p>
        </p:txBody>
      </p:sp>
      <p:sp>
        <p:nvSpPr>
          <p:cNvPr id="4" name="Date Placeholder 3">
            <a:extLst>
              <a:ext uri="{FF2B5EF4-FFF2-40B4-BE49-F238E27FC236}">
                <a16:creationId xmlns:a16="http://schemas.microsoft.com/office/drawing/2014/main" id="{4B00055C-6E68-8F3D-20FB-0A220EDE82F7}"/>
              </a:ext>
            </a:extLst>
          </p:cNvPr>
          <p:cNvSpPr>
            <a:spLocks noGrp="1"/>
          </p:cNvSpPr>
          <p:nvPr>
            <p:ph type="dt" idx="15"/>
          </p:nvPr>
        </p:nvSpPr>
        <p:spPr/>
        <p:txBody>
          <a:bodyPr/>
          <a:lstStyle/>
          <a:p>
            <a:r>
              <a:rPr lang="en-US" altLang="zh-CN"/>
              <a:t>July 2025</a:t>
            </a:r>
            <a:endParaRPr lang="en-GB"/>
          </a:p>
        </p:txBody>
      </p:sp>
    </p:spTree>
    <p:extLst>
      <p:ext uri="{BB962C8B-B14F-4D97-AF65-F5344CB8AC3E}">
        <p14:creationId xmlns:p14="http://schemas.microsoft.com/office/powerpoint/2010/main" val="19553183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F96B0C-D797-0999-C5E4-9350F321A7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2E1E94-4C3E-DD70-CF63-002723F285A0}"/>
              </a:ext>
            </a:extLst>
          </p:cNvPr>
          <p:cNvSpPr>
            <a:spLocks noGrp="1"/>
          </p:cNvSpPr>
          <p:nvPr>
            <p:ph type="title"/>
          </p:nvPr>
        </p:nvSpPr>
        <p:spPr/>
        <p:txBody>
          <a:bodyPr/>
          <a:lstStyle/>
          <a:p>
            <a:r>
              <a:rPr lang="en-US" dirty="0"/>
              <a:t>Proposed Dynamic Coordinated Decision Mechanism</a:t>
            </a:r>
            <a:endParaRPr lang="en-GB" dirty="0"/>
          </a:p>
        </p:txBody>
      </p:sp>
      <p:sp>
        <p:nvSpPr>
          <p:cNvPr id="9218" name="Rectangle 2">
            <a:extLst>
              <a:ext uri="{FF2B5EF4-FFF2-40B4-BE49-F238E27FC236}">
                <a16:creationId xmlns:a16="http://schemas.microsoft.com/office/drawing/2014/main" id="{4924BDA5-03C2-184A-B9EE-2417547EE1DD}"/>
              </a:ext>
            </a:extLst>
          </p:cNvPr>
          <p:cNvSpPr>
            <a:spLocks noGrp="1" noChangeArrowheads="1"/>
          </p:cNvSpPr>
          <p:nvPr>
            <p:ph idx="1"/>
          </p:nvPr>
        </p:nvSpPr>
        <p:spPr>
          <a:xfrm>
            <a:off x="839417" y="1484784"/>
            <a:ext cx="10704316" cy="4687415"/>
          </a:xfrm>
          <a:ln/>
        </p:spPr>
        <p:txBody>
          <a:bodyPr/>
          <a:lstStyle/>
          <a:p>
            <a:pPr marL="0" indent="0"/>
            <a:r>
              <a:rPr lang="en-US" sz="1600" b="0" dirty="0"/>
              <a:t>APs dynamically collect OBSS NAV information from associated STAs, synthesize a unified switch-back time, and broadcast it to all STAs. This aligns switch-back timing and reduces inefficiencies. </a:t>
            </a:r>
          </a:p>
          <a:p>
            <a:pPr marL="0" indent="0"/>
            <a:endParaRPr lang="en-US" sz="1600" b="0" dirty="0"/>
          </a:p>
          <a:p>
            <a:pPr marL="0" indent="0"/>
            <a:r>
              <a:rPr lang="en-US" sz="1600" b="0" dirty="0"/>
              <a:t>The AP and its associated STAs exchange OBSS NAV information through OBSS Info ICF and OBSS Info ICR frames. To reduce signaling overhead in high-density scenarios, the following methods can be adopted:</a:t>
            </a:r>
          </a:p>
          <a:p>
            <a:pPr marL="285750" indent="-285750">
              <a:buFont typeface="Arial" panose="020B0604020202020204" pitchFamily="34" charset="0"/>
              <a:buChar char="•"/>
            </a:pPr>
            <a:r>
              <a:rPr lang="en-US" sz="1600" dirty="0"/>
              <a:t>Dynamic sampling</a:t>
            </a:r>
            <a:r>
              <a:rPr lang="en-US" sz="1600" b="0" dirty="0"/>
              <a:t>: The AP randomly selects or selects STAs for OBSS NAV interaction based on certain criteria (such as buffer status). </a:t>
            </a:r>
            <a:r>
              <a:rPr lang="en-US" altLang="zh-CN" sz="1600" b="0" dirty="0"/>
              <a:t>OBSS NAV interaction </a:t>
            </a:r>
            <a:r>
              <a:rPr lang="en-US" sz="1600" b="0" dirty="0"/>
              <a:t>can be performed </a:t>
            </a:r>
            <a:r>
              <a:rPr lang="en-US" sz="1600" dirty="0"/>
              <a:t>via polling or OFDMA</a:t>
            </a:r>
            <a:r>
              <a:rPr lang="en-US" sz="1600" b="0" dirty="0"/>
              <a:t>.</a:t>
            </a:r>
          </a:p>
          <a:p>
            <a:pPr marL="285750" indent="-285750">
              <a:buFont typeface="Arial" panose="020B0604020202020204" pitchFamily="34" charset="0"/>
              <a:buChar char="•"/>
            </a:pPr>
            <a:r>
              <a:rPr lang="en-US" sz="1600" dirty="0"/>
              <a:t>Threshold triggering</a:t>
            </a:r>
            <a:r>
              <a:rPr lang="en-US" sz="1600" b="0" dirty="0"/>
              <a:t>: The AP notifies the </a:t>
            </a:r>
            <a:r>
              <a:rPr lang="en-US" sz="1600" dirty="0"/>
              <a:t>threshold of the reported OBSS NAV</a:t>
            </a:r>
            <a:r>
              <a:rPr lang="en-US" sz="1600" b="0" dirty="0"/>
              <a:t>, and STAs that meet the threshold conditions report the OBSS NAV by the Uplink OFDMA Random Access (</a:t>
            </a:r>
            <a:r>
              <a:rPr lang="en-US" sz="1600" dirty="0"/>
              <a:t>UORA</a:t>
            </a:r>
            <a:r>
              <a:rPr lang="en-US" sz="1600" b="0" dirty="0"/>
              <a:t>).</a:t>
            </a:r>
          </a:p>
          <a:p>
            <a:pPr marL="0" indent="0"/>
            <a:r>
              <a:rPr lang="en-US" sz="1600" b="0" dirty="0"/>
              <a:t>The AP comprehensively decides the time to switch back to the PCH based on its own OBSS NAV and the OBSS NAVs from the STAs, and </a:t>
            </a:r>
            <a:r>
              <a:rPr lang="en-US" sz="1600" dirty="0"/>
              <a:t>broadcasts the decided switch-back time to each STA</a:t>
            </a:r>
            <a:r>
              <a:rPr lang="en-US" sz="1600" b="0" dirty="0"/>
              <a:t>. Both the AP and STAs switch back to the PCH according to the broadcast switch-back time.</a:t>
            </a:r>
          </a:p>
        </p:txBody>
      </p:sp>
      <p:sp>
        <p:nvSpPr>
          <p:cNvPr id="6" name="Slide Number Placeholder 5">
            <a:extLst>
              <a:ext uri="{FF2B5EF4-FFF2-40B4-BE49-F238E27FC236}">
                <a16:creationId xmlns:a16="http://schemas.microsoft.com/office/drawing/2014/main" id="{812F3854-BC78-8563-217D-6B741498B79F}"/>
              </a:ext>
            </a:extLst>
          </p:cNvPr>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a:extLst>
              <a:ext uri="{FF2B5EF4-FFF2-40B4-BE49-F238E27FC236}">
                <a16:creationId xmlns:a16="http://schemas.microsoft.com/office/drawing/2014/main" id="{534F4106-72E4-DBCA-9589-08FF1369CC30}"/>
              </a:ext>
            </a:extLst>
          </p:cNvPr>
          <p:cNvSpPr>
            <a:spLocks noGrp="1"/>
          </p:cNvSpPr>
          <p:nvPr>
            <p:ph type="ftr" idx="14"/>
          </p:nvPr>
        </p:nvSpPr>
        <p:spPr/>
        <p:txBody>
          <a:bodyPr/>
          <a:lstStyle/>
          <a:p>
            <a:r>
              <a:rPr lang="en-GB"/>
              <a:t>Hui Che, Ruijie Networks Co., Ltd</a:t>
            </a:r>
            <a:endParaRPr lang="en-GB" dirty="0"/>
          </a:p>
        </p:txBody>
      </p:sp>
      <p:sp>
        <p:nvSpPr>
          <p:cNvPr id="4" name="Date Placeholder 3">
            <a:extLst>
              <a:ext uri="{FF2B5EF4-FFF2-40B4-BE49-F238E27FC236}">
                <a16:creationId xmlns:a16="http://schemas.microsoft.com/office/drawing/2014/main" id="{A1CAA743-D40D-308D-9974-D24A2820940A}"/>
              </a:ext>
            </a:extLst>
          </p:cNvPr>
          <p:cNvSpPr>
            <a:spLocks noGrp="1"/>
          </p:cNvSpPr>
          <p:nvPr>
            <p:ph type="dt" idx="15"/>
          </p:nvPr>
        </p:nvSpPr>
        <p:spPr/>
        <p:txBody>
          <a:bodyPr/>
          <a:lstStyle/>
          <a:p>
            <a:r>
              <a:rPr lang="en-US" altLang="zh-CN"/>
              <a:t>July 2025</a:t>
            </a:r>
            <a:endParaRPr lang="en-GB"/>
          </a:p>
        </p:txBody>
      </p:sp>
    </p:spTree>
    <p:extLst>
      <p:ext uri="{BB962C8B-B14F-4D97-AF65-F5344CB8AC3E}">
        <p14:creationId xmlns:p14="http://schemas.microsoft.com/office/powerpoint/2010/main" val="2879397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A85D5-3213-85AC-4614-64CE34A69B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20DC6C-F01C-3ECA-EB8A-469549629CAA}"/>
              </a:ext>
            </a:extLst>
          </p:cNvPr>
          <p:cNvSpPr>
            <a:spLocks noGrp="1"/>
          </p:cNvSpPr>
          <p:nvPr>
            <p:ph type="title"/>
          </p:nvPr>
        </p:nvSpPr>
        <p:spPr/>
        <p:txBody>
          <a:bodyPr/>
          <a:lstStyle/>
          <a:p>
            <a:r>
              <a:rPr lang="en-GB" dirty="0"/>
              <a:t>Implementation Flow</a:t>
            </a:r>
          </a:p>
        </p:txBody>
      </p:sp>
      <p:sp>
        <p:nvSpPr>
          <p:cNvPr id="9218" name="Rectangle 2">
            <a:extLst>
              <a:ext uri="{FF2B5EF4-FFF2-40B4-BE49-F238E27FC236}">
                <a16:creationId xmlns:a16="http://schemas.microsoft.com/office/drawing/2014/main" id="{FDE77FA1-1159-9985-18CD-BB6B7E5B879D}"/>
              </a:ext>
            </a:extLst>
          </p:cNvPr>
          <p:cNvSpPr>
            <a:spLocks noGrp="1" noChangeArrowheads="1"/>
          </p:cNvSpPr>
          <p:nvPr>
            <p:ph idx="1"/>
          </p:nvPr>
        </p:nvSpPr>
        <p:spPr>
          <a:xfrm>
            <a:off x="891477" y="1751014"/>
            <a:ext cx="10361084" cy="4113213"/>
          </a:xfrm>
          <a:ln/>
        </p:spPr>
        <p:txBody>
          <a:bodyPr/>
          <a:lstStyle/>
          <a:p>
            <a:pPr>
              <a:buFont typeface="Wingdings" panose="05000000000000000000" pitchFamily="2" charset="2"/>
              <a:buChar char="p"/>
            </a:pPr>
            <a:r>
              <a:rPr lang="en-US" sz="1800" b="0" dirty="0"/>
              <a:t>Information Collection:</a:t>
            </a:r>
          </a:p>
          <a:p>
            <a:pPr>
              <a:buFont typeface="Arial" panose="020B0604020202020204" pitchFamily="34" charset="0"/>
              <a:buChar char="•"/>
            </a:pPr>
            <a:r>
              <a:rPr lang="en-US" sz="1800" b="0" dirty="0"/>
              <a:t>AP sends OBSS Info ICF, requesting </a:t>
            </a:r>
            <a:r>
              <a:rPr lang="en-US" sz="1800" b="0" dirty="0" err="1"/>
              <a:t>STAs’</a:t>
            </a:r>
            <a:r>
              <a:rPr lang="en-US" sz="1800" b="0" dirty="0"/>
              <a:t> OBSS NAVs (with sampling/threshold rules).</a:t>
            </a:r>
          </a:p>
          <a:p>
            <a:pPr>
              <a:buFont typeface="Arial" panose="020B0604020202020204" pitchFamily="34" charset="0"/>
              <a:buChar char="•"/>
            </a:pPr>
            <a:r>
              <a:rPr lang="en-US" sz="1800" b="0" dirty="0"/>
              <a:t>Qualified STAs respond with OBSS Info ICR containing their OBSS NAVs.</a:t>
            </a:r>
          </a:p>
          <a:p>
            <a:pPr marL="0" indent="0"/>
            <a:endParaRPr lang="en-US" sz="1800" b="0" dirty="0"/>
          </a:p>
          <a:p>
            <a:pPr>
              <a:buFont typeface="Wingdings" panose="05000000000000000000" pitchFamily="2" charset="2"/>
              <a:buChar char="p"/>
            </a:pPr>
            <a:r>
              <a:rPr lang="en-US" sz="1800" b="0" dirty="0"/>
              <a:t>Decision Making:</a:t>
            </a:r>
          </a:p>
          <a:p>
            <a:pPr marL="0" indent="0"/>
            <a:r>
              <a:rPr lang="en-US" sz="1800" b="0" dirty="0"/>
              <a:t>AP integrates its OBSS NAV and </a:t>
            </a:r>
            <a:r>
              <a:rPr lang="en-US" sz="1800" b="0" dirty="0" err="1"/>
              <a:t>STAs’</a:t>
            </a:r>
            <a:r>
              <a:rPr lang="en-US" sz="1800" b="0" dirty="0"/>
              <a:t> reports to determine the earliest feasible switch-back time (ensuring minimal post-switch interference).</a:t>
            </a:r>
          </a:p>
          <a:p>
            <a:pPr marL="0" indent="0"/>
            <a:endParaRPr lang="en-US" sz="1800" b="0" dirty="0"/>
          </a:p>
          <a:p>
            <a:pPr>
              <a:buFont typeface="Wingdings" panose="05000000000000000000" pitchFamily="2" charset="2"/>
              <a:buChar char="p"/>
            </a:pPr>
            <a:r>
              <a:rPr lang="en-US" sz="1800" b="0" dirty="0"/>
              <a:t>Execution:</a:t>
            </a:r>
          </a:p>
          <a:p>
            <a:pPr>
              <a:buFont typeface="Arial" panose="020B0604020202020204" pitchFamily="34" charset="0"/>
              <a:buChar char="•"/>
            </a:pPr>
            <a:r>
              <a:rPr lang="en-US" sz="1800" b="0" dirty="0"/>
              <a:t>AP broadcasts the unified switch-back time to all STAs.</a:t>
            </a:r>
          </a:p>
          <a:p>
            <a:pPr>
              <a:buFont typeface="Arial" panose="020B0604020202020204" pitchFamily="34" charset="0"/>
              <a:buChar char="•"/>
            </a:pPr>
            <a:r>
              <a:rPr lang="en-US" sz="1800" b="0" dirty="0"/>
              <a:t>AP and STAs switch back to PCH simultaneously at the designated time.</a:t>
            </a:r>
            <a:endParaRPr lang="en-GB" sz="1800" b="0" dirty="0"/>
          </a:p>
        </p:txBody>
      </p:sp>
      <p:sp>
        <p:nvSpPr>
          <p:cNvPr id="6" name="Slide Number Placeholder 5">
            <a:extLst>
              <a:ext uri="{FF2B5EF4-FFF2-40B4-BE49-F238E27FC236}">
                <a16:creationId xmlns:a16="http://schemas.microsoft.com/office/drawing/2014/main" id="{7E6F0047-5FCD-63DD-60EF-DB479C74DE0D}"/>
              </a:ext>
            </a:extLst>
          </p:cNvPr>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a:extLst>
              <a:ext uri="{FF2B5EF4-FFF2-40B4-BE49-F238E27FC236}">
                <a16:creationId xmlns:a16="http://schemas.microsoft.com/office/drawing/2014/main" id="{8B9D821E-7374-E803-7ABE-D4B116407DCC}"/>
              </a:ext>
            </a:extLst>
          </p:cNvPr>
          <p:cNvSpPr>
            <a:spLocks noGrp="1"/>
          </p:cNvSpPr>
          <p:nvPr>
            <p:ph type="ftr" idx="14"/>
          </p:nvPr>
        </p:nvSpPr>
        <p:spPr/>
        <p:txBody>
          <a:bodyPr/>
          <a:lstStyle/>
          <a:p>
            <a:r>
              <a:rPr lang="en-GB"/>
              <a:t>Hui Che, Ruijie Networks Co., Ltd</a:t>
            </a:r>
            <a:endParaRPr lang="en-GB" dirty="0"/>
          </a:p>
        </p:txBody>
      </p:sp>
      <p:sp>
        <p:nvSpPr>
          <p:cNvPr id="4" name="Date Placeholder 3">
            <a:extLst>
              <a:ext uri="{FF2B5EF4-FFF2-40B4-BE49-F238E27FC236}">
                <a16:creationId xmlns:a16="http://schemas.microsoft.com/office/drawing/2014/main" id="{EDE7B16C-951C-5478-A926-6077938102A9}"/>
              </a:ext>
            </a:extLst>
          </p:cNvPr>
          <p:cNvSpPr>
            <a:spLocks noGrp="1"/>
          </p:cNvSpPr>
          <p:nvPr>
            <p:ph type="dt" idx="15"/>
          </p:nvPr>
        </p:nvSpPr>
        <p:spPr/>
        <p:txBody>
          <a:bodyPr/>
          <a:lstStyle/>
          <a:p>
            <a:r>
              <a:rPr lang="en-US" altLang="zh-CN"/>
              <a:t>July 2025</a:t>
            </a:r>
            <a:endParaRPr lang="en-GB"/>
          </a:p>
        </p:txBody>
      </p:sp>
    </p:spTree>
    <p:extLst>
      <p:ext uri="{BB962C8B-B14F-4D97-AF65-F5344CB8AC3E}">
        <p14:creationId xmlns:p14="http://schemas.microsoft.com/office/powerpoint/2010/main" val="34783508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2FE031-F786-E16B-CE54-E57CBECEE7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2ECE2-52BA-1CFD-ADAA-3F07A19FE25B}"/>
              </a:ext>
            </a:extLst>
          </p:cNvPr>
          <p:cNvSpPr>
            <a:spLocks noGrp="1"/>
          </p:cNvSpPr>
          <p:nvPr>
            <p:ph type="title"/>
          </p:nvPr>
        </p:nvSpPr>
        <p:spPr/>
        <p:txBody>
          <a:bodyPr/>
          <a:lstStyle/>
          <a:p>
            <a:r>
              <a:rPr lang="en-GB" dirty="0"/>
              <a:t>Conclusion</a:t>
            </a:r>
          </a:p>
        </p:txBody>
      </p:sp>
      <p:sp>
        <p:nvSpPr>
          <p:cNvPr id="9218" name="Rectangle 2">
            <a:extLst>
              <a:ext uri="{FF2B5EF4-FFF2-40B4-BE49-F238E27FC236}">
                <a16:creationId xmlns:a16="http://schemas.microsoft.com/office/drawing/2014/main" id="{2976BF64-A05F-FF0E-A8F4-B05EB0E9688C}"/>
              </a:ext>
            </a:extLst>
          </p:cNvPr>
          <p:cNvSpPr>
            <a:spLocks noGrp="1" noChangeArrowheads="1"/>
          </p:cNvSpPr>
          <p:nvPr>
            <p:ph idx="1"/>
          </p:nvPr>
        </p:nvSpPr>
        <p:spPr>
          <a:xfrm>
            <a:off x="914401" y="1981201"/>
            <a:ext cx="10361084" cy="3031975"/>
          </a:xfrm>
          <a:ln/>
        </p:spPr>
        <p:txBody>
          <a:bodyPr/>
          <a:lstStyle/>
          <a:p>
            <a:pPr>
              <a:buFont typeface="Wingdings" panose="05000000000000000000" pitchFamily="2" charset="2"/>
              <a:buChar char="p"/>
            </a:pPr>
            <a:r>
              <a:rPr lang="en-GB" dirty="0"/>
              <a:t>Current NPCA switchback rules lack coordination for asymmetric OBSS NAV</a:t>
            </a:r>
          </a:p>
          <a:p>
            <a:pPr>
              <a:buFont typeface="Wingdings" panose="05000000000000000000" pitchFamily="2" charset="2"/>
              <a:buChar char="p"/>
            </a:pPr>
            <a:r>
              <a:rPr lang="en-GB" dirty="0"/>
              <a:t>Proposed mechanism:</a:t>
            </a:r>
          </a:p>
          <a:p>
            <a:pPr>
              <a:buFont typeface="Arial" panose="020B0604020202020204" pitchFamily="34" charset="0"/>
              <a:buChar char="•"/>
            </a:pPr>
            <a:r>
              <a:rPr lang="en-GB" dirty="0"/>
              <a:t> OBSS Info ICF/ICR for distributed NAV collection</a:t>
            </a:r>
          </a:p>
          <a:p>
            <a:pPr>
              <a:buFont typeface="Arial" panose="020B0604020202020204" pitchFamily="34" charset="0"/>
              <a:buChar char="•"/>
            </a:pPr>
            <a:r>
              <a:rPr lang="en-GB" dirty="0"/>
              <a:t>AP-driven coordinated switch-back time </a:t>
            </a:r>
            <a:r>
              <a:rPr lang="en-US" dirty="0"/>
              <a:t>(</a:t>
            </a:r>
            <a:r>
              <a:rPr lang="en-GB" dirty="0"/>
              <a:t>CST) calculation for synchronized switchback</a:t>
            </a:r>
          </a:p>
          <a:p>
            <a:pPr>
              <a:buFont typeface="Arial" panose="020B0604020202020204" pitchFamily="34" charset="0"/>
              <a:buChar char="•"/>
            </a:pPr>
            <a:r>
              <a:rPr lang="en-GB" dirty="0"/>
              <a:t> Sampling/threshold triggers to optimize </a:t>
            </a:r>
            <a:r>
              <a:rPr lang="en-GB" dirty="0" err="1"/>
              <a:t>signaling</a:t>
            </a:r>
            <a:endParaRPr lang="en-GB" dirty="0"/>
          </a:p>
        </p:txBody>
      </p:sp>
      <p:sp>
        <p:nvSpPr>
          <p:cNvPr id="6" name="Slide Number Placeholder 5">
            <a:extLst>
              <a:ext uri="{FF2B5EF4-FFF2-40B4-BE49-F238E27FC236}">
                <a16:creationId xmlns:a16="http://schemas.microsoft.com/office/drawing/2014/main" id="{52B191EB-A6F2-A348-2590-2E25BA7799EE}"/>
              </a:ext>
            </a:extLst>
          </p:cNvPr>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a:extLst>
              <a:ext uri="{FF2B5EF4-FFF2-40B4-BE49-F238E27FC236}">
                <a16:creationId xmlns:a16="http://schemas.microsoft.com/office/drawing/2014/main" id="{87B2AD2B-A389-76D2-50A3-4DA152002F31}"/>
              </a:ext>
            </a:extLst>
          </p:cNvPr>
          <p:cNvSpPr>
            <a:spLocks noGrp="1"/>
          </p:cNvSpPr>
          <p:nvPr>
            <p:ph type="ftr" idx="14"/>
          </p:nvPr>
        </p:nvSpPr>
        <p:spPr/>
        <p:txBody>
          <a:bodyPr/>
          <a:lstStyle/>
          <a:p>
            <a:r>
              <a:rPr lang="en-GB"/>
              <a:t>Hui Che, Ruijie Networks Co., Ltd</a:t>
            </a:r>
            <a:endParaRPr lang="en-GB" dirty="0"/>
          </a:p>
        </p:txBody>
      </p:sp>
      <p:sp>
        <p:nvSpPr>
          <p:cNvPr id="4" name="Date Placeholder 3">
            <a:extLst>
              <a:ext uri="{FF2B5EF4-FFF2-40B4-BE49-F238E27FC236}">
                <a16:creationId xmlns:a16="http://schemas.microsoft.com/office/drawing/2014/main" id="{3F6843BE-9278-0E37-E95E-925231868124}"/>
              </a:ext>
            </a:extLst>
          </p:cNvPr>
          <p:cNvSpPr>
            <a:spLocks noGrp="1"/>
          </p:cNvSpPr>
          <p:nvPr>
            <p:ph type="dt" idx="15"/>
          </p:nvPr>
        </p:nvSpPr>
        <p:spPr/>
        <p:txBody>
          <a:bodyPr/>
          <a:lstStyle/>
          <a:p>
            <a:r>
              <a:rPr lang="en-US" altLang="zh-CN"/>
              <a:t>July 2025</a:t>
            </a:r>
            <a:endParaRPr lang="en-GB"/>
          </a:p>
        </p:txBody>
      </p:sp>
    </p:spTree>
    <p:extLst>
      <p:ext uri="{BB962C8B-B14F-4D97-AF65-F5344CB8AC3E}">
        <p14:creationId xmlns:p14="http://schemas.microsoft.com/office/powerpoint/2010/main" val="15760149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654207" cy="4113213"/>
          </a:xfrm>
        </p:spPr>
        <p:txBody>
          <a:bodyPr/>
          <a:lstStyle/>
          <a:p>
            <a:r>
              <a:rPr lang="en-GB" dirty="0"/>
              <a:t>[1] 11-24-1596-01-00bn, “Consideration of MAP coordination on NPCA channel”, ZTE, 2024</a:t>
            </a:r>
          </a:p>
          <a:p>
            <a:r>
              <a:rPr lang="en-GB" dirty="0"/>
              <a:t>[2] 11-25-0538-00-00bn, “Discussion on NPCA switch back”, OPPO, 2025</a:t>
            </a:r>
          </a:p>
          <a:p>
            <a:r>
              <a:rPr lang="en-GB" dirty="0"/>
              <a:t>[3] 11-25-0893-00-00bn, “Remaining Issue for NPCA”, </a:t>
            </a:r>
            <a:r>
              <a:rPr lang="en-GB" dirty="0" err="1"/>
              <a:t>Ofinno</a:t>
            </a:r>
            <a:r>
              <a:rPr lang="en-GB" dirty="0"/>
              <a:t>, 2025</a:t>
            </a:r>
          </a:p>
          <a:p>
            <a:r>
              <a:rPr lang="en-GB" dirty="0"/>
              <a:t>[4] 11-25-1089-00-00bn, “Discussion on NPCA switch back”, </a:t>
            </a:r>
            <a:r>
              <a:rPr lang="en-GB" dirty="0" err="1"/>
              <a:t>Spreadtrum</a:t>
            </a:r>
            <a:r>
              <a:rPr lang="en-GB" dirty="0"/>
              <a:t>, 2025</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Hui Che, Ruijie Networks Co., Ltd</a:t>
            </a:r>
            <a:endParaRPr lang="en-GB" dirty="0"/>
          </a:p>
        </p:txBody>
      </p:sp>
      <p:sp>
        <p:nvSpPr>
          <p:cNvPr id="4" name="Date Placeholder 3"/>
          <p:cNvSpPr>
            <a:spLocks noGrp="1"/>
          </p:cNvSpPr>
          <p:nvPr>
            <p:ph type="dt" idx="15"/>
          </p:nvPr>
        </p:nvSpPr>
        <p:spPr/>
        <p:txBody>
          <a:bodyPr/>
          <a:lstStyle/>
          <a:p>
            <a:r>
              <a:rPr lang="en-US" altLang="zh-CN"/>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1157</TotalTime>
  <Words>1277</Words>
  <Application>Microsoft Office PowerPoint</Application>
  <PresentationFormat>宽屏</PresentationFormat>
  <Paragraphs>143</Paragraphs>
  <Slides>8</Slides>
  <Notes>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 Unicode MS</vt:lpstr>
      <vt:lpstr>Arial</vt:lpstr>
      <vt:lpstr>Times New Roman</vt:lpstr>
      <vt:lpstr>Wingdings</vt:lpstr>
      <vt:lpstr>Office 主题</vt:lpstr>
      <vt:lpstr>A Dynamic Coordinated Decision Mechanism for NPCA Switch-Back</vt:lpstr>
      <vt:lpstr>Abstract</vt:lpstr>
      <vt:lpstr>Asymmetric OBSS NAV Scenario in NPCA Switch-Back </vt:lpstr>
      <vt:lpstr>Limitations of Existing Solutions</vt:lpstr>
      <vt:lpstr>Proposed Dynamic Coordinated Decision Mechanism</vt:lpstr>
      <vt:lpstr>Implementation Flow</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Hui Che</cp:lastModifiedBy>
  <cp:revision>36</cp:revision>
  <cp:lastPrinted>1601-01-01T00:00:00Z</cp:lastPrinted>
  <dcterms:created xsi:type="dcterms:W3CDTF">2023-10-25T06:39:10Z</dcterms:created>
  <dcterms:modified xsi:type="dcterms:W3CDTF">2025-07-11T03:20:21Z</dcterms:modified>
  <cp:category>Hui Che, Ruijie Networks Co., Ltd</cp:category>
</cp:coreProperties>
</file>