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5"/>
  </p:notesMasterIdLst>
  <p:handoutMasterIdLst>
    <p:handoutMasterId r:id="rId26"/>
  </p:handoutMasterIdLst>
  <p:sldIdLst>
    <p:sldId id="256" r:id="rId5"/>
    <p:sldId id="257" r:id="rId6"/>
    <p:sldId id="258" r:id="rId7"/>
    <p:sldId id="261" r:id="rId8"/>
    <p:sldId id="369" r:id="rId9"/>
    <p:sldId id="370" r:id="rId10"/>
    <p:sldId id="372" r:id="rId11"/>
    <p:sldId id="371" r:id="rId12"/>
    <p:sldId id="262" r:id="rId13"/>
    <p:sldId id="289" r:id="rId14"/>
    <p:sldId id="274" r:id="rId15"/>
    <p:sldId id="283" r:id="rId16"/>
    <p:sldId id="288" r:id="rId17"/>
    <p:sldId id="2435" r:id="rId18"/>
    <p:sldId id="2434" r:id="rId19"/>
    <p:sldId id="2433" r:id="rId20"/>
    <p:sldId id="2430" r:id="rId21"/>
    <p:sldId id="2374" r:id="rId22"/>
    <p:sldId id="293" r:id="rId23"/>
    <p:sldId id="267" r:id="rId24"/>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620" autoAdjust="0"/>
    <p:restoredTop sz="96786"/>
  </p:normalViewPr>
  <p:slideViewPr>
    <p:cSldViewPr snapToGrid="0" snapToObjects="1">
      <p:cViewPr varScale="1">
        <p:scale>
          <a:sx n="108" d="100"/>
          <a:sy n="108" d="100"/>
        </p:scale>
        <p:origin x="954" y="102"/>
      </p:cViewPr>
      <p:guideLst/>
    </p:cSldViewPr>
  </p:slideViewPr>
  <p:notesTextViewPr>
    <p:cViewPr>
      <p:scale>
        <a:sx n="1" d="1"/>
        <a:sy n="1" d="1"/>
      </p:scale>
      <p:origin x="0" y="0"/>
    </p:cViewPr>
  </p:notesTextViewPr>
  <p:notesViewPr>
    <p:cSldViewPr snapToGrid="0" snapToObjects="1">
      <p:cViewPr varScale="1">
        <p:scale>
          <a:sx n="81" d="100"/>
          <a:sy n="81" d="100"/>
        </p:scale>
        <p:origin x="32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953A75D7-0688-402A-B98E-D3AAC401E60A}"/>
    <pc:docChg chg="addSld modSld modMainMaster">
      <pc:chgData name="Ansley, Carol (CCI-Atlanta)" userId="cbcdc21a-90c4-4b2f-81f7-da4165205229" providerId="ADAL" clId="{953A75D7-0688-402A-B98E-D3AAC401E60A}" dt="2025-07-08T17:02:32.005" v="116" actId="207"/>
      <pc:docMkLst>
        <pc:docMk/>
      </pc:docMkLst>
      <pc:sldChg chg="modSp mod">
        <pc:chgData name="Ansley, Carol (CCI-Atlanta)" userId="cbcdc21a-90c4-4b2f-81f7-da4165205229" providerId="ADAL" clId="{953A75D7-0688-402A-B98E-D3AAC401E60A}" dt="2025-07-08T16:43:11.136" v="107" actId="20577"/>
        <pc:sldMkLst>
          <pc:docMk/>
          <pc:sldMk cId="943568998" sldId="2430"/>
        </pc:sldMkLst>
        <pc:spChg chg="mod">
          <ac:chgData name="Ansley, Carol (CCI-Atlanta)" userId="cbcdc21a-90c4-4b2f-81f7-da4165205229" providerId="ADAL" clId="{953A75D7-0688-402A-B98E-D3AAC401E60A}" dt="2025-07-08T16:43:11.136" v="107" actId="20577"/>
          <ac:spMkLst>
            <pc:docMk/>
            <pc:sldMk cId="943568998" sldId="2430"/>
            <ac:spMk id="3" creationId="{9AE4ADD2-A2E6-96EE-8F18-123A66846EF8}"/>
          </ac:spMkLst>
        </pc:spChg>
      </pc:sldChg>
      <pc:sldChg chg="modSp mod">
        <pc:chgData name="Ansley, Carol (CCI-Atlanta)" userId="cbcdc21a-90c4-4b2f-81f7-da4165205229" providerId="ADAL" clId="{953A75D7-0688-402A-B98E-D3AAC401E60A}" dt="2025-07-08T17:02:32.005" v="116" actId="207"/>
        <pc:sldMkLst>
          <pc:docMk/>
          <pc:sldMk cId="2156294652" sldId="2434"/>
        </pc:sldMkLst>
        <pc:spChg chg="mod">
          <ac:chgData name="Ansley, Carol (CCI-Atlanta)" userId="cbcdc21a-90c4-4b2f-81f7-da4165205229" providerId="ADAL" clId="{953A75D7-0688-402A-B98E-D3AAC401E60A}" dt="2025-07-08T17:02:32.005" v="116" actId="207"/>
          <ac:spMkLst>
            <pc:docMk/>
            <pc:sldMk cId="2156294652" sldId="2434"/>
            <ac:spMk id="2" creationId="{91D5BEBC-7460-5672-4B0F-88AC04B6123F}"/>
          </ac:spMkLst>
        </pc:spChg>
        <pc:spChg chg="mod">
          <ac:chgData name="Ansley, Carol (CCI-Atlanta)" userId="cbcdc21a-90c4-4b2f-81f7-da4165205229" providerId="ADAL" clId="{953A75D7-0688-402A-B98E-D3AAC401E60A}" dt="2025-07-08T17:02:32.005" v="116" actId="207"/>
          <ac:spMkLst>
            <pc:docMk/>
            <pc:sldMk cId="2156294652" sldId="2434"/>
            <ac:spMk id="3" creationId="{F0BB4CAE-8F06-963E-FF41-F8380D498619}"/>
          </ac:spMkLst>
        </pc:spChg>
      </pc:sldChg>
      <pc:sldChg chg="modSp add mod">
        <pc:chgData name="Ansley, Carol (CCI-Atlanta)" userId="cbcdc21a-90c4-4b2f-81f7-da4165205229" providerId="ADAL" clId="{953A75D7-0688-402A-B98E-D3AAC401E60A}" dt="2025-07-08T17:02:16.359" v="115" actId="400"/>
        <pc:sldMkLst>
          <pc:docMk/>
          <pc:sldMk cId="2934609075" sldId="2435"/>
        </pc:sldMkLst>
        <pc:spChg chg="mod">
          <ac:chgData name="Ansley, Carol (CCI-Atlanta)" userId="cbcdc21a-90c4-4b2f-81f7-da4165205229" providerId="ADAL" clId="{953A75D7-0688-402A-B98E-D3AAC401E60A}" dt="2025-07-08T17:02:01.230" v="110" actId="20577"/>
          <ac:spMkLst>
            <pc:docMk/>
            <pc:sldMk cId="2934609075" sldId="2435"/>
            <ac:spMk id="2" creationId="{E45EAAC8-ABAE-F331-C7C0-492631482942}"/>
          </ac:spMkLst>
        </pc:spChg>
        <pc:spChg chg="mod">
          <ac:chgData name="Ansley, Carol (CCI-Atlanta)" userId="cbcdc21a-90c4-4b2f-81f7-da4165205229" providerId="ADAL" clId="{953A75D7-0688-402A-B98E-D3AAC401E60A}" dt="2025-07-08T17:02:16.359" v="115" actId="400"/>
          <ac:spMkLst>
            <pc:docMk/>
            <pc:sldMk cId="2934609075" sldId="2435"/>
            <ac:spMk id="3" creationId="{7EAB273C-2D39-5121-9759-43362014E9CC}"/>
          </ac:spMkLst>
        </pc:spChg>
      </pc:sldChg>
      <pc:sldMasterChg chg="modSp mod">
        <pc:chgData name="Ansley, Carol (CCI-Atlanta)" userId="cbcdc21a-90c4-4b2f-81f7-da4165205229" providerId="ADAL" clId="{953A75D7-0688-402A-B98E-D3AAC401E60A}" dt="2025-07-08T12:00:29.885" v="1" actId="20577"/>
        <pc:sldMasterMkLst>
          <pc:docMk/>
          <pc:sldMasterMk cId="0" sldId="2147483648"/>
        </pc:sldMasterMkLst>
        <pc:spChg chg="mod">
          <ac:chgData name="Ansley, Carol (CCI-Atlanta)" userId="cbcdc21a-90c4-4b2f-81f7-da4165205229" providerId="ADAL" clId="{953A75D7-0688-402A-B98E-D3AAC401E60A}" dt="2025-07-08T12:00:29.885"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0DD3FE-A15A-4FB2-35CE-83C053B122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79B5B5F-DC70-573C-328A-D765E8B9B2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BF26E0-B6A8-4346-8F52-D117439B0365}" type="datetimeFigureOut">
              <a:rPr lang="en-US" smtClean="0"/>
              <a:t>7/8/2025</a:t>
            </a:fld>
            <a:endParaRPr lang="en-US"/>
          </a:p>
        </p:txBody>
      </p:sp>
      <p:sp>
        <p:nvSpPr>
          <p:cNvPr id="4" name="Footer Placeholder 3">
            <a:extLst>
              <a:ext uri="{FF2B5EF4-FFF2-40B4-BE49-F238E27FC236}">
                <a16:creationId xmlns:a16="http://schemas.microsoft.com/office/drawing/2014/main" id="{E62598A1-AFAC-1B3C-EA8B-23CA38986B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125FF9E-E4A1-786F-92F5-B227DBD89BC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ED4CE-F13D-4F1D-BD35-73E845E4DDA6}" type="slidenum">
              <a:rPr lang="en-US" smtClean="0"/>
              <a:t>‹#›</a:t>
            </a:fld>
            <a:endParaRPr lang="en-US"/>
          </a:p>
        </p:txBody>
      </p:sp>
    </p:spTree>
    <p:extLst>
      <p:ext uri="{BB962C8B-B14F-4D97-AF65-F5344CB8AC3E}">
        <p14:creationId xmlns:p14="http://schemas.microsoft.com/office/powerpoint/2010/main" val="404613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endParaRPr lang="en-GB" dirty="0"/>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41412"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July </a:t>
            </a:r>
            <a:r>
              <a:rPr dirty="0"/>
              <a:t>202</a:t>
            </a:r>
            <a:r>
              <a:rPr lang="en-US" dirty="0"/>
              <a:t>5</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5/1104r2</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
        <p:nvSpPr>
          <p:cNvPr id="11" name="TextBox 10">
            <a:extLst>
              <a:ext uri="{FF2B5EF4-FFF2-40B4-BE49-F238E27FC236}">
                <a16:creationId xmlns:a16="http://schemas.microsoft.com/office/drawing/2014/main" id="{2064B871-0512-BE14-472F-E69A44B332AA}"/>
              </a:ext>
            </a:extLst>
          </p:cNvPr>
          <p:cNvSpPr txBox="1"/>
          <p:nvPr>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July 2025</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dirty="0"/>
              <a:t>2025-07-08</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idx="1"/>
          </p:nvPr>
        </p:nvSpPr>
        <p:spPr>
          <a:xfrm>
            <a:off x="685800" y="1751763"/>
            <a:ext cx="3810000" cy="4604588"/>
          </a:xfrm>
        </p:spPr>
        <p:txBody>
          <a:bodyPr>
            <a:normAutofit fontScale="85000" lnSpcReduction="20000"/>
          </a:bodyPr>
          <a:lstStyle/>
          <a:p>
            <a:pPr>
              <a:lnSpc>
                <a:spcPct val="120000"/>
              </a:lnSpc>
            </a:pPr>
            <a:r>
              <a:rPr lang="en-US" dirty="0"/>
              <a:t>IEEE Code of Ethics</a:t>
            </a:r>
          </a:p>
          <a:p>
            <a:pPr lvl="1">
              <a:lnSpc>
                <a:spcPct val="120000"/>
              </a:lnSpc>
            </a:pPr>
            <a:r>
              <a:rPr lang="en-US" dirty="0">
                <a:hlinkClick r:id="rId2"/>
              </a:rPr>
              <a:t>http://www.ieee.org/about/corporate/governance/p7-8.html</a:t>
            </a:r>
            <a:r>
              <a:rPr lang="en-US" dirty="0"/>
              <a:t> </a:t>
            </a:r>
          </a:p>
          <a:p>
            <a:pPr>
              <a:lnSpc>
                <a:spcPct val="120000"/>
              </a:lnSpc>
            </a:pPr>
            <a:r>
              <a:rPr lang="en-US" dirty="0"/>
              <a:t>IEEE Standards Association (IEEE-SA) Affiliation FAQ</a:t>
            </a:r>
          </a:p>
          <a:p>
            <a:pPr lvl="1">
              <a:lnSpc>
                <a:spcPct val="120000"/>
              </a:lnSpc>
            </a:pPr>
            <a:r>
              <a:rPr lang="en-US" dirty="0">
                <a:hlinkClick r:id="rId3"/>
              </a:rPr>
              <a:t>http://standards.ieee.org/faqs/affiliation.html</a:t>
            </a:r>
            <a:r>
              <a:rPr lang="en-US" dirty="0"/>
              <a:t> </a:t>
            </a:r>
          </a:p>
          <a:p>
            <a:pPr>
              <a:lnSpc>
                <a:spcPct val="120000"/>
              </a:lnSpc>
            </a:pPr>
            <a:r>
              <a:rPr lang="en-US" dirty="0"/>
              <a:t>Antitrust and Competition Policy</a:t>
            </a:r>
          </a:p>
          <a:p>
            <a:pPr lvl="1">
              <a:lnSpc>
                <a:spcPct val="120000"/>
              </a:lnSpc>
            </a:pPr>
            <a:r>
              <a:rPr lang="en-US" dirty="0">
                <a:hlinkClick r:id="rId4"/>
              </a:rPr>
              <a:t>http://standards.ieee.org/resources/antitrust-guidelines.pdf</a:t>
            </a:r>
            <a:r>
              <a:rPr lang="en-US" dirty="0"/>
              <a:t>  </a:t>
            </a:r>
            <a:endParaRPr lang="en-US" dirty="0">
              <a:hlinkClick r:id="rId5"/>
            </a:endParaRPr>
          </a:p>
          <a:p>
            <a:pPr>
              <a:lnSpc>
                <a:spcPct val="120000"/>
              </a:lnSpc>
            </a:pPr>
            <a:r>
              <a:rPr lang="en-US" dirty="0"/>
              <a:t>Letter of Assurance Form</a:t>
            </a:r>
          </a:p>
          <a:p>
            <a:pPr lvl="1">
              <a:lnSpc>
                <a:spcPct val="120000"/>
              </a:lnSpc>
            </a:pPr>
            <a:r>
              <a:rPr lang="en-US" dirty="0">
                <a:hlinkClick r:id="rId6"/>
              </a:rPr>
              <a:t>http://standards.ieee.org/develop/policies/bylaws/sect6-7.html#loa</a:t>
            </a:r>
            <a:r>
              <a:rPr lang="en-US" dirty="0"/>
              <a:t> </a:t>
            </a:r>
          </a:p>
          <a:p>
            <a:pPr lvl="1">
              <a:lnSpc>
                <a:spcPct val="120000"/>
              </a:lnSpc>
            </a:pPr>
            <a:r>
              <a:rPr lang="en-US" dirty="0">
                <a:hlinkClick r:id="rId5"/>
              </a:rPr>
              <a:t>https://development.standards.ieee.org/myproject/Public//mytools/mob/loa.pdf</a:t>
            </a:r>
          </a:p>
          <a:p>
            <a:pPr>
              <a:lnSpc>
                <a:spcPct val="120000"/>
              </a:lnSpc>
            </a:pPr>
            <a:r>
              <a:rPr lang="en-US" dirty="0"/>
              <a:t>IEEE-SA Patent Committee FAQ &amp; Patent slides</a:t>
            </a:r>
          </a:p>
          <a:p>
            <a:pPr lvl="1">
              <a:lnSpc>
                <a:spcPct val="120000"/>
              </a:lnSpc>
            </a:pPr>
            <a:r>
              <a:rPr lang="en-US" dirty="0">
                <a:hlinkClick r:id="rId7"/>
              </a:rPr>
              <a:t>http://standards.ieee.org/board/pat/faq.pdf</a:t>
            </a:r>
            <a:r>
              <a:rPr lang="en-US" dirty="0"/>
              <a:t> and </a:t>
            </a:r>
            <a:r>
              <a:rPr lang="en-US" dirty="0">
                <a:hlinkClick r:id="rId5"/>
              </a:rPr>
              <a:t>http://standards.ieee.org/board/pat/pat-slideset.ppt</a:t>
            </a:r>
            <a:r>
              <a:rPr lang="en-US" dirty="0"/>
              <a:t> </a:t>
            </a:r>
          </a:p>
          <a:p>
            <a:pPr>
              <a:lnSpc>
                <a:spcPct val="120000"/>
              </a:lnSpc>
            </a:pPr>
            <a:endParaRPr lang="en-US"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dirty="0"/>
              <a:t> </a:t>
            </a:r>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4294967295"/>
          </p:nvPr>
        </p:nvSpPr>
        <p:spPr>
          <a:xfrm>
            <a:off x="4648200" y="1751762"/>
            <a:ext cx="3810000" cy="4113213"/>
          </a:xfrm>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0CE4C8-CF68-C8E2-0FC8-C7871C4FC3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45EAAC8-ABAE-F331-C7C0-492631482942}"/>
              </a:ext>
            </a:extLst>
          </p:cNvPr>
          <p:cNvSpPr>
            <a:spLocks noGrp="1"/>
          </p:cNvSpPr>
          <p:nvPr>
            <p:ph type="title"/>
          </p:nvPr>
        </p:nvSpPr>
        <p:spPr>
          <a:xfrm>
            <a:off x="685800" y="762840"/>
            <a:ext cx="7771680" cy="1065962"/>
          </a:xfrm>
        </p:spPr>
        <p:txBody>
          <a:bodyPr/>
          <a:lstStyle/>
          <a:p>
            <a:r>
              <a:rPr lang="en-US" dirty="0"/>
              <a:t>TGbi Agenda – July 9, 2025</a:t>
            </a:r>
            <a:br>
              <a:rPr lang="en-US" dirty="0"/>
            </a:br>
            <a:endParaRPr lang="en-US" dirty="0"/>
          </a:p>
        </p:txBody>
      </p:sp>
      <p:sp>
        <p:nvSpPr>
          <p:cNvPr id="3" name="Content Placeholder 2">
            <a:extLst>
              <a:ext uri="{FF2B5EF4-FFF2-40B4-BE49-F238E27FC236}">
                <a16:creationId xmlns:a16="http://schemas.microsoft.com/office/drawing/2014/main" id="{7EAB273C-2D39-5121-9759-43362014E9CC}"/>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TGbi ad hoc/upcoming teleconferences– email to be added to the submission queue</a:t>
            </a: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Secretary to be needed for July 23</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Current comment count – Po-Kai</a:t>
            </a:r>
          </a:p>
          <a:p>
            <a:pPr marL="0" lvl="0" indent="0">
              <a:buNone/>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 – continuing in queue</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See submission queue, next slide</a:t>
            </a: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514350" lvl="1" indent="0">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Recess</a:t>
            </a:r>
            <a:endParaRPr lang="en-US" sz="1400" dirty="0"/>
          </a:p>
        </p:txBody>
      </p:sp>
    </p:spTree>
    <p:extLst>
      <p:ext uri="{BB962C8B-B14F-4D97-AF65-F5344CB8AC3E}">
        <p14:creationId xmlns:p14="http://schemas.microsoft.com/office/powerpoint/2010/main" val="2934609075"/>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548059-F605-1BDD-DC55-92A58EF9682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D5BEBC-7460-5672-4B0F-88AC04B6123F}"/>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July 8, 2025</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F0BB4CAE-8F06-963E-FF41-F8380D498619}"/>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(13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TGbi ad hoc/upcoming teleconferences– email to be added to the submission queue</a:t>
            </a: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Secretary to be needed for July 23</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Current comment count – Po-Kai</a:t>
            </a:r>
          </a:p>
          <a:p>
            <a:pPr marL="0" lvl="0" indent="0">
              <a:buNone/>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 – continuing in queue</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See submission queue, next slide</a:t>
            </a:r>
          </a:p>
          <a:p>
            <a:pPr marL="514350" lvl="1" indent="0">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50000"/>
                </a:schemeClr>
              </a:solidFill>
            </a:endParaRPr>
          </a:p>
        </p:txBody>
      </p:sp>
    </p:spTree>
    <p:extLst>
      <p:ext uri="{BB962C8B-B14F-4D97-AF65-F5344CB8AC3E}">
        <p14:creationId xmlns:p14="http://schemas.microsoft.com/office/powerpoint/2010/main" val="2156294652"/>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0282D6-FC23-7E81-FAC0-1803DE7A0CF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F73E97F-82C2-6B7D-176A-65373D61F274}"/>
              </a:ext>
            </a:extLst>
          </p:cNvPr>
          <p:cNvSpPr>
            <a:spLocks noGrp="1"/>
          </p:cNvSpPr>
          <p:nvPr>
            <p:ph type="title"/>
          </p:nvPr>
        </p:nvSpPr>
        <p:spPr>
          <a:xfrm>
            <a:off x="685800" y="762840"/>
            <a:ext cx="7771680" cy="1065962"/>
          </a:xfrm>
        </p:spPr>
        <p:txBody>
          <a:bodyPr/>
          <a:lstStyle/>
          <a:p>
            <a:r>
              <a:rPr lang="en-US" dirty="0">
                <a:solidFill>
                  <a:schemeClr val="bg1">
                    <a:lumMod val="65000"/>
                  </a:schemeClr>
                </a:solidFill>
              </a:rPr>
              <a:t>TGbi Agenda – July 7, 2025</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12AFF3AB-81FC-25E5-7B46-E958B685C376}"/>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65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65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(12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TGbi ad hoc/upcoming teleconferences– email to be added to the submission queue</a:t>
            </a: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Secretary to be needed for July 23</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Current comment count – Po-Kai</a:t>
            </a:r>
          </a:p>
          <a:p>
            <a:pPr marL="0" lvl="0" indent="0">
              <a:buNone/>
              <a:defRPr sz="1500" spc="-1">
                <a:latin typeface="Arial"/>
                <a:ea typeface="Arial"/>
                <a:cs typeface="Arial"/>
                <a:sym typeface="Arial"/>
              </a:defRPr>
            </a:pPr>
            <a:endParaRPr lang="en-US" sz="14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65000"/>
                  </a:schemeClr>
                </a:solidFill>
                <a:latin typeface="Times New Roman"/>
                <a:cs typeface="Times New Roman"/>
                <a:sym typeface="Times New Roman"/>
              </a:rPr>
              <a:t>Discussion</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See submission queue, next slide</a:t>
            </a:r>
          </a:p>
          <a:p>
            <a:pPr marL="514350" lvl="1" indent="0">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65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65000"/>
                </a:schemeClr>
              </a:solidFill>
            </a:endParaRPr>
          </a:p>
        </p:txBody>
      </p:sp>
    </p:spTree>
    <p:extLst>
      <p:ext uri="{BB962C8B-B14F-4D97-AF65-F5344CB8AC3E}">
        <p14:creationId xmlns:p14="http://schemas.microsoft.com/office/powerpoint/2010/main" val="363363825"/>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7109E-B59D-B7D5-6307-C96B9491A760}"/>
              </a:ext>
            </a:extLst>
          </p:cNvPr>
          <p:cNvSpPr>
            <a:spLocks noGrp="1"/>
          </p:cNvSpPr>
          <p:nvPr>
            <p:ph type="title"/>
          </p:nvPr>
        </p:nvSpPr>
        <p:spPr/>
        <p:txBody>
          <a:bodyPr/>
          <a:lstStyle/>
          <a:p>
            <a:r>
              <a:rPr lang="en-US" dirty="0"/>
              <a:t>Working Submission Queue</a:t>
            </a:r>
          </a:p>
        </p:txBody>
      </p:sp>
      <p:sp>
        <p:nvSpPr>
          <p:cNvPr id="3" name="Content Placeholder 2">
            <a:extLst>
              <a:ext uri="{FF2B5EF4-FFF2-40B4-BE49-F238E27FC236}">
                <a16:creationId xmlns:a16="http://schemas.microsoft.com/office/drawing/2014/main" id="{9AE4ADD2-A2E6-96EE-8F18-123A66846EF8}"/>
              </a:ext>
            </a:extLst>
          </p:cNvPr>
          <p:cNvSpPr>
            <a:spLocks noGrp="1"/>
          </p:cNvSpPr>
          <p:nvPr>
            <p:ph idx="1"/>
          </p:nvPr>
        </p:nvSpPr>
        <p:spPr>
          <a:xfrm>
            <a:off x="685801" y="2000251"/>
            <a:ext cx="7770813" cy="3427811"/>
          </a:xfrm>
        </p:spPr>
        <p:txBody>
          <a:bodyPr>
            <a:normAutofit/>
          </a:bodyPr>
          <a:lstStyle/>
          <a:p>
            <a:pPr marL="514350" lvl="1">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Po-Kai Huang 		</a:t>
            </a:r>
            <a:r>
              <a:rPr lang="en-US" sz="16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25/532r5</a:t>
            </a:r>
            <a:r>
              <a:rPr lang="en-US" sz="1600" spc="-1" dirty="0">
                <a:solidFill>
                  <a:schemeClr val="tx1"/>
                </a:solidFill>
                <a:latin typeface="Times New Roman" panose="02020603050405020304" pitchFamily="18" charset="0"/>
                <a:cs typeface="Times New Roman" panose="02020603050405020304" pitchFamily="18" charset="0"/>
                <a:sym typeface="Arial"/>
              </a:rPr>
              <a:t>, </a:t>
            </a:r>
            <a:r>
              <a:rPr lang="en-US" sz="16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25/535r3</a:t>
            </a:r>
            <a:r>
              <a:rPr lang="en-US" sz="1600" spc="-1" dirty="0">
                <a:solidFill>
                  <a:schemeClr val="tx1"/>
                </a:solidFill>
                <a:latin typeface="Times New Roman" panose="02020603050405020304" pitchFamily="18" charset="0"/>
                <a:cs typeface="Times New Roman" panose="02020603050405020304" pitchFamily="18" charset="0"/>
                <a:sym typeface="Arial"/>
              </a:rPr>
              <a:t>, 25/536r5, 25/1092r0</a:t>
            </a:r>
          </a:p>
          <a:p>
            <a:pPr marL="514350" lvl="1">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Philip Hawkes 		</a:t>
            </a:r>
            <a:r>
              <a:rPr lang="en-US" sz="16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25/951r4</a:t>
            </a:r>
            <a:r>
              <a:rPr lang="en-US" sz="1600" spc="-1" dirty="0">
                <a:solidFill>
                  <a:schemeClr val="tx1"/>
                </a:solidFill>
                <a:latin typeface="Times New Roman" panose="02020603050405020304" pitchFamily="18" charset="0"/>
                <a:cs typeface="Times New Roman" panose="02020603050405020304" pitchFamily="18" charset="0"/>
                <a:sym typeface="Arial"/>
              </a:rPr>
              <a:t>,</a:t>
            </a:r>
            <a:r>
              <a:rPr lang="en-US" sz="16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 25/1100r3</a:t>
            </a:r>
            <a:r>
              <a:rPr lang="en-US" sz="1600" spc="-1" dirty="0">
                <a:solidFill>
                  <a:schemeClr val="tx1"/>
                </a:solidFill>
                <a:latin typeface="Times New Roman" panose="02020603050405020304" pitchFamily="18" charset="0"/>
                <a:cs typeface="Times New Roman" panose="02020603050405020304" pitchFamily="18" charset="0"/>
                <a:sym typeface="Arial"/>
              </a:rPr>
              <a:t>, 25/1103r2, 25/1118r0</a:t>
            </a:r>
          </a:p>
          <a:p>
            <a:pPr marL="514350" lvl="1">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Graham Smith		</a:t>
            </a:r>
            <a:r>
              <a:rPr lang="en-US" sz="16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25/1077r0</a:t>
            </a:r>
          </a:p>
          <a:p>
            <a:pPr marL="514350" lvl="1">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Julien Sevin		</a:t>
            </a:r>
            <a:r>
              <a:rPr lang="en-US" sz="16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25/1078r2</a:t>
            </a:r>
            <a:r>
              <a:rPr lang="en-US" sz="1600" spc="-1" dirty="0">
                <a:solidFill>
                  <a:schemeClr val="tx1"/>
                </a:solidFill>
                <a:latin typeface="Times New Roman" panose="02020603050405020304" pitchFamily="18" charset="0"/>
                <a:cs typeface="Times New Roman" panose="02020603050405020304" pitchFamily="18" charset="0"/>
                <a:sym typeface="Arial"/>
              </a:rPr>
              <a:t>, </a:t>
            </a:r>
            <a:r>
              <a:rPr lang="en-US" sz="16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25/1079r1</a:t>
            </a:r>
          </a:p>
          <a:p>
            <a:pPr marL="514350" lvl="1">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Jarkko </a:t>
            </a:r>
            <a:r>
              <a:rPr lang="en-US" sz="1600" spc="-1" dirty="0" err="1">
                <a:solidFill>
                  <a:schemeClr val="tx1"/>
                </a:solidFill>
                <a:latin typeface="Times New Roman" panose="02020603050405020304" pitchFamily="18" charset="0"/>
                <a:cs typeface="Times New Roman" panose="02020603050405020304" pitchFamily="18" charset="0"/>
                <a:sym typeface="Arial"/>
              </a:rPr>
              <a:t>Kneckt</a:t>
            </a:r>
            <a:r>
              <a:rPr lang="en-US" sz="1600" spc="-1" dirty="0">
                <a:solidFill>
                  <a:schemeClr val="tx1"/>
                </a:solidFill>
                <a:latin typeface="Times New Roman" panose="02020603050405020304" pitchFamily="18" charset="0"/>
                <a:cs typeface="Times New Roman" panose="02020603050405020304" pitchFamily="18" charset="0"/>
                <a:sym typeface="Arial"/>
              </a:rPr>
              <a:t>		</a:t>
            </a:r>
            <a:r>
              <a:rPr lang="en-US" sz="16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25/1029r1, 25/1098r0</a:t>
            </a:r>
            <a:r>
              <a:rPr lang="en-US" sz="1600" spc="-1" dirty="0">
                <a:solidFill>
                  <a:schemeClr val="tx1"/>
                </a:solidFill>
                <a:latin typeface="Times New Roman" panose="02020603050405020304" pitchFamily="18" charset="0"/>
                <a:cs typeface="Times New Roman" panose="02020603050405020304" pitchFamily="18" charset="0"/>
                <a:sym typeface="Arial"/>
              </a:rPr>
              <a:t>, 25/1099r0</a:t>
            </a:r>
          </a:p>
          <a:p>
            <a:pPr marL="514350" lvl="1">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Antonio de la Oliva 	25/995r2, 25/1114r0 </a:t>
            </a:r>
          </a:p>
          <a:p>
            <a:pPr marL="514350" lvl="1">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Jerome Henry		</a:t>
            </a:r>
            <a:r>
              <a:rPr lang="en-US" sz="16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25/1008r2</a:t>
            </a:r>
            <a:r>
              <a:rPr lang="en-US" sz="1600" spc="-1" dirty="0">
                <a:solidFill>
                  <a:schemeClr val="tx1"/>
                </a:solidFill>
                <a:latin typeface="Times New Roman" panose="02020603050405020304" pitchFamily="18" charset="0"/>
                <a:cs typeface="Times New Roman" panose="02020603050405020304" pitchFamily="18" charset="0"/>
                <a:sym typeface="Arial"/>
              </a:rPr>
              <a:t>, 25/1107r0, 25/1110r0, 25/1111r0</a:t>
            </a:r>
          </a:p>
          <a:p>
            <a:pPr marL="514350" lvl="1">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Carol Ansley		25/1116r0</a:t>
            </a:r>
          </a:p>
          <a:p>
            <a:pPr marL="514350" lvl="1">
              <a:defRPr sz="1500" spc="-1">
                <a:latin typeface="Arial"/>
                <a:ea typeface="Arial"/>
                <a:cs typeface="Arial"/>
                <a:sym typeface="Arial"/>
              </a:defRPr>
            </a:pP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marL="514350" lvl="1">
              <a:defRPr sz="1500" spc="-1">
                <a:latin typeface="Arial"/>
                <a:ea typeface="Arial"/>
                <a:cs typeface="Arial"/>
                <a:sym typeface="Arial"/>
              </a:defRPr>
            </a:pP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marL="385763" lvl="1">
              <a:defRPr sz="1500" spc="-1">
                <a:latin typeface="Arial"/>
                <a:ea typeface="Arial"/>
                <a:cs typeface="Arial"/>
                <a:sym typeface="Arial"/>
              </a:defRPr>
            </a:pPr>
            <a:r>
              <a:rPr lang="en-US" sz="1600" dirty="0">
                <a:highlight>
                  <a:srgbClr val="00FF00"/>
                </a:highlight>
              </a:rPr>
              <a:t>Presented</a:t>
            </a:r>
            <a:r>
              <a:rPr lang="en-US" sz="1600" dirty="0"/>
              <a:t>, </a:t>
            </a:r>
            <a:r>
              <a:rPr lang="en-US" sz="1600" dirty="0" err="1">
                <a:highlight>
                  <a:srgbClr val="FFFF00"/>
                </a:highlight>
              </a:rPr>
              <a:t>strawpolled</a:t>
            </a:r>
            <a:r>
              <a:rPr lang="en-US" sz="1600" b="1" dirty="0"/>
              <a:t>, in progress</a:t>
            </a:r>
          </a:p>
        </p:txBody>
      </p:sp>
    </p:spTree>
    <p:extLst>
      <p:ext uri="{BB962C8B-B14F-4D97-AF65-F5344CB8AC3E}">
        <p14:creationId xmlns:p14="http://schemas.microsoft.com/office/powerpoint/2010/main" val="9435689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1326776" y="1488141"/>
            <a:ext cx="6974541" cy="4061012"/>
          </a:xfrm>
        </p:spPr>
        <p:txBody>
          <a:bodyPr>
            <a:normAutofit/>
          </a:bodyPr>
          <a:lstStyle/>
          <a:p>
            <a:r>
              <a:rPr lang="en-US" dirty="0"/>
              <a:t>TG </a:t>
            </a:r>
            <a:r>
              <a:rPr lang="en-US" dirty="0">
                <a:solidFill>
                  <a:schemeClr val="tx1"/>
                </a:solidFill>
              </a:rPr>
              <a:t>use case start:			March 2021</a:t>
            </a:r>
          </a:p>
          <a:p>
            <a:r>
              <a:rPr lang="en-US" dirty="0">
                <a:solidFill>
                  <a:schemeClr val="tx1"/>
                </a:solidFill>
              </a:rPr>
              <a:t>Use case completion:			February 2022</a:t>
            </a:r>
          </a:p>
          <a:p>
            <a:r>
              <a:rPr lang="en-US" dirty="0">
                <a:solidFill>
                  <a:schemeClr val="tx1"/>
                </a:solidFill>
              </a:rPr>
              <a:t>Features identified:			September 2022</a:t>
            </a:r>
          </a:p>
          <a:p>
            <a:r>
              <a:rPr lang="en-US" dirty="0">
                <a:solidFill>
                  <a:schemeClr val="tx1"/>
                </a:solidFill>
              </a:rPr>
              <a:t>Comment collection:			May 2024</a:t>
            </a:r>
          </a:p>
          <a:p>
            <a:r>
              <a:rPr lang="en-US" dirty="0">
                <a:solidFill>
                  <a:schemeClr val="tx1"/>
                </a:solidFill>
              </a:rPr>
              <a:t>LB initial:   				January 2025</a:t>
            </a:r>
          </a:p>
          <a:p>
            <a:r>
              <a:rPr lang="en-US" dirty="0">
                <a:solidFill>
                  <a:schemeClr val="tx1"/>
                </a:solidFill>
              </a:rPr>
              <a:t>LB re-circ:  				August 2025 </a:t>
            </a:r>
          </a:p>
          <a:p>
            <a:r>
              <a:rPr lang="en-US" dirty="0">
                <a:solidFill>
                  <a:schemeClr val="tx1"/>
                </a:solidFill>
              </a:rPr>
              <a:t>MDR: 				August 2025</a:t>
            </a:r>
          </a:p>
          <a:p>
            <a:r>
              <a:rPr lang="en-US" dirty="0">
                <a:solidFill>
                  <a:schemeClr val="tx1"/>
                </a:solidFill>
              </a:rPr>
              <a:t>Ballot Pool: 				November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July ad hoc meetings 2025</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A698706C92A7748BB4DBB0145059383" ma:contentTypeVersion="17" ma:contentTypeDescription="Create a new document." ma:contentTypeScope="" ma:versionID="82b5a58c0a2729454fcaaa0d77058303">
  <xsd:schema xmlns:xsd="http://www.w3.org/2001/XMLSchema" xmlns:xs="http://www.w3.org/2001/XMLSchema" xmlns:p="http://schemas.microsoft.com/office/2006/metadata/properties" xmlns:ns3="908447ad-0e39-4c9a-806d-269ba80c077c" xmlns:ns4="cf75f306-9659-4071-b15a-95b356b2205f" targetNamespace="http://schemas.microsoft.com/office/2006/metadata/properties" ma:root="true" ma:fieldsID="97a0af0eaf5cfb14c3a95cae742ff65f" ns3:_="" ns4:_="">
    <xsd:import namespace="908447ad-0e39-4c9a-806d-269ba80c077c"/>
    <xsd:import namespace="cf75f306-9659-4071-b15a-95b356b2205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8447ad-0e39-4c9a-806d-269ba80c0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75f306-9659-4071-b15a-95b356b2205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908447ad-0e39-4c9a-806d-269ba80c077c"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8BA8DDB-1FAD-4EC3-9B87-DEEB5E475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8447ad-0e39-4c9a-806d-269ba80c077c"/>
    <ds:schemaRef ds:uri="cf75f306-9659-4071-b15a-95b356b22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B1F172C-8804-4BAE-A967-6EE58C6EAADC}">
  <ds:schemaRefs>
    <ds:schemaRef ds:uri="http://purl.org/dc/terms/"/>
    <ds:schemaRef ds:uri="http://schemas.openxmlformats.org/package/2006/metadata/core-propertie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cf75f306-9659-4071-b15a-95b356b2205f"/>
    <ds:schemaRef ds:uri="908447ad-0e39-4c9a-806d-269ba80c077c"/>
  </ds:schemaRefs>
</ds:datastoreItem>
</file>

<file path=customXml/itemProps3.xml><?xml version="1.0" encoding="utf-8"?>
<ds:datastoreItem xmlns:ds="http://schemas.openxmlformats.org/officeDocument/2006/customXml" ds:itemID="{FAE4A522-AFED-47CB-AC31-6D753E3D75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22464</TotalTime>
  <Words>2113</Words>
  <Application>Microsoft Office PowerPoint</Application>
  <PresentationFormat>On-screen Show (4:3)</PresentationFormat>
  <Paragraphs>202</Paragraphs>
  <Slides>20</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20</vt:i4>
      </vt:variant>
    </vt:vector>
  </HeadingPairs>
  <TitlesOfParts>
    <vt:vector size="31" baseType="lpstr">
      <vt:lpstr>Arial</vt:lpstr>
      <vt:lpstr>Arial Unicode MS</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July 9, 2025 </vt:lpstr>
      <vt:lpstr>TGbi Agenda – July 8, 2025 </vt:lpstr>
      <vt:lpstr>TGbi Agenda – July 7, 2025 </vt:lpstr>
      <vt:lpstr>Working Submission Queue</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309</cp:revision>
  <dcterms:modified xsi:type="dcterms:W3CDTF">2025-07-08T17:03:10Z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0x010100BA698706C92A7748BB4DBB0145059383</vt:lpwstr>
  </property>
  <property fmtid="{D5CDD505-2E9C-101B-9397-08002B2CF9AE}" pid="3" name="MSIP_Label_a189e4fd-a2fa-47bf-9b21-17f706ee2968_Enabled">
    <vt:lpwstr>true</vt:lpwstr>
  </property>
  <property fmtid="{D5CDD505-2E9C-101B-9397-08002B2CF9AE}" pid="4" name="MSIP_Label_a189e4fd-a2fa-47bf-9b21-17f706ee2968_SetDate">
    <vt:lpwstr>2024-08-21T16:03:56Z</vt:lpwstr>
  </property>
  <property fmtid="{D5CDD505-2E9C-101B-9397-08002B2CF9AE}" pid="5" name="MSIP_Label_a189e4fd-a2fa-47bf-9b21-17f706ee2968_Method">
    <vt:lpwstr>Privileged</vt:lpwstr>
  </property>
  <property fmtid="{D5CDD505-2E9C-101B-9397-08002B2CF9AE}" pid="6" name="MSIP_Label_a189e4fd-a2fa-47bf-9b21-17f706ee2968_Name">
    <vt:lpwstr>Cisco Public Label</vt:lpwstr>
  </property>
  <property fmtid="{D5CDD505-2E9C-101B-9397-08002B2CF9AE}" pid="7" name="MSIP_Label_a189e4fd-a2fa-47bf-9b21-17f706ee2968_SiteId">
    <vt:lpwstr>5ae1af62-9505-4097-a69a-c1553ef7840e</vt:lpwstr>
  </property>
  <property fmtid="{D5CDD505-2E9C-101B-9397-08002B2CF9AE}" pid="8" name="MSIP_Label_a189e4fd-a2fa-47bf-9b21-17f706ee2968_ActionId">
    <vt:lpwstr>baa47684-0c31-4c83-8540-25105fda02b5</vt:lpwstr>
  </property>
  <property fmtid="{D5CDD505-2E9C-101B-9397-08002B2CF9AE}" pid="9" name="MSIP_Label_a189e4fd-a2fa-47bf-9b21-17f706ee2968_ContentBits">
    <vt:lpwstr>2</vt:lpwstr>
  </property>
  <property fmtid="{D5CDD505-2E9C-101B-9397-08002B2CF9AE}" pid="10" name="ClassificationContentMarkingFooterLocations">
    <vt:lpwstr>Office Theme:11</vt:lpwstr>
  </property>
  <property fmtid="{D5CDD505-2E9C-101B-9397-08002B2CF9AE}" pid="11" name="ClassificationContentMarkingFooterText">
    <vt:lpwstr>-</vt:lpwstr>
  </property>
</Properties>
</file>