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7"/>
  </p:notesMasterIdLst>
  <p:sldIdLst>
    <p:sldId id="363" r:id="rId2"/>
    <p:sldId id="2480" r:id="rId3"/>
    <p:sldId id="2490" r:id="rId4"/>
    <p:sldId id="2485" r:id="rId5"/>
    <p:sldId id="2493" r:id="rId6"/>
    <p:sldId id="2494" r:id="rId7"/>
    <p:sldId id="2495" r:id="rId8"/>
    <p:sldId id="2498" r:id="rId9"/>
    <p:sldId id="2511" r:id="rId10"/>
    <p:sldId id="2496" r:id="rId11"/>
    <p:sldId id="2513" r:id="rId12"/>
    <p:sldId id="2512" r:id="rId13"/>
    <p:sldId id="2514" r:id="rId14"/>
    <p:sldId id="2492" r:id="rId15"/>
    <p:sldId id="2491" r:id="rId16"/>
    <p:sldId id="2509" r:id="rId17"/>
    <p:sldId id="2501" r:id="rId18"/>
    <p:sldId id="2499" r:id="rId19"/>
    <p:sldId id="2500" r:id="rId20"/>
    <p:sldId id="2510" r:id="rId21"/>
    <p:sldId id="2508" r:id="rId22"/>
    <p:sldId id="2504" r:id="rId23"/>
    <p:sldId id="2460" r:id="rId24"/>
    <p:sldId id="2497" r:id="rId25"/>
    <p:sldId id="2507" r:id="rId26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5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B8B"/>
    <a:srgbClr val="0000FF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85374" autoAdjust="0"/>
  </p:normalViewPr>
  <p:slideViewPr>
    <p:cSldViewPr>
      <p:cViewPr varScale="1">
        <p:scale>
          <a:sx n="81" d="100"/>
          <a:sy n="81" d="100"/>
        </p:scale>
        <p:origin x="677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9928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745099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9510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DL Assumptions:</a:t>
            </a:r>
          </a:p>
          <a:p>
            <a:r>
              <a:rPr lang="en-SG" dirty="0"/>
              <a:t>AMP-Sync</a:t>
            </a:r>
            <a:r>
              <a:rPr lang="en-SG"/>
              <a:t>: 32x2usfor </a:t>
            </a:r>
            <a:r>
              <a:rPr lang="en-SG" dirty="0"/>
              <a:t>250 kbps, 16x2uS for </a:t>
            </a:r>
            <a:r>
              <a:rPr lang="en-SG"/>
              <a:t>1000 kbps</a:t>
            </a:r>
            <a:endParaRPr lang="en-SG" dirty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n-US" dirty="0"/>
              <a:t>AMP Preamble: 92us for </a:t>
            </a:r>
            <a:r>
              <a:rPr lang="en-SG" dirty="0"/>
              <a:t>250 kbps, </a:t>
            </a:r>
            <a:r>
              <a:rPr lang="en-US" dirty="0"/>
              <a:t>60</a:t>
            </a:r>
            <a:r>
              <a:rPr lang="en-SG" dirty="0"/>
              <a:t>us for 1000 kbps</a:t>
            </a:r>
            <a:endParaRPr lang="en-US" dirty="0"/>
          </a:p>
          <a:p>
            <a:r>
              <a:rPr lang="en-US" u="sng" dirty="0"/>
              <a:t>UL Assumptions:</a:t>
            </a:r>
          </a:p>
          <a:p>
            <a:r>
              <a:rPr lang="en-US" dirty="0"/>
              <a:t>AMP-Sync: 16x2uS for all data rates (</a:t>
            </a:r>
            <a:r>
              <a:rPr lang="en-SG" dirty="0"/>
              <a:t>250 kbps, 1 Mbps, 4 Mbps</a:t>
            </a:r>
            <a:r>
              <a:rPr lang="en-US" dirty="0"/>
              <a:t>)</a:t>
            </a:r>
          </a:p>
          <a:p>
            <a:r>
              <a:rPr lang="en-US" dirty="0"/>
              <a:t>AMP Preamble: 32us for all data rates</a:t>
            </a:r>
          </a:p>
          <a:p>
            <a:endParaRPr lang="en-SG" dirty="0"/>
          </a:p>
          <a:p>
            <a:endParaRPr lang="en-US" dirty="0"/>
          </a:p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2830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DL Assumptions:</a:t>
            </a:r>
          </a:p>
          <a:p>
            <a:r>
              <a:rPr lang="en-SG" dirty="0"/>
              <a:t>AMP-Sync: 8x2uS for 250 kbps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n-US" dirty="0"/>
              <a:t>AMP Preamble: 44us for </a:t>
            </a:r>
            <a:r>
              <a:rPr lang="en-SG" dirty="0"/>
              <a:t>250 kbps</a:t>
            </a:r>
            <a:endParaRPr lang="en-US" dirty="0"/>
          </a:p>
          <a:p>
            <a:r>
              <a:rPr lang="en-US" u="sng" dirty="0"/>
              <a:t>UL Assumptions:</a:t>
            </a:r>
          </a:p>
          <a:p>
            <a:r>
              <a:rPr lang="en-US" dirty="0"/>
              <a:t>AMP-Sync: 8x2uS for all data rates (</a:t>
            </a:r>
            <a:r>
              <a:rPr lang="en-SG" dirty="0"/>
              <a:t>250 kbps, 1 Mbps</a:t>
            </a:r>
            <a:r>
              <a:rPr lang="en-US" dirty="0"/>
              <a:t>)</a:t>
            </a:r>
          </a:p>
          <a:p>
            <a:r>
              <a:rPr lang="en-US" dirty="0"/>
              <a:t>AMP Preamble: 16us for all data rates</a:t>
            </a:r>
          </a:p>
          <a:p>
            <a:endParaRPr lang="en-US" dirty="0"/>
          </a:p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1485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25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2809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sz="1200" b="1" i="0" u="none" strike="noStrike" kern="1200" baseline="0" dirty="0">
                <a:solidFill>
                  <a:srgbClr val="000000"/>
                </a:solidFill>
                <a:latin typeface="Times New Roman" charset="0"/>
                <a:ea typeface="MS PGothic" panose="020B0600070205080204" pitchFamily="34" charset="-128"/>
                <a:cs typeface="ＭＳ Ｐゴシック" charset="0"/>
              </a:rPr>
              <a:t>8-bits CRC is defined in 25.3.6 CRC calculation &amp; 27.3.11.7.3 (CRC computation) (802.11-2024) </a:t>
            </a:r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4621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2779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32627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7798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2400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7537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802.11-25/1102r1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July 2025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200" dirty="0"/>
              <a:t>Rojan Chitrakar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39078"/>
              </p:ext>
            </p:extLst>
          </p:nvPr>
        </p:nvGraphicFramePr>
        <p:xfrm>
          <a:off x="767408" y="2687451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rojan.chitrakar@huawei.com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Mahmoud Hasabelnaby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695400" y="615636"/>
            <a:ext cx="10801200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defRPr/>
            </a:pPr>
            <a:r>
              <a:rPr lang="en-US" kern="0" dirty="0">
                <a:solidFill>
                  <a:srgbClr val="000000"/>
                </a:solidFill>
                <a:latin typeface="Times New Roman"/>
              </a:rPr>
              <a:t>AMP Frame Format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</a:t>
            </a:r>
            <a:r>
              <a:rPr lang="en-US" sz="2000">
                <a:solidFill>
                  <a:srgbClr val="000000"/>
                </a:solidFill>
                <a:latin typeface="Times New Roman"/>
              </a:rPr>
              <a:t>: 30 </a:t>
            </a:r>
            <a:r>
              <a:rPr lang="en-US" sz="2000" dirty="0">
                <a:solidFill>
                  <a:srgbClr val="000000"/>
                </a:solidFill>
                <a:latin typeface="Times New Roman"/>
              </a:rPr>
              <a:t>July 2025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Potential </a:t>
            </a:r>
            <a:r>
              <a:rPr lang="en-US" altLang="zh-CN" sz="2800" b="1" kern="1200" dirty="0">
                <a:solidFill>
                  <a:srgbClr val="0070C0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Non-backscatter </a:t>
            </a:r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Frame types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5A1002-9FE4-402B-BAB8-DC74098B0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622162"/>
              </p:ext>
            </p:extLst>
          </p:nvPr>
        </p:nvGraphicFramePr>
        <p:xfrm>
          <a:off x="191344" y="1412776"/>
          <a:ext cx="11855436" cy="505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594">
                  <a:extLst>
                    <a:ext uri="{9D8B030D-6E8A-4147-A177-3AD203B41FA5}">
                      <a16:colId xmlns:a16="http://schemas.microsoft.com/office/drawing/2014/main" val="2112971112"/>
                    </a:ext>
                  </a:extLst>
                </a:gridCol>
                <a:gridCol w="2019742">
                  <a:extLst>
                    <a:ext uri="{9D8B030D-6E8A-4147-A177-3AD203B41FA5}">
                      <a16:colId xmlns:a16="http://schemas.microsoft.com/office/drawing/2014/main" val="1653557034"/>
                    </a:ext>
                  </a:extLst>
                </a:gridCol>
                <a:gridCol w="1698780">
                  <a:extLst>
                    <a:ext uri="{9D8B030D-6E8A-4147-A177-3AD203B41FA5}">
                      <a16:colId xmlns:a16="http://schemas.microsoft.com/office/drawing/2014/main" val="369834921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265517116"/>
                    </a:ext>
                  </a:extLst>
                </a:gridCol>
                <a:gridCol w="6309360">
                  <a:extLst>
                    <a:ext uri="{9D8B030D-6E8A-4147-A177-3AD203B41FA5}">
                      <a16:colId xmlns:a16="http://schemas.microsoft.com/office/drawing/2014/main" val="34293769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Frame Type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Frame Name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Sub-type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 / UL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987069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  <a:endParaRPr lang="en-SG" sz="12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AMP Trigger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AMP Poll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DL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AMP Trigger Frame to initiate random access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3636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AMP Request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DL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AMP Trigger Frame to initiate scheduled access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00788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AMP Re-Poll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DL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AMP Trigger Frame to continue random access in a TXOP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430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AMP Response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-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UL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AMP frame to carry the uplink response other than higher layer data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06382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  <a:endParaRPr lang="en-SG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AMP Compact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AMP Ack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DL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AMP Ack frame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3374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SG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AMP UHF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DL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AMP frame to carry UHF Commands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167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AMP SP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-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AMP frame to negotiate AMP Service Period (SP)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899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AMP Beacon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-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AMP frame to carry AMP TSF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087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AMP Data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-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DL/UL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AMP frame to carry higher layer data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102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AMP Authentication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?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DL/UL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AMP frame for security negotiation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88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AWUR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WUR Frame types (up to 5)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DL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AMP frame to carry WUR frames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033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8 - 15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Reserved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36648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8DEEF68-C12B-4273-BBFF-399A1918FC6E}"/>
              </a:ext>
            </a:extLst>
          </p:cNvPr>
          <p:cNvSpPr txBox="1"/>
          <p:nvPr/>
        </p:nvSpPr>
        <p:spPr>
          <a:xfrm>
            <a:off x="47328" y="1052736"/>
            <a:ext cx="12097344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AMP frames:</a:t>
            </a:r>
            <a:endParaRPr lang="en-US" sz="28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02986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0070C0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Backscatter Frames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B6A8D-7427-4AB7-A935-AE29B63758AA}"/>
              </a:ext>
            </a:extLst>
          </p:cNvPr>
          <p:cNvSpPr txBox="1"/>
          <p:nvPr/>
        </p:nvSpPr>
        <p:spPr>
          <a:xfrm>
            <a:off x="47328" y="1183275"/>
            <a:ext cx="5184576" cy="523220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AMP frame for backscatter communication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Frame Control 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(8 bits):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Frame Type (4 bits): Indicates various AMP frame types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ID Present (1 bit): Presence of ID field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Length Present (1 bit): Presence of Length field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Type Dependent Control (2 bits)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ID 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(0 or 16 bits): Carries the Receiver ID or Transmitter ID if applicable.</a:t>
            </a:r>
          </a:p>
          <a:p>
            <a:pPr marL="400050" lvl="1" indent="-1698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Recommend 16-bits ID space to reduce ID collisions and align with UHF RN16.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Length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 (0 or 8 bits): Indicates the length of the Frame Body field if present</a:t>
            </a:r>
            <a:endParaRPr lang="en-US" sz="16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BEB03D-A106-4E4F-874D-4BDC98B96E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9976" y="1104911"/>
            <a:ext cx="5749038" cy="29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209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0070C0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Potential AMP Backscatter Frame types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5A1002-9FE4-402B-BAB8-DC74098B0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787703"/>
              </p:ext>
            </p:extLst>
          </p:nvPr>
        </p:nvGraphicFramePr>
        <p:xfrm>
          <a:off x="191344" y="1484784"/>
          <a:ext cx="11855436" cy="2804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594">
                  <a:extLst>
                    <a:ext uri="{9D8B030D-6E8A-4147-A177-3AD203B41FA5}">
                      <a16:colId xmlns:a16="http://schemas.microsoft.com/office/drawing/2014/main" val="2112971112"/>
                    </a:ext>
                  </a:extLst>
                </a:gridCol>
                <a:gridCol w="2019742">
                  <a:extLst>
                    <a:ext uri="{9D8B030D-6E8A-4147-A177-3AD203B41FA5}">
                      <a16:colId xmlns:a16="http://schemas.microsoft.com/office/drawing/2014/main" val="1653557034"/>
                    </a:ext>
                  </a:extLst>
                </a:gridCol>
                <a:gridCol w="1698780">
                  <a:extLst>
                    <a:ext uri="{9D8B030D-6E8A-4147-A177-3AD203B41FA5}">
                      <a16:colId xmlns:a16="http://schemas.microsoft.com/office/drawing/2014/main" val="369834921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265517116"/>
                    </a:ext>
                  </a:extLst>
                </a:gridCol>
                <a:gridCol w="6309360">
                  <a:extLst>
                    <a:ext uri="{9D8B030D-6E8A-4147-A177-3AD203B41FA5}">
                      <a16:colId xmlns:a16="http://schemas.microsoft.com/office/drawing/2014/main" val="34293769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Frame Type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Frame Name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Sub-type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DL / UL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Description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987069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  <a:endParaRPr lang="en-SG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Trigger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Poll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AMP Trigger Frame to initiate random access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3636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Request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AMP Trigger Frame to initiate scheduled access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00788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Re-Poll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AMP Trigger Frame to continue random access in a TXOP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342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Response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AMP frame to carry the uplink response other than higher layer data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063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AMP UHF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AMP frame to carry UHF Commands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337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3 - 15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Reserved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36648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8DEEF68-C12B-4273-BBFF-399A1918FC6E}"/>
              </a:ext>
            </a:extLst>
          </p:cNvPr>
          <p:cNvSpPr txBox="1"/>
          <p:nvPr/>
        </p:nvSpPr>
        <p:spPr>
          <a:xfrm>
            <a:off x="47328" y="1124744"/>
            <a:ext cx="12097344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AMP Backscatter frames:</a:t>
            </a:r>
            <a:endParaRPr lang="en-US" sz="28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49173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19A5B2-5FD4-4F25-8AE1-47997F38B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9587" y="4448471"/>
            <a:ext cx="5905097" cy="178884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D6F5741-247D-47CD-A978-9D1A269814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15" y="1996171"/>
            <a:ext cx="6950042" cy="2872989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0070C0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Backscatter Frames - Examples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8ECCF1-270A-4EA7-BC4A-F024EFDD23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3455" y="1253506"/>
            <a:ext cx="6370872" cy="224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474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508139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70C0"/>
                </a:solidFill>
                <a:latin typeface="Arial"/>
                <a:ea typeface="ＭＳ Ｐゴシック"/>
              </a:rPr>
              <a:t>We propose to have different frame formats for backscatter and non-backscatter communication.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We provide our views on the general framework for AMP frames and propose two categories of AMP frames </a:t>
            </a:r>
            <a:r>
              <a:rPr lang="en-US" sz="2000" dirty="0">
                <a:solidFill>
                  <a:srgbClr val="0070C0"/>
                </a:solidFill>
                <a:latin typeface="Arial"/>
                <a:ea typeface="ＭＳ Ｐゴシック"/>
              </a:rPr>
              <a:t>for non-backscatter communication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: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General AMP frames emphasizing flexible design to accommodate different use cases. Carries following fields:</a:t>
            </a:r>
          </a:p>
          <a:p>
            <a:pPr marL="1600200" lvl="2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MAC Header</a:t>
            </a:r>
          </a:p>
          <a:p>
            <a:pPr marL="1600200" lvl="2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Frame Body</a:t>
            </a:r>
          </a:p>
          <a:p>
            <a:pPr marL="1600200" lvl="2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FCS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AMP Compact frames optimized for size.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Carries following fields:</a:t>
            </a:r>
          </a:p>
          <a:p>
            <a:pPr marL="1600200" lvl="2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Frame Control</a:t>
            </a:r>
          </a:p>
          <a:p>
            <a:pPr marL="1600200" lvl="2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Sub-type Dependent Payload</a:t>
            </a:r>
          </a:p>
          <a:p>
            <a:pPr marL="1600200" lvl="2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FCS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70C0"/>
                </a:solidFill>
                <a:latin typeface="Arial"/>
                <a:ea typeface="ＭＳ Ｐゴシック"/>
              </a:rPr>
              <a:t>We also proposed AMP frames with simpler MAC Header for backscatter communication</a:t>
            </a: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45720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1207937" algn="ctr"/>
              </a:tabLst>
            </a:pPr>
            <a:endParaRPr lang="en-US" sz="20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146442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0070C0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24341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802.11bp defines AMP frames for backscatter communication that may have a different frame format than the AMP frames for non-backscatter communication.</a:t>
            </a:r>
          </a:p>
        </p:txBody>
      </p:sp>
    </p:spTree>
    <p:extLst>
      <p:ext uri="{BB962C8B-B14F-4D97-AF65-F5344CB8AC3E}">
        <p14:creationId xmlns:p14="http://schemas.microsoft.com/office/powerpoint/2010/main" val="1436157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0070C0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352404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800" dirty="0">
                <a:solidFill>
                  <a:srgbClr val="0070C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70C0"/>
                </a:solidFill>
              </a:rPr>
              <a:t>MAC Header of an AMP frame carries the following fields:</a:t>
            </a:r>
            <a:endParaRPr lang="en-SG" sz="2800" dirty="0">
              <a:solidFill>
                <a:srgbClr val="0070C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Frame Control </a:t>
            </a:r>
            <a:endParaRPr lang="en-SG" sz="2800" dirty="0">
              <a:solidFill>
                <a:srgbClr val="0070C0"/>
              </a:solidFill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70C0"/>
                </a:solidFill>
              </a:rPr>
              <a:t>Always present</a:t>
            </a:r>
            <a:endParaRPr lang="en-SG" sz="2800" dirty="0">
              <a:solidFill>
                <a:srgbClr val="0070C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ID</a:t>
            </a:r>
            <a:endParaRPr lang="en-SG" sz="2800" dirty="0">
              <a:solidFill>
                <a:srgbClr val="0070C0"/>
              </a:solidFill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SG" sz="2400" dirty="0">
                <a:solidFill>
                  <a:srgbClr val="0070C0"/>
                </a:solidFill>
              </a:rPr>
              <a:t>The number of the ID fields and whether they are always present is TBD.</a:t>
            </a:r>
            <a:endParaRPr lang="en-SG" sz="2800" dirty="0">
              <a:solidFill>
                <a:srgbClr val="0070C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2400" dirty="0">
                <a:solidFill>
                  <a:srgbClr val="0070C0"/>
                </a:solidFill>
              </a:rPr>
              <a:t>Length</a:t>
            </a:r>
            <a:endParaRPr lang="en-SG" sz="2800" dirty="0">
              <a:solidFill>
                <a:srgbClr val="0070C0"/>
              </a:solidFill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SG" sz="2400" dirty="0">
                <a:solidFill>
                  <a:srgbClr val="0070C0"/>
                </a:solidFill>
              </a:rPr>
              <a:t>Only present if the Frame Body field is present in the AMP frame.</a:t>
            </a:r>
            <a:endParaRPr lang="en-SG" sz="2800" dirty="0">
              <a:solidFill>
                <a:srgbClr val="0070C0"/>
              </a:solidFill>
            </a:endParaRP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387560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0070C0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285616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	Frame Control of an AMP frame carries the following fields: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	Frame Type (4 bits)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ID Present (1 bit)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	Length Present (1 bit)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	Other fields are TBD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dirty="0">
              <a:solidFill>
                <a:srgbClr val="0070C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74346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9110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	The ID field in the MAC Header of an AMP frame is 16 bits (2 Octets).</a:t>
            </a:r>
          </a:p>
        </p:txBody>
      </p:sp>
    </p:spTree>
    <p:extLst>
      <p:ext uri="{BB962C8B-B14F-4D97-AF65-F5344CB8AC3E}">
        <p14:creationId xmlns:p14="http://schemas.microsoft.com/office/powerpoint/2010/main" val="3197905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9110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The Length field in the MAC Header of an AMP frame is 8 bits (1 Octet)..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3991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620688"/>
            <a:ext cx="10808669" cy="509994"/>
          </a:xfrm>
        </p:spPr>
        <p:txBody>
          <a:bodyPr/>
          <a:lstStyle/>
          <a:p>
            <a:r>
              <a:rPr lang="en-US" altLang="zh-CN" sz="24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Approved motions related to AMP Frame Format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1949" y="1130682"/>
            <a:ext cx="11881320" cy="535531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FM-2</a:t>
            </a: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: 802.11bp defines an AMP Trigger frame that an AP transmits to solicit UL AMP PPDU(s) from one or more 802.11bp clients and may carry the following content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Transmitter ID 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Receiver ID(s) 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FCS 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</a:rPr>
              <a:t>Other parameters TBD.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FM-3</a:t>
            </a: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: When the AP solicits UL AMP PPDUs from 802.11bp clients using a slot-based procedure, the AMP Trigger frame shall carry the following parameters 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Number of slots for UL PPDU transmissions in that TXOP 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Other parameters TBD.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MM-5</a:t>
            </a: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: AMP trigger frame may indicate parameters for a slot-based procedure of time slots to AMP non-AP STA(s). 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The exact parameters are TBD.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FM-4</a:t>
            </a: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: 802.11bp defines an AMP Ack frame that an AMP AP transmits to acknowledge the received UL AMP frame(s).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FM-6</a:t>
            </a: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: 802.11bp defines an AMP Wake-Up frame, which an AMP AP transmits to AMP-enabled non-AP STA(s) to indicate that the AP intends to exchange non-AMP frames with the non-AP STA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The expectation is to reuse WUR frame format for the AMP Wake-Up frame and to carry it in an AMP PPDU</a:t>
            </a:r>
            <a:endParaRPr lang="en-SG" sz="18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1800" b="1" dirty="0">
                <a:solidFill>
                  <a:srgbClr val="0070C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PM-18</a:t>
            </a:r>
            <a:r>
              <a:rPr lang="en-US" sz="1800" dirty="0">
                <a:solidFill>
                  <a:srgbClr val="0070C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: IEEE 802.11bp defines at least one AMP-Sync in the AMP Downlink PPDU in 2.4 GHz for backscatter communication, and at least one AMP-Sync in the AMP Downlink PPDU in 2.4 GHz for non-backscatter communication. The AMP-Sync is independent of the integrated and non-integrated deployment.</a:t>
            </a:r>
          </a:p>
        </p:txBody>
      </p:sp>
    </p:spTree>
    <p:extLst>
      <p:ext uri="{BB962C8B-B14F-4D97-AF65-F5344CB8AC3E}">
        <p14:creationId xmlns:p14="http://schemas.microsoft.com/office/powerpoint/2010/main" val="2157422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9110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If the AMP frame is protected, the FCS field of the AMP frame carries a 16-bits MIC.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46237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267457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802.11bp defines an AMP Response frame to carry uplink response from non-AP AMP STAs and carries one or more of the following: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Response Type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	Uplink Response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0092540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39730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11bp defines an AMP UHF frame type to carry UHF command. 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70C0"/>
                </a:solidFill>
                <a:latin typeface="Arial"/>
                <a:ea typeface="ＭＳ Ｐゴシック"/>
              </a:rPr>
              <a:t>The UHF command is carried in the Payload field.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7586480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35671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[1] 24/1811r0, Frame format discussion (Liwen Chu et. al.)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[2] 25/0817r0, Channel access for Active Tx non-AP AMP STAs – follow up (Rojan Chitrakar et. al.)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[3] 25/0818r0, Channel access for Backscatter non-AP AMP STAs – way forward (Rojan Chitrakar et. al.)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[4] 24/1198, UL Data Rate for AMP (Yinan et. al.)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[5] 25/0398r0, AMP frames (Alfred Asterjadhi et. al)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0171496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Appendix-I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032622"/>
            <a:ext cx="11809312" cy="3416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u="sng" dirty="0">
                <a:solidFill>
                  <a:srgbClr val="000000"/>
                </a:solidFill>
                <a:latin typeface="Arial"/>
                <a:ea typeface="ＭＳ Ｐゴシック"/>
              </a:rPr>
              <a:t>PPDU Duration (Active Tx):</a:t>
            </a: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A25E77-F193-4C76-A5A9-CCAA2EE142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64" y="5386086"/>
            <a:ext cx="5684520" cy="7467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8E1ECF-60C2-4085-B127-FE79612746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1748" y="5386086"/>
            <a:ext cx="5684520" cy="9296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3BEDE39-6BBB-43C5-BDD2-04CD59D919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192" y="1542616"/>
            <a:ext cx="5803895" cy="37066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5BF00BE-4026-4E19-A76F-085D777587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3849" y="1524326"/>
            <a:ext cx="5816088" cy="372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601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Appendix-II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908720"/>
            <a:ext cx="11809312" cy="3416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u="sng" dirty="0">
                <a:solidFill>
                  <a:srgbClr val="000000"/>
                </a:solidFill>
                <a:latin typeface="Arial"/>
                <a:ea typeface="ＭＳ Ｐゴシック"/>
              </a:rPr>
              <a:t>PPDU Duration (Backscatter):</a:t>
            </a: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04B983-17D3-4468-9B78-365E98020E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44" y="1320527"/>
            <a:ext cx="5822185" cy="37127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3FC441F-CA76-4F91-B0A7-B61B1F753A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0016" y="1320527"/>
            <a:ext cx="5828281" cy="372497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319E25-57F5-4098-A617-48F23FA29A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344" y="5255533"/>
            <a:ext cx="5684520" cy="5638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9F96C7F-0A8F-44DA-81B9-38AD17BFD0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6919" y="5255533"/>
            <a:ext cx="5684520" cy="74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906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">
            <a:extLst>
              <a:ext uri="{FF2B5EF4-FFF2-40B4-BE49-F238E27FC236}">
                <a16:creationId xmlns:a16="http://schemas.microsoft.com/office/drawing/2014/main" id="{B6973CEF-F86D-444C-9C2A-AC6DF6CC50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51984" y="4221088"/>
            <a:ext cx="6191637" cy="2232248"/>
          </a:xfrm>
          <a:prstGeom prst="rect">
            <a:avLst/>
          </a:prstGeom>
        </p:spPr>
      </p:pic>
      <p:pic>
        <p:nvPicPr>
          <p:cNvPr id="13" name="pic">
            <a:extLst>
              <a:ext uri="{FF2B5EF4-FFF2-40B4-BE49-F238E27FC236}">
                <a16:creationId xmlns:a16="http://schemas.microsoft.com/office/drawing/2014/main" id="{CC1F34F4-DB71-416D-97D7-FE6038BC4C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328" y="4036211"/>
            <a:ext cx="6048672" cy="237341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2482DA3-FC5F-4617-B759-890CE9B180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2763" y="2060848"/>
            <a:ext cx="4339569" cy="895981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</a:t>
            </a:r>
            <a:r>
              <a:rPr lang="en-US" altLang="zh-CN" sz="2800" b="1" kern="1200" dirty="0">
                <a:solidFill>
                  <a:srgbClr val="0070C0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Non-backscatter </a:t>
            </a:r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Frame Format - General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B6A8D-7427-4AB7-A935-AE29B63758AA}"/>
              </a:ext>
            </a:extLst>
          </p:cNvPr>
          <p:cNvSpPr txBox="1"/>
          <p:nvPr/>
        </p:nvSpPr>
        <p:spPr>
          <a:xfrm>
            <a:off x="38632" y="1048067"/>
            <a:ext cx="11962024" cy="10926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u="sng" dirty="0">
                <a:solidFill>
                  <a:srgbClr val="000000"/>
                </a:solidFill>
                <a:latin typeface="Arial"/>
                <a:ea typeface="ＭＳ Ｐゴシック"/>
              </a:rPr>
              <a:t>General AMP Frame format: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Similar to WUR frame format, but with variable length MAC Header.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General AMP frames may be unprotected, or protected.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01992-5858-4EC5-98A9-725A61A0AC30}"/>
              </a:ext>
            </a:extLst>
          </p:cNvPr>
          <p:cNvSpPr txBox="1"/>
          <p:nvPr/>
        </p:nvSpPr>
        <p:spPr>
          <a:xfrm>
            <a:off x="47327" y="3056473"/>
            <a:ext cx="5740189" cy="10926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u="sng" dirty="0">
                <a:solidFill>
                  <a:srgbClr val="000000"/>
                </a:solidFill>
                <a:latin typeface="Arial"/>
                <a:ea typeface="ＭＳ Ｐゴシック"/>
              </a:rPr>
              <a:t>Unprotected AMP Frame format: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Used to carry AMP content without protection (security).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FCS field carries CRC.</a:t>
            </a: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2CD0D0-8090-48FC-93D0-052998EDA484}"/>
              </a:ext>
            </a:extLst>
          </p:cNvPr>
          <p:cNvSpPr txBox="1"/>
          <p:nvPr/>
        </p:nvSpPr>
        <p:spPr>
          <a:xfrm>
            <a:off x="6404486" y="2997901"/>
            <a:ext cx="5524162" cy="131420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u="sng" dirty="0">
                <a:solidFill>
                  <a:srgbClr val="000000"/>
                </a:solidFill>
                <a:latin typeface="Arial"/>
                <a:ea typeface="ＭＳ Ｐゴシック"/>
              </a:rPr>
              <a:t>Protected AMP Frame format: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Used to carry AMP content with protection (authentication or encryption).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FCS field carries MIC.</a:t>
            </a:r>
          </a:p>
        </p:txBody>
      </p:sp>
    </p:spTree>
    <p:extLst>
      <p:ext uri="{BB962C8B-B14F-4D97-AF65-F5344CB8AC3E}">
        <p14:creationId xmlns:p14="http://schemas.microsoft.com/office/powerpoint/2010/main" val="3086210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">
            <a:extLst>
              <a:ext uri="{FF2B5EF4-FFF2-40B4-BE49-F238E27FC236}">
                <a16:creationId xmlns:a16="http://schemas.microsoft.com/office/drawing/2014/main" id="{CB453503-659B-4526-8A45-880EF9CCE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92000" y="1022735"/>
            <a:ext cx="6600000" cy="282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General AMP Frame: MAC Header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5832648" cy="520450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Frame Control 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(8 bits):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Frame Type (4 bits): Indicates various AMP frame types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Protected (1 bit): Protection enabled or not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Receiver ID Present (1 bit): Presence of Receiver ID field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Transmitter ID Present (1 bit): Presence of Transmitter ID field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Length Present (1 bit): Presence of Length field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Receiver ID &amp; Transmitter ID 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(0 or 16 bits): Carries the Receiver ID or Transmitter ID if applicable.</a:t>
            </a:r>
          </a:p>
          <a:p>
            <a:pPr marL="400050" lvl="1" indent="-1698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Recommend 16-bits ID space to reduce ID collisions and align with UHF RN16.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Length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 (0 or 8 bits): Indicates the length of the Frame Body field if present</a:t>
            </a:r>
            <a:endParaRPr lang="en-US" sz="16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17620D-024C-4F95-BEB5-4778AD4E99E9}"/>
              </a:ext>
            </a:extLst>
          </p:cNvPr>
          <p:cNvSpPr txBox="1"/>
          <p:nvPr/>
        </p:nvSpPr>
        <p:spPr>
          <a:xfrm>
            <a:off x="6312026" y="4221088"/>
            <a:ext cx="5879974" cy="16896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Protection Control (0 or 16 bits):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Encrypted (1 bit): 0: Authenticated; 1: Frame Body is Encrypted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Key ID (3 bits): ID of the security Key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PN (12 bits): PN used for protected AMP frames.</a:t>
            </a:r>
          </a:p>
        </p:txBody>
      </p:sp>
    </p:spTree>
    <p:extLst>
      <p:ext uri="{BB962C8B-B14F-4D97-AF65-F5344CB8AC3E}">
        <p14:creationId xmlns:p14="http://schemas.microsoft.com/office/powerpoint/2010/main" val="690914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General AMP Frame: Frame Body field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6" name="pic">
            <a:extLst>
              <a:ext uri="{FF2B5EF4-FFF2-40B4-BE49-F238E27FC236}">
                <a16:creationId xmlns:a16="http://schemas.microsoft.com/office/drawing/2014/main" id="{86E48D71-D59A-4FA2-9479-E3DA48E8E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36360" y="980728"/>
            <a:ext cx="2140000" cy="176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6CFFD2A-076F-44F9-8D35-659C36360F6A}"/>
              </a:ext>
            </a:extLst>
          </p:cNvPr>
          <p:cNvSpPr txBox="1"/>
          <p:nvPr/>
        </p:nvSpPr>
        <p:spPr>
          <a:xfrm>
            <a:off x="47328" y="1322731"/>
            <a:ext cx="8280920" cy="520450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Frame Body field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Type Dependent Control field 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(0, 8 or 16 bits): Field optionally present to indicate:</a:t>
            </a:r>
          </a:p>
          <a:p>
            <a:pPr marL="976313" lvl="1" indent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1. Control-1 (8 bits):</a:t>
            </a:r>
          </a:p>
          <a:p>
            <a:pPr marL="1141413" lvl="1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Sub-Type (2 bits): Indicates AMP frame sub-types</a:t>
            </a:r>
          </a:p>
          <a:p>
            <a:pPr marL="1141413" lvl="1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Presence and Control bits (6 bits): Indicates control bits as well as presence of optional fields in the Type Dependent Payload field.</a:t>
            </a:r>
          </a:p>
          <a:p>
            <a:pPr marL="976313" lvl="1" indent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2. Control-2 (8 bits):</a:t>
            </a:r>
          </a:p>
          <a:p>
            <a:pPr marL="1141413" lvl="1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Additional Presence and Control bits (8 bits): Additional control and presence bits if required.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NOTE - Presence and size of the Type Dependent Control field (0, 8 or 16 bits) can be fixed by AMP frame Type, or presence of the Control-2 field can be indicated in the control-1 field.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6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Type Dependent Payload field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: Carries the frame payload (either plain text or encrypted).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6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pic>
        <p:nvPicPr>
          <p:cNvPr id="8" name="pic">
            <a:extLst>
              <a:ext uri="{FF2B5EF4-FFF2-40B4-BE49-F238E27FC236}">
                <a16:creationId xmlns:a16="http://schemas.microsoft.com/office/drawing/2014/main" id="{4D43134A-1997-4610-8A06-E0C97EA3E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64672" y="2906065"/>
            <a:ext cx="3680000" cy="34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04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General AMP Frame: FCS field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BE827B-5ABC-4863-BBD8-344C52F83C3C}"/>
              </a:ext>
            </a:extLst>
          </p:cNvPr>
          <p:cNvSpPr txBox="1"/>
          <p:nvPr/>
        </p:nvSpPr>
        <p:spPr>
          <a:xfrm>
            <a:off x="47328" y="1322731"/>
            <a:ext cx="11809312" cy="7171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Unprotected AMP frames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Carries the CRC-16 FCS (e.g., as defined in 15.3.3.7 PHY CRC field) for the general AMP frames: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CB56E9-8DE6-4240-AAE3-9A5B526B12DE}"/>
              </a:ext>
            </a:extLst>
          </p:cNvPr>
          <p:cNvSpPr/>
          <p:nvPr/>
        </p:nvSpPr>
        <p:spPr>
          <a:xfrm>
            <a:off x="3359696" y="2066459"/>
            <a:ext cx="5184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dirty="0">
                <a:solidFill>
                  <a:schemeClr val="tx1"/>
                </a:solidFill>
                <a:latin typeface="Calibri" panose="020F0502020204030204" pitchFamily="34" charset="0"/>
              </a:rPr>
              <a:t>CRC-16 Polynomial: G(x) = X</a:t>
            </a:r>
            <a:r>
              <a:rPr lang="en-SG" sz="18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16</a:t>
            </a:r>
            <a:r>
              <a:rPr lang="en-SG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SG" sz="1800" dirty="0">
                <a:solidFill>
                  <a:schemeClr val="tx1"/>
                </a:solidFill>
                <a:latin typeface="Calibri" panose="020F0502020204030204" pitchFamily="34" charset="0"/>
              </a:rPr>
              <a:t>+ X</a:t>
            </a:r>
            <a:r>
              <a:rPr lang="en-SG" sz="18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12</a:t>
            </a:r>
            <a:r>
              <a:rPr lang="en-SG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SG" sz="1800" dirty="0">
                <a:solidFill>
                  <a:schemeClr val="tx1"/>
                </a:solidFill>
                <a:latin typeface="Calibri" panose="020F0502020204030204" pitchFamily="34" charset="0"/>
              </a:rPr>
              <a:t>+ X</a:t>
            </a:r>
            <a:r>
              <a:rPr lang="en-SG" sz="18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  <a:r>
              <a:rPr lang="en-SG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SG" sz="1800" dirty="0">
                <a:solidFill>
                  <a:schemeClr val="tx1"/>
                </a:solidFill>
                <a:latin typeface="Calibri" panose="020F0502020204030204" pitchFamily="34" charset="0"/>
              </a:rPr>
              <a:t>+ 1</a:t>
            </a:r>
            <a:endParaRPr lang="en-SG" sz="40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AA2B05-6A18-4D22-8AF2-FBDC6882BCB0}"/>
              </a:ext>
            </a:extLst>
          </p:cNvPr>
          <p:cNvSpPr txBox="1"/>
          <p:nvPr/>
        </p:nvSpPr>
        <p:spPr>
          <a:xfrm>
            <a:off x="66163" y="2564904"/>
            <a:ext cx="11809312" cy="7171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1 bit @256 Kbps = 4 µS. </a:t>
            </a: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Propose to consider using smaller CRCs for AMP Compact frames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E.g., Use CRC-8, e.g., if AMP frame size is 24-bits or less: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0F8EEC-E49E-452F-A90D-EADA0AE69587}"/>
              </a:ext>
            </a:extLst>
          </p:cNvPr>
          <p:cNvSpPr/>
          <p:nvPr/>
        </p:nvSpPr>
        <p:spPr>
          <a:xfrm>
            <a:off x="3287688" y="3391312"/>
            <a:ext cx="5184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dirty="0">
                <a:solidFill>
                  <a:schemeClr val="tx1"/>
                </a:solidFill>
                <a:latin typeface="Calibri" panose="020F0502020204030204" pitchFamily="34" charset="0"/>
              </a:rPr>
              <a:t>CRC-8 Polynomial: G(x) = X</a:t>
            </a:r>
            <a:r>
              <a:rPr lang="en-SG" sz="18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8</a:t>
            </a:r>
            <a:r>
              <a:rPr lang="en-SG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SG" sz="1800" dirty="0">
                <a:solidFill>
                  <a:schemeClr val="tx1"/>
                </a:solidFill>
                <a:latin typeface="Calibri" panose="020F0502020204030204" pitchFamily="34" charset="0"/>
              </a:rPr>
              <a:t>+ X</a:t>
            </a:r>
            <a:r>
              <a:rPr lang="en-SG" sz="18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  <a:r>
              <a:rPr lang="en-SG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SG" sz="1800" dirty="0">
                <a:solidFill>
                  <a:schemeClr val="tx1"/>
                </a:solidFill>
                <a:latin typeface="Calibri" panose="020F0502020204030204" pitchFamily="34" charset="0"/>
              </a:rPr>
              <a:t>+ 1</a:t>
            </a:r>
            <a:endParaRPr lang="en-SG" sz="40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3B882B-E299-4A48-A208-9C19ECC75819}"/>
              </a:ext>
            </a:extLst>
          </p:cNvPr>
          <p:cNvSpPr txBox="1"/>
          <p:nvPr/>
        </p:nvSpPr>
        <p:spPr>
          <a:xfrm>
            <a:off x="66163" y="3860842"/>
            <a:ext cx="11809312" cy="3139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Else, use CRC-16.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7C4330-FAF9-4E50-9DAC-FF8517F280FB}"/>
              </a:ext>
            </a:extLst>
          </p:cNvPr>
          <p:cNvSpPr txBox="1"/>
          <p:nvPr/>
        </p:nvSpPr>
        <p:spPr>
          <a:xfrm>
            <a:off x="68120" y="4592091"/>
            <a:ext cx="11809312" cy="7171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Protected AMP frames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Carries the 16-bits MIC (16 LSBs of the MIC generated using the applicable data confidentiality and integrity protocols).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906262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3C3E75F-9A99-4A2E-9594-BA6D6CED0E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44" y="2302997"/>
            <a:ext cx="8712968" cy="415031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Example: AMP Trigger Frame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24F46A-3D14-4E04-9937-0D842EFD8B67}"/>
              </a:ext>
            </a:extLst>
          </p:cNvPr>
          <p:cNvSpPr txBox="1"/>
          <p:nvPr/>
        </p:nvSpPr>
        <p:spPr>
          <a:xfrm>
            <a:off x="5087888" y="1234542"/>
            <a:ext cx="7100171" cy="287463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115888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Payload contents:</a:t>
            </a: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Session ID: Identifies the random access session</a:t>
            </a:r>
            <a:endParaRPr lang="en-US" sz="16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Response Type: Type of the solicited uplink response e.g., ID, Sensor Data etc.</a:t>
            </a:r>
            <a:endParaRPr lang="en-US" sz="16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Number of Slots: The number of slots allocated for uplink transmissions. </a:t>
            </a: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ACW: Parameters for random access contention</a:t>
            </a:r>
            <a:endParaRPr lang="en-US" sz="1400" dirty="0">
              <a:solidFill>
                <a:srgbClr val="FF0000"/>
              </a:solidFill>
              <a:highlight>
                <a:srgbClr val="FFFF00"/>
              </a:highlight>
              <a:latin typeface="Arial"/>
              <a:ea typeface="ＭＳ Ｐゴシック"/>
            </a:endParaRP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Slot Duration: Duration of each time-slot.</a:t>
            </a: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Slot Assignment: assignment of slots for scheduled access.</a:t>
            </a: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70C0"/>
                </a:solidFill>
                <a:latin typeface="Arial"/>
                <a:ea typeface="ＭＳ Ｐゴシック"/>
              </a:rPr>
              <a:t>Ack: Acknowledgment for previous uplink transmission(s).</a:t>
            </a:r>
            <a:endParaRPr lang="en-US" sz="1800" dirty="0">
              <a:solidFill>
                <a:srgbClr val="0070C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258086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">
            <a:extLst>
              <a:ext uri="{FF2B5EF4-FFF2-40B4-BE49-F238E27FC236}">
                <a16:creationId xmlns:a16="http://schemas.microsoft.com/office/drawing/2014/main" id="{C44D3938-B478-4489-9B4F-E33E133866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09935" y="4593336"/>
            <a:ext cx="5370000" cy="18600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Compact Frames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B6A8D-7427-4AB7-A935-AE29B63758AA}"/>
              </a:ext>
            </a:extLst>
          </p:cNvPr>
          <p:cNvSpPr txBox="1"/>
          <p:nvPr/>
        </p:nvSpPr>
        <p:spPr>
          <a:xfrm>
            <a:off x="47328" y="1183275"/>
            <a:ext cx="8578078" cy="267765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u="sng" dirty="0">
                <a:solidFill>
                  <a:srgbClr val="000000"/>
                </a:solidFill>
                <a:latin typeface="Arial"/>
                <a:ea typeface="ＭＳ Ｐゴシック"/>
              </a:rPr>
              <a:t>AMP Compact Frame format: 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AMP frame format optimized to keep the size small.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Frame Control 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(8 bits):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Frame Type (4 bits): Indicates AMP Compact frames.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Sub-type (3 bit): Indicates up to 8 sub-types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Sub-type Dependent Control (1 bit): Customized per Sub-type.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Sub-type Dependent Payload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Customized payload per Sub-type.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01992-5858-4EC5-98A9-725A61A0AC30}"/>
              </a:ext>
            </a:extLst>
          </p:cNvPr>
          <p:cNvSpPr txBox="1"/>
          <p:nvPr/>
        </p:nvSpPr>
        <p:spPr>
          <a:xfrm>
            <a:off x="47328" y="4349967"/>
            <a:ext cx="5434738" cy="3139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u="sng" dirty="0">
                <a:solidFill>
                  <a:srgbClr val="000000"/>
                </a:solidFill>
                <a:latin typeface="Arial"/>
                <a:ea typeface="ＭＳ Ｐゴシック"/>
              </a:rPr>
              <a:t>Example: AMP Ack Frame (32 bits = 220</a:t>
            </a:r>
            <a:r>
              <a:rPr lang="en-US" sz="1600" u="sng" dirty="0">
                <a:solidFill>
                  <a:schemeClr val="tx1"/>
                </a:solidFill>
                <a:latin typeface="Arial"/>
                <a:ea typeface="ＭＳ Ｐゴシック"/>
              </a:rPr>
              <a:t>µS</a:t>
            </a:r>
            <a:r>
              <a:rPr lang="en-US" sz="1600" u="sng" dirty="0">
                <a:solidFill>
                  <a:srgbClr val="000000"/>
                </a:solidFill>
                <a:latin typeface="Arial"/>
                <a:ea typeface="ＭＳ Ｐゴシック"/>
              </a:rPr>
              <a:t> @ 250 Kbps):</a:t>
            </a:r>
            <a:endParaRPr lang="en-US" sz="1400" u="sng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2CD0D0-8090-48FC-93D0-052998EDA484}"/>
              </a:ext>
            </a:extLst>
          </p:cNvPr>
          <p:cNvSpPr txBox="1"/>
          <p:nvPr/>
        </p:nvSpPr>
        <p:spPr>
          <a:xfrm>
            <a:off x="6096000" y="4330007"/>
            <a:ext cx="3528392" cy="3416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u="sng" dirty="0">
                <a:solidFill>
                  <a:srgbClr val="000000"/>
                </a:solidFill>
                <a:latin typeface="Arial"/>
                <a:ea typeface="ＭＳ Ｐゴシック"/>
              </a:rPr>
              <a:t>Example: AMP UHF Frame:</a:t>
            </a:r>
            <a:endParaRPr lang="en-US" sz="1600" u="sng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pic>
        <p:nvPicPr>
          <p:cNvPr id="14" name="pic">
            <a:extLst>
              <a:ext uri="{FF2B5EF4-FFF2-40B4-BE49-F238E27FC236}">
                <a16:creationId xmlns:a16="http://schemas.microsoft.com/office/drawing/2014/main" id="{C870711A-8DC1-4F1D-A15C-EB0C4AF3A9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94672" y="1429785"/>
            <a:ext cx="3650000" cy="1850000"/>
          </a:xfrm>
          <a:prstGeom prst="rect">
            <a:avLst/>
          </a:prstGeom>
        </p:spPr>
      </p:pic>
      <p:pic>
        <p:nvPicPr>
          <p:cNvPr id="16" name="pic">
            <a:extLst>
              <a:ext uri="{FF2B5EF4-FFF2-40B4-BE49-F238E27FC236}">
                <a16:creationId xmlns:a16="http://schemas.microsoft.com/office/drawing/2014/main" id="{B7D8AED0-A32A-46B3-9320-BD86DC958D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2777" y="4812052"/>
            <a:ext cx="4370000" cy="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712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6BD106-16B3-49EC-80AB-706F91A57E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1912" y="1798768"/>
            <a:ext cx="5910752" cy="3496501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0070C0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Response Frame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B6A8D-7427-4AB7-A935-AE29B63758AA}"/>
              </a:ext>
            </a:extLst>
          </p:cNvPr>
          <p:cNvSpPr txBox="1"/>
          <p:nvPr/>
        </p:nvSpPr>
        <p:spPr>
          <a:xfrm>
            <a:off x="47328" y="1183275"/>
            <a:ext cx="5184576" cy="304698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AMP frame to carry uplink response</a:t>
            </a:r>
          </a:p>
          <a:p>
            <a:pPr marL="115888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Payload contents:</a:t>
            </a: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Response Type: Type of the uplink response e.g., EPC, Sensor Data etc.</a:t>
            </a: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Type Dependent Payload carrying the solicited Response.</a:t>
            </a:r>
          </a:p>
          <a:p>
            <a:pPr marL="461963" indent="-3460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115888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Note – In the simplest form of response, e.g., ID, the Frame Body may be absent and the ID included in the ID field </a:t>
            </a:r>
            <a:r>
              <a:rPr lang="en-US" sz="1800">
                <a:solidFill>
                  <a:schemeClr val="tx1"/>
                </a:solidFill>
                <a:latin typeface="Arial"/>
                <a:ea typeface="ＭＳ Ｐゴシック"/>
              </a:rPr>
              <a:t>in the MAC Header.</a:t>
            </a: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586419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118519</TotalTime>
  <Words>2075</Words>
  <Application>Microsoft Office PowerPoint</Application>
  <PresentationFormat>Widescreen</PresentationFormat>
  <Paragraphs>329</Paragraphs>
  <Slides>25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Arial Unicode MS</vt:lpstr>
      <vt:lpstr>Microsoft YaHei</vt:lpstr>
      <vt:lpstr>MS PGothic</vt:lpstr>
      <vt:lpstr>MS PGothic</vt:lpstr>
      <vt:lpstr>SimSun</vt:lpstr>
      <vt:lpstr>Arial</vt:lpstr>
      <vt:lpstr>Calibri</vt:lpstr>
      <vt:lpstr>Courier New</vt:lpstr>
      <vt:lpstr>Times New Roman</vt:lpstr>
      <vt:lpstr>Wingdings</vt:lpstr>
      <vt:lpstr>Office Theme</vt:lpstr>
      <vt:lpstr>PowerPoint Presentation</vt:lpstr>
      <vt:lpstr>Approved motions related to AMP Frame Format</vt:lpstr>
      <vt:lpstr>AMP Non-backscatter Frame Format - General</vt:lpstr>
      <vt:lpstr>General AMP Frame: MAC Header</vt:lpstr>
      <vt:lpstr>General AMP Frame: Frame Body field</vt:lpstr>
      <vt:lpstr>General AMP Frame: FCS field</vt:lpstr>
      <vt:lpstr>Example: AMP Trigger Frame</vt:lpstr>
      <vt:lpstr>AMP Compact Frames</vt:lpstr>
      <vt:lpstr>AMP Response Frame</vt:lpstr>
      <vt:lpstr>Potential Non-backscatter AMP Frame types</vt:lpstr>
      <vt:lpstr>AMP Backscatter Frames</vt:lpstr>
      <vt:lpstr>Potential AMP Backscatter Frame types</vt:lpstr>
      <vt:lpstr>AMP Backscatter Frames - Examples</vt:lpstr>
      <vt:lpstr>Summary</vt:lpstr>
      <vt:lpstr>SP 1</vt:lpstr>
      <vt:lpstr>SP 2</vt:lpstr>
      <vt:lpstr>SP 3</vt:lpstr>
      <vt:lpstr>SP 4</vt:lpstr>
      <vt:lpstr>SP 5</vt:lpstr>
      <vt:lpstr>SP 6</vt:lpstr>
      <vt:lpstr>SP 7</vt:lpstr>
      <vt:lpstr>SP 8</vt:lpstr>
      <vt:lpstr>References</vt:lpstr>
      <vt:lpstr>Appendix-I </vt:lpstr>
      <vt:lpstr>Appendix-II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rojan.chitrakar@huawei.com</dc:creator>
  <cp:keywords/>
  <dc:description/>
  <cp:lastModifiedBy>Rojan Chitrakar</cp:lastModifiedBy>
  <cp:revision>1207</cp:revision>
  <cp:lastPrinted>2000-03-07T00:55:37Z</cp:lastPrinted>
  <dcterms:created xsi:type="dcterms:W3CDTF">2016-01-17T22:48:36Z</dcterms:created>
  <dcterms:modified xsi:type="dcterms:W3CDTF">2025-07-30T15:50:30Z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(3)eS6sNnofml1dVCkvlcCiRAgcFgKnWCz/rmn5jTaeDneINF4AKEd56hMS2aW5kLBc61+1BijI
YC+zAgyaLoZi4/RQ0TjRF8pME5M92vJzkk/bffVgWQa8qS+2Z+9GE0Kc0XX5T8jxezsYK8ae
MDp0/iu8iXxU8mTmRlYILYW1QHolJtemNceLeGvBVSIVdbhVA/XiRcubt9Re7e7tO2MjCFbz
sPP2KMRoIyqgesw912</vt:lpwstr>
  </property>
  <property fmtid="{D5CDD505-2E9C-101B-9397-08002B2CF9AE}" pid="3" name="_2015_ms_pID_7253431">
    <vt:lpwstr>50gStCmKmGSMzMQki1k6ornyKYwTGNlndVM0nsjVwSVScrMh/oL0S+
+J81AWexoCvpFpGQRa9wYvVacePbiKO3/doOKbYQ7p5gW+kGqPKv+Zd0s0+I6/hZxMcHjwLf
MO43bZFJviaoAbNbQ8I5S/aBvRLM/3MmzGdXXut0M2fUFyY3u3DkPgBUMO5qgCnVnsF8a5aS
e4NHqrYzUFTIVPyA3oGgkeTj4JtR+28n2fNW</vt:lpwstr>
  </property>
  <property fmtid="{D5CDD505-2E9C-101B-9397-08002B2CF9AE}" pid="4" name="_2015_ms_pID_7253432">
    <vt:lpwstr>VQ==</vt:lpwstr>
  </property>
</Properties>
</file>