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363" r:id="rId2"/>
    <p:sldId id="2480" r:id="rId3"/>
    <p:sldId id="2490" r:id="rId4"/>
    <p:sldId id="2485" r:id="rId5"/>
    <p:sldId id="2493" r:id="rId6"/>
    <p:sldId id="2494" r:id="rId7"/>
    <p:sldId id="2495" r:id="rId8"/>
    <p:sldId id="2498" r:id="rId9"/>
    <p:sldId id="2496" r:id="rId10"/>
    <p:sldId id="2492" r:id="rId11"/>
    <p:sldId id="2491" r:id="rId12"/>
    <p:sldId id="2501" r:id="rId13"/>
    <p:sldId id="2508" r:id="rId14"/>
    <p:sldId id="2504" r:id="rId15"/>
    <p:sldId id="2505" r:id="rId16"/>
    <p:sldId id="2499" r:id="rId17"/>
    <p:sldId id="2500" r:id="rId18"/>
    <p:sldId id="2506" r:id="rId19"/>
    <p:sldId id="2460" r:id="rId20"/>
    <p:sldId id="2497" r:id="rId21"/>
    <p:sldId id="2507" r:id="rId22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0033" autoAdjust="0"/>
  </p:normalViewPr>
  <p:slideViewPr>
    <p:cSldViewPr>
      <p:cViewPr varScale="1">
        <p:scale>
          <a:sx n="86" d="100"/>
          <a:sy n="86" d="100"/>
        </p:scale>
        <p:origin x="485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DL Assumptions:</a:t>
            </a:r>
          </a:p>
          <a:p>
            <a:r>
              <a:rPr lang="en-SG" dirty="0"/>
              <a:t>AMP-Sync: 8x2uS for 250 kbps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dirty="0"/>
              <a:t>AMP Preamble: 44us for </a:t>
            </a:r>
            <a:r>
              <a:rPr lang="en-SG" dirty="0"/>
              <a:t>250 kbps</a:t>
            </a:r>
            <a:endParaRPr lang="en-US" dirty="0"/>
          </a:p>
          <a:p>
            <a:r>
              <a:rPr lang="en-US" u="sng" dirty="0"/>
              <a:t>UL Assumptions:</a:t>
            </a:r>
          </a:p>
          <a:p>
            <a:r>
              <a:rPr lang="en-US" dirty="0"/>
              <a:t>AMP-Sync: 8x2uS for all data rates (</a:t>
            </a:r>
            <a:r>
              <a:rPr lang="en-SG" dirty="0"/>
              <a:t>250 kbps, 1 Mbps</a:t>
            </a:r>
            <a:r>
              <a:rPr lang="en-US" dirty="0"/>
              <a:t>)</a:t>
            </a:r>
          </a:p>
          <a:p>
            <a:r>
              <a:rPr lang="en-US" dirty="0"/>
              <a:t>AMP Preamble: 16us for all data rates</a:t>
            </a:r>
          </a:p>
          <a:p>
            <a:endParaRPr lang="en-US" dirty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148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2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80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sz="1200" b="1" i="0" u="none" strike="noStrike" kern="1200" baseline="0" dirty="0">
                <a:solidFill>
                  <a:srgbClr val="000000"/>
                </a:solidFill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8-bits CRC is defined in 21.2.4 PHR in 802.15-2024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462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2779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3262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2400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510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DL Assumptions:</a:t>
            </a:r>
          </a:p>
          <a:p>
            <a:r>
              <a:rPr lang="en-SG" dirty="0"/>
              <a:t>AMP-Sync: 16x2uS for 250 kbps, 32x2us for 1000 kbps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dirty="0"/>
              <a:t>AMP Preamble: 92us for </a:t>
            </a:r>
            <a:r>
              <a:rPr lang="en-SG" dirty="0"/>
              <a:t>250 kbps, </a:t>
            </a:r>
            <a:r>
              <a:rPr lang="en-US" dirty="0"/>
              <a:t>60</a:t>
            </a:r>
            <a:r>
              <a:rPr lang="en-SG" dirty="0"/>
              <a:t>us for 1000 kbps</a:t>
            </a:r>
            <a:endParaRPr lang="en-US" dirty="0"/>
          </a:p>
          <a:p>
            <a:r>
              <a:rPr lang="en-US" u="sng" dirty="0"/>
              <a:t>UL Assumptions:</a:t>
            </a:r>
          </a:p>
          <a:p>
            <a:r>
              <a:rPr lang="en-US" dirty="0"/>
              <a:t>AMP-Sync: 16x2uS for all data rates (</a:t>
            </a:r>
            <a:r>
              <a:rPr lang="en-SG" dirty="0"/>
              <a:t>250 kbps, 1 Mbps, 4 Mbps</a:t>
            </a:r>
            <a:r>
              <a:rPr lang="en-US" dirty="0"/>
              <a:t>)</a:t>
            </a:r>
          </a:p>
          <a:p>
            <a:r>
              <a:rPr lang="en-US" dirty="0"/>
              <a:t>AMP Preamble: 32us for all data rates</a:t>
            </a:r>
          </a:p>
          <a:p>
            <a:endParaRPr lang="en-SG" dirty="0"/>
          </a:p>
          <a:p>
            <a:endParaRPr lang="en-US" dirty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28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802.11-25/1102r0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9078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Mahmoud Hasabelnaby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Frame Format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8 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52322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We provide our views on the general framework for AMP frames and propose two categories of AMP frames: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General AMP frames emphasizing flexible design to accommodate different use cases. Carries following fields: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MAC Header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Frame Body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FCS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AMP Compact frames optimized for size.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Carries following fields: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Frame Control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Sub-type Dependent Payload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FCS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endParaRPr lang="en-US" sz="24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46442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2313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802.11bp defines AMP frames with the following general MAC frame format: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MAC Header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Frame Body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FCS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30931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MAC Header of a general AMP frame carries one or more of the following fields: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Frame Control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Receiver ID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Transmitter ID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Length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Protection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Control (only in protected AMP frames)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4346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24341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size of the Receiver ID field and Transmitter ID field in AMP frames is 16 bits each.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09254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7727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Frame Body of a general AMP frame carries one or more of the following fields: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Type Dependent Control (Presence and Control bits)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Type Dependent Payload (Frame Payload)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58648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7727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FCS field of a general AMP frame carries one of the following fields: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CRC (in unprotected AMP frames)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MIC (in protected AMP frames)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97542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24341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802.11bp defines AMP Response frame to carry uplink response from non-AP AMP STAs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97905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53607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802.11bp defines AMP Compact frames with the following general MAC frame format: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Frame Control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Sub-type Dependent Payload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FCS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9917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2313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FCS field of an AMP Compact frame carries one the following fields: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8-bit CRC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(if frame size is 24-bits or less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 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16-bit CRC (if frame size is larger than 24-bits)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40348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356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24/1811r0, Frame format discussion (Liwen Chu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25/0817r0, Channel access for Active Tx non-AP AMP STAs – follow up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[3] 25/0818r0, Channel access for Backscatter non-AP AMP STAs – way forward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[4] 24/1198, UL Data Rate for AMP (Yinan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[5] 25/0398r0, AMP frames (Alfred Asterjadhi et. al)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688"/>
            <a:ext cx="10808669" cy="509994"/>
          </a:xfrm>
        </p:spPr>
        <p:txBody>
          <a:bodyPr/>
          <a:lstStyle/>
          <a:p>
            <a:r>
              <a:rPr lang="en-US" altLang="zh-CN" sz="24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Approved motions related to AMP Frame Format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1949" y="1130682"/>
            <a:ext cx="11881320" cy="535531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FM-2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802.11bp defines an AMP Trigger frame that an AP transmits to solicit UL AMP PPDU(s) from one or more 802.11bp clients and may carry the following content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Transmitter ID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Receiver ID(s)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FCS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</a:rPr>
              <a:t>Other parameters TBD.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FM-3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When the AP solicits UL AMP PPDUs from 802.11bp clients using a slot-based procedure, the AMP Trigger frame shall carry the following parameters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Number of slots for UL PPDU transmissions in that TXOP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Other parameters TBD.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MM-5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AMP trigger frame may indicate parameters for a slot-based procedure of time slots to AMP non-AP STA(s).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The exact parameters are TBD.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FM-4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802.11bp defines an AMP Ack frame that an AMP AP transmits to acknowledge the received UL AMP frame(s).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FM-6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802.11bp defines an AMP Wake-Up frame, which an AMP AP transmits to AMP-enabled non-AP STA(s) to indicate that the AP intends to exchange non-AMP frames with the non-AP STA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The expectation is to reuse WUR frame format for the AMP Wake-Up frame and to carry it in an AMP PPDU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Appendix-I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032622"/>
            <a:ext cx="1180931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PPDU Duration (Active Tx):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A25E77-F193-4C76-A5A9-CCAA2EE14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64" y="5386086"/>
            <a:ext cx="5684520" cy="746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8E1ECF-60C2-4085-B127-FE7961274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1748" y="5386086"/>
            <a:ext cx="5684520" cy="929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BEDE39-6BBB-43C5-BDD2-04CD59D919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192" y="1542616"/>
            <a:ext cx="5803895" cy="37066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BF00BE-4026-4E19-A76F-085D77758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3849" y="1524326"/>
            <a:ext cx="5816088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01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Appendix-II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908720"/>
            <a:ext cx="1180931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PPDU Duration (Backscatter):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04B983-17D3-4468-9B78-365E98020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320527"/>
            <a:ext cx="5822185" cy="37127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FC441F-CA76-4F91-B0A7-B61B1F753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0016" y="1320527"/>
            <a:ext cx="5828281" cy="37249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319E25-57F5-4098-A617-48F23FA29A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344" y="5255533"/>
            <a:ext cx="5684520" cy="563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96C7F-0A8F-44DA-81B9-38AD17BF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6919" y="5255533"/>
            <a:ext cx="5684520" cy="74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0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">
            <a:extLst>
              <a:ext uri="{FF2B5EF4-FFF2-40B4-BE49-F238E27FC236}">
                <a16:creationId xmlns:a16="http://schemas.microsoft.com/office/drawing/2014/main" id="{B6973CEF-F86D-444C-9C2A-AC6DF6CC50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51984" y="4221088"/>
            <a:ext cx="6191637" cy="2232248"/>
          </a:xfrm>
          <a:prstGeom prst="rect">
            <a:avLst/>
          </a:prstGeom>
        </p:spPr>
      </p:pic>
      <p:pic>
        <p:nvPicPr>
          <p:cNvPr id="13" name="pic">
            <a:extLst>
              <a:ext uri="{FF2B5EF4-FFF2-40B4-BE49-F238E27FC236}">
                <a16:creationId xmlns:a16="http://schemas.microsoft.com/office/drawing/2014/main" id="{CC1F34F4-DB71-416D-97D7-FE6038BC4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328" y="4036211"/>
            <a:ext cx="6048672" cy="237341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2482DA3-FC5F-4617-B759-890CE9B180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2763" y="2060848"/>
            <a:ext cx="4339569" cy="89598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Frame Format - General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38632" y="1048067"/>
            <a:ext cx="11962024" cy="10926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General AMP Frame format: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Similar to WUR frame format, but with variable length MAC Header.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General AMP frames may be unprotected, or protected.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1992-5858-4EC5-98A9-725A61A0AC30}"/>
              </a:ext>
            </a:extLst>
          </p:cNvPr>
          <p:cNvSpPr txBox="1"/>
          <p:nvPr/>
        </p:nvSpPr>
        <p:spPr>
          <a:xfrm>
            <a:off x="47327" y="3056473"/>
            <a:ext cx="5740189" cy="10926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Unprotected AMP Frame format: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Used to carry AMP content without protection (security).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FCS field carries CRC.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2CD0D0-8090-48FC-93D0-052998EDA484}"/>
              </a:ext>
            </a:extLst>
          </p:cNvPr>
          <p:cNvSpPr txBox="1"/>
          <p:nvPr/>
        </p:nvSpPr>
        <p:spPr>
          <a:xfrm>
            <a:off x="6404486" y="2997901"/>
            <a:ext cx="5524162" cy="131420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Protected AMP Frame format: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Used to carry AMP content with protection (authentication or encryption).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FCS field carries MIC.</a:t>
            </a:r>
          </a:p>
        </p:txBody>
      </p:sp>
    </p:spTree>
    <p:extLst>
      <p:ext uri="{BB962C8B-B14F-4D97-AF65-F5344CB8AC3E}">
        <p14:creationId xmlns:p14="http://schemas.microsoft.com/office/powerpoint/2010/main" val="308621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">
            <a:extLst>
              <a:ext uri="{FF2B5EF4-FFF2-40B4-BE49-F238E27FC236}">
                <a16:creationId xmlns:a16="http://schemas.microsoft.com/office/drawing/2014/main" id="{CB453503-659B-4526-8A45-880EF9CCE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2000" y="1022735"/>
            <a:ext cx="6600000" cy="28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General AMP Frame: MAC Header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5832648" cy="52045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various AMP frame 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Protected (1 bit): Protection enabled or not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Receiver ID Present (1 bit): Presence of Receiver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Transmitter ID Present (1 bit): Presence of Transmitter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Length Present (1 bit): Presence of Length field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Receiver ID &amp; Transmitter ID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(0 or 16 bits): Carries the Receiver ID or Transmitter ID if applicable.</a:t>
            </a:r>
          </a:p>
          <a:p>
            <a:pPr marL="400050" lvl="1" indent="-1698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Recommend 16-bits ID space to reduce ID collisions and align with UHF RN16.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Length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(0 or 8 bits): Indicates the length of the Frame Body field if present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17620D-024C-4F95-BEB5-4778AD4E99E9}"/>
              </a:ext>
            </a:extLst>
          </p:cNvPr>
          <p:cNvSpPr txBox="1"/>
          <p:nvPr/>
        </p:nvSpPr>
        <p:spPr>
          <a:xfrm>
            <a:off x="6312026" y="4221088"/>
            <a:ext cx="5879974" cy="16896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Protection Control (0 or 16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Encrypted (1 bit): 0: Authenticated; 1: Frame Body is Encrypted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Key ID (3 bits): ID of the security Key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PN (12 bits): PN used for protected AMP frames.</a:t>
            </a:r>
          </a:p>
        </p:txBody>
      </p:sp>
    </p:spTree>
    <p:extLst>
      <p:ext uri="{BB962C8B-B14F-4D97-AF65-F5344CB8AC3E}">
        <p14:creationId xmlns:p14="http://schemas.microsoft.com/office/powerpoint/2010/main" val="69091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General AMP Frame: Frame Body field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86E48D71-D59A-4FA2-9479-E3DA48E8E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36360" y="980728"/>
            <a:ext cx="2140000" cy="176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CFFD2A-076F-44F9-8D35-659C36360F6A}"/>
              </a:ext>
            </a:extLst>
          </p:cNvPr>
          <p:cNvSpPr txBox="1"/>
          <p:nvPr/>
        </p:nvSpPr>
        <p:spPr>
          <a:xfrm>
            <a:off x="47328" y="1322731"/>
            <a:ext cx="8280920" cy="52045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Body field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field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(0, 8 or 16 bits): Field optionally present to indicate:</a:t>
            </a:r>
          </a:p>
          <a:p>
            <a:pPr marL="976313"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1. Control-1 (8 bits):</a:t>
            </a:r>
          </a:p>
          <a:p>
            <a:pPr marL="1141413" lvl="1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Sub-Type (2 bits): Indicates AMP frame sub-types</a:t>
            </a:r>
          </a:p>
          <a:p>
            <a:pPr marL="1141413" lvl="1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Presence and Control bits (6 bits): Indicates control bits as well as presence of optional fields in the Type Dependent Payload field.</a:t>
            </a:r>
          </a:p>
          <a:p>
            <a:pPr marL="976313"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2. Control-2 (8 bits):</a:t>
            </a:r>
          </a:p>
          <a:p>
            <a:pPr marL="1141413" lvl="1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Additional Presence and Control bits (8 bits): Additional control and presence bits if required.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NOTE - Presence and size of the Type Dependent Control field (0, 8 or 16 bits) can be fixed by AMP frame Type, or presence of the Control-2 field can be indicated in the control-1 field.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Payload field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: Carries the frame payload (either plain text or encrypted).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8" name="pic">
            <a:extLst>
              <a:ext uri="{FF2B5EF4-FFF2-40B4-BE49-F238E27FC236}">
                <a16:creationId xmlns:a16="http://schemas.microsoft.com/office/drawing/2014/main" id="{4D43134A-1997-4610-8A06-E0C97EA3E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64672" y="2906065"/>
            <a:ext cx="3680000" cy="3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General AMP Frame: FCS field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BE827B-5ABC-4863-BBD8-344C52F83C3C}"/>
              </a:ext>
            </a:extLst>
          </p:cNvPr>
          <p:cNvSpPr txBox="1"/>
          <p:nvPr/>
        </p:nvSpPr>
        <p:spPr>
          <a:xfrm>
            <a:off x="47328" y="1322731"/>
            <a:ext cx="11809312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Unprotected AMP frames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CRC-16 FCS (e.g., as defined in 15.3.3.7 PHY CRC field) for the general AMP frames: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CB56E9-8DE6-4240-AAE3-9A5B526B12DE}"/>
              </a:ext>
            </a:extLst>
          </p:cNvPr>
          <p:cNvSpPr/>
          <p:nvPr/>
        </p:nvSpPr>
        <p:spPr>
          <a:xfrm>
            <a:off x="3359696" y="2066459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CRC-16 Polynomial: G(x) =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+ 1</a:t>
            </a:r>
            <a:endParaRPr lang="en-SG" sz="40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AA2B05-6A18-4D22-8AF2-FBDC6882BCB0}"/>
              </a:ext>
            </a:extLst>
          </p:cNvPr>
          <p:cNvSpPr txBox="1"/>
          <p:nvPr/>
        </p:nvSpPr>
        <p:spPr>
          <a:xfrm>
            <a:off x="66163" y="2564904"/>
            <a:ext cx="11809312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1 bit @256 Kbps = 4 µS. </a:t>
            </a: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Propose to consider using smaller CRCs for AMP Compact frames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E.g., Use CRC-8, e.g., if AMP frame size is 24-bits or less: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0F8EEC-E49E-452F-A90D-EADA0AE69587}"/>
              </a:ext>
            </a:extLst>
          </p:cNvPr>
          <p:cNvSpPr/>
          <p:nvPr/>
        </p:nvSpPr>
        <p:spPr>
          <a:xfrm>
            <a:off x="3287688" y="3391312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CRC-8 Polynomial: G(x) =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+ 1</a:t>
            </a:r>
            <a:endParaRPr lang="en-SG" sz="4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B882B-E299-4A48-A208-9C19ECC75819}"/>
              </a:ext>
            </a:extLst>
          </p:cNvPr>
          <p:cNvSpPr txBox="1"/>
          <p:nvPr/>
        </p:nvSpPr>
        <p:spPr>
          <a:xfrm>
            <a:off x="66163" y="3860842"/>
            <a:ext cx="11809312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Else, use CRC-16.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7C4330-FAF9-4E50-9DAC-FF8517F280FB}"/>
              </a:ext>
            </a:extLst>
          </p:cNvPr>
          <p:cNvSpPr txBox="1"/>
          <p:nvPr/>
        </p:nvSpPr>
        <p:spPr>
          <a:xfrm>
            <a:off x="68120" y="4592091"/>
            <a:ext cx="11809312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Protected AMP frames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16-bits MIC (16 LSBs of the MIC generated using the applicable data confidentiality and integrity protocols).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0626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">
            <a:extLst>
              <a:ext uri="{FF2B5EF4-FFF2-40B4-BE49-F238E27FC236}">
                <a16:creationId xmlns:a16="http://schemas.microsoft.com/office/drawing/2014/main" id="{7BDD1973-37CD-487D-A530-2B57150A00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41" y="2780928"/>
            <a:ext cx="10320000" cy="36700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Example: AMP Trigger Frame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24F46A-3D14-4E04-9937-0D842EFD8B67}"/>
              </a:ext>
            </a:extLst>
          </p:cNvPr>
          <p:cNvSpPr txBox="1"/>
          <p:nvPr/>
        </p:nvSpPr>
        <p:spPr>
          <a:xfrm>
            <a:off x="5087888" y="1234542"/>
            <a:ext cx="7100171" cy="284693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15888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Payload contents: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Session ID: Identifies the random access session</a:t>
            </a: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Response Type: Type of the solicited uplink response e.g., ID, Sensor Data etc.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ACW: Parameters for random access contention</a:t>
            </a:r>
            <a:endParaRPr lang="en-US" sz="1400" dirty="0">
              <a:solidFill>
                <a:srgbClr val="FF0000"/>
              </a:solidFill>
              <a:highlight>
                <a:srgbClr val="FFFF00"/>
              </a:highlight>
              <a:latin typeface="Arial"/>
              <a:ea typeface="ＭＳ Ｐゴシック"/>
            </a:endParaRP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Number of Slots: The number of slots allocated for uplink transmissions. 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Slot Duration: Duration of each time-slot.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UL PHY Parameters: Uplink data rate etc.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Slot Assignment: assignment of slots for scheduled access.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5808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">
            <a:extLst>
              <a:ext uri="{FF2B5EF4-FFF2-40B4-BE49-F238E27FC236}">
                <a16:creationId xmlns:a16="http://schemas.microsoft.com/office/drawing/2014/main" id="{C44D3938-B478-4489-9B4F-E33E13386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9935" y="4593336"/>
            <a:ext cx="5370000" cy="18600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Compact 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83275"/>
            <a:ext cx="8578078" cy="267765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AMP Compact Frame format: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AMP frame format optimized to keep the size small.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AMP Compact frames.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Sub-type (3 bit): Indicates up to 8 sub-types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Sub-type Dependent Control (1 bit): Customized per Sub-type.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Sub-type Dependent Payload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Customized payload per Sub-type.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1992-5858-4EC5-98A9-725A61A0AC30}"/>
              </a:ext>
            </a:extLst>
          </p:cNvPr>
          <p:cNvSpPr txBox="1"/>
          <p:nvPr/>
        </p:nvSpPr>
        <p:spPr>
          <a:xfrm>
            <a:off x="47328" y="4349967"/>
            <a:ext cx="5434738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u="sng" dirty="0">
                <a:solidFill>
                  <a:srgbClr val="000000"/>
                </a:solidFill>
                <a:latin typeface="Arial"/>
                <a:ea typeface="ＭＳ Ｐゴシック"/>
              </a:rPr>
              <a:t>Example: AMP Ack Frame (32 bits = 220</a:t>
            </a:r>
            <a:r>
              <a:rPr lang="en-US" sz="1600" u="sng" dirty="0">
                <a:solidFill>
                  <a:schemeClr val="tx1"/>
                </a:solidFill>
                <a:latin typeface="Arial"/>
                <a:ea typeface="ＭＳ Ｐゴシック"/>
              </a:rPr>
              <a:t>µS</a:t>
            </a:r>
            <a:r>
              <a:rPr lang="en-US" sz="1600" u="sng" dirty="0">
                <a:solidFill>
                  <a:srgbClr val="000000"/>
                </a:solidFill>
                <a:latin typeface="Arial"/>
                <a:ea typeface="ＭＳ Ｐゴシック"/>
              </a:rPr>
              <a:t> @ 250 Kbps):</a:t>
            </a:r>
            <a:endParaRPr lang="en-US" sz="1400" u="sng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2CD0D0-8090-48FC-93D0-052998EDA484}"/>
              </a:ext>
            </a:extLst>
          </p:cNvPr>
          <p:cNvSpPr txBox="1"/>
          <p:nvPr/>
        </p:nvSpPr>
        <p:spPr>
          <a:xfrm>
            <a:off x="6096000" y="4330007"/>
            <a:ext cx="352839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Example: AMP UHF Frame:</a:t>
            </a:r>
            <a:endParaRPr lang="en-US" sz="1600" u="sng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14" name="pic">
            <a:extLst>
              <a:ext uri="{FF2B5EF4-FFF2-40B4-BE49-F238E27FC236}">
                <a16:creationId xmlns:a16="http://schemas.microsoft.com/office/drawing/2014/main" id="{C870711A-8DC1-4F1D-A15C-EB0C4AF3A9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94672" y="1429785"/>
            <a:ext cx="3650000" cy="1850000"/>
          </a:xfrm>
          <a:prstGeom prst="rect">
            <a:avLst/>
          </a:prstGeom>
        </p:spPr>
      </p:pic>
      <p:pic>
        <p:nvPicPr>
          <p:cNvPr id="16" name="pic">
            <a:extLst>
              <a:ext uri="{FF2B5EF4-FFF2-40B4-BE49-F238E27FC236}">
                <a16:creationId xmlns:a16="http://schemas.microsoft.com/office/drawing/2014/main" id="{B7D8AED0-A32A-46B3-9320-BD86DC958D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777" y="4812052"/>
            <a:ext cx="437000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1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Potential AMP Frame types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A1002-9FE4-402B-BAB8-DC74098B0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720640"/>
              </p:ext>
            </p:extLst>
          </p:nvPr>
        </p:nvGraphicFramePr>
        <p:xfrm>
          <a:off x="191344" y="1484784"/>
          <a:ext cx="11855436" cy="480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594">
                  <a:extLst>
                    <a:ext uri="{9D8B030D-6E8A-4147-A177-3AD203B41FA5}">
                      <a16:colId xmlns:a16="http://schemas.microsoft.com/office/drawing/2014/main" val="2112971112"/>
                    </a:ext>
                  </a:extLst>
                </a:gridCol>
                <a:gridCol w="2019742">
                  <a:extLst>
                    <a:ext uri="{9D8B030D-6E8A-4147-A177-3AD203B41FA5}">
                      <a16:colId xmlns:a16="http://schemas.microsoft.com/office/drawing/2014/main" val="1653557034"/>
                    </a:ext>
                  </a:extLst>
                </a:gridCol>
                <a:gridCol w="1698780">
                  <a:extLst>
                    <a:ext uri="{9D8B030D-6E8A-4147-A177-3AD203B41FA5}">
                      <a16:colId xmlns:a16="http://schemas.microsoft.com/office/drawing/2014/main" val="36983492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265517116"/>
                    </a:ext>
                  </a:extLst>
                </a:gridCol>
                <a:gridCol w="6309360">
                  <a:extLst>
                    <a:ext uri="{9D8B030D-6E8A-4147-A177-3AD203B41FA5}">
                      <a16:colId xmlns:a16="http://schemas.microsoft.com/office/drawing/2014/main" val="3429376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Frame Type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Frame Name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Sub-type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DL / UL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8706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Trigger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Poll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Trigger Frame to initiate random access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636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Request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Trigger Frame to initiate scheduled access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07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Response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the uplink response other than higher layer data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063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SP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negotiate AMP Service Period (SP)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89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Beacon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AMP TSF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08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Data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DL/UL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higher layer data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0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Authentication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DL/UL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for security negotiation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88301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  <a:endParaRPr lang="en-SG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Compact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Ack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Ack frame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7605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UHF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UHF Commands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6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WUR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WUR Frame types (up to 5)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WUR frames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03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8 - 15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36648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DEEF68-C12B-4273-BBFF-399A1918FC6E}"/>
              </a:ext>
            </a:extLst>
          </p:cNvPr>
          <p:cNvSpPr txBox="1"/>
          <p:nvPr/>
        </p:nvSpPr>
        <p:spPr>
          <a:xfrm>
            <a:off x="47328" y="1124744"/>
            <a:ext cx="1209734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AMP frames: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0298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117557</TotalTime>
  <Words>1686</Words>
  <Application>Microsoft Office PowerPoint</Application>
  <PresentationFormat>Widescreen</PresentationFormat>
  <Paragraphs>268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Microsoft YaHei</vt:lpstr>
      <vt:lpstr>MS PGothic</vt:lpstr>
      <vt:lpstr>MS PGothic</vt:lpstr>
      <vt:lpstr>SimSun</vt:lpstr>
      <vt:lpstr>Arial</vt:lpstr>
      <vt:lpstr>Calibri</vt:lpstr>
      <vt:lpstr>Times New Roman</vt:lpstr>
      <vt:lpstr>Wingdings</vt:lpstr>
      <vt:lpstr>Office Theme</vt:lpstr>
      <vt:lpstr>PowerPoint Presentation</vt:lpstr>
      <vt:lpstr>Approved motions related to AMP Frame Format</vt:lpstr>
      <vt:lpstr>AMP Frame Format - General</vt:lpstr>
      <vt:lpstr>General AMP Frame: MAC Header</vt:lpstr>
      <vt:lpstr>General AMP Frame: Frame Body field</vt:lpstr>
      <vt:lpstr>General AMP Frame: FCS field</vt:lpstr>
      <vt:lpstr>Example: AMP Trigger Frame</vt:lpstr>
      <vt:lpstr>AMP Compact Frames</vt:lpstr>
      <vt:lpstr>Potential AMP Frame types</vt:lpstr>
      <vt:lpstr>Summary</vt:lpstr>
      <vt:lpstr>SP 1</vt:lpstr>
      <vt:lpstr>SP 2</vt:lpstr>
      <vt:lpstr>SP 3</vt:lpstr>
      <vt:lpstr>SP 4</vt:lpstr>
      <vt:lpstr>SP 5</vt:lpstr>
      <vt:lpstr>SP 6</vt:lpstr>
      <vt:lpstr>SP 7</vt:lpstr>
      <vt:lpstr>SP 8</vt:lpstr>
      <vt:lpstr>References</vt:lpstr>
      <vt:lpstr>Appendix-I </vt:lpstr>
      <vt:lpstr>Appendix-II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1158</cp:revision>
  <cp:lastPrinted>2000-03-07T00:55:37Z</cp:lastPrinted>
  <dcterms:created xsi:type="dcterms:W3CDTF">2016-01-17T22:48:36Z</dcterms:created>
  <dcterms:modified xsi:type="dcterms:W3CDTF">2025-07-08T10:01:57Z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