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6" r:id="rId4"/>
    <p:sldId id="270" r:id="rId5"/>
    <p:sldId id="284" r:id="rId6"/>
    <p:sldId id="282" r:id="rId7"/>
    <p:sldId id="271" r:id="rId8"/>
    <p:sldId id="279" r:id="rId9"/>
    <p:sldId id="281" r:id="rId10"/>
    <p:sldId id="273" r:id="rId11"/>
    <p:sldId id="267" r:id="rId1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67" autoAdjust="0"/>
    <p:restoredTop sz="94660"/>
  </p:normalViewPr>
  <p:slideViewPr>
    <p:cSldViewPr>
      <p:cViewPr varScale="1">
        <p:scale>
          <a:sx n="128" d="100"/>
          <a:sy n="128" d="100"/>
        </p:scale>
        <p:origin x="736" y="17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802.11-25/1098r0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Faster Association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2025-07-02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544562"/>
              </p:ext>
            </p:extLst>
          </p:nvPr>
        </p:nvGraphicFramePr>
        <p:xfrm>
          <a:off x="972230" y="2514600"/>
          <a:ext cx="10272713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3124200" progId="Word.Document.8">
                  <p:embed/>
                </p:oleObj>
              </mc:Choice>
              <mc:Fallback>
                <p:oleObj name="Document" r:id="rId3" imgW="10439400" imgH="31242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230" y="2514600"/>
                        <a:ext cx="10272713" cy="305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37F43-9314-AB95-6442-29706B2B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A608D-4186-B252-B03B-49AE0ED91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800" y="2074697"/>
            <a:ext cx="10161058" cy="4113213"/>
          </a:xfrm>
        </p:spPr>
        <p:txBody>
          <a:bodyPr wrap="square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This submission proposes that protected association frames encapsulate signaling for IP address and BA setup. This enables: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	Earlier IP address and BA setup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	Shorter delays for associated STA to transmit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	Reduced number of management frame transmissions required to transmit data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3CF4A-B7A7-38D3-71AD-4B59CFF9988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1AAE7-680A-0791-B362-B8A5286F8F5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Jarkko Kneckt, Apple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0A3DE-B41F-0CF2-7FA9-0C6E00D23C4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6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4C98-50EB-B485-E5FB-8ED0B912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Annex: Challenge – BA Setup signaling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164F38-E668-8169-2304-38A0F4415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3600"/>
            <a:ext cx="4585645" cy="341630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31529-06AE-57FE-C1CE-021353C56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0" y="2362200"/>
            <a:ext cx="6096000" cy="3732214"/>
          </a:xfrm>
        </p:spPr>
        <p:txBody>
          <a:bodyPr wrap="square" anchor="t">
            <a:norm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BA setup is allowed only after association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Late start adds delays</a:t>
            </a:r>
          </a:p>
          <a:p>
            <a:pPr marL="0" indent="0">
              <a:lnSpc>
                <a:spcPct val="90000"/>
              </a:lnSpc>
            </a:pPr>
            <a:endParaRPr lang="en-US" sz="24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BA is setup for each UP and direction (UL and DL) separately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UL and DL BA setup for all TIDs requires </a:t>
            </a:r>
            <a:r>
              <a:rPr lang="en-US" sz="2000" b="1" dirty="0"/>
              <a:t>(2*2*8) = 32 </a:t>
            </a:r>
            <a:r>
              <a:rPr lang="en-US" sz="2000" dirty="0"/>
              <a:t>management frames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8F240-A423-1389-BCCE-131DE3FE710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1A6C5-E053-3F93-99B4-84DC4865BBD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Jarkko Kneckt, Apple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1E838-70CA-A65A-2832-CE8622D0794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84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Currently, BA and IP address setup is started after a non-AP STA is associated (State 4).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submission proposes that protected association frames encapsulate signaling for IP address and BA setup. This enables: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	- Earlier IP address and BA setup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	- Shorter delays for associated STA to transmit data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	- Reduced number of management frame transmissions required to transmit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AE44B98-93B1-7285-5AB4-6D107AC54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 dirty="0"/>
              <a:t>Background – Setup Delays to Enable Data Transmissions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E6D252B-CAFF-6536-E76F-D352F9B0F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751015"/>
            <a:ext cx="5715000" cy="4343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EDPKE reduces the number of signaling frames for authentication and association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EDPKE defines encrypted association signaling: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Avoids attacks on fake frames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Improves STA privacy </a:t>
            </a: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Currently, no improvements for IP address and BA setup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Proposal: IP address and BA setup during association reduces setup delays and management overheads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00050" lvl="1" indent="0"/>
            <a:r>
              <a:rPr lang="en-US" sz="20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20A0B4-2704-BE09-A9C8-1C64A11C9B76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956F2-1FB0-09DA-FCB2-26101BA8067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Jarkko Kneckt,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FBB57-896B-5DC1-4AD3-AFF9E8F82FD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8A8D34-53B8-07C4-8D72-0976C9581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23" y="1765528"/>
            <a:ext cx="468663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4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8208-D724-4E2D-C06F-FD413F36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–Preparations for Fast IPv4 Address 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3F71E-41A1-B073-D4FF-465C9FB2C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0" y="1751014"/>
            <a:ext cx="6091051" cy="449738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encrypted association signaling allows privacy sensitive payload transmissions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IPv4 address lease times are long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STA may associate and test that IPv4 data transmissions work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To save power, STA lets the association time-out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STA can benefit from the old association if it needs fast Internet access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The old assigned IPv4 address may still be assigned to the STA, which makes IPv4 address setup very fast</a:t>
            </a:r>
          </a:p>
          <a:p>
            <a:pPr marL="400050" lvl="1" indent="0"/>
            <a:endParaRPr lang="en-US" sz="16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C5F34-16F3-0CB0-D215-9734D5C8D25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E4F3E-0A3D-49D0-907D-FD7959CA223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E6F2A-8155-5805-4FCC-8EEDAF2831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269625-DBBC-6F4B-E978-EEF79203F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0"/>
            <a:ext cx="3683037" cy="465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2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A119B-D075-8DBD-97C6-C02FDE367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307D-F38C-0192-CAE7-5C212AEF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– Old IPv4 Address Check in Association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597C0-D889-69D0-CE28-0585882D1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3318" y="1676400"/>
            <a:ext cx="6058648" cy="4572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To reduce IPv4 address setup delays: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 protected (re)association request may include: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ARP Query to check whether IPv4 address is still assigned to STA, 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Or DHCP Request to lease the previous IPv4 address, if the DHCP lease has expired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This operation follows RFC 4436 that guides how to take previously used IPv4 address again into use</a:t>
            </a: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AP indicates in (re)association response the ARP or DHCP </a:t>
            </a:r>
            <a:r>
              <a:rPr lang="en-US" sz="2000" dirty="0"/>
              <a:t>Response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If the old Pv4 address is not available, the STA may setup a new IP address in associated state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B72C5-A9BA-A3B5-E645-8381BD42871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57655-24CC-FEA4-2A83-480C88B0293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20A53-A131-2538-4EDC-4C32EAD28D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3C231-16C5-390D-CF2F-9C9B7FEF6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39" y="1617751"/>
            <a:ext cx="5861220" cy="474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AA55C-591A-40D6-08F9-196535C96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33C9-8EE5-1460-F517-FB3DC620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Proposal – IPv6 Address Setup in Association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36C58-C6F5-52C6-ACDE-34195EC19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8754" y="1996442"/>
            <a:ext cx="5362245" cy="4113213"/>
          </a:xfrm>
        </p:spPr>
        <p:txBody>
          <a:bodyPr wrap="square" anchor="t">
            <a:normAutofit lnSpcReduction="10000"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IPv6 address assignment starts from the router advertisement (RA)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To speed up IPv6 address setup and to reduce signaling overhead: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AP may encapsulate the most recent router advertisement to the (re)association response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associated STA continues IPv6 address setup according RA information 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4503A-5936-57D3-B25C-A1871FB730A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B8273-2EDE-3209-F68B-F325F9F78EF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Jarkko Kneckt, Apple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C95E1-F24C-6BD7-F111-678157E2033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195CBC-77DA-BE59-A629-85E351FD4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31" y="1996442"/>
            <a:ext cx="5033692" cy="367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84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6276-1371-1E25-D8CF-34945597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BA Setup In Association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25E12-C02E-BC74-FA34-31BCCA915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0" y="2590800"/>
            <a:ext cx="6324600" cy="3657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New Combined ADDBA element can setup BA for all UPs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Association Request may request BA for all UL UPs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Association Response may carry the UL BA response and DL request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Additional frame (Combined BA Management) communicates all DL BA responses</a:t>
            </a:r>
          </a:p>
          <a:p>
            <a:pPr marL="0" indent="0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14676-4E77-9C1C-D1A4-5E996176DFA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D013D-41B4-D0C6-23C6-F6A5617E6FB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9AE82-FFB7-CA9D-0C20-FF118A84EE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FB1836-B6DB-F9DC-27BE-370D154F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85" y="2362200"/>
            <a:ext cx="4789408" cy="323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6614B-546A-3916-E22F-A51AC9178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E2DCF-E9D6-2399-9474-D1D602F9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Combined BA element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4776A-EA10-1A39-90E8-4328B3DA710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FDAC2-39C5-4B53-37F1-F7507C69DFF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387BB-A499-C95A-5B2B-F746D4AF84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058D4FD-F37F-AF51-6328-152651E30D91}"/>
              </a:ext>
            </a:extLst>
          </p:cNvPr>
          <p:cNvSpPr txBox="1">
            <a:spLocks/>
          </p:cNvSpPr>
          <p:nvPr/>
        </p:nvSpPr>
        <p:spPr bwMode="auto">
          <a:xfrm>
            <a:off x="5855606" y="1834417"/>
            <a:ext cx="5419879" cy="41941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/>
              <a:t>Combined BA element can setup BA for all UPs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kern="0" dirty="0"/>
              <a:t>Block Ack Action field defines the signaling type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kern="0" dirty="0"/>
              <a:t>UP Bitmap signals which UPs are configured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1800" kern="0" dirty="0"/>
              <a:t>Bit position defines the UP; Value 1 in this position indicates that the Per UP BA Parameters are present for the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/>
              <a:t>The Per UP BA Parameters contain the UP specific BA fields (see the next slide)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AACD3D-3095-0DEC-5644-C65ED9438F4C}"/>
              </a:ext>
            </a:extLst>
          </p:cNvPr>
          <p:cNvSpPr txBox="1"/>
          <p:nvPr/>
        </p:nvSpPr>
        <p:spPr>
          <a:xfrm>
            <a:off x="381611" y="1621324"/>
            <a:ext cx="288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Combined BA Setup element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46795A-23CC-7DC4-C803-CEF4DF91B632}"/>
              </a:ext>
            </a:extLst>
          </p:cNvPr>
          <p:cNvSpPr txBox="1"/>
          <p:nvPr/>
        </p:nvSpPr>
        <p:spPr>
          <a:xfrm>
            <a:off x="988505" y="3095659"/>
            <a:ext cx="242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Block Ack Action field </a:t>
            </a:r>
          </a:p>
        </p:txBody>
      </p:sp>
      <p:pic>
        <p:nvPicPr>
          <p:cNvPr id="33" name="Picture 32" descr="A white paper with black text and numbers&#10;&#10;Description automatically generated">
            <a:extLst>
              <a:ext uri="{FF2B5EF4-FFF2-40B4-BE49-F238E27FC236}">
                <a16:creationId xmlns:a16="http://schemas.microsoft.com/office/drawing/2014/main" id="{D6A2AC60-B0E8-3B39-E567-5B832411B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86577"/>
            <a:ext cx="2741802" cy="27884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609C92-3FA7-F9B0-B388-BC8EF77C1E58}"/>
              </a:ext>
            </a:extLst>
          </p:cNvPr>
          <p:cNvSpPr/>
          <p:nvPr/>
        </p:nvSpPr>
        <p:spPr bwMode="auto">
          <a:xfrm>
            <a:off x="599920" y="3443405"/>
            <a:ext cx="2903881" cy="976196"/>
          </a:xfrm>
          <a:prstGeom prst="rect">
            <a:avLst/>
          </a:prstGeom>
          <a:solidFill>
            <a:srgbClr val="00B8FF">
              <a:alpha val="1817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46837B-2BAA-559E-1C29-70C85F214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2" y="1976631"/>
            <a:ext cx="5703206" cy="6613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0A37A7-A4BD-EB4D-85D8-9963B7E113D3}"/>
              </a:ext>
            </a:extLst>
          </p:cNvPr>
          <p:cNvSpPr/>
          <p:nvPr/>
        </p:nvSpPr>
        <p:spPr bwMode="auto">
          <a:xfrm>
            <a:off x="3370442" y="1990656"/>
            <a:ext cx="772744" cy="486930"/>
          </a:xfrm>
          <a:prstGeom prst="rect">
            <a:avLst/>
          </a:prstGeom>
          <a:solidFill>
            <a:srgbClr val="00B8FF">
              <a:alpha val="1817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048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E5A19-8814-D7C9-A404-E8BEE3FB3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sign&#10;&#10;AI-generated content may be incorrect.">
            <a:extLst>
              <a:ext uri="{FF2B5EF4-FFF2-40B4-BE49-F238E27FC236}">
                <a16:creationId xmlns:a16="http://schemas.microsoft.com/office/drawing/2014/main" id="{7DDF59E2-4171-D59D-A860-0786EBF31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8" y="1692844"/>
            <a:ext cx="5488075" cy="825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7CF737-0306-333A-BA44-158BA3EB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BA Parameters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FF52A-C782-98D8-4A83-1E5C2BD5D68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9DD34-F2EA-C622-A665-BBE4C9CC899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Kneckt, Apple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20982-8828-7E2B-06EB-F7E2C28AA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F771DB4-A655-DA76-D634-1252F5FD73DC}"/>
              </a:ext>
            </a:extLst>
          </p:cNvPr>
          <p:cNvSpPr txBox="1">
            <a:spLocks/>
          </p:cNvSpPr>
          <p:nvPr/>
        </p:nvSpPr>
        <p:spPr bwMode="auto">
          <a:xfrm>
            <a:off x="5562600" y="3030989"/>
            <a:ext cx="6324600" cy="31636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/>
              <a:t>The Per UP Parameters include the existing ADDBA fields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kern="0" dirty="0"/>
              <a:t>These fields have the same format as in ADDBA frames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/>
              <a:t>The Per UP BA Parameters field is not present in DELBA frame</a:t>
            </a:r>
            <a:endParaRPr lang="en-US" sz="1800" kern="0" dirty="0"/>
          </a:p>
          <a:p>
            <a:pPr marL="400050" lvl="1" indent="0"/>
            <a:endParaRPr lang="en-US" kern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EC1D5-4E41-8E25-F050-4BF3FF7930E7}"/>
              </a:ext>
            </a:extLst>
          </p:cNvPr>
          <p:cNvSpPr txBox="1"/>
          <p:nvPr/>
        </p:nvSpPr>
        <p:spPr>
          <a:xfrm>
            <a:off x="857003" y="1347027"/>
            <a:ext cx="234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Per UP BA Parameters </a:t>
            </a: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43D2861-3FA9-19B9-B18C-8A767A809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29"/>
          <a:stretch/>
        </p:blipFill>
        <p:spPr>
          <a:xfrm>
            <a:off x="565753" y="2557365"/>
            <a:ext cx="4432300" cy="746254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DCB25BD-8CAF-8125-1E07-98FF5B92F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3" t="10560" r="17291" b="33874"/>
          <a:stretch/>
        </p:blipFill>
        <p:spPr>
          <a:xfrm>
            <a:off x="685799" y="3538280"/>
            <a:ext cx="2362201" cy="493471"/>
          </a:xfrm>
          <a:prstGeom prst="rect">
            <a:avLst/>
          </a:prstGeom>
        </p:spPr>
      </p:pic>
      <p:pic>
        <p:nvPicPr>
          <p:cNvPr id="11" name="Picture 10" descr="A diagram of a sequence of sequence&#10;&#10;Description automatically generated">
            <a:extLst>
              <a:ext uri="{FF2B5EF4-FFF2-40B4-BE49-F238E27FC236}">
                <a16:creationId xmlns:a16="http://schemas.microsoft.com/office/drawing/2014/main" id="{26712637-9BC5-1B9E-49EE-DD62889AF2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6" r="21380" b="20491"/>
          <a:stretch/>
        </p:blipFill>
        <p:spPr>
          <a:xfrm>
            <a:off x="685800" y="4031751"/>
            <a:ext cx="2244848" cy="958073"/>
          </a:xfrm>
          <a:prstGeom prst="rect">
            <a:avLst/>
          </a:prstGeom>
        </p:spPr>
      </p:pic>
      <p:pic>
        <p:nvPicPr>
          <p:cNvPr id="16" name="Picture 15" descr="A diagram of a computer&#10;&#10;Description automatically generated with medium confidence">
            <a:extLst>
              <a:ext uri="{FF2B5EF4-FFF2-40B4-BE49-F238E27FC236}">
                <a16:creationId xmlns:a16="http://schemas.microsoft.com/office/drawing/2014/main" id="{29E20F25-62C0-A257-5CD4-1D0E96FA4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96"/>
          <a:stretch/>
        </p:blipFill>
        <p:spPr>
          <a:xfrm>
            <a:off x="685799" y="5082955"/>
            <a:ext cx="3898901" cy="7163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40C513-7F93-2738-6964-B193E00F213E}"/>
              </a:ext>
            </a:extLst>
          </p:cNvPr>
          <p:cNvSpPr/>
          <p:nvPr/>
        </p:nvSpPr>
        <p:spPr bwMode="auto">
          <a:xfrm>
            <a:off x="1726165" y="1733316"/>
            <a:ext cx="1245635" cy="526045"/>
          </a:xfrm>
          <a:prstGeom prst="rect">
            <a:avLst/>
          </a:prstGeom>
          <a:solidFill>
            <a:srgbClr val="00B8FF">
              <a:alpha val="1817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BFC1A2-5892-BEBD-88CE-B506F6E8130B}"/>
              </a:ext>
            </a:extLst>
          </p:cNvPr>
          <p:cNvSpPr/>
          <p:nvPr/>
        </p:nvSpPr>
        <p:spPr bwMode="auto">
          <a:xfrm>
            <a:off x="685799" y="2587267"/>
            <a:ext cx="4215809" cy="716352"/>
          </a:xfrm>
          <a:prstGeom prst="rect">
            <a:avLst/>
          </a:prstGeom>
          <a:solidFill>
            <a:srgbClr val="00B8FF">
              <a:alpha val="1817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A1F744-C25F-88D5-DB3F-7CF36F48519C}"/>
              </a:ext>
            </a:extLst>
          </p:cNvPr>
          <p:cNvSpPr/>
          <p:nvPr/>
        </p:nvSpPr>
        <p:spPr bwMode="auto">
          <a:xfrm>
            <a:off x="2994731" y="1751739"/>
            <a:ext cx="891469" cy="507622"/>
          </a:xfrm>
          <a:prstGeom prst="rect">
            <a:avLst/>
          </a:prstGeom>
          <a:solidFill>
            <a:schemeClr val="accent5">
              <a:alpha val="18172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4AB23E-E3FB-2C6E-1996-BFE94E0D901A}"/>
              </a:ext>
            </a:extLst>
          </p:cNvPr>
          <p:cNvSpPr/>
          <p:nvPr/>
        </p:nvSpPr>
        <p:spPr bwMode="auto">
          <a:xfrm>
            <a:off x="643308" y="3473634"/>
            <a:ext cx="2404692" cy="560903"/>
          </a:xfrm>
          <a:prstGeom prst="rect">
            <a:avLst/>
          </a:prstGeom>
          <a:solidFill>
            <a:schemeClr val="accent5">
              <a:alpha val="18172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4FF231-7ECF-4950-4931-B0F690522FA0}"/>
              </a:ext>
            </a:extLst>
          </p:cNvPr>
          <p:cNvSpPr/>
          <p:nvPr/>
        </p:nvSpPr>
        <p:spPr bwMode="auto">
          <a:xfrm>
            <a:off x="3892477" y="1756033"/>
            <a:ext cx="1105576" cy="507622"/>
          </a:xfrm>
          <a:prstGeom prst="rect">
            <a:avLst/>
          </a:prstGeom>
          <a:solidFill>
            <a:srgbClr val="FFC000">
              <a:alpha val="1817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AE3F29-747A-44CB-6F40-A0F39858E1D9}"/>
              </a:ext>
            </a:extLst>
          </p:cNvPr>
          <p:cNvSpPr/>
          <p:nvPr/>
        </p:nvSpPr>
        <p:spPr bwMode="auto">
          <a:xfrm>
            <a:off x="5018369" y="1734411"/>
            <a:ext cx="1077631" cy="529244"/>
          </a:xfrm>
          <a:prstGeom prst="rect">
            <a:avLst/>
          </a:prstGeom>
          <a:solidFill>
            <a:srgbClr val="FFFF00">
              <a:alpha val="1817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62F873-9C4A-F247-B8A5-EAC76155823E}"/>
              </a:ext>
            </a:extLst>
          </p:cNvPr>
          <p:cNvSpPr/>
          <p:nvPr/>
        </p:nvSpPr>
        <p:spPr bwMode="auto">
          <a:xfrm>
            <a:off x="663536" y="5129687"/>
            <a:ext cx="3898901" cy="661513"/>
          </a:xfrm>
          <a:prstGeom prst="rect">
            <a:avLst/>
          </a:prstGeom>
          <a:solidFill>
            <a:srgbClr val="FFFF00">
              <a:alpha val="1817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1466B4-62F8-832E-AE0A-CCC6896E5608}"/>
              </a:ext>
            </a:extLst>
          </p:cNvPr>
          <p:cNvSpPr/>
          <p:nvPr/>
        </p:nvSpPr>
        <p:spPr bwMode="auto">
          <a:xfrm flipV="1">
            <a:off x="644648" y="4127668"/>
            <a:ext cx="2286000" cy="862156"/>
          </a:xfrm>
          <a:prstGeom prst="rect">
            <a:avLst/>
          </a:prstGeom>
          <a:solidFill>
            <a:srgbClr val="FFC000">
              <a:alpha val="1817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3088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38138</TotalTime>
  <Words>745</Words>
  <Application>Microsoft Macintosh PowerPoint</Application>
  <PresentationFormat>Widescreen</PresentationFormat>
  <Paragraphs>111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 Unicode MS</vt:lpstr>
      <vt:lpstr>Arial</vt:lpstr>
      <vt:lpstr>Times New Roman</vt:lpstr>
      <vt:lpstr>Office Theme</vt:lpstr>
      <vt:lpstr>Document</vt:lpstr>
      <vt:lpstr>Faster Association</vt:lpstr>
      <vt:lpstr>Abstract</vt:lpstr>
      <vt:lpstr>Background – Setup Delays to Enable Data Transmissions</vt:lpstr>
      <vt:lpstr>Proposal –Preparations for Fast IPv4 Address Use</vt:lpstr>
      <vt:lpstr>Proposal – Old IPv4 Address Check in Association</vt:lpstr>
      <vt:lpstr>Proposal – IPv6 Address Setup in Association</vt:lpstr>
      <vt:lpstr>Proposal: BA Setup In Association</vt:lpstr>
      <vt:lpstr>Proposal: Combined BA element</vt:lpstr>
      <vt:lpstr>Per BA Parameters</vt:lpstr>
      <vt:lpstr>Summary</vt:lpstr>
      <vt:lpstr>Annex: Challenge – BA Setup signaling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Jarkko Kneckt</dc:creator>
  <cp:keywords/>
  <dc:description/>
  <cp:lastModifiedBy>Jarkko Kneckt</cp:lastModifiedBy>
  <cp:revision>19</cp:revision>
  <cp:lastPrinted>1601-01-01T00:00:00Z</cp:lastPrinted>
  <dcterms:created xsi:type="dcterms:W3CDTF">2025-03-31T15:57:53Z</dcterms:created>
  <dcterms:modified xsi:type="dcterms:W3CDTF">2025-07-02T16:33:19Z</dcterms:modified>
  <cp:category>Jarkko Kneckt, Apple</cp:category>
</cp:coreProperties>
</file>