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257" r:id="rId3"/>
    <p:sldId id="265" r:id="rId4"/>
    <p:sldId id="270" r:id="rId5"/>
    <p:sldId id="266" r:id="rId6"/>
    <p:sldId id="267" r:id="rId7"/>
    <p:sldId id="268" r:id="rId8"/>
    <p:sldId id="271" r:id="rId9"/>
    <p:sldId id="272" r:id="rId10"/>
    <p:sldId id="269" r:id="rId11"/>
    <p:sldId id="264" r:id="rId1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90" autoAdjust="0"/>
    <p:restoredTop sz="88180" autoAdjust="0"/>
  </p:normalViewPr>
  <p:slideViewPr>
    <p:cSldViewPr>
      <p:cViewPr varScale="1">
        <p:scale>
          <a:sx n="80" d="100"/>
          <a:sy n="80" d="100"/>
        </p:scale>
        <p:origin x="756" y="7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802.11-25/1089r0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6/30/2025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Yingqiao Quan, Speadtrum</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802.11-25/1089r0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Yingqiao Quan, Speadtrum</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802.11-25/1089r0</a:t>
            </a:r>
            <a:endParaRPr lang="en-US"/>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smtClean="0"/>
              <a:t>Yingqiao Quan, Speadtrum</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idx="10"/>
          </p:nvPr>
        </p:nvSpPr>
        <p:spPr/>
        <p:txBody>
          <a:bodyPr/>
          <a:lstStyle/>
          <a:p>
            <a:r>
              <a:rPr lang="en-US" smtClean="0"/>
              <a:t>doc.: IEEE 802.11-25/1089r0</a:t>
            </a:r>
            <a:endParaRPr lang="en-US"/>
          </a:p>
        </p:txBody>
      </p:sp>
      <p:sp>
        <p:nvSpPr>
          <p:cNvPr id="5" name="日期占位符 4"/>
          <p:cNvSpPr>
            <a:spLocks noGrp="1"/>
          </p:cNvSpPr>
          <p:nvPr>
            <p:ph type="dt" idx="11"/>
          </p:nvPr>
        </p:nvSpPr>
        <p:spPr/>
        <p:txBody>
          <a:bodyPr/>
          <a:lstStyle/>
          <a:p>
            <a:r>
              <a:rPr lang="en-US" smtClean="0"/>
              <a:t>Month Year</a:t>
            </a:r>
            <a:endParaRPr lang="en-US"/>
          </a:p>
        </p:txBody>
      </p:sp>
      <p:sp>
        <p:nvSpPr>
          <p:cNvPr id="6" name="页脚占位符 5"/>
          <p:cNvSpPr>
            <a:spLocks noGrp="1"/>
          </p:cNvSpPr>
          <p:nvPr>
            <p:ph type="ftr" idx="12"/>
          </p:nvPr>
        </p:nvSpPr>
        <p:spPr/>
        <p:txBody>
          <a:bodyPr/>
          <a:lstStyle/>
          <a:p>
            <a:r>
              <a:rPr lang="en-US" smtClean="0"/>
              <a:t>Yingqiao Quan, Speadtrum</a:t>
            </a:r>
            <a:endParaRPr lang="en-US"/>
          </a:p>
        </p:txBody>
      </p:sp>
      <p:sp>
        <p:nvSpPr>
          <p:cNvPr id="7" name="灯片编号占位符 6"/>
          <p:cNvSpPr>
            <a:spLocks noGrp="1"/>
          </p:cNvSpPr>
          <p:nvPr>
            <p:ph type="sldNum" idx="13"/>
          </p:nvPr>
        </p:nvSpPr>
        <p:spPr/>
        <p:txBody>
          <a:bodyPr/>
          <a:lstStyle/>
          <a:p>
            <a:r>
              <a:rPr lang="en-US" smtClean="0"/>
              <a:t>Page </a:t>
            </a:r>
            <a:fld id="{47A7FEEB-9CD2-43FE-843C-C5350BEACB45}" type="slidenum">
              <a:rPr lang="en-US" smtClean="0"/>
              <a:pPr/>
              <a:t>10</a:t>
            </a:fld>
            <a:endParaRPr lang="en-US"/>
          </a:p>
        </p:txBody>
      </p:sp>
    </p:spTree>
    <p:extLst>
      <p:ext uri="{BB962C8B-B14F-4D97-AF65-F5344CB8AC3E}">
        <p14:creationId xmlns:p14="http://schemas.microsoft.com/office/powerpoint/2010/main" val="8214769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802.11-25/1089r0</a:t>
            </a:r>
            <a:endParaRPr lang="en-US"/>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smtClean="0"/>
              <a:t>Yingqiao Quan, Speadtrum</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11</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802.11-25/1089r0</a:t>
            </a:r>
            <a:endParaRPr lang="en-US"/>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smtClean="0"/>
              <a:t>Yingqiao Quan, Speadtrum</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The non-AP MLD shall be switched back to the listening operation on the EMLSR link(s) after the</a:t>
            </a:r>
          </a:p>
          <a:p>
            <a:r>
              <a:rPr lang="en-US" altLang="zh-CN" dirty="0" smtClean="0"/>
              <a:t>EMLSR transition delay time most recently indicated by the non-AP MLD if any of the following</a:t>
            </a:r>
          </a:p>
          <a:p>
            <a:r>
              <a:rPr lang="en-US" altLang="zh-CN" dirty="0" smtClean="0"/>
              <a:t>conditions is met, and this is defined as the end of the frame exchanges:</a:t>
            </a:r>
          </a:p>
          <a:p>
            <a:r>
              <a:rPr lang="en-US" altLang="zh-CN" dirty="0" smtClean="0"/>
              <a:t>•</a:t>
            </a:r>
          </a:p>
          <a:p>
            <a:r>
              <a:rPr lang="en-US" altLang="zh-CN" dirty="0" smtClean="0"/>
              <a:t>The MAC of the non-AP STA affiliated with the non-AP MLD that received the initial Control</a:t>
            </a:r>
          </a:p>
          <a:p>
            <a:r>
              <a:rPr lang="en-US" altLang="zh-CN" dirty="0" smtClean="0"/>
              <a:t>frame does not receive a PHY-</a:t>
            </a:r>
            <a:r>
              <a:rPr lang="en-US" altLang="zh-CN" dirty="0" err="1" smtClean="0"/>
              <a:t>RXSTART.indication</a:t>
            </a:r>
            <a:r>
              <a:rPr lang="en-US" altLang="zh-CN" dirty="0" smtClean="0"/>
              <a:t> primitive during a timeout interval of</a:t>
            </a:r>
          </a:p>
          <a:p>
            <a:r>
              <a:rPr lang="en-US" altLang="zh-CN" dirty="0" err="1" smtClean="0"/>
              <a:t>aSIFSTime</a:t>
            </a:r>
            <a:r>
              <a:rPr lang="en-US" altLang="zh-CN" dirty="0" smtClean="0"/>
              <a:t> + </a:t>
            </a:r>
            <a:r>
              <a:rPr lang="en-US" altLang="zh-CN" dirty="0" err="1" smtClean="0"/>
              <a:t>aSlotTime</a:t>
            </a:r>
            <a:r>
              <a:rPr lang="en-US" altLang="zh-CN" dirty="0" smtClean="0"/>
              <a:t> + </a:t>
            </a:r>
            <a:r>
              <a:rPr lang="en-US" altLang="zh-CN" dirty="0" err="1" smtClean="0"/>
              <a:t>aRxPHYStartDelay</a:t>
            </a:r>
            <a:r>
              <a:rPr lang="en-US" altLang="zh-CN" dirty="0" smtClean="0"/>
              <a:t>, where </a:t>
            </a:r>
            <a:r>
              <a:rPr lang="en-US" altLang="zh-CN" dirty="0" err="1" smtClean="0"/>
              <a:t>aRxPHYStartDelay</a:t>
            </a:r>
            <a:r>
              <a:rPr lang="en-US" altLang="zh-CN" dirty="0" smtClean="0"/>
              <a:t> is equal to 20 µs,</a:t>
            </a:r>
          </a:p>
          <a:p>
            <a:r>
              <a:rPr lang="en-US" altLang="zh-CN" dirty="0" smtClean="0"/>
              <a:t>starting at the end of the PPDU transmitted by the non-AP STA affiliated with the non-AP MLD</a:t>
            </a:r>
          </a:p>
          <a:p>
            <a:r>
              <a:rPr lang="en-US" altLang="zh-CN" dirty="0" smtClean="0"/>
              <a:t>as a response to the most recently received frame from the AP affiliated with the AP MLD or</a:t>
            </a:r>
          </a:p>
          <a:p>
            <a:r>
              <a:rPr lang="en-US" altLang="zh-CN" dirty="0" smtClean="0"/>
              <a:t>starting at the end of the reception of the PPDU containing a frame for the non-AP STA from the</a:t>
            </a:r>
          </a:p>
          <a:p>
            <a:r>
              <a:rPr lang="en-US" altLang="zh-CN" dirty="0" smtClean="0"/>
              <a:t>AP affiliated with the AP MLD that does not require immediate acknowledgement.</a:t>
            </a:r>
          </a:p>
          <a:p>
            <a:r>
              <a:rPr lang="en-US" altLang="zh-CN" dirty="0" smtClean="0"/>
              <a:t>•</a:t>
            </a:r>
          </a:p>
          <a:p>
            <a:r>
              <a:rPr lang="en-US" altLang="zh-CN" dirty="0" smtClean="0"/>
              <a:t>The MAC of the non-AP STA affiliated with the non-AP MLD that received the initial Control</a:t>
            </a:r>
          </a:p>
          <a:p>
            <a:r>
              <a:rPr lang="en-US" altLang="zh-CN" dirty="0" smtClean="0"/>
              <a:t>frame receives a PHY-</a:t>
            </a:r>
            <a:r>
              <a:rPr lang="en-US" altLang="zh-CN" dirty="0" err="1" smtClean="0"/>
              <a:t>RXSTART.indication</a:t>
            </a:r>
            <a:r>
              <a:rPr lang="en-US" altLang="zh-CN" dirty="0" smtClean="0"/>
              <a:t> primitive during a timeout interval of</a:t>
            </a:r>
          </a:p>
          <a:p>
            <a:r>
              <a:rPr lang="en-US" altLang="zh-CN" dirty="0" err="1" smtClean="0"/>
              <a:t>aSIFSTime</a:t>
            </a:r>
            <a:r>
              <a:rPr lang="en-US" altLang="zh-CN" dirty="0" smtClean="0"/>
              <a:t> + </a:t>
            </a:r>
            <a:r>
              <a:rPr lang="en-US" altLang="zh-CN" dirty="0" err="1" smtClean="0"/>
              <a:t>aSlotTime</a:t>
            </a:r>
            <a:r>
              <a:rPr lang="en-US" altLang="zh-CN" dirty="0" smtClean="0"/>
              <a:t> + </a:t>
            </a:r>
            <a:r>
              <a:rPr lang="en-US" altLang="zh-CN" dirty="0" err="1" smtClean="0"/>
              <a:t>aRxPHYStartDelay</a:t>
            </a:r>
            <a:r>
              <a:rPr lang="en-US" altLang="zh-CN" dirty="0" smtClean="0"/>
              <a:t> starting at the end of the PPDU transmitted by</a:t>
            </a:r>
          </a:p>
          <a:p>
            <a:r>
              <a:rPr lang="en-US" altLang="zh-CN" dirty="0" smtClean="0"/>
              <a:t>the non-AP STA affiliated with the non-AP MLD as a response to the most recently received</a:t>
            </a:r>
          </a:p>
          <a:p>
            <a:r>
              <a:rPr lang="en-US" altLang="zh-CN" dirty="0" smtClean="0"/>
              <a:t>frame from the AP affiliated with the AP MLD or starting at the end of the reception of the</a:t>
            </a:r>
          </a:p>
          <a:p>
            <a:r>
              <a:rPr lang="en-US" altLang="zh-CN" dirty="0" smtClean="0"/>
              <a:t>PPDU containing a frame for the non-AP STA from the AP affiliated with the AP MLD that does</a:t>
            </a:r>
          </a:p>
          <a:p>
            <a:r>
              <a:rPr lang="en-US" altLang="zh-CN" dirty="0" smtClean="0"/>
              <a:t>not require immediate acknowledgement and this non-AP STA does not detect, within the PPDU</a:t>
            </a:r>
          </a:p>
          <a:p>
            <a:r>
              <a:rPr lang="en-US" altLang="zh-CN" dirty="0" smtClean="0"/>
              <a:t>corresponding to the PHY-</a:t>
            </a:r>
            <a:r>
              <a:rPr lang="en-US" altLang="zh-CN" dirty="0" err="1" smtClean="0"/>
              <a:t>RXSTART.indication</a:t>
            </a:r>
            <a:r>
              <a:rPr lang="en-US" altLang="zh-CN" dirty="0" smtClean="0"/>
              <a:t> any of the following frames:</a:t>
            </a:r>
          </a:p>
          <a:p>
            <a:r>
              <a:rPr lang="en-US" altLang="zh-CN" dirty="0" smtClean="0"/>
              <a:t>-</a:t>
            </a:r>
          </a:p>
          <a:p>
            <a:r>
              <a:rPr lang="en-US" altLang="zh-CN" dirty="0" smtClean="0"/>
              <a:t>an individually addressed frame with the RA equal to the MAC address of the non-AP STA</a:t>
            </a:r>
          </a:p>
          <a:p>
            <a:r>
              <a:rPr lang="en-US" altLang="zh-CN" dirty="0" smtClean="0"/>
              <a:t>affiliated with the non-AP MLD</a:t>
            </a:r>
          </a:p>
          <a:p>
            <a:r>
              <a:rPr lang="en-US" altLang="zh-CN" dirty="0" smtClean="0"/>
              <a:t>-</a:t>
            </a:r>
          </a:p>
          <a:p>
            <a:r>
              <a:rPr lang="en-US" altLang="zh-CN" dirty="0" smtClean="0"/>
              <a:t>a Trigger frame that has one of the User Info fields addressed to the non-AP STA affiliated</a:t>
            </a:r>
          </a:p>
          <a:p>
            <a:r>
              <a:rPr lang="en-US" altLang="zh-CN" dirty="0" smtClean="0"/>
              <a:t>with the non-AP MLD</a:t>
            </a:r>
          </a:p>
          <a:p>
            <a:r>
              <a:rPr lang="en-US" altLang="zh-CN" dirty="0" smtClean="0"/>
              <a:t>-</a:t>
            </a:r>
          </a:p>
          <a:p>
            <a:r>
              <a:rPr lang="en-US" altLang="zh-CN" dirty="0" smtClean="0"/>
              <a:t>a CTS-to-self frame with the RA equal to the MAC address of the AP affiliated with the AP</a:t>
            </a:r>
          </a:p>
          <a:p>
            <a:r>
              <a:rPr lang="en-US" altLang="zh-CN" dirty="0" smtClean="0"/>
              <a:t>MLD</a:t>
            </a:r>
          </a:p>
          <a:p>
            <a:r>
              <a:rPr lang="en-US" altLang="zh-CN" dirty="0" smtClean="0"/>
              <a:t>-</a:t>
            </a:r>
          </a:p>
          <a:p>
            <a:r>
              <a:rPr lang="en-US" altLang="zh-CN" dirty="0" smtClean="0"/>
              <a:t>a Multi-STA </a:t>
            </a:r>
            <a:r>
              <a:rPr lang="en-US" altLang="zh-CN" dirty="0" err="1" smtClean="0"/>
              <a:t>BlockAck</a:t>
            </a:r>
            <a:r>
              <a:rPr lang="en-US" altLang="zh-CN" dirty="0" smtClean="0"/>
              <a:t> frame that has one of the Per AID TID Info fields addressed to the</a:t>
            </a:r>
          </a:p>
          <a:p>
            <a:r>
              <a:rPr lang="en-US" altLang="zh-CN" dirty="0" smtClean="0"/>
              <a:t>non-AP STA affiliated with the non-AP MLD</a:t>
            </a:r>
          </a:p>
          <a:p>
            <a:r>
              <a:rPr lang="en-US" altLang="zh-CN" dirty="0" smtClean="0"/>
              <a:t>-</a:t>
            </a:r>
          </a:p>
          <a:p>
            <a:r>
              <a:rPr lang="en-US" altLang="zh-CN" dirty="0" smtClean="0"/>
              <a:t>an NDP Announcement frame that has one of the STA Info fields addressed to the non-AP</a:t>
            </a:r>
          </a:p>
          <a:p>
            <a:r>
              <a:rPr lang="en-US" altLang="zh-CN" dirty="0" smtClean="0"/>
              <a:t>STA affiliated with the non-AP MLD and a sounding NDP</a:t>
            </a:r>
          </a:p>
          <a:p>
            <a:r>
              <a:rPr lang="en-US" altLang="zh-CN" dirty="0" smtClean="0"/>
              <a:t>•</a:t>
            </a:r>
          </a:p>
          <a:p>
            <a:r>
              <a:rPr lang="en-US" altLang="zh-CN" dirty="0" smtClean="0"/>
              <a:t>The non-AP STA affiliated with the non-AP MLD that received the initial Control frame does</a:t>
            </a:r>
          </a:p>
          <a:p>
            <a:r>
              <a:rPr lang="en-US" altLang="zh-CN" dirty="0" smtClean="0"/>
              <a:t>not respond to the most recently received frame from the AP affiliated with the AP MLD that</a:t>
            </a:r>
          </a:p>
          <a:p>
            <a:r>
              <a:rPr lang="en-US" altLang="zh-CN" dirty="0" smtClean="0"/>
              <a:t>requires an immediate response after a SIFS.</a:t>
            </a:r>
            <a:endParaRPr lang="zh-CN" altLang="en-US" dirty="0"/>
          </a:p>
        </p:txBody>
      </p:sp>
      <p:sp>
        <p:nvSpPr>
          <p:cNvPr id="4" name="页眉占位符 3"/>
          <p:cNvSpPr>
            <a:spLocks noGrp="1"/>
          </p:cNvSpPr>
          <p:nvPr>
            <p:ph type="hdr" idx="10"/>
          </p:nvPr>
        </p:nvSpPr>
        <p:spPr/>
        <p:txBody>
          <a:bodyPr/>
          <a:lstStyle/>
          <a:p>
            <a:r>
              <a:rPr lang="en-US" smtClean="0"/>
              <a:t>doc.: IEEE 802.11-25/1089r0</a:t>
            </a:r>
            <a:endParaRPr lang="en-US"/>
          </a:p>
        </p:txBody>
      </p:sp>
      <p:sp>
        <p:nvSpPr>
          <p:cNvPr id="5" name="日期占位符 4"/>
          <p:cNvSpPr>
            <a:spLocks noGrp="1"/>
          </p:cNvSpPr>
          <p:nvPr>
            <p:ph type="dt" idx="11"/>
          </p:nvPr>
        </p:nvSpPr>
        <p:spPr/>
        <p:txBody>
          <a:bodyPr/>
          <a:lstStyle/>
          <a:p>
            <a:r>
              <a:rPr lang="en-US" smtClean="0"/>
              <a:t>Month Year</a:t>
            </a:r>
            <a:endParaRPr lang="en-US"/>
          </a:p>
        </p:txBody>
      </p:sp>
      <p:sp>
        <p:nvSpPr>
          <p:cNvPr id="6" name="页脚占位符 5"/>
          <p:cNvSpPr>
            <a:spLocks noGrp="1"/>
          </p:cNvSpPr>
          <p:nvPr>
            <p:ph type="ftr" idx="12"/>
          </p:nvPr>
        </p:nvSpPr>
        <p:spPr/>
        <p:txBody>
          <a:bodyPr/>
          <a:lstStyle/>
          <a:p>
            <a:r>
              <a:rPr lang="en-US" smtClean="0"/>
              <a:t>Yingqiao Quan, Speadtrum</a:t>
            </a:r>
            <a:endParaRPr lang="en-US"/>
          </a:p>
        </p:txBody>
      </p:sp>
      <p:sp>
        <p:nvSpPr>
          <p:cNvPr id="7" name="灯片编号占位符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34449143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idx="10"/>
          </p:nvPr>
        </p:nvSpPr>
        <p:spPr/>
        <p:txBody>
          <a:bodyPr/>
          <a:lstStyle/>
          <a:p>
            <a:r>
              <a:rPr lang="en-US" smtClean="0"/>
              <a:t>doc.: IEEE 802.11-25/1089r0</a:t>
            </a:r>
            <a:endParaRPr lang="en-US"/>
          </a:p>
        </p:txBody>
      </p:sp>
      <p:sp>
        <p:nvSpPr>
          <p:cNvPr id="5" name="日期占位符 4"/>
          <p:cNvSpPr>
            <a:spLocks noGrp="1"/>
          </p:cNvSpPr>
          <p:nvPr>
            <p:ph type="dt" idx="11"/>
          </p:nvPr>
        </p:nvSpPr>
        <p:spPr/>
        <p:txBody>
          <a:bodyPr/>
          <a:lstStyle/>
          <a:p>
            <a:r>
              <a:rPr lang="en-US" smtClean="0"/>
              <a:t>Month Year</a:t>
            </a:r>
            <a:endParaRPr lang="en-US"/>
          </a:p>
        </p:txBody>
      </p:sp>
      <p:sp>
        <p:nvSpPr>
          <p:cNvPr id="6" name="页脚占位符 5"/>
          <p:cNvSpPr>
            <a:spLocks noGrp="1"/>
          </p:cNvSpPr>
          <p:nvPr>
            <p:ph type="ftr" idx="12"/>
          </p:nvPr>
        </p:nvSpPr>
        <p:spPr/>
        <p:txBody>
          <a:bodyPr/>
          <a:lstStyle/>
          <a:p>
            <a:r>
              <a:rPr lang="en-US" smtClean="0"/>
              <a:t>Yingqiao Quan, Speadtrum</a:t>
            </a:r>
            <a:endParaRPr lang="en-US"/>
          </a:p>
        </p:txBody>
      </p:sp>
      <p:sp>
        <p:nvSpPr>
          <p:cNvPr id="7" name="灯片编号占位符 6"/>
          <p:cNvSpPr>
            <a:spLocks noGrp="1"/>
          </p:cNvSpPr>
          <p:nvPr>
            <p:ph type="sldNum" idx="13"/>
          </p:nvPr>
        </p:nvSpPr>
        <p:spPr/>
        <p:txBody>
          <a:bodyPr/>
          <a:lstStyle/>
          <a:p>
            <a:r>
              <a:rPr lang="en-US" smtClean="0"/>
              <a:t>Page </a:t>
            </a:r>
            <a:fld id="{47A7FEEB-9CD2-43FE-843C-C5350BEACB45}" type="slidenum">
              <a:rPr lang="en-US" smtClean="0"/>
              <a:pPr/>
              <a:t>4</a:t>
            </a:fld>
            <a:endParaRPr lang="en-US"/>
          </a:p>
        </p:txBody>
      </p:sp>
    </p:spTree>
    <p:extLst>
      <p:ext uri="{BB962C8B-B14F-4D97-AF65-F5344CB8AC3E}">
        <p14:creationId xmlns:p14="http://schemas.microsoft.com/office/powerpoint/2010/main" val="1834177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idx="10"/>
          </p:nvPr>
        </p:nvSpPr>
        <p:spPr/>
        <p:txBody>
          <a:bodyPr/>
          <a:lstStyle/>
          <a:p>
            <a:r>
              <a:rPr lang="en-US" smtClean="0"/>
              <a:t>doc.: IEEE 802.11-25/1089r0</a:t>
            </a:r>
            <a:endParaRPr lang="en-US"/>
          </a:p>
        </p:txBody>
      </p:sp>
      <p:sp>
        <p:nvSpPr>
          <p:cNvPr id="5" name="日期占位符 4"/>
          <p:cNvSpPr>
            <a:spLocks noGrp="1"/>
          </p:cNvSpPr>
          <p:nvPr>
            <p:ph type="dt" idx="11"/>
          </p:nvPr>
        </p:nvSpPr>
        <p:spPr/>
        <p:txBody>
          <a:bodyPr/>
          <a:lstStyle/>
          <a:p>
            <a:r>
              <a:rPr lang="en-US" smtClean="0"/>
              <a:t>Month Year</a:t>
            </a:r>
            <a:endParaRPr lang="en-US"/>
          </a:p>
        </p:txBody>
      </p:sp>
      <p:sp>
        <p:nvSpPr>
          <p:cNvPr id="6" name="页脚占位符 5"/>
          <p:cNvSpPr>
            <a:spLocks noGrp="1"/>
          </p:cNvSpPr>
          <p:nvPr>
            <p:ph type="ftr" idx="12"/>
          </p:nvPr>
        </p:nvSpPr>
        <p:spPr/>
        <p:txBody>
          <a:bodyPr/>
          <a:lstStyle/>
          <a:p>
            <a:r>
              <a:rPr lang="en-US" smtClean="0"/>
              <a:t>Yingqiao Quan, Speadtrum</a:t>
            </a:r>
            <a:endParaRPr lang="en-US"/>
          </a:p>
        </p:txBody>
      </p:sp>
      <p:sp>
        <p:nvSpPr>
          <p:cNvPr id="7" name="灯片编号占位符 6"/>
          <p:cNvSpPr>
            <a:spLocks noGrp="1"/>
          </p:cNvSpPr>
          <p:nvPr>
            <p:ph type="sldNum" idx="13"/>
          </p:nvPr>
        </p:nvSpPr>
        <p:spPr/>
        <p:txBody>
          <a:bodyPr/>
          <a:lstStyle/>
          <a:p>
            <a:r>
              <a:rPr lang="en-US" smtClean="0"/>
              <a:t>Page </a:t>
            </a:r>
            <a:fld id="{47A7FEEB-9CD2-43FE-843C-C5350BEACB45}" type="slidenum">
              <a:rPr lang="en-US" smtClean="0"/>
              <a:pPr/>
              <a:t>5</a:t>
            </a:fld>
            <a:endParaRPr lang="en-US"/>
          </a:p>
        </p:txBody>
      </p:sp>
    </p:spTree>
    <p:extLst>
      <p:ext uri="{BB962C8B-B14F-4D97-AF65-F5344CB8AC3E}">
        <p14:creationId xmlns:p14="http://schemas.microsoft.com/office/powerpoint/2010/main" val="27013929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idx="10"/>
          </p:nvPr>
        </p:nvSpPr>
        <p:spPr/>
        <p:txBody>
          <a:bodyPr/>
          <a:lstStyle/>
          <a:p>
            <a:r>
              <a:rPr lang="en-US" smtClean="0"/>
              <a:t>doc.: IEEE 802.11-25/1089r0</a:t>
            </a:r>
            <a:endParaRPr lang="en-US"/>
          </a:p>
        </p:txBody>
      </p:sp>
      <p:sp>
        <p:nvSpPr>
          <p:cNvPr id="5" name="日期占位符 4"/>
          <p:cNvSpPr>
            <a:spLocks noGrp="1"/>
          </p:cNvSpPr>
          <p:nvPr>
            <p:ph type="dt" idx="11"/>
          </p:nvPr>
        </p:nvSpPr>
        <p:spPr/>
        <p:txBody>
          <a:bodyPr/>
          <a:lstStyle/>
          <a:p>
            <a:r>
              <a:rPr lang="en-US" smtClean="0"/>
              <a:t>Month Year</a:t>
            </a:r>
            <a:endParaRPr lang="en-US"/>
          </a:p>
        </p:txBody>
      </p:sp>
      <p:sp>
        <p:nvSpPr>
          <p:cNvPr id="6" name="页脚占位符 5"/>
          <p:cNvSpPr>
            <a:spLocks noGrp="1"/>
          </p:cNvSpPr>
          <p:nvPr>
            <p:ph type="ftr" idx="12"/>
          </p:nvPr>
        </p:nvSpPr>
        <p:spPr/>
        <p:txBody>
          <a:bodyPr/>
          <a:lstStyle/>
          <a:p>
            <a:r>
              <a:rPr lang="en-US" smtClean="0"/>
              <a:t>Yingqiao Quan, Speadtrum</a:t>
            </a:r>
            <a:endParaRPr lang="en-US"/>
          </a:p>
        </p:txBody>
      </p:sp>
      <p:sp>
        <p:nvSpPr>
          <p:cNvPr id="7" name="灯片编号占位符 6"/>
          <p:cNvSpPr>
            <a:spLocks noGrp="1"/>
          </p:cNvSpPr>
          <p:nvPr>
            <p:ph type="sldNum" idx="13"/>
          </p:nvPr>
        </p:nvSpPr>
        <p:spPr/>
        <p:txBody>
          <a:bodyPr/>
          <a:lstStyle/>
          <a:p>
            <a:r>
              <a:rPr lang="en-US" smtClean="0"/>
              <a:t>Page </a:t>
            </a:r>
            <a:fld id="{47A7FEEB-9CD2-43FE-843C-C5350BEACB45}" type="slidenum">
              <a:rPr lang="en-US" smtClean="0"/>
              <a:pPr/>
              <a:t>6</a:t>
            </a:fld>
            <a:endParaRPr lang="en-US"/>
          </a:p>
        </p:txBody>
      </p:sp>
    </p:spTree>
    <p:extLst>
      <p:ext uri="{BB962C8B-B14F-4D97-AF65-F5344CB8AC3E}">
        <p14:creationId xmlns:p14="http://schemas.microsoft.com/office/powerpoint/2010/main" val="32234761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idx="10"/>
          </p:nvPr>
        </p:nvSpPr>
        <p:spPr/>
        <p:txBody>
          <a:bodyPr/>
          <a:lstStyle/>
          <a:p>
            <a:r>
              <a:rPr lang="en-US" smtClean="0"/>
              <a:t>doc.: IEEE 802.11-25/1089r0</a:t>
            </a:r>
            <a:endParaRPr lang="en-US"/>
          </a:p>
        </p:txBody>
      </p:sp>
      <p:sp>
        <p:nvSpPr>
          <p:cNvPr id="5" name="日期占位符 4"/>
          <p:cNvSpPr>
            <a:spLocks noGrp="1"/>
          </p:cNvSpPr>
          <p:nvPr>
            <p:ph type="dt" idx="11"/>
          </p:nvPr>
        </p:nvSpPr>
        <p:spPr/>
        <p:txBody>
          <a:bodyPr/>
          <a:lstStyle/>
          <a:p>
            <a:r>
              <a:rPr lang="en-US" smtClean="0"/>
              <a:t>Month Year</a:t>
            </a:r>
            <a:endParaRPr lang="en-US"/>
          </a:p>
        </p:txBody>
      </p:sp>
      <p:sp>
        <p:nvSpPr>
          <p:cNvPr id="6" name="页脚占位符 5"/>
          <p:cNvSpPr>
            <a:spLocks noGrp="1"/>
          </p:cNvSpPr>
          <p:nvPr>
            <p:ph type="ftr" idx="12"/>
          </p:nvPr>
        </p:nvSpPr>
        <p:spPr/>
        <p:txBody>
          <a:bodyPr/>
          <a:lstStyle/>
          <a:p>
            <a:r>
              <a:rPr lang="en-US" smtClean="0"/>
              <a:t>Yingqiao Quan, Speadtrum</a:t>
            </a:r>
            <a:endParaRPr lang="en-US"/>
          </a:p>
        </p:txBody>
      </p:sp>
      <p:sp>
        <p:nvSpPr>
          <p:cNvPr id="7" name="灯片编号占位符 6"/>
          <p:cNvSpPr>
            <a:spLocks noGrp="1"/>
          </p:cNvSpPr>
          <p:nvPr>
            <p:ph type="sldNum" idx="13"/>
          </p:nvPr>
        </p:nvSpPr>
        <p:spPr/>
        <p:txBody>
          <a:bodyPr/>
          <a:lstStyle/>
          <a:p>
            <a:r>
              <a:rPr lang="en-US" smtClean="0"/>
              <a:t>Page </a:t>
            </a:r>
            <a:fld id="{47A7FEEB-9CD2-43FE-843C-C5350BEACB45}" type="slidenum">
              <a:rPr lang="en-US" smtClean="0"/>
              <a:pPr/>
              <a:t>7</a:t>
            </a:fld>
            <a:endParaRPr lang="en-US"/>
          </a:p>
        </p:txBody>
      </p:sp>
    </p:spTree>
    <p:extLst>
      <p:ext uri="{BB962C8B-B14F-4D97-AF65-F5344CB8AC3E}">
        <p14:creationId xmlns:p14="http://schemas.microsoft.com/office/powerpoint/2010/main" val="20130321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idx="10"/>
          </p:nvPr>
        </p:nvSpPr>
        <p:spPr/>
        <p:txBody>
          <a:bodyPr/>
          <a:lstStyle/>
          <a:p>
            <a:r>
              <a:rPr lang="en-US" smtClean="0"/>
              <a:t>doc.: IEEE 802.11-25/1089r0</a:t>
            </a:r>
            <a:endParaRPr lang="en-US"/>
          </a:p>
        </p:txBody>
      </p:sp>
      <p:sp>
        <p:nvSpPr>
          <p:cNvPr id="5" name="日期占位符 4"/>
          <p:cNvSpPr>
            <a:spLocks noGrp="1"/>
          </p:cNvSpPr>
          <p:nvPr>
            <p:ph type="dt" idx="11"/>
          </p:nvPr>
        </p:nvSpPr>
        <p:spPr/>
        <p:txBody>
          <a:bodyPr/>
          <a:lstStyle/>
          <a:p>
            <a:r>
              <a:rPr lang="en-US" smtClean="0"/>
              <a:t>Month Year</a:t>
            </a:r>
            <a:endParaRPr lang="en-US"/>
          </a:p>
        </p:txBody>
      </p:sp>
      <p:sp>
        <p:nvSpPr>
          <p:cNvPr id="6" name="页脚占位符 5"/>
          <p:cNvSpPr>
            <a:spLocks noGrp="1"/>
          </p:cNvSpPr>
          <p:nvPr>
            <p:ph type="ftr" idx="12"/>
          </p:nvPr>
        </p:nvSpPr>
        <p:spPr/>
        <p:txBody>
          <a:bodyPr/>
          <a:lstStyle/>
          <a:p>
            <a:r>
              <a:rPr lang="en-US" smtClean="0"/>
              <a:t>Yingqiao Quan, Speadtrum</a:t>
            </a:r>
            <a:endParaRPr lang="en-US"/>
          </a:p>
        </p:txBody>
      </p:sp>
      <p:sp>
        <p:nvSpPr>
          <p:cNvPr id="7" name="灯片编号占位符 6"/>
          <p:cNvSpPr>
            <a:spLocks noGrp="1"/>
          </p:cNvSpPr>
          <p:nvPr>
            <p:ph type="sldNum" idx="13"/>
          </p:nvPr>
        </p:nvSpPr>
        <p:spPr/>
        <p:txBody>
          <a:bodyPr/>
          <a:lstStyle/>
          <a:p>
            <a:r>
              <a:rPr lang="en-US" smtClean="0"/>
              <a:t>Page </a:t>
            </a:r>
            <a:fld id="{47A7FEEB-9CD2-43FE-843C-C5350BEACB45}" type="slidenum">
              <a:rPr lang="en-US" smtClean="0"/>
              <a:pPr/>
              <a:t>8</a:t>
            </a:fld>
            <a:endParaRPr lang="en-US"/>
          </a:p>
        </p:txBody>
      </p:sp>
    </p:spTree>
    <p:extLst>
      <p:ext uri="{BB962C8B-B14F-4D97-AF65-F5344CB8AC3E}">
        <p14:creationId xmlns:p14="http://schemas.microsoft.com/office/powerpoint/2010/main" val="21376172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idx="10"/>
          </p:nvPr>
        </p:nvSpPr>
        <p:spPr/>
        <p:txBody>
          <a:bodyPr/>
          <a:lstStyle/>
          <a:p>
            <a:r>
              <a:rPr lang="en-US" smtClean="0"/>
              <a:t>doc.: IEEE 802.11-25/1089r0</a:t>
            </a:r>
            <a:endParaRPr lang="en-US"/>
          </a:p>
        </p:txBody>
      </p:sp>
      <p:sp>
        <p:nvSpPr>
          <p:cNvPr id="5" name="日期占位符 4"/>
          <p:cNvSpPr>
            <a:spLocks noGrp="1"/>
          </p:cNvSpPr>
          <p:nvPr>
            <p:ph type="dt" idx="11"/>
          </p:nvPr>
        </p:nvSpPr>
        <p:spPr/>
        <p:txBody>
          <a:bodyPr/>
          <a:lstStyle/>
          <a:p>
            <a:r>
              <a:rPr lang="en-US" smtClean="0"/>
              <a:t>Month Year</a:t>
            </a:r>
            <a:endParaRPr lang="en-US"/>
          </a:p>
        </p:txBody>
      </p:sp>
      <p:sp>
        <p:nvSpPr>
          <p:cNvPr id="6" name="页脚占位符 5"/>
          <p:cNvSpPr>
            <a:spLocks noGrp="1"/>
          </p:cNvSpPr>
          <p:nvPr>
            <p:ph type="ftr" idx="12"/>
          </p:nvPr>
        </p:nvSpPr>
        <p:spPr/>
        <p:txBody>
          <a:bodyPr/>
          <a:lstStyle/>
          <a:p>
            <a:r>
              <a:rPr lang="en-US" smtClean="0"/>
              <a:t>Yingqiao Quan, Speadtrum</a:t>
            </a:r>
            <a:endParaRPr lang="en-US"/>
          </a:p>
        </p:txBody>
      </p:sp>
      <p:sp>
        <p:nvSpPr>
          <p:cNvPr id="7" name="灯片编号占位符 6"/>
          <p:cNvSpPr>
            <a:spLocks noGrp="1"/>
          </p:cNvSpPr>
          <p:nvPr>
            <p:ph type="sldNum" idx="13"/>
          </p:nvPr>
        </p:nvSpPr>
        <p:spPr/>
        <p:txBody>
          <a:bodyPr/>
          <a:lstStyle/>
          <a:p>
            <a:r>
              <a:rPr lang="en-US" smtClean="0"/>
              <a:t>Page </a:t>
            </a:r>
            <a:fld id="{47A7FEEB-9CD2-43FE-843C-C5350BEACB45}" type="slidenum">
              <a:rPr lang="en-US" smtClean="0"/>
              <a:pPr/>
              <a:t>9</a:t>
            </a:fld>
            <a:endParaRPr lang="en-US"/>
          </a:p>
        </p:txBody>
      </p:sp>
    </p:spTree>
    <p:extLst>
      <p:ext uri="{BB962C8B-B14F-4D97-AF65-F5344CB8AC3E}">
        <p14:creationId xmlns:p14="http://schemas.microsoft.com/office/powerpoint/2010/main" val="12009588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zh-CN" altLang="en-US" smtClean="0"/>
              <a:t>单击此处编辑母版标题样式</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单击以编辑母版副标题样式</a:t>
            </a:r>
            <a:endParaRPr lang="en-GB"/>
          </a:p>
        </p:txBody>
      </p:sp>
      <p:sp>
        <p:nvSpPr>
          <p:cNvPr id="4" name="Date Placeholder 3"/>
          <p:cNvSpPr>
            <a:spLocks noGrp="1"/>
          </p:cNvSpPr>
          <p:nvPr>
            <p:ph type="dt" idx="10"/>
          </p:nvPr>
        </p:nvSpPr>
        <p:spPr/>
        <p:txBody>
          <a:bodyPr/>
          <a:lstStyle>
            <a:lvl1pPr>
              <a:defRPr/>
            </a:lvl1pPr>
          </a:lstStyle>
          <a:p>
            <a:r>
              <a:rPr lang="en-US" altLang="zh-CN" smtClean="0"/>
              <a:t>June 2025</a:t>
            </a:r>
            <a:endParaRPr lang="en-GB"/>
          </a:p>
        </p:txBody>
      </p:sp>
      <p:sp>
        <p:nvSpPr>
          <p:cNvPr id="5" name="Footer Placeholder 4"/>
          <p:cNvSpPr>
            <a:spLocks noGrp="1"/>
          </p:cNvSpPr>
          <p:nvPr>
            <p:ph type="ftr" idx="11"/>
          </p:nvPr>
        </p:nvSpPr>
        <p:spPr/>
        <p:txBody>
          <a:bodyPr/>
          <a:lstStyle>
            <a:lvl1pPr>
              <a:defRPr/>
            </a:lvl1pPr>
          </a:lstStyle>
          <a:p>
            <a:r>
              <a:rPr lang="en-GB" smtClean="0"/>
              <a:t>Yingqiao Quan, Spreadtrum</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Yingqiao Quan, Spreadtrum</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smtClean="0"/>
              <a:t>June 2025</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zh-CN" altLang="en-US" smtClean="0"/>
              <a:t>单击此处编辑母版标题样式</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编辑母版文本样式</a:t>
            </a:r>
          </a:p>
        </p:txBody>
      </p:sp>
      <p:sp>
        <p:nvSpPr>
          <p:cNvPr id="4" name="Date Placeholder 3"/>
          <p:cNvSpPr>
            <a:spLocks noGrp="1"/>
          </p:cNvSpPr>
          <p:nvPr>
            <p:ph type="dt" idx="10"/>
          </p:nvPr>
        </p:nvSpPr>
        <p:spPr/>
        <p:txBody>
          <a:bodyPr/>
          <a:lstStyle>
            <a:lvl1pPr>
              <a:defRPr/>
            </a:lvl1pPr>
          </a:lstStyle>
          <a:p>
            <a:r>
              <a:rPr lang="en-US" altLang="zh-CN" smtClean="0"/>
              <a:t>June 2025</a:t>
            </a:r>
            <a:endParaRPr lang="en-GB"/>
          </a:p>
        </p:txBody>
      </p:sp>
      <p:sp>
        <p:nvSpPr>
          <p:cNvPr id="5" name="Footer Placeholder 4"/>
          <p:cNvSpPr>
            <a:spLocks noGrp="1"/>
          </p:cNvSpPr>
          <p:nvPr>
            <p:ph type="ftr" idx="11"/>
          </p:nvPr>
        </p:nvSpPr>
        <p:spPr/>
        <p:txBody>
          <a:bodyPr/>
          <a:lstStyle>
            <a:lvl1pPr>
              <a:defRPr/>
            </a:lvl1pPr>
          </a:lstStyle>
          <a:p>
            <a:r>
              <a:rPr lang="en-GB" smtClean="0"/>
              <a:t>Yingqiao Quan, Spreadtrum</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GB"/>
          </a:p>
        </p:txBody>
      </p:sp>
      <p:sp>
        <p:nvSpPr>
          <p:cNvPr id="5" name="Date Placeholder 4"/>
          <p:cNvSpPr>
            <a:spLocks noGrp="1"/>
          </p:cNvSpPr>
          <p:nvPr>
            <p:ph type="dt" idx="10"/>
          </p:nvPr>
        </p:nvSpPr>
        <p:spPr/>
        <p:txBody>
          <a:bodyPr/>
          <a:lstStyle>
            <a:lvl1pPr>
              <a:defRPr/>
            </a:lvl1pPr>
          </a:lstStyle>
          <a:p>
            <a:r>
              <a:rPr lang="en-US" altLang="zh-CN" smtClean="0"/>
              <a:t>June 2025</a:t>
            </a:r>
            <a:endParaRPr lang="en-GB"/>
          </a:p>
        </p:txBody>
      </p:sp>
      <p:sp>
        <p:nvSpPr>
          <p:cNvPr id="6" name="Footer Placeholder 5"/>
          <p:cNvSpPr>
            <a:spLocks noGrp="1"/>
          </p:cNvSpPr>
          <p:nvPr>
            <p:ph type="ftr" idx="11"/>
          </p:nvPr>
        </p:nvSpPr>
        <p:spPr/>
        <p:txBody>
          <a:bodyPr/>
          <a:lstStyle>
            <a:lvl1pPr>
              <a:defRPr/>
            </a:lvl1pPr>
          </a:lstStyle>
          <a:p>
            <a:r>
              <a:rPr lang="en-GB" smtClean="0"/>
              <a:t>Yingqiao Quan, Spreadtrum</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zh-CN" altLang="en-US" smtClean="0"/>
              <a:t>单击此处编辑母版标题样式</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编辑母版文本样式</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GB"/>
          </a:p>
        </p:txBody>
      </p:sp>
      <p:sp>
        <p:nvSpPr>
          <p:cNvPr id="7" name="Date Placeholder 6"/>
          <p:cNvSpPr>
            <a:spLocks noGrp="1"/>
          </p:cNvSpPr>
          <p:nvPr>
            <p:ph type="dt" idx="10"/>
          </p:nvPr>
        </p:nvSpPr>
        <p:spPr/>
        <p:txBody>
          <a:bodyPr/>
          <a:lstStyle>
            <a:lvl1pPr>
              <a:defRPr/>
            </a:lvl1pPr>
          </a:lstStyle>
          <a:p>
            <a:r>
              <a:rPr lang="en-US" altLang="zh-CN" smtClean="0"/>
              <a:t>June 2025</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Yingqiao Quan, Spreadtrum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GB"/>
          </a:p>
        </p:txBody>
      </p:sp>
      <p:sp>
        <p:nvSpPr>
          <p:cNvPr id="3" name="Date Placeholder 2"/>
          <p:cNvSpPr>
            <a:spLocks noGrp="1"/>
          </p:cNvSpPr>
          <p:nvPr>
            <p:ph type="dt" idx="10"/>
          </p:nvPr>
        </p:nvSpPr>
        <p:spPr/>
        <p:txBody>
          <a:bodyPr/>
          <a:lstStyle>
            <a:lvl1pPr>
              <a:defRPr/>
            </a:lvl1pPr>
          </a:lstStyle>
          <a:p>
            <a:r>
              <a:rPr lang="en-US" altLang="zh-CN" smtClean="0"/>
              <a:t>June 2025</a:t>
            </a:r>
            <a:endParaRPr lang="en-GB"/>
          </a:p>
        </p:txBody>
      </p:sp>
      <p:sp>
        <p:nvSpPr>
          <p:cNvPr id="4" name="Footer Placeholder 3"/>
          <p:cNvSpPr>
            <a:spLocks noGrp="1"/>
          </p:cNvSpPr>
          <p:nvPr>
            <p:ph type="ftr" idx="11"/>
          </p:nvPr>
        </p:nvSpPr>
        <p:spPr/>
        <p:txBody>
          <a:bodyPr/>
          <a:lstStyle>
            <a:lvl1pPr>
              <a:defRPr/>
            </a:lvl1pPr>
          </a:lstStyle>
          <a:p>
            <a:r>
              <a:rPr lang="en-GB" smtClean="0"/>
              <a:t>Yingqiao Quan, Spreadtrum</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zh-CN" smtClean="0"/>
              <a:t>June 2025</a:t>
            </a:r>
            <a:endParaRPr lang="en-GB"/>
          </a:p>
        </p:txBody>
      </p:sp>
      <p:sp>
        <p:nvSpPr>
          <p:cNvPr id="3" name="Footer Placeholder 2"/>
          <p:cNvSpPr>
            <a:spLocks noGrp="1"/>
          </p:cNvSpPr>
          <p:nvPr>
            <p:ph type="ftr" idx="11"/>
          </p:nvPr>
        </p:nvSpPr>
        <p:spPr/>
        <p:txBody>
          <a:bodyPr/>
          <a:lstStyle>
            <a:lvl1pPr>
              <a:defRPr/>
            </a:lvl1pPr>
          </a:lstStyle>
          <a:p>
            <a:r>
              <a:rPr lang="en-GB" smtClean="0"/>
              <a:t>Yingqiao Quan, Spreadtrum</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GB"/>
          </a:p>
        </p:txBody>
      </p:sp>
      <p:sp>
        <p:nvSpPr>
          <p:cNvPr id="3" name="Vertical Text Placeholder 2"/>
          <p:cNvSpPr>
            <a:spLocks noGrp="1"/>
          </p:cNvSpPr>
          <p:nvPr>
            <p:ph type="body" orient="vert" idx="1"/>
          </p:nvPr>
        </p:nvSpPr>
        <p:spPr/>
        <p:txBody>
          <a:bodyPr vert="eaVert"/>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GB"/>
          </a:p>
        </p:txBody>
      </p:sp>
      <p:sp>
        <p:nvSpPr>
          <p:cNvPr id="4" name="Date Placeholder 3"/>
          <p:cNvSpPr>
            <a:spLocks noGrp="1"/>
          </p:cNvSpPr>
          <p:nvPr>
            <p:ph type="dt" idx="10"/>
          </p:nvPr>
        </p:nvSpPr>
        <p:spPr/>
        <p:txBody>
          <a:bodyPr/>
          <a:lstStyle>
            <a:lvl1pPr>
              <a:defRPr/>
            </a:lvl1pPr>
          </a:lstStyle>
          <a:p>
            <a:r>
              <a:rPr lang="en-US" altLang="zh-CN" smtClean="0"/>
              <a:t>June 2025</a:t>
            </a:r>
            <a:endParaRPr lang="en-GB"/>
          </a:p>
        </p:txBody>
      </p:sp>
      <p:sp>
        <p:nvSpPr>
          <p:cNvPr id="5" name="Footer Placeholder 4"/>
          <p:cNvSpPr>
            <a:spLocks noGrp="1"/>
          </p:cNvSpPr>
          <p:nvPr>
            <p:ph type="ftr" idx="11"/>
          </p:nvPr>
        </p:nvSpPr>
        <p:spPr/>
        <p:txBody>
          <a:bodyPr/>
          <a:lstStyle>
            <a:lvl1pPr>
              <a:defRPr/>
            </a:lvl1pPr>
          </a:lstStyle>
          <a:p>
            <a:r>
              <a:rPr lang="en-GB" smtClean="0"/>
              <a:t>Yingqiao Quan, Spreadtrum</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zh-CN" altLang="en-US" smtClean="0"/>
              <a:t>单击此处编辑母版标题样式</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GB"/>
          </a:p>
        </p:txBody>
      </p:sp>
      <p:sp>
        <p:nvSpPr>
          <p:cNvPr id="4" name="Date Placeholder 3"/>
          <p:cNvSpPr>
            <a:spLocks noGrp="1"/>
          </p:cNvSpPr>
          <p:nvPr>
            <p:ph type="dt" idx="10"/>
          </p:nvPr>
        </p:nvSpPr>
        <p:spPr/>
        <p:txBody>
          <a:bodyPr/>
          <a:lstStyle>
            <a:lvl1pPr>
              <a:defRPr/>
            </a:lvl1pPr>
          </a:lstStyle>
          <a:p>
            <a:r>
              <a:rPr lang="en-US" altLang="zh-CN" smtClean="0"/>
              <a:t>June 2025</a:t>
            </a:r>
            <a:endParaRPr lang="en-GB"/>
          </a:p>
        </p:txBody>
      </p:sp>
      <p:sp>
        <p:nvSpPr>
          <p:cNvPr id="5" name="Footer Placeholder 4"/>
          <p:cNvSpPr>
            <a:spLocks noGrp="1"/>
          </p:cNvSpPr>
          <p:nvPr>
            <p:ph type="ftr" idx="11"/>
          </p:nvPr>
        </p:nvSpPr>
        <p:spPr/>
        <p:txBody>
          <a:bodyPr/>
          <a:lstStyle>
            <a:lvl1pPr>
              <a:defRPr/>
            </a:lvl1pPr>
          </a:lstStyle>
          <a:p>
            <a:r>
              <a:rPr lang="en-GB" smtClean="0"/>
              <a:t>Yingqiao Quan, Spreadtrum</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smtClean="0"/>
              <a:t>June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Yingqiao Quan, </a:t>
            </a:r>
            <a:r>
              <a:rPr lang="en-GB" dirty="0" err="1" smtClean="0"/>
              <a:t>Spreadtrum</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802.11-25/1089r0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Discussion on NPCA switch back</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2025-06-25</a:t>
            </a:r>
            <a:endParaRPr lang="en-GB" sz="2000" b="0" dirty="0"/>
          </a:p>
        </p:txBody>
      </p:sp>
      <p:sp>
        <p:nvSpPr>
          <p:cNvPr id="6" name="Date Placeholder 3"/>
          <p:cNvSpPr>
            <a:spLocks noGrp="1"/>
          </p:cNvSpPr>
          <p:nvPr>
            <p:ph type="dt" idx="10"/>
          </p:nvPr>
        </p:nvSpPr>
        <p:spPr/>
        <p:txBody>
          <a:bodyPr/>
          <a:lstStyle/>
          <a:p>
            <a:r>
              <a:rPr lang="en-US" altLang="zh-CN" smtClean="0"/>
              <a:t>June 2025</a:t>
            </a:r>
            <a:endParaRPr lang="en-GB" dirty="0"/>
          </a:p>
        </p:txBody>
      </p:sp>
      <p:sp>
        <p:nvSpPr>
          <p:cNvPr id="7" name="Footer Placeholder 4"/>
          <p:cNvSpPr>
            <a:spLocks noGrp="1"/>
          </p:cNvSpPr>
          <p:nvPr>
            <p:ph type="ftr" idx="11"/>
          </p:nvPr>
        </p:nvSpPr>
        <p:spPr/>
        <p:txBody>
          <a:bodyPr/>
          <a:lstStyle/>
          <a:p>
            <a:r>
              <a:rPr lang="en-GB" smtClean="0"/>
              <a:t>Yingqiao Quan, Spreadtrum</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383082773"/>
              </p:ext>
            </p:extLst>
          </p:nvPr>
        </p:nvGraphicFramePr>
        <p:xfrm>
          <a:off x="996950" y="2419350"/>
          <a:ext cx="10656888" cy="2593975"/>
        </p:xfrm>
        <a:graphic>
          <a:graphicData uri="http://schemas.openxmlformats.org/presentationml/2006/ole">
            <mc:AlternateContent xmlns:mc="http://schemas.openxmlformats.org/markup-compatibility/2006">
              <mc:Choice xmlns:v="urn:schemas-microsoft-com:vml" Requires="v">
                <p:oleObj spid="_x0000_s3137" name="Document" r:id="rId4" imgW="10457133" imgH="2541916" progId="Word.Document.8">
                  <p:embed/>
                </p:oleObj>
              </mc:Choice>
              <mc:Fallback>
                <p:oleObj name="Document" r:id="rId4" imgW="10457133" imgH="2541916" progId="Word.Document.8">
                  <p:embed/>
                  <p:pic>
                    <p:nvPicPr>
                      <p:cNvPr id="9" name="Object 3"/>
                      <p:cNvPicPr>
                        <a:picLocks noChangeAspect="1" noChangeArrowheads="1"/>
                      </p:cNvPicPr>
                      <p:nvPr/>
                    </p:nvPicPr>
                    <p:blipFill>
                      <a:blip r:embed="rId5"/>
                      <a:srcRect/>
                      <a:stretch>
                        <a:fillRect/>
                      </a:stretch>
                    </p:blipFill>
                    <p:spPr bwMode="auto">
                      <a:xfrm>
                        <a:off x="996950" y="2419350"/>
                        <a:ext cx="10656888" cy="2593975"/>
                      </a:xfrm>
                      <a:prstGeom prst="rect">
                        <a:avLst/>
                      </a:prstGeom>
                      <a:noFill/>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idx="4294967295"/>
          </p:nvPr>
        </p:nvSpPr>
        <p:spPr>
          <a:xfrm>
            <a:off x="914401" y="685801"/>
            <a:ext cx="10361084" cy="1065213"/>
          </a:xfrm>
        </p:spPr>
        <p:txBody>
          <a:bodyPr/>
          <a:lstStyle/>
          <a:p>
            <a:r>
              <a:rPr lang="en-US" altLang="zh-CN" dirty="0" smtClean="0"/>
              <a:t>Conclusion</a:t>
            </a:r>
            <a:endParaRPr lang="zh-CN" altLang="en-US" dirty="0"/>
          </a:p>
        </p:txBody>
      </p:sp>
      <p:sp>
        <p:nvSpPr>
          <p:cNvPr id="3" name="内容占位符 2"/>
          <p:cNvSpPr>
            <a:spLocks noGrp="1"/>
          </p:cNvSpPr>
          <p:nvPr>
            <p:ph idx="1"/>
          </p:nvPr>
        </p:nvSpPr>
        <p:spPr/>
        <p:txBody>
          <a:bodyPr/>
          <a:lstStyle/>
          <a:p>
            <a:pPr>
              <a:buFont typeface="Arial" panose="020B0604020202020204" pitchFamily="34" charset="0"/>
              <a:buChar char="•"/>
            </a:pPr>
            <a:r>
              <a:rPr lang="en-US" altLang="zh-CN" dirty="0" smtClean="0"/>
              <a:t>This contribution presents discussions on the NPCA switch back.</a:t>
            </a:r>
          </a:p>
          <a:p>
            <a:pPr>
              <a:buFont typeface="Arial" panose="020B0604020202020204" pitchFamily="34" charset="0"/>
              <a:buChar char="•"/>
            </a:pPr>
            <a:r>
              <a:rPr lang="en-US" altLang="zh-CN" dirty="0"/>
              <a:t>NPCA operation cannot directly copy the switching back rules of EMLSR operation. </a:t>
            </a:r>
            <a:endParaRPr lang="en-US" altLang="zh-CN" dirty="0" smtClean="0"/>
          </a:p>
          <a:p>
            <a:pPr>
              <a:buFont typeface="Arial" panose="020B0604020202020204" pitchFamily="34" charset="0"/>
              <a:buChar char="•"/>
            </a:pPr>
            <a:r>
              <a:rPr lang="en-US" altLang="zh-CN" dirty="0" smtClean="0"/>
              <a:t>It is benefit for a NPCA STA on the NPCA PCH to switch back to the primary channel early when there is less chance to access the medium on the NPCA PCH and do data transmission.</a:t>
            </a:r>
          </a:p>
          <a:p>
            <a:pPr>
              <a:buFont typeface="Arial" panose="020B0604020202020204" pitchFamily="34" charset="0"/>
              <a:buChar char="•"/>
            </a:pPr>
            <a:r>
              <a:rPr lang="en-US" altLang="zh-CN" dirty="0" smtClean="0"/>
              <a:t>We </a:t>
            </a:r>
            <a:r>
              <a:rPr lang="en-US" altLang="zh-CN" dirty="0"/>
              <a:t>proposed </a:t>
            </a:r>
            <a:r>
              <a:rPr lang="en-US" altLang="zh-CN" dirty="0" smtClean="0"/>
              <a:t>some NPCA switch back rules and an </a:t>
            </a:r>
            <a:r>
              <a:rPr lang="en-US" altLang="zh-CN" dirty="0"/>
              <a:t>optional enhancement for the NPCA Transmission </a:t>
            </a:r>
            <a:r>
              <a:rPr lang="en-US" altLang="zh-CN" dirty="0" smtClean="0"/>
              <a:t>Threshold.</a:t>
            </a:r>
            <a:endParaRPr lang="en-US" altLang="zh-CN" dirty="0"/>
          </a:p>
          <a:p>
            <a:pPr>
              <a:buFont typeface="Arial" panose="020B0604020202020204" pitchFamily="34" charset="0"/>
              <a:buChar char="•"/>
            </a:pPr>
            <a:endParaRPr lang="en-US" altLang="zh-CN" dirty="0" smtClean="0"/>
          </a:p>
          <a:p>
            <a:pPr marL="457200" lvl="1" indent="0"/>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页脚占位符 4"/>
          <p:cNvSpPr>
            <a:spLocks noGrp="1"/>
          </p:cNvSpPr>
          <p:nvPr>
            <p:ph type="ftr" idx="14"/>
          </p:nvPr>
        </p:nvSpPr>
        <p:spPr/>
        <p:txBody>
          <a:bodyPr/>
          <a:lstStyle/>
          <a:p>
            <a:r>
              <a:rPr lang="en-GB" smtClean="0"/>
              <a:t>Yingqiao Quan, Spreadtrum</a:t>
            </a:r>
            <a:endParaRPr lang="en-GB" dirty="0"/>
          </a:p>
        </p:txBody>
      </p:sp>
      <p:sp>
        <p:nvSpPr>
          <p:cNvPr id="6" name="日期占位符 5"/>
          <p:cNvSpPr>
            <a:spLocks noGrp="1"/>
          </p:cNvSpPr>
          <p:nvPr>
            <p:ph type="dt" idx="15"/>
          </p:nvPr>
        </p:nvSpPr>
        <p:spPr/>
        <p:txBody>
          <a:bodyPr/>
          <a:lstStyle/>
          <a:p>
            <a:r>
              <a:rPr lang="en-US" altLang="zh-CN" smtClean="0"/>
              <a:t>June 2025</a:t>
            </a:r>
            <a:endParaRPr lang="en-GB" dirty="0"/>
          </a:p>
        </p:txBody>
      </p:sp>
    </p:spTree>
    <p:extLst>
      <p:ext uri="{BB962C8B-B14F-4D97-AF65-F5344CB8AC3E}">
        <p14:creationId xmlns:p14="http://schemas.microsoft.com/office/powerpoint/2010/main" val="20368733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idx="4294967295"/>
          </p:nvPr>
        </p:nvSpPr>
        <p:spPr>
          <a:xfrm>
            <a:off x="914401" y="685801"/>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11</a:t>
            </a:fld>
            <a:endParaRPr lang="en-GB"/>
          </a:p>
        </p:txBody>
      </p:sp>
      <p:sp>
        <p:nvSpPr>
          <p:cNvPr id="5" name="Footer Placeholder 4"/>
          <p:cNvSpPr>
            <a:spLocks noGrp="1"/>
          </p:cNvSpPr>
          <p:nvPr>
            <p:ph type="ftr" idx="14"/>
          </p:nvPr>
        </p:nvSpPr>
        <p:spPr/>
        <p:txBody>
          <a:bodyPr/>
          <a:lstStyle/>
          <a:p>
            <a:r>
              <a:rPr lang="en-GB" smtClean="0"/>
              <a:t>Yingqiao Quan, Spreadtrum</a:t>
            </a:r>
            <a:endParaRPr lang="en-GB" dirty="0"/>
          </a:p>
        </p:txBody>
      </p:sp>
      <p:sp>
        <p:nvSpPr>
          <p:cNvPr id="4" name="Date Placeholder 3"/>
          <p:cNvSpPr>
            <a:spLocks noGrp="1"/>
          </p:cNvSpPr>
          <p:nvPr>
            <p:ph type="dt" idx="15"/>
          </p:nvPr>
        </p:nvSpPr>
        <p:spPr/>
        <p:txBody>
          <a:bodyPr/>
          <a:lstStyle/>
          <a:p>
            <a:r>
              <a:rPr lang="en-US" altLang="zh-CN" smtClean="0"/>
              <a:t>June 2025</a:t>
            </a:r>
            <a:endParaRPr lang="en-GB"/>
          </a:p>
        </p:txBody>
      </p:sp>
      <p:sp>
        <p:nvSpPr>
          <p:cNvPr id="7" name="Content Placeholder 1"/>
          <p:cNvSpPr>
            <a:spLocks noGrp="1"/>
          </p:cNvSpPr>
          <p:nvPr>
            <p:ph idx="1"/>
          </p:nvPr>
        </p:nvSpPr>
        <p:spPr>
          <a:xfrm>
            <a:off x="965200" y="1628800"/>
            <a:ext cx="10361084" cy="4774606"/>
          </a:xfrm>
        </p:spPr>
        <p:txBody>
          <a:bodyPr/>
          <a:lstStyle/>
          <a:p>
            <a:r>
              <a:rPr lang="en-US" sz="1800" b="0" kern="1200" dirty="0">
                <a:solidFill>
                  <a:srgbClr val="111112"/>
                </a:solidFill>
                <a:ea typeface="华文中宋" panose="02010600040101010101" pitchFamily="2" charset="-122"/>
                <a:cs typeface="Arial" panose="020B0604020202020204" pitchFamily="34" charset="0"/>
              </a:rPr>
              <a:t>[1] </a:t>
            </a:r>
            <a:r>
              <a:rPr lang="en-US" sz="1800" b="0" kern="1200" dirty="0">
                <a:solidFill>
                  <a:srgbClr val="111112"/>
                </a:solidFill>
                <a:ea typeface="华文中宋" panose="02010600040101010101" pitchFamily="2" charset="-122"/>
                <a:cs typeface="Arial" panose="020B0604020202020204" pitchFamily="34" charset="0"/>
              </a:rPr>
              <a:t>11-23/2005r1, “</a:t>
            </a:r>
            <a:r>
              <a:rPr lang="en-US" altLang="zh-CN" sz="1800" b="0" kern="1200" dirty="0">
                <a:solidFill>
                  <a:srgbClr val="111112"/>
                </a:solidFill>
                <a:ea typeface="华文中宋" panose="02010600040101010101" pitchFamily="2" charset="-122"/>
                <a:cs typeface="Arial" panose="020B0604020202020204" pitchFamily="34" charset="0"/>
              </a:rPr>
              <a:t>Non-primary channel access (NPCA)</a:t>
            </a:r>
            <a:r>
              <a:rPr lang="en-US" sz="1800" b="0" kern="1200" dirty="0">
                <a:solidFill>
                  <a:srgbClr val="111112"/>
                </a:solidFill>
                <a:ea typeface="华文中宋" panose="02010600040101010101" pitchFamily="2" charset="-122"/>
                <a:cs typeface="Arial" panose="020B0604020202020204" pitchFamily="34" charset="0"/>
              </a:rPr>
              <a:t>”, </a:t>
            </a:r>
            <a:r>
              <a:rPr lang="en-US" altLang="zh-CN" sz="1800" b="0" kern="1200" dirty="0" err="1">
                <a:solidFill>
                  <a:srgbClr val="111112"/>
                </a:solidFill>
                <a:ea typeface="华文中宋" panose="02010600040101010101" pitchFamily="2" charset="-122"/>
                <a:cs typeface="Arial" panose="020B0604020202020204" pitchFamily="34" charset="0"/>
              </a:rPr>
              <a:t>Minyoung</a:t>
            </a:r>
            <a:r>
              <a:rPr lang="en-US" altLang="zh-CN" sz="1800" b="0" kern="1200" dirty="0">
                <a:solidFill>
                  <a:srgbClr val="111112"/>
                </a:solidFill>
                <a:ea typeface="华文中宋" panose="02010600040101010101" pitchFamily="2" charset="-122"/>
                <a:cs typeface="Arial" panose="020B0604020202020204" pitchFamily="34" charset="0"/>
              </a:rPr>
              <a:t> Park </a:t>
            </a:r>
            <a:r>
              <a:rPr lang="en-US" sz="1800" b="0" kern="1200" dirty="0">
                <a:solidFill>
                  <a:srgbClr val="111112"/>
                </a:solidFill>
                <a:ea typeface="华文中宋" panose="02010600040101010101" pitchFamily="2" charset="-122"/>
                <a:cs typeface="Arial" panose="020B0604020202020204" pitchFamily="34" charset="0"/>
              </a:rPr>
              <a:t>et </a:t>
            </a:r>
            <a:r>
              <a:rPr lang="en-US" sz="1800" b="0" kern="1200" dirty="0">
                <a:solidFill>
                  <a:srgbClr val="111112"/>
                </a:solidFill>
                <a:ea typeface="华文中宋" panose="02010600040101010101" pitchFamily="2" charset="-122"/>
                <a:cs typeface="Arial" panose="020B0604020202020204" pitchFamily="34" charset="0"/>
              </a:rPr>
              <a:t>al.</a:t>
            </a:r>
          </a:p>
          <a:p>
            <a:r>
              <a:rPr lang="en-US" sz="1800" b="0" kern="1200" dirty="0">
                <a:solidFill>
                  <a:srgbClr val="111112"/>
                </a:solidFill>
                <a:ea typeface="华文中宋" panose="02010600040101010101" pitchFamily="2" charset="-122"/>
                <a:cs typeface="Arial" panose="020B0604020202020204" pitchFamily="34" charset="0"/>
              </a:rPr>
              <a:t>[2] </a:t>
            </a:r>
            <a:r>
              <a:rPr lang="en-US" sz="1800" b="0" kern="1200" dirty="0">
                <a:solidFill>
                  <a:srgbClr val="111112"/>
                </a:solidFill>
                <a:ea typeface="华文中宋" panose="02010600040101010101" pitchFamily="2" charset="-122"/>
                <a:cs typeface="Arial" panose="020B0604020202020204" pitchFamily="34" charset="0"/>
              </a:rPr>
              <a:t>11-24/670r2, “</a:t>
            </a:r>
            <a:r>
              <a:rPr lang="en-US" altLang="zh-CN" sz="1800" b="0" kern="1200" dirty="0">
                <a:solidFill>
                  <a:srgbClr val="111112"/>
                </a:solidFill>
                <a:ea typeface="华文中宋" panose="02010600040101010101" pitchFamily="2" charset="-122"/>
                <a:cs typeface="Arial" panose="020B0604020202020204" pitchFamily="34" charset="0"/>
              </a:rPr>
              <a:t>Different view problems of NPCA</a:t>
            </a:r>
            <a:r>
              <a:rPr lang="en-US" sz="1800" b="0" kern="1200" dirty="0">
                <a:solidFill>
                  <a:srgbClr val="111112"/>
                </a:solidFill>
                <a:ea typeface="华文中宋" panose="02010600040101010101" pitchFamily="2" charset="-122"/>
                <a:cs typeface="Arial" panose="020B0604020202020204" pitchFamily="34" charset="0"/>
              </a:rPr>
              <a:t>”, </a:t>
            </a:r>
            <a:r>
              <a:rPr lang="en-US" altLang="zh-CN" sz="1800" b="0" kern="1200" dirty="0" err="1">
                <a:solidFill>
                  <a:srgbClr val="111112"/>
                </a:solidFill>
                <a:ea typeface="华文中宋" panose="02010600040101010101" pitchFamily="2" charset="-122"/>
                <a:cs typeface="Arial" panose="020B0604020202020204" pitchFamily="34" charset="0"/>
              </a:rPr>
              <a:t>Sanghyun</a:t>
            </a:r>
            <a:r>
              <a:rPr lang="en-US" altLang="zh-CN" sz="1800" b="0" kern="1200" dirty="0">
                <a:solidFill>
                  <a:srgbClr val="111112"/>
                </a:solidFill>
                <a:ea typeface="华文中宋" panose="02010600040101010101" pitchFamily="2" charset="-122"/>
                <a:cs typeface="Arial" panose="020B0604020202020204" pitchFamily="34" charset="0"/>
              </a:rPr>
              <a:t> </a:t>
            </a:r>
            <a:r>
              <a:rPr lang="en-US" altLang="zh-CN" sz="1800" b="0" kern="1200" dirty="0">
                <a:solidFill>
                  <a:srgbClr val="111112"/>
                </a:solidFill>
                <a:ea typeface="华文中宋" panose="02010600040101010101" pitchFamily="2" charset="-122"/>
                <a:cs typeface="Arial" panose="020B0604020202020204" pitchFamily="34" charset="0"/>
              </a:rPr>
              <a:t>Kim </a:t>
            </a:r>
            <a:r>
              <a:rPr lang="en-US" sz="1800" b="0" kern="1200" dirty="0">
                <a:solidFill>
                  <a:srgbClr val="111112"/>
                </a:solidFill>
                <a:ea typeface="华文中宋" panose="02010600040101010101" pitchFamily="2" charset="-122"/>
                <a:cs typeface="Arial" panose="020B0604020202020204" pitchFamily="34" charset="0"/>
              </a:rPr>
              <a:t>et </a:t>
            </a:r>
            <a:r>
              <a:rPr lang="en-US" sz="1800" b="0" kern="1200" dirty="0">
                <a:solidFill>
                  <a:srgbClr val="111112"/>
                </a:solidFill>
                <a:ea typeface="华文中宋" panose="02010600040101010101" pitchFamily="2" charset="-122"/>
                <a:cs typeface="Arial" panose="020B0604020202020204" pitchFamily="34" charset="0"/>
              </a:rPr>
              <a:t>al.</a:t>
            </a:r>
          </a:p>
          <a:p>
            <a:r>
              <a:rPr lang="en-US" sz="1800" b="0" kern="1200" dirty="0">
                <a:solidFill>
                  <a:srgbClr val="111112"/>
                </a:solidFill>
                <a:ea typeface="华文中宋" panose="02010600040101010101" pitchFamily="2" charset="-122"/>
                <a:cs typeface="Arial" panose="020B0604020202020204" pitchFamily="34" charset="0"/>
              </a:rPr>
              <a:t>[3] </a:t>
            </a:r>
            <a:r>
              <a:rPr lang="en-US" sz="1800" b="0" kern="1200" dirty="0">
                <a:solidFill>
                  <a:srgbClr val="111112"/>
                </a:solidFill>
                <a:ea typeface="华文中宋" panose="02010600040101010101" pitchFamily="2" charset="-122"/>
                <a:cs typeface="Arial" panose="020B0604020202020204" pitchFamily="34" charset="0"/>
              </a:rPr>
              <a:t>11-24/1093r3, “</a:t>
            </a:r>
            <a:r>
              <a:rPr lang="it-IT" altLang="zh-CN" sz="1800" b="0" kern="1200" dirty="0">
                <a:solidFill>
                  <a:srgbClr val="111112"/>
                </a:solidFill>
                <a:ea typeface="华文中宋" panose="02010600040101010101" pitchFamily="2" charset="-122"/>
                <a:cs typeface="Arial" panose="020B0604020202020204" pitchFamily="34" charset="0"/>
              </a:rPr>
              <a:t>Special scenarios in Non-Primary Channel Access</a:t>
            </a:r>
            <a:r>
              <a:rPr lang="en-US" sz="1800" b="0" kern="1200" dirty="0">
                <a:solidFill>
                  <a:srgbClr val="111112"/>
                </a:solidFill>
                <a:ea typeface="华文中宋" panose="02010600040101010101" pitchFamily="2" charset="-122"/>
                <a:cs typeface="Arial" panose="020B0604020202020204" pitchFamily="34" charset="0"/>
              </a:rPr>
              <a:t>”, </a:t>
            </a:r>
            <a:r>
              <a:rPr lang="en-US" altLang="zh-CN" sz="1800" b="0" kern="1200" dirty="0">
                <a:solidFill>
                  <a:srgbClr val="111112"/>
                </a:solidFill>
                <a:ea typeface="华文中宋" panose="02010600040101010101" pitchFamily="2" charset="-122"/>
                <a:cs typeface="Arial" panose="020B0604020202020204" pitchFamily="34" charset="0"/>
              </a:rPr>
              <a:t>Sindhu </a:t>
            </a:r>
            <a:r>
              <a:rPr lang="en-US" altLang="zh-CN" sz="1800" b="0" kern="1200" dirty="0" err="1">
                <a:solidFill>
                  <a:srgbClr val="111112"/>
                </a:solidFill>
                <a:ea typeface="华文中宋" panose="02010600040101010101" pitchFamily="2" charset="-122"/>
                <a:cs typeface="Arial" panose="020B0604020202020204" pitchFamily="34" charset="0"/>
              </a:rPr>
              <a:t>Verma</a:t>
            </a:r>
            <a:r>
              <a:rPr lang="en-US" altLang="zh-CN" sz="1800" b="0" kern="1200" dirty="0">
                <a:solidFill>
                  <a:srgbClr val="111112"/>
                </a:solidFill>
                <a:ea typeface="华文中宋" panose="02010600040101010101" pitchFamily="2" charset="-122"/>
                <a:cs typeface="Arial" panose="020B0604020202020204" pitchFamily="34" charset="0"/>
              </a:rPr>
              <a:t> </a:t>
            </a:r>
            <a:r>
              <a:rPr lang="en-US" sz="1800" b="0" kern="1200" dirty="0">
                <a:solidFill>
                  <a:srgbClr val="111112"/>
                </a:solidFill>
                <a:ea typeface="华文中宋" panose="02010600040101010101" pitchFamily="2" charset="-122"/>
                <a:cs typeface="Arial" panose="020B0604020202020204" pitchFamily="34" charset="0"/>
              </a:rPr>
              <a:t>et </a:t>
            </a:r>
            <a:r>
              <a:rPr lang="en-US" sz="1800" b="0" kern="1200" dirty="0">
                <a:solidFill>
                  <a:srgbClr val="111112"/>
                </a:solidFill>
                <a:ea typeface="华文中宋" panose="02010600040101010101" pitchFamily="2" charset="-122"/>
                <a:cs typeface="Arial" panose="020B0604020202020204" pitchFamily="34" charset="0"/>
              </a:rPr>
              <a:t>al</a:t>
            </a:r>
            <a:r>
              <a:rPr lang="en-US" sz="1800" b="0" kern="1200" dirty="0">
                <a:solidFill>
                  <a:srgbClr val="111112"/>
                </a:solidFill>
                <a:ea typeface="华文中宋" panose="02010600040101010101" pitchFamily="2" charset="-122"/>
                <a:cs typeface="Arial" panose="020B0604020202020204" pitchFamily="34" charset="0"/>
              </a:rPr>
              <a:t>.</a:t>
            </a:r>
            <a:endParaRPr lang="en-US" sz="1800" b="0" kern="1200" dirty="0">
              <a:solidFill>
                <a:srgbClr val="111112"/>
              </a:solidFill>
              <a:ea typeface="华文中宋" panose="02010600040101010101" pitchFamily="2" charset="-122"/>
              <a:cs typeface="Arial" panose="020B0604020202020204" pitchFamily="34" charset="0"/>
            </a:endParaRPr>
          </a:p>
          <a:p>
            <a:r>
              <a:rPr lang="en-US" sz="1800" b="0" kern="1200" dirty="0">
                <a:solidFill>
                  <a:srgbClr val="111112"/>
                </a:solidFill>
                <a:ea typeface="华文中宋" panose="02010600040101010101" pitchFamily="2" charset="-122"/>
                <a:cs typeface="Arial" panose="020B0604020202020204" pitchFamily="34" charset="0"/>
              </a:rPr>
              <a:t>[4] </a:t>
            </a:r>
            <a:r>
              <a:rPr lang="en-US" sz="1800" b="0" kern="1200" dirty="0">
                <a:solidFill>
                  <a:srgbClr val="111112"/>
                </a:solidFill>
                <a:ea typeface="华文中宋" panose="02010600040101010101" pitchFamily="2" charset="-122"/>
                <a:cs typeface="Arial" panose="020B0604020202020204" pitchFamily="34" charset="0"/>
              </a:rPr>
              <a:t>11-25/538r2, “</a:t>
            </a:r>
            <a:r>
              <a:rPr lang="en-US" altLang="zh-CN" sz="1800" b="0" kern="1200" dirty="0">
                <a:solidFill>
                  <a:srgbClr val="111112"/>
                </a:solidFill>
                <a:ea typeface="华文中宋" panose="02010600040101010101" pitchFamily="2" charset="-122"/>
                <a:cs typeface="Arial" panose="020B0604020202020204" pitchFamily="34" charset="0"/>
              </a:rPr>
              <a:t>cc50-cid-1780-discussion-on-npca-switch-back</a:t>
            </a:r>
            <a:r>
              <a:rPr lang="en-US" sz="1800" b="0" kern="1200" dirty="0">
                <a:solidFill>
                  <a:srgbClr val="111112"/>
                </a:solidFill>
                <a:ea typeface="华文中宋" panose="02010600040101010101" pitchFamily="2" charset="-122"/>
                <a:cs typeface="Arial" panose="020B0604020202020204" pitchFamily="34" charset="0"/>
              </a:rPr>
              <a:t>”, </a:t>
            </a:r>
            <a:r>
              <a:rPr lang="en-US" altLang="zh-CN" sz="1800" b="0" kern="1200" dirty="0">
                <a:solidFill>
                  <a:srgbClr val="111112"/>
                </a:solidFill>
                <a:ea typeface="华文中宋" panose="02010600040101010101" pitchFamily="2" charset="-122"/>
                <a:cs typeface="Arial" panose="020B0604020202020204" pitchFamily="34" charset="0"/>
              </a:rPr>
              <a:t>Chaoming </a:t>
            </a:r>
            <a:r>
              <a:rPr lang="en-US" altLang="zh-CN" sz="1800" b="0" kern="1200" dirty="0">
                <a:solidFill>
                  <a:srgbClr val="111112"/>
                </a:solidFill>
                <a:ea typeface="华文中宋" panose="02010600040101010101" pitchFamily="2" charset="-122"/>
                <a:cs typeface="Arial" panose="020B0604020202020204" pitchFamily="34" charset="0"/>
              </a:rPr>
              <a:t>Luo</a:t>
            </a:r>
            <a:r>
              <a:rPr lang="en-US" sz="1800" b="0" kern="1200" dirty="0">
                <a:solidFill>
                  <a:srgbClr val="111112"/>
                </a:solidFill>
                <a:ea typeface="华文中宋" panose="02010600040101010101" pitchFamily="2" charset="-122"/>
                <a:cs typeface="Arial" panose="020B0604020202020204" pitchFamily="34" charset="0"/>
              </a:rPr>
              <a:t> </a:t>
            </a:r>
            <a:r>
              <a:rPr lang="en-US" sz="1800" b="0" kern="1200" dirty="0">
                <a:solidFill>
                  <a:srgbClr val="111112"/>
                </a:solidFill>
                <a:ea typeface="华文中宋" panose="02010600040101010101" pitchFamily="2" charset="-122"/>
                <a:cs typeface="Arial" panose="020B0604020202020204" pitchFamily="34" charset="0"/>
              </a:rPr>
              <a:t>et al.</a:t>
            </a:r>
          </a:p>
          <a:p>
            <a:r>
              <a:rPr lang="en-US" altLang="zh-CN" sz="1800" b="0" kern="1200" dirty="0">
                <a:solidFill>
                  <a:srgbClr val="111112"/>
                </a:solidFill>
                <a:ea typeface="华文中宋" panose="02010600040101010101" pitchFamily="2" charset="-122"/>
                <a:cs typeface="Arial" panose="020B0604020202020204" pitchFamily="34" charset="0"/>
              </a:rPr>
              <a:t>[5] </a:t>
            </a:r>
            <a:r>
              <a:rPr lang="en-US" altLang="zh-CN" sz="1800" b="0" kern="1200" dirty="0">
                <a:solidFill>
                  <a:srgbClr val="111112"/>
                </a:solidFill>
                <a:ea typeface="华文中宋" panose="02010600040101010101" pitchFamily="2" charset="-122"/>
                <a:cs typeface="Arial" panose="020B0604020202020204" pitchFamily="34" charset="0"/>
              </a:rPr>
              <a:t>11-25/893r0, “</a:t>
            </a:r>
            <a:r>
              <a:rPr lang="en-US" altLang="zh-CN" sz="1800" b="0" kern="1200" dirty="0">
                <a:solidFill>
                  <a:srgbClr val="111112"/>
                </a:solidFill>
                <a:ea typeface="华文中宋" panose="02010600040101010101" pitchFamily="2" charset="-122"/>
                <a:cs typeface="Arial" panose="020B0604020202020204" pitchFamily="34" charset="0"/>
              </a:rPr>
              <a:t>Remaining Issue for NPCA</a:t>
            </a:r>
            <a:r>
              <a:rPr lang="en-US" altLang="zh-CN" sz="1800" b="0" kern="1200" dirty="0">
                <a:solidFill>
                  <a:srgbClr val="111112"/>
                </a:solidFill>
                <a:ea typeface="华文中宋" panose="02010600040101010101" pitchFamily="2" charset="-122"/>
                <a:cs typeface="Arial" panose="020B0604020202020204" pitchFamily="34" charset="0"/>
              </a:rPr>
              <a:t>”, </a:t>
            </a:r>
            <a:r>
              <a:rPr lang="en-US" altLang="zh-CN" sz="1800" b="0" kern="1200" dirty="0" err="1">
                <a:solidFill>
                  <a:srgbClr val="111112"/>
                </a:solidFill>
                <a:ea typeface="华文中宋" panose="02010600040101010101" pitchFamily="2" charset="-122"/>
                <a:cs typeface="Arial" panose="020B0604020202020204" pitchFamily="34" charset="0"/>
              </a:rPr>
              <a:t>Jeongki</a:t>
            </a:r>
            <a:r>
              <a:rPr lang="en-US" altLang="zh-CN" sz="1800" b="0" kern="1200" dirty="0">
                <a:solidFill>
                  <a:srgbClr val="111112"/>
                </a:solidFill>
                <a:ea typeface="华文中宋" panose="02010600040101010101" pitchFamily="2" charset="-122"/>
                <a:cs typeface="Arial" panose="020B0604020202020204" pitchFamily="34" charset="0"/>
              </a:rPr>
              <a:t> Kim </a:t>
            </a:r>
            <a:r>
              <a:rPr lang="en-US" altLang="zh-CN" sz="1800" b="0" kern="1200" dirty="0">
                <a:solidFill>
                  <a:srgbClr val="111112"/>
                </a:solidFill>
                <a:ea typeface="华文中宋" panose="02010600040101010101" pitchFamily="2" charset="-122"/>
                <a:cs typeface="Arial" panose="020B0604020202020204" pitchFamily="34" charset="0"/>
              </a:rPr>
              <a:t> </a:t>
            </a:r>
            <a:r>
              <a:rPr lang="en-US" altLang="zh-CN" sz="1800" b="0" kern="1200" dirty="0">
                <a:solidFill>
                  <a:srgbClr val="111112"/>
                </a:solidFill>
                <a:ea typeface="华文中宋" panose="02010600040101010101" pitchFamily="2" charset="-122"/>
                <a:cs typeface="Arial" panose="020B0604020202020204" pitchFamily="34" charset="0"/>
              </a:rPr>
              <a:t>et al.</a:t>
            </a:r>
          </a:p>
          <a:p>
            <a:endParaRPr lang="en-US" altLang="zh-CN" sz="1800" b="0" kern="1200" dirty="0">
              <a:solidFill>
                <a:srgbClr val="111112"/>
              </a:solidFill>
              <a:ea typeface="华文中宋" panose="02010600040101010101" pitchFamily="2" charset="-122"/>
              <a:cs typeface="Arial" panose="020B0604020202020204" pitchFamily="34" charset="0"/>
            </a:endParaRPr>
          </a:p>
          <a:p>
            <a:endParaRPr lang="en-GB" sz="18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idx="4294967295"/>
          </p:nvPr>
        </p:nvSpPr>
        <p:spPr>
          <a:xfrm>
            <a:off x="914401" y="685801"/>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t>NPCA operation has been introduced in UHR by which a STA can access the wireless medium when the primary 20 MHz channel is occupied.</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t>NPCA STAs can achieve more opportunities for transmission and reduce the delay of their traffic by doing channel access on the NPCA primary channel.</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t>It is obviously that NPCA STAs should not stay on the NPCA primary channel for a long time. Several contributions provide solutions for different </a:t>
            </a:r>
            <a:r>
              <a:rPr lang="en-US" altLang="zh-CN" dirty="0" smtClean="0"/>
              <a:t>procedures of </a:t>
            </a:r>
            <a:r>
              <a:rPr lang="en-US" dirty="0" smtClean="0"/>
              <a:t>NPCA operation.</a:t>
            </a:r>
            <a:r>
              <a:rPr lang="en-US" dirty="0"/>
              <a:t> </a:t>
            </a:r>
            <a:r>
              <a:rPr lang="en-US" dirty="0" smtClean="0"/>
              <a:t>But no consensus has been reached on switch </a:t>
            </a:r>
            <a:r>
              <a:rPr lang="en-US" dirty="0"/>
              <a:t>back </a:t>
            </a:r>
            <a:r>
              <a:rPr lang="en-US" dirty="0" smtClean="0"/>
              <a:t>rules or conditions for NPCA.</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Yingqiao Quan, Spreadtrum</a:t>
            </a:r>
            <a:endParaRPr lang="en-GB" dirty="0"/>
          </a:p>
        </p:txBody>
      </p:sp>
      <p:sp>
        <p:nvSpPr>
          <p:cNvPr id="4" name="Date Placeholder 3"/>
          <p:cNvSpPr>
            <a:spLocks noGrp="1"/>
          </p:cNvSpPr>
          <p:nvPr>
            <p:ph type="dt" idx="15"/>
          </p:nvPr>
        </p:nvSpPr>
        <p:spPr/>
        <p:txBody>
          <a:bodyPr/>
          <a:lstStyle/>
          <a:p>
            <a:r>
              <a:rPr lang="en-US" altLang="zh-CN" smtClean="0"/>
              <a:t>June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idx="4294967295"/>
          </p:nvPr>
        </p:nvSpPr>
        <p:spPr>
          <a:xfrm>
            <a:off x="914401" y="685801"/>
            <a:ext cx="10361084" cy="1065213"/>
          </a:xfrm>
        </p:spPr>
        <p:txBody>
          <a:bodyPr/>
          <a:lstStyle/>
          <a:p>
            <a:r>
              <a:rPr lang="en-US" altLang="zh-CN" dirty="0" smtClean="0"/>
              <a:t>EMLSR switch back</a:t>
            </a:r>
            <a:endParaRPr lang="zh-CN" altLang="en-US" dirty="0"/>
          </a:p>
        </p:txBody>
      </p:sp>
      <p:sp>
        <p:nvSpPr>
          <p:cNvPr id="3" name="内容占位符 2"/>
          <p:cNvSpPr>
            <a:spLocks noGrp="1"/>
          </p:cNvSpPr>
          <p:nvPr>
            <p:ph idx="1"/>
          </p:nvPr>
        </p:nvSpPr>
        <p:spPr/>
        <p:txBody>
          <a:bodyPr/>
          <a:lstStyle/>
          <a:p>
            <a:pPr>
              <a:buFont typeface="Arial" panose="020B0604020202020204" pitchFamily="34" charset="0"/>
              <a:buChar char="•"/>
            </a:pPr>
            <a:r>
              <a:rPr lang="en-US" altLang="zh-CN" dirty="0" smtClean="0"/>
              <a:t>The switch back rules for EMLSR are very worthy of reference for switch back rules of </a:t>
            </a:r>
            <a:r>
              <a:rPr lang="en-US" altLang="zh-CN" dirty="0"/>
              <a:t>NPCA. </a:t>
            </a:r>
            <a:endParaRPr lang="en-US" altLang="zh-CN" dirty="0" smtClean="0"/>
          </a:p>
          <a:p>
            <a:pPr>
              <a:buFont typeface="Arial" panose="020B0604020202020204" pitchFamily="34" charset="0"/>
              <a:buChar char="•"/>
            </a:pPr>
            <a:r>
              <a:rPr lang="en-US" altLang="zh-CN" dirty="0" smtClean="0"/>
              <a:t>It </a:t>
            </a:r>
            <a:r>
              <a:rPr lang="en-US" altLang="zh-CN" dirty="0"/>
              <a:t>can be briefly summarized </a:t>
            </a:r>
            <a:r>
              <a:rPr lang="en-US" altLang="zh-CN" dirty="0" smtClean="0"/>
              <a:t>as : </a:t>
            </a:r>
            <a:endParaRPr lang="en-US" altLang="zh-CN" dirty="0"/>
          </a:p>
          <a:p>
            <a:pPr lvl="1">
              <a:buFont typeface="Arial" panose="020B0604020202020204" pitchFamily="34" charset="0"/>
              <a:buChar char="•"/>
            </a:pPr>
            <a:r>
              <a:rPr lang="en-US" altLang="zh-CN" dirty="0" smtClean="0"/>
              <a:t>When the non-AP STA received the EMLSR ICF detected the end of the frame exchanges,</a:t>
            </a:r>
            <a:r>
              <a:rPr lang="en-US" altLang="zh-CN" sz="1600" dirty="0"/>
              <a:t> the affiliated non-AP MLD shall initial </a:t>
            </a:r>
            <a:r>
              <a:rPr lang="en-US" altLang="zh-CN" sz="1600" dirty="0" smtClean="0"/>
              <a:t>switch </a:t>
            </a:r>
            <a:r>
              <a:rPr lang="en-US" altLang="zh-CN" sz="1600" dirty="0"/>
              <a:t>back to listening operation and finish it after </a:t>
            </a:r>
            <a:r>
              <a:rPr lang="en-US" altLang="zh-CN" sz="1600" dirty="0" smtClean="0"/>
              <a:t>the EMLSR </a:t>
            </a:r>
            <a:r>
              <a:rPr lang="en-US" altLang="zh-CN" sz="1600" dirty="0"/>
              <a:t>transition delay.</a:t>
            </a:r>
          </a:p>
          <a:p>
            <a:pPr marL="914400" lvl="2" indent="0"/>
            <a:r>
              <a:rPr lang="en-US" altLang="zh-CN" dirty="0" smtClean="0"/>
              <a:t>1. It doesn’t detect an PPDU, or; </a:t>
            </a:r>
          </a:p>
          <a:p>
            <a:pPr marL="914400" lvl="2" indent="0"/>
            <a:r>
              <a:rPr lang="en-US" altLang="zh-CN" dirty="0" smtClean="0"/>
              <a:t>2. It doesn’t detect an PPDU that it is interested in,</a:t>
            </a:r>
          </a:p>
          <a:p>
            <a:pPr marL="914400" lvl="2" indent="0"/>
            <a:r>
              <a:rPr lang="en-US" altLang="zh-CN" sz="2000" dirty="0"/>
              <a:t>during a timeout interval, </a:t>
            </a:r>
            <a:endParaRPr lang="en-US" altLang="zh-CN" sz="2000" dirty="0" smtClean="0"/>
          </a:p>
          <a:p>
            <a:pPr marL="457200">
              <a:buFont typeface="Arial" panose="020B0604020202020204" pitchFamily="34" charset="0"/>
              <a:buChar char="•"/>
            </a:pPr>
            <a:r>
              <a:rPr lang="en-US" altLang="zh-CN" dirty="0" smtClean="0"/>
              <a:t>To achieve more gain from multiple links, an MLD should switch back to EMLSR listening operation on every EMLSR link after the end of frame exchange ASAP.</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页脚占位符 4"/>
          <p:cNvSpPr>
            <a:spLocks noGrp="1"/>
          </p:cNvSpPr>
          <p:nvPr>
            <p:ph type="ftr" idx="14"/>
          </p:nvPr>
        </p:nvSpPr>
        <p:spPr/>
        <p:txBody>
          <a:bodyPr/>
          <a:lstStyle/>
          <a:p>
            <a:r>
              <a:rPr lang="en-GB" smtClean="0"/>
              <a:t>Yingqiao Quan, Spreadtrum</a:t>
            </a:r>
            <a:endParaRPr lang="en-GB" dirty="0"/>
          </a:p>
        </p:txBody>
      </p:sp>
      <p:sp>
        <p:nvSpPr>
          <p:cNvPr id="6" name="日期占位符 5"/>
          <p:cNvSpPr>
            <a:spLocks noGrp="1"/>
          </p:cNvSpPr>
          <p:nvPr>
            <p:ph type="dt" idx="15"/>
          </p:nvPr>
        </p:nvSpPr>
        <p:spPr/>
        <p:txBody>
          <a:bodyPr/>
          <a:lstStyle/>
          <a:p>
            <a:r>
              <a:rPr lang="en-US" altLang="zh-CN" smtClean="0"/>
              <a:t>June 2025</a:t>
            </a:r>
            <a:endParaRPr lang="en-GB" dirty="0"/>
          </a:p>
        </p:txBody>
      </p:sp>
    </p:spTree>
    <p:extLst>
      <p:ext uri="{BB962C8B-B14F-4D97-AF65-F5344CB8AC3E}">
        <p14:creationId xmlns:p14="http://schemas.microsoft.com/office/powerpoint/2010/main" val="17338244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idx="4294967295"/>
          </p:nvPr>
        </p:nvSpPr>
        <p:spPr>
          <a:xfrm>
            <a:off x="914401" y="685801"/>
            <a:ext cx="10361084" cy="1065213"/>
          </a:xfrm>
        </p:spPr>
        <p:txBody>
          <a:bodyPr/>
          <a:lstStyle/>
          <a:p>
            <a:r>
              <a:rPr lang="en-US" altLang="zh-CN" dirty="0" smtClean="0"/>
              <a:t>EMLSR vs NPCA</a:t>
            </a:r>
            <a:endParaRPr lang="zh-CN" altLang="en-US" dirty="0"/>
          </a:p>
        </p:txBody>
      </p:sp>
      <p:sp>
        <p:nvSpPr>
          <p:cNvPr id="3" name="内容占位符 2"/>
          <p:cNvSpPr>
            <a:spLocks noGrp="1"/>
          </p:cNvSpPr>
          <p:nvPr>
            <p:ph idx="1"/>
          </p:nvPr>
        </p:nvSpPr>
        <p:spPr/>
        <p:txBody>
          <a:bodyPr/>
          <a:lstStyle/>
          <a:p>
            <a:pPr>
              <a:buFont typeface="Arial" panose="020B0604020202020204" pitchFamily="34" charset="0"/>
              <a:buChar char="•"/>
            </a:pPr>
            <a:r>
              <a:rPr lang="en-US" altLang="zh-CN" dirty="0" smtClean="0"/>
              <a:t>There are many differences between EMLSR and NPCA. </a:t>
            </a:r>
          </a:p>
          <a:p>
            <a:pPr marL="857250" lvl="1" indent="-457200">
              <a:buFont typeface="+mj-lt"/>
              <a:buAutoNum type="arabicPeriod"/>
            </a:pPr>
            <a:r>
              <a:rPr lang="en-US" altLang="zh-CN" dirty="0" smtClean="0"/>
              <a:t>EMLSR switching is triggered by EMLSR ICF on one of EMLSR links and NPCA switching is triggered by an inter-BSS transmission on the primary channel.</a:t>
            </a:r>
          </a:p>
          <a:p>
            <a:pPr marL="857250" lvl="1" indent="-457200">
              <a:buFont typeface="+mj-lt"/>
              <a:buAutoNum type="arabicPeriod"/>
            </a:pPr>
            <a:r>
              <a:rPr lang="en-US" altLang="zh-CN" dirty="0" smtClean="0"/>
              <a:t>After “switching”, the STA affiliated with the EMLSR MLD is a member of a TXOP but an NPCA non-AP STA shall access the wireless medium by using channel access procedure (include triggered by the AP) or wait for the DL transmission from the AP.</a:t>
            </a:r>
          </a:p>
          <a:p>
            <a:pPr>
              <a:buFont typeface="Arial" panose="020B0604020202020204" pitchFamily="34" charset="0"/>
              <a:buChar char="•"/>
            </a:pPr>
            <a:r>
              <a:rPr lang="en-US" altLang="zh-CN" dirty="0" smtClean="0"/>
              <a:t>Which means </a:t>
            </a:r>
            <a:endParaRPr lang="en-US" altLang="zh-CN" dirty="0"/>
          </a:p>
          <a:p>
            <a:pPr lvl="1">
              <a:buFont typeface="Arial" panose="020B0604020202020204" pitchFamily="34" charset="0"/>
              <a:buChar char="•"/>
            </a:pPr>
            <a:r>
              <a:rPr lang="en-US" altLang="zh-CN" dirty="0" smtClean="0"/>
              <a:t>Transmission may or may not happen on the NPCA PCH.</a:t>
            </a:r>
            <a:r>
              <a:rPr lang="en-US" altLang="zh-CN" sz="2000" dirty="0" smtClean="0"/>
              <a:t> </a:t>
            </a:r>
          </a:p>
          <a:p>
            <a:pPr lvl="1">
              <a:buFont typeface="Arial" panose="020B0604020202020204" pitchFamily="34" charset="0"/>
              <a:buChar char="•"/>
            </a:pPr>
            <a:r>
              <a:rPr lang="en-US" altLang="zh-CN" dirty="0" smtClean="0"/>
              <a:t>Compared with EMLSR operation, Third-party </a:t>
            </a:r>
            <a:r>
              <a:rPr lang="en-US" altLang="zh-CN" dirty="0"/>
              <a:t>STAs are more likely to </a:t>
            </a:r>
            <a:r>
              <a:rPr lang="en-US" altLang="zh-CN" dirty="0" smtClean="0"/>
              <a:t>interrupt NPCA operation after “switching”.</a:t>
            </a:r>
          </a:p>
          <a:p>
            <a:pPr>
              <a:buFont typeface="Arial" panose="020B0604020202020204" pitchFamily="34" charset="0"/>
              <a:buChar char="•"/>
            </a:pPr>
            <a:r>
              <a:rPr lang="en-US" altLang="zh-CN" dirty="0" smtClean="0"/>
              <a:t>Therefore, NPCA operation cannot directly copy the switching back rules of EMLSR operation.</a:t>
            </a:r>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页脚占位符 4"/>
          <p:cNvSpPr>
            <a:spLocks noGrp="1"/>
          </p:cNvSpPr>
          <p:nvPr>
            <p:ph type="ftr" idx="14"/>
          </p:nvPr>
        </p:nvSpPr>
        <p:spPr/>
        <p:txBody>
          <a:bodyPr/>
          <a:lstStyle/>
          <a:p>
            <a:r>
              <a:rPr lang="en-GB" smtClean="0"/>
              <a:t>Yingqiao Quan, Spreadtrum</a:t>
            </a:r>
            <a:endParaRPr lang="en-GB" dirty="0"/>
          </a:p>
        </p:txBody>
      </p:sp>
      <p:sp>
        <p:nvSpPr>
          <p:cNvPr id="6" name="日期占位符 5"/>
          <p:cNvSpPr>
            <a:spLocks noGrp="1"/>
          </p:cNvSpPr>
          <p:nvPr>
            <p:ph type="dt" idx="15"/>
          </p:nvPr>
        </p:nvSpPr>
        <p:spPr/>
        <p:txBody>
          <a:bodyPr/>
          <a:lstStyle/>
          <a:p>
            <a:r>
              <a:rPr lang="en-US" altLang="zh-CN" smtClean="0"/>
              <a:t>June 2025</a:t>
            </a:r>
            <a:endParaRPr lang="en-GB" dirty="0"/>
          </a:p>
        </p:txBody>
      </p:sp>
    </p:spTree>
    <p:extLst>
      <p:ext uri="{BB962C8B-B14F-4D97-AF65-F5344CB8AC3E}">
        <p14:creationId xmlns:p14="http://schemas.microsoft.com/office/powerpoint/2010/main" val="21047430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idx="4294967295"/>
          </p:nvPr>
        </p:nvSpPr>
        <p:spPr>
          <a:xfrm>
            <a:off x="914401" y="685801"/>
            <a:ext cx="10361084" cy="1065213"/>
          </a:xfrm>
        </p:spPr>
        <p:txBody>
          <a:bodyPr/>
          <a:lstStyle/>
          <a:p>
            <a:r>
              <a:rPr lang="en-US" altLang="zh-CN" dirty="0" smtClean="0"/>
              <a:t>Remaining Issues for NPCA switch back</a:t>
            </a:r>
            <a:endParaRPr lang="zh-CN" altLang="en-US" dirty="0"/>
          </a:p>
        </p:txBody>
      </p:sp>
      <p:sp>
        <p:nvSpPr>
          <p:cNvPr id="3" name="内容占位符 2"/>
          <p:cNvSpPr>
            <a:spLocks noGrp="1"/>
          </p:cNvSpPr>
          <p:nvPr>
            <p:ph idx="1"/>
          </p:nvPr>
        </p:nvSpPr>
        <p:spPr/>
        <p:txBody>
          <a:bodyPr/>
          <a:lstStyle/>
          <a:p>
            <a:pPr>
              <a:buFont typeface="Arial" panose="020B0604020202020204" pitchFamily="34" charset="0"/>
              <a:buChar char="•"/>
            </a:pPr>
            <a:r>
              <a:rPr lang="en-US" altLang="zh-CN" dirty="0" smtClean="0"/>
              <a:t>The transmission initiated on the NPCA PCH still needs to run the channel access procedure, it can be blocked by other transmissions.</a:t>
            </a:r>
          </a:p>
          <a:p>
            <a:pPr>
              <a:buFont typeface="Arial" panose="020B0604020202020204" pitchFamily="34" charset="0"/>
              <a:buChar char="•"/>
            </a:pPr>
            <a:r>
              <a:rPr lang="en-US" altLang="zh-CN" dirty="0"/>
              <a:t>NPCA AP and NPCA non-AP STA may have different views on the channel.</a:t>
            </a:r>
            <a:r>
              <a:rPr lang="en-US" altLang="zh-CN" dirty="0"/>
              <a:t> [1]</a:t>
            </a:r>
          </a:p>
          <a:p>
            <a:pPr lvl="1">
              <a:buFont typeface="Arial" panose="020B0604020202020204" pitchFamily="34" charset="0"/>
              <a:buChar char="•"/>
            </a:pPr>
            <a:r>
              <a:rPr lang="en-US" altLang="zh-CN" dirty="0"/>
              <a:t>Both of them </a:t>
            </a:r>
            <a:r>
              <a:rPr lang="en-US" altLang="zh-CN" dirty="0" smtClean="0"/>
              <a:t>may do </a:t>
            </a:r>
            <a:r>
              <a:rPr lang="en-US" altLang="zh-CN" dirty="0"/>
              <a:t>NPCA switching independently </a:t>
            </a:r>
            <a:r>
              <a:rPr lang="en-US" altLang="zh-CN" dirty="0" smtClean="0"/>
              <a:t>while the other does </a:t>
            </a:r>
            <a:r>
              <a:rPr lang="en-US" altLang="zh-CN" dirty="0" smtClean="0"/>
              <a:t>not. The </a:t>
            </a:r>
            <a:r>
              <a:rPr lang="en-US" altLang="zh-CN" dirty="0" smtClean="0"/>
              <a:t>one switching to NPCA PCH may </a:t>
            </a:r>
          </a:p>
          <a:p>
            <a:pPr marL="1200150" lvl="2" indent="-285750">
              <a:buFont typeface="Wingdings" panose="05000000000000000000" pitchFamily="2" charset="2"/>
              <a:buChar char="Ø"/>
            </a:pPr>
            <a:r>
              <a:rPr lang="en-US" altLang="zh-CN" dirty="0" smtClean="0"/>
              <a:t>Try to transmit to the other with no ACK for it.</a:t>
            </a:r>
          </a:p>
          <a:p>
            <a:pPr marL="1200150" lvl="2" indent="-285750">
              <a:buFont typeface="Wingdings" panose="05000000000000000000" pitchFamily="2" charset="2"/>
              <a:buChar char="Ø"/>
            </a:pPr>
            <a:r>
              <a:rPr lang="en-US" altLang="zh-CN" dirty="0" smtClean="0"/>
              <a:t>Wait for the other transmitting to </a:t>
            </a:r>
            <a:r>
              <a:rPr lang="en-US" altLang="zh-CN" dirty="0" smtClean="0"/>
              <a:t>it.</a:t>
            </a:r>
            <a:endParaRPr lang="en-US" altLang="zh-CN" dirty="0" smtClean="0"/>
          </a:p>
          <a:p>
            <a:pPr>
              <a:buFont typeface="Arial" panose="020B0604020202020204" pitchFamily="34" charset="0"/>
              <a:buChar char="•"/>
            </a:pPr>
            <a:r>
              <a:rPr lang="en-US" altLang="zh-CN" dirty="0" smtClean="0"/>
              <a:t>Even some contributions have proposed solutions from the perspective of  avoiding useless transmissions or switches </a:t>
            </a:r>
            <a:r>
              <a:rPr lang="en-US" altLang="zh-CN" b="0" dirty="0" smtClean="0"/>
              <a:t>[1-3] </a:t>
            </a:r>
            <a:r>
              <a:rPr lang="en-US" altLang="zh-CN" dirty="0"/>
              <a:t>,designing </a:t>
            </a:r>
            <a:r>
              <a:rPr lang="en-US" altLang="zh-CN" dirty="0" smtClean="0"/>
              <a:t>switch back rules that can recognize useless switches is beneficial.</a:t>
            </a:r>
            <a:endParaRPr lang="en-US" altLang="zh-CN"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页脚占位符 4"/>
          <p:cNvSpPr>
            <a:spLocks noGrp="1"/>
          </p:cNvSpPr>
          <p:nvPr>
            <p:ph type="ftr" idx="14"/>
          </p:nvPr>
        </p:nvSpPr>
        <p:spPr/>
        <p:txBody>
          <a:bodyPr/>
          <a:lstStyle/>
          <a:p>
            <a:r>
              <a:rPr lang="en-GB" smtClean="0"/>
              <a:t>Yingqiao Quan, Spreadtrum</a:t>
            </a:r>
            <a:endParaRPr lang="en-GB" dirty="0"/>
          </a:p>
        </p:txBody>
      </p:sp>
      <p:sp>
        <p:nvSpPr>
          <p:cNvPr id="6" name="日期占位符 5"/>
          <p:cNvSpPr>
            <a:spLocks noGrp="1"/>
          </p:cNvSpPr>
          <p:nvPr>
            <p:ph type="dt" idx="15"/>
          </p:nvPr>
        </p:nvSpPr>
        <p:spPr/>
        <p:txBody>
          <a:bodyPr/>
          <a:lstStyle/>
          <a:p>
            <a:r>
              <a:rPr lang="en-US" altLang="zh-CN" smtClean="0"/>
              <a:t>June 2025</a:t>
            </a:r>
            <a:endParaRPr lang="en-GB" dirty="0"/>
          </a:p>
        </p:txBody>
      </p:sp>
    </p:spTree>
    <p:extLst>
      <p:ext uri="{BB962C8B-B14F-4D97-AF65-F5344CB8AC3E}">
        <p14:creationId xmlns:p14="http://schemas.microsoft.com/office/powerpoint/2010/main" val="6116458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idx="4294967295"/>
          </p:nvPr>
        </p:nvSpPr>
        <p:spPr>
          <a:xfrm>
            <a:off x="914401" y="685801"/>
            <a:ext cx="10361084" cy="1065213"/>
          </a:xfrm>
        </p:spPr>
        <p:txBody>
          <a:bodyPr/>
          <a:lstStyle/>
          <a:p>
            <a:r>
              <a:rPr lang="en-US" altLang="zh-CN" dirty="0"/>
              <a:t>S</a:t>
            </a:r>
            <a:r>
              <a:rPr lang="en-US" altLang="zh-CN" dirty="0" smtClean="0"/>
              <a:t>witching back for NPCA </a:t>
            </a:r>
            <a:endParaRPr lang="zh-CN" altLang="en-US" dirty="0"/>
          </a:p>
        </p:txBody>
      </p:sp>
      <p:sp>
        <p:nvSpPr>
          <p:cNvPr id="3" name="内容占位符 2"/>
          <p:cNvSpPr>
            <a:spLocks noGrp="1"/>
          </p:cNvSpPr>
          <p:nvPr>
            <p:ph idx="1"/>
          </p:nvPr>
        </p:nvSpPr>
        <p:spPr/>
        <p:txBody>
          <a:bodyPr/>
          <a:lstStyle/>
          <a:p>
            <a:pPr>
              <a:buFont typeface="Arial" panose="020B0604020202020204" pitchFamily="34" charset="0"/>
              <a:buChar char="•"/>
            </a:pPr>
            <a:r>
              <a:rPr lang="en-US" altLang="zh-CN" dirty="0" smtClean="0"/>
              <a:t>The end time of NPCA</a:t>
            </a:r>
            <a:r>
              <a:rPr lang="zh-CN" altLang="en-US" dirty="0"/>
              <a:t> </a:t>
            </a:r>
            <a:r>
              <a:rPr lang="en-US" altLang="zh-CN" dirty="0" smtClean="0"/>
              <a:t>duration should be taken into consideration.</a:t>
            </a:r>
          </a:p>
          <a:p>
            <a:pPr>
              <a:buFont typeface="Arial" panose="020B0604020202020204" pitchFamily="34" charset="0"/>
              <a:buChar char="•"/>
            </a:pPr>
            <a:r>
              <a:rPr lang="en-US" altLang="zh-CN" dirty="0" smtClean="0"/>
              <a:t>But it </a:t>
            </a:r>
            <a:r>
              <a:rPr lang="en-US" altLang="zh-CN" dirty="0"/>
              <a:t>is unwise </a:t>
            </a:r>
            <a:r>
              <a:rPr lang="en-US" altLang="zh-CN" dirty="0" smtClean="0"/>
              <a:t>for a NPCA</a:t>
            </a:r>
            <a:r>
              <a:rPr lang="zh-CN" altLang="en-US" dirty="0"/>
              <a:t> </a:t>
            </a:r>
            <a:r>
              <a:rPr lang="en-US" altLang="zh-CN" dirty="0" smtClean="0"/>
              <a:t>STA to stay on the NPCA PCH </a:t>
            </a:r>
            <a:r>
              <a:rPr lang="en-US" altLang="zh-CN" dirty="0"/>
              <a:t>until the end of NPCA duration (the basic NAV expires on the primary channel).</a:t>
            </a:r>
          </a:p>
          <a:p>
            <a:pPr lvl="1">
              <a:buFont typeface="Arial" panose="020B0604020202020204" pitchFamily="34" charset="0"/>
              <a:buChar char="•"/>
            </a:pPr>
            <a:r>
              <a:rPr lang="en-US" altLang="zh-CN" dirty="0"/>
              <a:t>The TXOP on the primary channel might be truncated.</a:t>
            </a:r>
          </a:p>
          <a:p>
            <a:pPr lvl="1">
              <a:buFont typeface="Arial" panose="020B0604020202020204" pitchFamily="34" charset="0"/>
              <a:buChar char="•"/>
            </a:pPr>
            <a:r>
              <a:rPr lang="en-US" altLang="zh-CN" dirty="0"/>
              <a:t>There might be another OBSS transmission to refresh the </a:t>
            </a:r>
            <a:r>
              <a:rPr lang="en-US" altLang="zh-CN" dirty="0" err="1"/>
              <a:t>NAVSync</a:t>
            </a:r>
            <a:r>
              <a:rPr lang="en-US" altLang="zh-CN" dirty="0"/>
              <a:t> Timer.</a:t>
            </a:r>
            <a:endParaRPr lang="en-US" altLang="zh-CN" dirty="0" smtClean="0"/>
          </a:p>
          <a:p>
            <a:pPr>
              <a:buFont typeface="Arial" panose="020B0604020202020204" pitchFamily="34" charset="0"/>
              <a:buChar char="•"/>
            </a:pPr>
            <a:r>
              <a:rPr lang="en-US" altLang="zh-CN" dirty="0" smtClean="0"/>
              <a:t>NPCA switching back rules should take them into consideration. </a:t>
            </a:r>
          </a:p>
          <a:p>
            <a:pPr lvl="1">
              <a:buFont typeface="Arial" panose="020B0604020202020204" pitchFamily="34" charset="0"/>
              <a:buChar char="•"/>
            </a:pPr>
            <a:r>
              <a:rPr lang="en-US" altLang="zh-CN" dirty="0"/>
              <a:t>A simple solution: if the time left is less than a NPCA Transmission Threshold, the STA and AP switch back; otherwise, the STA and AP may keep retrying</a:t>
            </a:r>
            <a:r>
              <a:rPr lang="en-US" altLang="zh-CN" dirty="0" smtClean="0"/>
              <a:t>. </a:t>
            </a:r>
            <a:r>
              <a:rPr lang="en-US" altLang="zh-CN" dirty="0" smtClean="0"/>
              <a:t>[4]</a:t>
            </a:r>
            <a:endParaRPr lang="en-US" altLang="zh-CN" dirty="0" smtClean="0"/>
          </a:p>
          <a:p>
            <a:pPr lvl="1">
              <a:buFont typeface="Arial" panose="020B0604020202020204" pitchFamily="34" charset="0"/>
              <a:buChar char="•"/>
            </a:pPr>
            <a:r>
              <a:rPr lang="en-US" altLang="zh-CN" dirty="0" smtClean="0"/>
              <a:t>Another solution : immediately </a:t>
            </a:r>
            <a:r>
              <a:rPr lang="en-US" altLang="zh-CN" dirty="0"/>
              <a:t>when NPCA STA detects that a peer NPCA STA (AP or non-AP STA) is on primary </a:t>
            </a:r>
            <a:r>
              <a:rPr lang="en-US" altLang="zh-CN" dirty="0" smtClean="0"/>
              <a:t>channel. </a:t>
            </a:r>
            <a:r>
              <a:rPr lang="en-US" altLang="zh-CN" dirty="0" smtClean="0"/>
              <a:t>[5]</a:t>
            </a:r>
            <a:endParaRPr lang="en-US" altLang="zh-CN" dirty="0"/>
          </a:p>
          <a:p>
            <a:pPr lvl="1">
              <a:buFont typeface="Arial" panose="020B0604020202020204" pitchFamily="34" charset="0"/>
              <a:buChar char="•"/>
            </a:pPr>
            <a:endParaRPr lang="en-US" altLang="zh-CN" dirty="0" smtClean="0"/>
          </a:p>
          <a:p>
            <a:pPr marL="457200" lvl="1" indent="0"/>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页脚占位符 4"/>
          <p:cNvSpPr>
            <a:spLocks noGrp="1"/>
          </p:cNvSpPr>
          <p:nvPr>
            <p:ph type="ftr" idx="14"/>
          </p:nvPr>
        </p:nvSpPr>
        <p:spPr/>
        <p:txBody>
          <a:bodyPr/>
          <a:lstStyle/>
          <a:p>
            <a:r>
              <a:rPr lang="en-GB" smtClean="0"/>
              <a:t>Yingqiao Quan, Spreadtrum</a:t>
            </a:r>
            <a:endParaRPr lang="en-GB" dirty="0"/>
          </a:p>
        </p:txBody>
      </p:sp>
      <p:sp>
        <p:nvSpPr>
          <p:cNvPr id="6" name="日期占位符 5"/>
          <p:cNvSpPr>
            <a:spLocks noGrp="1"/>
          </p:cNvSpPr>
          <p:nvPr>
            <p:ph type="dt" idx="15"/>
          </p:nvPr>
        </p:nvSpPr>
        <p:spPr/>
        <p:txBody>
          <a:bodyPr/>
          <a:lstStyle/>
          <a:p>
            <a:r>
              <a:rPr lang="en-US" altLang="zh-CN" smtClean="0"/>
              <a:t>June 2025</a:t>
            </a:r>
            <a:endParaRPr lang="en-GB" dirty="0"/>
          </a:p>
        </p:txBody>
      </p:sp>
    </p:spTree>
    <p:extLst>
      <p:ext uri="{BB962C8B-B14F-4D97-AF65-F5344CB8AC3E}">
        <p14:creationId xmlns:p14="http://schemas.microsoft.com/office/powerpoint/2010/main" val="782296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idx="4294967295"/>
          </p:nvPr>
        </p:nvSpPr>
        <p:spPr>
          <a:xfrm>
            <a:off x="914401" y="685801"/>
            <a:ext cx="10361084" cy="1065213"/>
          </a:xfrm>
        </p:spPr>
        <p:txBody>
          <a:bodyPr/>
          <a:lstStyle/>
          <a:p>
            <a:r>
              <a:rPr lang="en-US" altLang="zh-CN" dirty="0"/>
              <a:t>S</a:t>
            </a:r>
            <a:r>
              <a:rPr lang="en-US" altLang="zh-CN" dirty="0" smtClean="0"/>
              <a:t>witching back for NPCA </a:t>
            </a:r>
            <a:endParaRPr lang="zh-CN" altLang="en-US" dirty="0"/>
          </a:p>
        </p:txBody>
      </p:sp>
      <p:sp>
        <p:nvSpPr>
          <p:cNvPr id="3" name="内容占位符 2"/>
          <p:cNvSpPr>
            <a:spLocks noGrp="1"/>
          </p:cNvSpPr>
          <p:nvPr>
            <p:ph idx="1"/>
          </p:nvPr>
        </p:nvSpPr>
        <p:spPr>
          <a:xfrm>
            <a:off x="914400" y="1981201"/>
            <a:ext cx="10870231" cy="4113213"/>
          </a:xfrm>
        </p:spPr>
        <p:txBody>
          <a:bodyPr/>
          <a:lstStyle/>
          <a:p>
            <a:pPr>
              <a:buFont typeface="Arial" panose="020B0604020202020204" pitchFamily="34" charset="0"/>
              <a:buChar char="•"/>
            </a:pPr>
            <a:r>
              <a:rPr lang="en-US" altLang="zh-CN" dirty="0" smtClean="0"/>
              <a:t>Both of </a:t>
            </a:r>
            <a:r>
              <a:rPr lang="en-US" altLang="zh-CN" dirty="0"/>
              <a:t>solutions are </a:t>
            </a:r>
            <a:r>
              <a:rPr lang="en-US" altLang="zh-CN" dirty="0" smtClean="0"/>
              <a:t>attractive, based on them, we proposed that a NPCA STA that has switched to the NPCA PCH should initial switch back to the BSS primary channel </a:t>
            </a:r>
          </a:p>
          <a:p>
            <a:pPr marL="914400" lvl="1" indent="-457200">
              <a:buFont typeface="+mj-lt"/>
              <a:buAutoNum type="arabicPeriod"/>
            </a:pPr>
            <a:r>
              <a:rPr lang="en-US" altLang="zh-CN" dirty="0" smtClean="0"/>
              <a:t>When there are </a:t>
            </a:r>
            <a:r>
              <a:rPr lang="en-US" altLang="zh-CN" u="sng" dirty="0" smtClean="0"/>
              <a:t>no frame exchanges it participates </a:t>
            </a:r>
            <a:r>
              <a:rPr lang="en-US" altLang="zh-CN" dirty="0" smtClean="0"/>
              <a:t>in and </a:t>
            </a:r>
            <a:r>
              <a:rPr lang="en-US" altLang="zh-CN" u="sng" dirty="0" smtClean="0"/>
              <a:t>it recognizes the remainder time of NPCA duration is or will be less than the NPCA </a:t>
            </a:r>
            <a:r>
              <a:rPr lang="en-US" altLang="zh-CN" u="sng" dirty="0"/>
              <a:t>Transmission Threshold</a:t>
            </a:r>
            <a:r>
              <a:rPr lang="en-US" altLang="zh-CN" dirty="0" smtClean="0"/>
              <a:t>.</a:t>
            </a:r>
          </a:p>
          <a:p>
            <a:pPr marL="1314450" lvl="2" indent="-457200">
              <a:buFont typeface="Arial" panose="020B0604020202020204" pitchFamily="34" charset="0"/>
              <a:buChar char="•"/>
            </a:pPr>
            <a:r>
              <a:rPr lang="en-US" altLang="zh-CN" dirty="0" smtClean="0"/>
              <a:t>There might be 2 options for a NPCA STA to determine </a:t>
            </a:r>
            <a:r>
              <a:rPr lang="en-US" altLang="zh-CN" dirty="0"/>
              <a:t>that the remaining time is </a:t>
            </a:r>
            <a:r>
              <a:rPr lang="en-US" altLang="zh-CN" dirty="0" smtClean="0"/>
              <a:t>insufficient.</a:t>
            </a:r>
          </a:p>
          <a:p>
            <a:pPr marL="1314450" lvl="2" indent="-457200">
              <a:buFont typeface="Arial" panose="020B0604020202020204" pitchFamily="34" charset="0"/>
              <a:buChar char="•"/>
            </a:pPr>
            <a:r>
              <a:rPr lang="en-US" altLang="zh-CN" dirty="0"/>
              <a:t>These </a:t>
            </a:r>
            <a:r>
              <a:rPr lang="en-US" altLang="zh-CN" dirty="0" smtClean="0"/>
              <a:t>2 options </a:t>
            </a:r>
            <a:r>
              <a:rPr lang="en-US" altLang="zh-CN" dirty="0"/>
              <a:t>can be </a:t>
            </a:r>
            <a:r>
              <a:rPr lang="en-US" altLang="zh-CN" dirty="0" smtClean="0"/>
              <a:t>combined, meaning that the option whose conditions </a:t>
            </a:r>
            <a:r>
              <a:rPr lang="en-US" altLang="zh-CN" dirty="0"/>
              <a:t>are met first will be </a:t>
            </a:r>
            <a:r>
              <a:rPr lang="en-US" altLang="zh-CN" dirty="0" smtClean="0"/>
              <a:t>applicable</a:t>
            </a:r>
          </a:p>
          <a:p>
            <a:pPr marL="914400" lvl="1" indent="-457200">
              <a:buFont typeface="+mj-lt"/>
              <a:buAutoNum type="arabicPeriod"/>
            </a:pPr>
            <a:r>
              <a:rPr lang="en-US" altLang="zh-CN" dirty="0" smtClean="0"/>
              <a:t>After frame exchange with the peer NPCA STA on the NPCA PCH (another time threshold may be needed) .</a:t>
            </a:r>
          </a:p>
          <a:p>
            <a:pPr marL="914400" lvl="1" indent="-457200">
              <a:buFont typeface="+mj-lt"/>
              <a:buAutoNum type="arabicPeriod"/>
            </a:pPr>
            <a:r>
              <a:rPr lang="en-US" altLang="zh-CN" dirty="0" smtClean="0"/>
              <a:t>There is no response to the NPCA ICF it transmitted.</a:t>
            </a:r>
          </a:p>
          <a:p>
            <a:pPr marL="457200" lvl="1" indent="0"/>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页脚占位符 4"/>
          <p:cNvSpPr>
            <a:spLocks noGrp="1"/>
          </p:cNvSpPr>
          <p:nvPr>
            <p:ph type="ftr" idx="14"/>
          </p:nvPr>
        </p:nvSpPr>
        <p:spPr/>
        <p:txBody>
          <a:bodyPr/>
          <a:lstStyle/>
          <a:p>
            <a:r>
              <a:rPr lang="en-GB" smtClean="0"/>
              <a:t>Yingqiao Quan, Spreadtrum</a:t>
            </a:r>
            <a:endParaRPr lang="en-GB" dirty="0"/>
          </a:p>
        </p:txBody>
      </p:sp>
      <p:sp>
        <p:nvSpPr>
          <p:cNvPr id="6" name="日期占位符 5"/>
          <p:cNvSpPr>
            <a:spLocks noGrp="1"/>
          </p:cNvSpPr>
          <p:nvPr>
            <p:ph type="dt" idx="15"/>
          </p:nvPr>
        </p:nvSpPr>
        <p:spPr/>
        <p:txBody>
          <a:bodyPr/>
          <a:lstStyle/>
          <a:p>
            <a:r>
              <a:rPr lang="en-US" altLang="zh-CN" smtClean="0"/>
              <a:t>June 2025</a:t>
            </a:r>
            <a:endParaRPr lang="en-GB" dirty="0"/>
          </a:p>
        </p:txBody>
      </p:sp>
    </p:spTree>
    <p:extLst>
      <p:ext uri="{BB962C8B-B14F-4D97-AF65-F5344CB8AC3E}">
        <p14:creationId xmlns:p14="http://schemas.microsoft.com/office/powerpoint/2010/main" val="4565785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idx="4294967295"/>
          </p:nvPr>
        </p:nvSpPr>
        <p:spPr>
          <a:xfrm>
            <a:off x="914401" y="685801"/>
            <a:ext cx="10361084" cy="1065213"/>
          </a:xfrm>
        </p:spPr>
        <p:txBody>
          <a:bodyPr/>
          <a:lstStyle/>
          <a:p>
            <a:r>
              <a:rPr lang="en-US" altLang="zh-CN" dirty="0" smtClean="0"/>
              <a:t>Option 1</a:t>
            </a:r>
            <a:endParaRPr lang="zh-CN" altLang="en-US" dirty="0"/>
          </a:p>
        </p:txBody>
      </p:sp>
      <p:sp>
        <p:nvSpPr>
          <p:cNvPr id="3" name="内容占位符 2"/>
          <p:cNvSpPr>
            <a:spLocks noGrp="1"/>
          </p:cNvSpPr>
          <p:nvPr>
            <p:ph idx="1"/>
          </p:nvPr>
        </p:nvSpPr>
        <p:spPr>
          <a:xfrm>
            <a:off x="827743" y="1484784"/>
            <a:ext cx="4965575" cy="4113213"/>
          </a:xfrm>
        </p:spPr>
        <p:txBody>
          <a:bodyPr/>
          <a:lstStyle/>
          <a:p>
            <a:pPr marL="457200">
              <a:buFont typeface="Arial" panose="020B0604020202020204" pitchFamily="34" charset="0"/>
              <a:buChar char="•"/>
            </a:pPr>
            <a:r>
              <a:rPr lang="en-US" altLang="zh-CN" dirty="0" smtClean="0"/>
              <a:t>Option 1. The time from the current time to the end of NPCA duration  is less than the threshold. </a:t>
            </a:r>
          </a:p>
          <a:p>
            <a:pPr marL="857250" lvl="1" indent="-342900">
              <a:buFont typeface="Wingdings" panose="05000000000000000000" pitchFamily="2" charset="2"/>
              <a:buChar char="Ø"/>
            </a:pPr>
            <a:r>
              <a:rPr lang="en-US" altLang="zh-CN" dirty="0" smtClean="0"/>
              <a:t>This </a:t>
            </a:r>
            <a:r>
              <a:rPr lang="en-US" altLang="zh-CN" dirty="0"/>
              <a:t>still applies even when unknown interference signals are </a:t>
            </a:r>
            <a:r>
              <a:rPr lang="en-US" altLang="zh-CN" dirty="0" smtClean="0"/>
              <a:t>detected on the NPCA PCH.</a:t>
            </a:r>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页脚占位符 4"/>
          <p:cNvSpPr>
            <a:spLocks noGrp="1"/>
          </p:cNvSpPr>
          <p:nvPr>
            <p:ph type="ftr" idx="14"/>
          </p:nvPr>
        </p:nvSpPr>
        <p:spPr/>
        <p:txBody>
          <a:bodyPr/>
          <a:lstStyle/>
          <a:p>
            <a:r>
              <a:rPr lang="en-GB" smtClean="0"/>
              <a:t>Yingqiao Quan, Spreadtrum</a:t>
            </a:r>
            <a:endParaRPr lang="en-GB" dirty="0"/>
          </a:p>
        </p:txBody>
      </p:sp>
      <p:sp>
        <p:nvSpPr>
          <p:cNvPr id="6" name="日期占位符 5"/>
          <p:cNvSpPr>
            <a:spLocks noGrp="1"/>
          </p:cNvSpPr>
          <p:nvPr>
            <p:ph type="dt" idx="15"/>
          </p:nvPr>
        </p:nvSpPr>
        <p:spPr/>
        <p:txBody>
          <a:bodyPr/>
          <a:lstStyle/>
          <a:p>
            <a:r>
              <a:rPr lang="en-US" altLang="zh-CN" smtClean="0"/>
              <a:t>June 2025</a:t>
            </a:r>
            <a:endParaRPr lang="en-GB" dirty="0"/>
          </a:p>
        </p:txBody>
      </p:sp>
      <p:pic>
        <p:nvPicPr>
          <p:cNvPr id="9" name="图片 8"/>
          <p:cNvPicPr>
            <a:picLocks noChangeAspect="1"/>
          </p:cNvPicPr>
          <p:nvPr/>
        </p:nvPicPr>
        <p:blipFill>
          <a:blip r:embed="rId3"/>
          <a:stretch>
            <a:fillRect/>
          </a:stretch>
        </p:blipFill>
        <p:spPr>
          <a:xfrm>
            <a:off x="5879976" y="1422369"/>
            <a:ext cx="6236990" cy="5053045"/>
          </a:xfrm>
          <a:prstGeom prst="rect">
            <a:avLst/>
          </a:prstGeom>
        </p:spPr>
      </p:pic>
    </p:spTree>
    <p:extLst>
      <p:ext uri="{BB962C8B-B14F-4D97-AF65-F5344CB8AC3E}">
        <p14:creationId xmlns:p14="http://schemas.microsoft.com/office/powerpoint/2010/main" val="25973839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idx="4294967295"/>
          </p:nvPr>
        </p:nvSpPr>
        <p:spPr>
          <a:xfrm>
            <a:off x="914401" y="685801"/>
            <a:ext cx="10361084" cy="1065213"/>
          </a:xfrm>
        </p:spPr>
        <p:txBody>
          <a:bodyPr/>
          <a:lstStyle/>
          <a:p>
            <a:r>
              <a:rPr lang="en-US" altLang="zh-CN" dirty="0" smtClean="0"/>
              <a:t>Option 2</a:t>
            </a:r>
            <a:endParaRPr lang="zh-CN" altLang="en-US" dirty="0"/>
          </a:p>
        </p:txBody>
      </p:sp>
      <p:sp>
        <p:nvSpPr>
          <p:cNvPr id="3" name="内容占位符 2"/>
          <p:cNvSpPr>
            <a:spLocks noGrp="1"/>
          </p:cNvSpPr>
          <p:nvPr>
            <p:ph idx="1"/>
          </p:nvPr>
        </p:nvSpPr>
        <p:spPr>
          <a:xfrm>
            <a:off x="827743" y="1484784"/>
            <a:ext cx="4965575" cy="5354167"/>
          </a:xfrm>
        </p:spPr>
        <p:txBody>
          <a:bodyPr/>
          <a:lstStyle/>
          <a:p>
            <a:pPr marL="457200">
              <a:buFont typeface="Arial" panose="020B0604020202020204" pitchFamily="34" charset="0"/>
              <a:buChar char="•"/>
            </a:pPr>
            <a:r>
              <a:rPr lang="en-US" altLang="zh-CN" dirty="0" smtClean="0"/>
              <a:t>Option 2. </a:t>
            </a:r>
            <a:r>
              <a:rPr lang="en-US" altLang="zh-CN" dirty="0"/>
              <a:t>The time from the end of PPDU/TXOP to the end of NPCA duration is less than the threshold. </a:t>
            </a:r>
            <a:endParaRPr lang="en-US" altLang="zh-CN" dirty="0" smtClean="0"/>
          </a:p>
          <a:p>
            <a:pPr lvl="1">
              <a:buFont typeface="Arial" panose="020B0604020202020204" pitchFamily="34" charset="0"/>
              <a:buChar char="•"/>
            </a:pPr>
            <a:r>
              <a:rPr lang="en-US" altLang="zh-CN" dirty="0" smtClean="0"/>
              <a:t>In this option, </a:t>
            </a:r>
            <a:r>
              <a:rPr lang="en-US" altLang="zh-CN" dirty="0"/>
              <a:t>the specific switch back time (point) is not clearly defined, as it depends on when the STA recognizes that the remaining time is insufficient</a:t>
            </a:r>
            <a:r>
              <a:rPr lang="en-US" altLang="zh-CN" dirty="0" smtClean="0"/>
              <a:t>.</a:t>
            </a:r>
          </a:p>
          <a:p>
            <a:pPr lvl="1">
              <a:buFont typeface="Arial" panose="020B0604020202020204" pitchFamily="34" charset="0"/>
              <a:buChar char="•"/>
            </a:pPr>
            <a:r>
              <a:rPr lang="en-US" altLang="zh-CN" dirty="0" smtClean="0"/>
              <a:t>When </a:t>
            </a:r>
            <a:r>
              <a:rPr lang="en-US" altLang="zh-CN" dirty="0"/>
              <a:t>it decode part of OBSS PPDUs on the NPCA PCH, it </a:t>
            </a:r>
            <a:r>
              <a:rPr lang="en-US" altLang="zh-CN" b="1" u="sng" dirty="0"/>
              <a:t>can</a:t>
            </a:r>
            <a:r>
              <a:rPr lang="en-US" altLang="zh-CN" dirty="0"/>
              <a:t> initial switch back procedure </a:t>
            </a:r>
            <a:r>
              <a:rPr lang="en-US" altLang="zh-CN" dirty="0" smtClean="0"/>
              <a:t>.</a:t>
            </a:r>
          </a:p>
          <a:p>
            <a:pPr lvl="1">
              <a:buFont typeface="Arial" panose="020B0604020202020204" pitchFamily="34" charset="0"/>
              <a:buChar char="•"/>
            </a:pPr>
            <a:r>
              <a:rPr lang="en-US" altLang="zh-CN" dirty="0" smtClean="0"/>
              <a:t>It should ensure </a:t>
            </a:r>
            <a:r>
              <a:rPr lang="en-US" altLang="zh-CN" dirty="0"/>
              <a:t>finishing the </a:t>
            </a:r>
            <a:r>
              <a:rPr lang="en-US" altLang="zh-CN" dirty="0" smtClean="0"/>
              <a:t>NPCA switching </a:t>
            </a:r>
            <a:r>
              <a:rPr lang="en-US" altLang="zh-CN" dirty="0"/>
              <a:t>back before the end of this OBSS PPDU/TXOP or before the end of NPCA duration. </a:t>
            </a:r>
          </a:p>
          <a:p>
            <a:pPr lvl="1">
              <a:buFont typeface="Arial" panose="020B0604020202020204" pitchFamily="34" charset="0"/>
              <a:buChar char="•"/>
            </a:pPr>
            <a:endParaRPr lang="en-US" altLang="zh-CN"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页脚占位符 4"/>
          <p:cNvSpPr>
            <a:spLocks noGrp="1"/>
          </p:cNvSpPr>
          <p:nvPr>
            <p:ph type="ftr" idx="14"/>
          </p:nvPr>
        </p:nvSpPr>
        <p:spPr/>
        <p:txBody>
          <a:bodyPr/>
          <a:lstStyle/>
          <a:p>
            <a:r>
              <a:rPr lang="en-GB" smtClean="0"/>
              <a:t>Yingqiao Quan, Spreadtrum</a:t>
            </a:r>
            <a:endParaRPr lang="en-GB" dirty="0"/>
          </a:p>
        </p:txBody>
      </p:sp>
      <p:sp>
        <p:nvSpPr>
          <p:cNvPr id="6" name="日期占位符 5"/>
          <p:cNvSpPr>
            <a:spLocks noGrp="1"/>
          </p:cNvSpPr>
          <p:nvPr>
            <p:ph type="dt" idx="15"/>
          </p:nvPr>
        </p:nvSpPr>
        <p:spPr/>
        <p:txBody>
          <a:bodyPr/>
          <a:lstStyle/>
          <a:p>
            <a:r>
              <a:rPr lang="en-US" altLang="zh-CN" smtClean="0"/>
              <a:t>June 2025</a:t>
            </a:r>
            <a:endParaRPr lang="en-GB" dirty="0"/>
          </a:p>
        </p:txBody>
      </p:sp>
      <p:pic>
        <p:nvPicPr>
          <p:cNvPr id="7" name="图片 6"/>
          <p:cNvPicPr>
            <a:picLocks noChangeAspect="1"/>
          </p:cNvPicPr>
          <p:nvPr/>
        </p:nvPicPr>
        <p:blipFill>
          <a:blip r:embed="rId3"/>
          <a:stretch>
            <a:fillRect/>
          </a:stretch>
        </p:blipFill>
        <p:spPr>
          <a:xfrm>
            <a:off x="5848022" y="1556792"/>
            <a:ext cx="6343977" cy="5139723"/>
          </a:xfrm>
          <a:prstGeom prst="rect">
            <a:avLst/>
          </a:prstGeom>
        </p:spPr>
      </p:pic>
    </p:spTree>
    <p:extLst>
      <p:ext uri="{BB962C8B-B14F-4D97-AF65-F5344CB8AC3E}">
        <p14:creationId xmlns:p14="http://schemas.microsoft.com/office/powerpoint/2010/main" val="3669015498"/>
      </p:ext>
    </p:extLst>
  </p:cSld>
  <p:clrMapOvr>
    <a:masterClrMapping/>
  </p:clrMapOvr>
</p:sld>
</file>

<file path=ppt/theme/theme1.xml><?xml version="1.0" encoding="utf-8"?>
<a:theme xmlns:a="http://schemas.openxmlformats.org/drawingml/2006/main" name="Office 主题​​">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13385</TotalTime>
  <Words>1708</Words>
  <Application>Microsoft Office PowerPoint</Application>
  <PresentationFormat>宽屏</PresentationFormat>
  <Paragraphs>180</Paragraphs>
  <Slides>11</Slides>
  <Notes>11</Notes>
  <HiddenSlides>0</HiddenSlides>
  <MMClips>0</MMClips>
  <ScaleCrop>false</ScaleCrop>
  <HeadingPairs>
    <vt:vector size="8" baseType="variant">
      <vt:variant>
        <vt:lpstr>已用的字体</vt:lpstr>
      </vt:variant>
      <vt:variant>
        <vt:i4>7</vt:i4>
      </vt:variant>
      <vt:variant>
        <vt:lpstr>主题</vt:lpstr>
      </vt:variant>
      <vt:variant>
        <vt:i4>1</vt:i4>
      </vt:variant>
      <vt:variant>
        <vt:lpstr>嵌入 OLE 服务器</vt:lpstr>
      </vt:variant>
      <vt:variant>
        <vt:i4>1</vt:i4>
      </vt:variant>
      <vt:variant>
        <vt:lpstr>幻灯片标题</vt:lpstr>
      </vt:variant>
      <vt:variant>
        <vt:i4>11</vt:i4>
      </vt:variant>
    </vt:vector>
  </HeadingPairs>
  <TitlesOfParts>
    <vt:vector size="20" baseType="lpstr">
      <vt:lpstr>Arial Unicode MS</vt:lpstr>
      <vt:lpstr>MS Gothic</vt:lpstr>
      <vt:lpstr>华文中宋</vt:lpstr>
      <vt:lpstr>宋体</vt:lpstr>
      <vt:lpstr>Arial</vt:lpstr>
      <vt:lpstr>Times New Roman</vt:lpstr>
      <vt:lpstr>Wingdings</vt:lpstr>
      <vt:lpstr>Office 主题​​</vt:lpstr>
      <vt:lpstr>Document</vt:lpstr>
      <vt:lpstr>Discussion on NPCA switch back</vt:lpstr>
      <vt:lpstr>Abstract</vt:lpstr>
      <vt:lpstr>EMLSR switch back</vt:lpstr>
      <vt:lpstr>EMLSR vs NPCA</vt:lpstr>
      <vt:lpstr>Remaining Issues for NPCA switch back</vt:lpstr>
      <vt:lpstr>Switching back for NPCA </vt:lpstr>
      <vt:lpstr>Switching back for NPCA </vt:lpstr>
      <vt:lpstr>Option 1</vt:lpstr>
      <vt:lpstr>Option 2</vt:lpstr>
      <vt:lpstr>Conclusion</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Discussion on NPCA switch back</dc:title>
  <dc:creator>Yingqiao Quan</dc:creator>
  <cp:lastModifiedBy>Yingqiao Quan</cp:lastModifiedBy>
  <cp:revision>48</cp:revision>
  <cp:lastPrinted>1601-01-01T00:00:00Z</cp:lastPrinted>
  <dcterms:created xsi:type="dcterms:W3CDTF">2025-06-13T02:54:22Z</dcterms:created>
  <dcterms:modified xsi:type="dcterms:W3CDTF">2025-06-30T09:07:48Z</dcterms:modified>
</cp:coreProperties>
</file>