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9"/>
  </p:notesMasterIdLst>
  <p:handoutMasterIdLst>
    <p:handoutMasterId r:id="rId10"/>
  </p:handoutMasterIdLst>
  <p:sldIdLst>
    <p:sldId id="256" r:id="rId2"/>
    <p:sldId id="257" r:id="rId3"/>
    <p:sldId id="262" r:id="rId4"/>
    <p:sldId id="266" r:id="rId5"/>
    <p:sldId id="953" r:id="rId6"/>
    <p:sldId id="274" r:id="rId7"/>
    <p:sldId id="264"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660"/>
  </p:normalViewPr>
  <p:slideViewPr>
    <p:cSldViewPr>
      <p:cViewPr>
        <p:scale>
          <a:sx n="75" d="100"/>
          <a:sy n="75" d="100"/>
        </p:scale>
        <p:origin x="883" y="21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p:scale>
          <a:sx n="100" d="100"/>
          <a:sy n="100" d="100"/>
        </p:scale>
        <p:origin x="2376" y="-1123"/>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6/30/2025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78484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2371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5171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March 2024</a:t>
            </a:r>
            <a:endParaRPr lang="en-GB" dirty="0"/>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December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Date Placeholder 4"/>
          <p:cNvSpPr>
            <a:spLocks noGrp="1"/>
          </p:cNvSpPr>
          <p:nvPr>
            <p:ph type="dt" idx="10"/>
          </p:nvPr>
        </p:nvSpPr>
        <p:spPr/>
        <p:txBody>
          <a:bodyPr/>
          <a:lstStyle>
            <a:lvl1pPr>
              <a:defRPr/>
            </a:lvl1pPr>
          </a:lstStyle>
          <a:p>
            <a:r>
              <a:rPr lang="en-US" altLang="zh-CN"/>
              <a:t>December 2023</a:t>
            </a:r>
            <a:endParaRPr lang="en-GB"/>
          </a:p>
        </p:txBody>
      </p:sp>
      <p:sp>
        <p:nvSpPr>
          <p:cNvPr id="6" name="Footer Placeholder 5"/>
          <p:cNvSpPr>
            <a:spLocks noGrp="1"/>
          </p:cNvSpPr>
          <p:nvPr>
            <p:ph type="ftr" idx="11"/>
          </p:nvPr>
        </p:nvSpPr>
        <p:spPr/>
        <p:txBody>
          <a:bodyPr/>
          <a:lstStyle>
            <a:lvl1pPr>
              <a:defRPr/>
            </a:lvl1pPr>
          </a:lstStyle>
          <a:p>
            <a:r>
              <a:rPr lang="it-IT"/>
              <a:t>Hui Che et al., Ruijie Networks Co., Ltd</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Date Placeholder 6"/>
          <p:cNvSpPr>
            <a:spLocks noGrp="1"/>
          </p:cNvSpPr>
          <p:nvPr>
            <p:ph type="dt" idx="10"/>
          </p:nvPr>
        </p:nvSpPr>
        <p:spPr/>
        <p:txBody>
          <a:bodyPr/>
          <a:lstStyle>
            <a:lvl1pPr>
              <a:defRPr/>
            </a:lvl1pPr>
          </a:lstStyle>
          <a:p>
            <a:r>
              <a:rPr lang="en-US" altLang="zh-CN"/>
              <a:t>December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Hui Che et al., Ruijie Networks Co., Ltd</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ltLang="zh-CN"/>
              <a:t>December 2023</a:t>
            </a:r>
            <a:endParaRPr lang="en-GB"/>
          </a:p>
        </p:txBody>
      </p:sp>
      <p:sp>
        <p:nvSpPr>
          <p:cNvPr id="4" name="Footer Placeholder 3"/>
          <p:cNvSpPr>
            <a:spLocks noGrp="1"/>
          </p:cNvSpPr>
          <p:nvPr>
            <p:ph type="ftr" idx="11"/>
          </p:nvPr>
        </p:nvSpPr>
        <p:spPr/>
        <p:txBody>
          <a:bodyPr/>
          <a:lstStyle>
            <a:lvl1pPr>
              <a:defRPr/>
            </a:lvl1pPr>
          </a:lstStyle>
          <a:p>
            <a:r>
              <a:rPr lang="it-IT"/>
              <a:t>Hui Che et al., Ruijie Networks Co., Ltd</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December 2023</a:t>
            </a:r>
            <a:endParaRPr lang="en-GB"/>
          </a:p>
        </p:txBody>
      </p:sp>
      <p:sp>
        <p:nvSpPr>
          <p:cNvPr id="3" name="Footer Placeholder 2"/>
          <p:cNvSpPr>
            <a:spLocks noGrp="1"/>
          </p:cNvSpPr>
          <p:nvPr>
            <p:ph type="ftr" idx="11"/>
          </p:nvPr>
        </p:nvSpPr>
        <p:spPr/>
        <p:txBody>
          <a:bodyPr/>
          <a:lstStyle>
            <a:lvl1pPr>
              <a:defRPr/>
            </a:lvl1pPr>
          </a:lstStyle>
          <a:p>
            <a:r>
              <a:rPr lang="it-IT"/>
              <a:t>Hui Che et al., Ruijie Networks Co., Ltd</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Date Placeholder 3"/>
          <p:cNvSpPr>
            <a:spLocks noGrp="1"/>
          </p:cNvSpPr>
          <p:nvPr>
            <p:ph type="dt" idx="10"/>
          </p:nvPr>
        </p:nvSpPr>
        <p:spPr/>
        <p:txBody>
          <a:bodyPr/>
          <a:lstStyle>
            <a:lvl1pPr>
              <a:defRPr/>
            </a:lvl1pPr>
          </a:lstStyle>
          <a:p>
            <a:r>
              <a:rPr lang="en-US" altLang="zh-CN"/>
              <a:t>December 2023</a:t>
            </a:r>
            <a:endParaRPr lang="en-GB"/>
          </a:p>
        </p:txBody>
      </p:sp>
      <p:sp>
        <p:nvSpPr>
          <p:cNvPr id="5" name="Footer Placeholder 4"/>
          <p:cNvSpPr>
            <a:spLocks noGrp="1"/>
          </p:cNvSpPr>
          <p:nvPr>
            <p:ph type="ftr" idx="11"/>
          </p:nvPr>
        </p:nvSpPr>
        <p:spPr/>
        <p:txBody>
          <a:bodyPr/>
          <a:lstStyle>
            <a:lvl1pPr>
              <a:defRPr/>
            </a:lvl1pPr>
          </a:lstStyle>
          <a:p>
            <a:r>
              <a:rPr lang="it-IT"/>
              <a:t>Hui Che et al., Ruijie Networks Co., Ltd</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Hui Che et al., Ruijie Networks Co., Ltd</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25</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1088</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1481751368"/>
              </p:ext>
            </p:extLst>
          </p:nvPr>
        </p:nvGraphicFramePr>
        <p:xfrm>
          <a:off x="2103160" y="3615091"/>
          <a:ext cx="8385328" cy="1183611"/>
        </p:xfrm>
        <a:graphic>
          <a:graphicData uri="http://schemas.openxmlformats.org/drawingml/2006/table">
            <a:tbl>
              <a:tblPr firstRow="1" bandRow="1">
                <a:tableStyleId>{5940675A-B579-460E-94D1-54222C63F5DA}</a:tableStyleId>
              </a:tblPr>
              <a:tblGrid>
                <a:gridCol w="1437555">
                  <a:extLst>
                    <a:ext uri="{9D8B030D-6E8A-4147-A177-3AD203B41FA5}">
                      <a16:colId xmlns:a16="http://schemas.microsoft.com/office/drawing/2014/main" val="20000"/>
                    </a:ext>
                  </a:extLst>
                </a:gridCol>
                <a:gridCol w="2411268">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2592289">
                  <a:extLst>
                    <a:ext uri="{9D8B030D-6E8A-4147-A177-3AD203B41FA5}">
                      <a16:colId xmlns:a16="http://schemas.microsoft.com/office/drawing/2014/main" val="20004"/>
                    </a:ext>
                  </a:extLst>
                </a:gridCol>
              </a:tblGrid>
              <a:tr h="415859">
                <a:tc>
                  <a:txBody>
                    <a:bodyPr/>
                    <a:lstStyle/>
                    <a:p>
                      <a:r>
                        <a:rPr lang="en-US" altLang="zh-CN" b="1" dirty="0"/>
                        <a:t>Name</a:t>
                      </a:r>
                      <a:endParaRPr lang="zh-CN" altLang="en-US" b="1" dirty="0"/>
                    </a:p>
                  </a:txBody>
                  <a:tcPr/>
                </a:tc>
                <a:tc>
                  <a:txBody>
                    <a:bodyPr/>
                    <a:lstStyle/>
                    <a:p>
                      <a:r>
                        <a:rPr lang="en-US" altLang="zh-CN" b="1" dirty="0"/>
                        <a:t>Affiliation</a:t>
                      </a:r>
                      <a:endParaRPr lang="zh-CN" altLang="en-US" b="1" dirty="0"/>
                    </a:p>
                  </a:txBody>
                  <a:tcPr/>
                </a:tc>
                <a:tc>
                  <a:txBody>
                    <a:bodyPr/>
                    <a:lstStyle/>
                    <a:p>
                      <a:r>
                        <a:rPr lang="en-US" altLang="zh-CN" b="1" dirty="0"/>
                        <a:t>Address</a:t>
                      </a:r>
                      <a:endParaRPr lang="zh-CN" altLang="en-US" b="1" dirty="0"/>
                    </a:p>
                  </a:txBody>
                  <a:tcPr/>
                </a:tc>
                <a:tc>
                  <a:txBody>
                    <a:bodyPr/>
                    <a:lstStyle/>
                    <a:p>
                      <a:r>
                        <a:rPr lang="en-US" altLang="zh-CN" b="1" dirty="0"/>
                        <a:t>Phone</a:t>
                      </a:r>
                      <a:endParaRPr lang="zh-CN" altLang="en-US" b="1" dirty="0"/>
                    </a:p>
                  </a:txBody>
                  <a:tcPr/>
                </a:tc>
                <a:tc>
                  <a:txBody>
                    <a:bodyPr/>
                    <a:lstStyle/>
                    <a:p>
                      <a:r>
                        <a:rPr lang="en-US" altLang="zh-CN" b="1" dirty="0"/>
                        <a:t>email</a:t>
                      </a:r>
                      <a:endParaRPr lang="zh-CN" altLang="en-US" b="1" dirty="0"/>
                    </a:p>
                  </a:txBody>
                  <a:tcPr/>
                </a:tc>
                <a:extLst>
                  <a:ext uri="{0D108BD9-81ED-4DB2-BD59-A6C34878D82A}">
                    <a16:rowId xmlns:a16="http://schemas.microsoft.com/office/drawing/2014/main" val="10000"/>
                  </a:ext>
                </a:extLst>
              </a:tr>
              <a:tr h="383876">
                <a:tc>
                  <a:txBody>
                    <a:bodyPr/>
                    <a:lstStyle/>
                    <a:p>
                      <a:r>
                        <a:rPr lang="en-US" altLang="zh-CN" sz="1400" dirty="0">
                          <a:latin typeface="+mn-lt"/>
                        </a:rPr>
                        <a:t>Ke Zhong</a:t>
                      </a:r>
                      <a:endParaRPr lang="zh-CN" altLang="en-US" sz="1400" dirty="0">
                        <a:latin typeface="+mn-lt"/>
                      </a:endParaRPr>
                    </a:p>
                  </a:txBody>
                  <a:tcPr/>
                </a:tc>
                <a:tc rowSpan="2">
                  <a:txBody>
                    <a:bodyPr/>
                    <a:lstStyle/>
                    <a:p>
                      <a:endParaRPr lang="en-US" altLang="zh-CN" sz="1400" dirty="0">
                        <a:latin typeface="+mn-lt"/>
                      </a:endParaRPr>
                    </a:p>
                    <a:p>
                      <a:r>
                        <a:rPr lang="en-US" altLang="zh-CN" sz="1400" dirty="0">
                          <a:latin typeface="+mn-lt"/>
                        </a:rPr>
                        <a:t>Ruijie Networks Co., Ltd.</a:t>
                      </a: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r>
                        <a:rPr lang="en-US" altLang="zh-CN" sz="1400" dirty="0">
                          <a:latin typeface="+mn-lt"/>
                        </a:rPr>
                        <a:t>zhongke@ruijie.com.cn</a:t>
                      </a:r>
                      <a:endParaRPr lang="zh-CN" altLang="en-US" sz="1400" dirty="0">
                        <a:latin typeface="+mn-lt"/>
                      </a:endParaRPr>
                    </a:p>
                  </a:txBody>
                  <a:tcPr/>
                </a:tc>
                <a:extLst>
                  <a:ext uri="{0D108BD9-81ED-4DB2-BD59-A6C34878D82A}">
                    <a16:rowId xmlns:a16="http://schemas.microsoft.com/office/drawing/2014/main" val="10001"/>
                  </a:ext>
                </a:extLst>
              </a:tr>
              <a:tr h="383876">
                <a:tc>
                  <a:txBody>
                    <a:bodyPr/>
                    <a:lstStyle/>
                    <a:p>
                      <a:r>
                        <a:rPr lang="en-US" altLang="zh-CN" sz="1400" dirty="0" err="1">
                          <a:latin typeface="+mn-lt"/>
                        </a:rPr>
                        <a:t>Fachang</a:t>
                      </a:r>
                      <a:r>
                        <a:rPr lang="en-US" altLang="zh-CN" sz="1400" dirty="0">
                          <a:latin typeface="+mn-lt"/>
                        </a:rPr>
                        <a:t> Guo</a:t>
                      </a:r>
                      <a:endParaRPr lang="zh-CN" altLang="en-US" sz="1400" dirty="0">
                        <a:latin typeface="+mn-lt"/>
                      </a:endParaRP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tc>
                  <a:txBody>
                    <a:bodyPr/>
                    <a:lstStyle/>
                    <a:p>
                      <a:endParaRPr lang="zh-CN" altLang="en-US" sz="1400" dirty="0">
                        <a:latin typeface="+mn-lt"/>
                      </a:endParaRPr>
                    </a:p>
                  </a:txBody>
                  <a:tcPr/>
                </a:tc>
                <a:extLst>
                  <a:ext uri="{0D108BD9-81ED-4DB2-BD59-A6C34878D82A}">
                    <a16:rowId xmlns:a16="http://schemas.microsoft.com/office/drawing/2014/main" val="1912296221"/>
                  </a:ext>
                </a:extLst>
              </a:tr>
            </a:tbl>
          </a:graphicData>
        </a:graphic>
      </p:graphicFrame>
      <p:sp>
        <p:nvSpPr>
          <p:cNvPr id="3073" name="Rectangle 1"/>
          <p:cNvSpPr>
            <a:spLocks noGrp="1" noChangeArrowheads="1"/>
          </p:cNvSpPr>
          <p:nvPr>
            <p:ph type="ctrTitle"/>
          </p:nvPr>
        </p:nvSpPr>
        <p:spPr>
          <a:xfrm>
            <a:off x="-24680" y="980728"/>
            <a:ext cx="12238384" cy="1103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dirty="0"/>
              <a:t>Discussion on Overhead Reduction on </a:t>
            </a:r>
            <a:r>
              <a:rPr lang="en-US" altLang="zh-CN" dirty="0"/>
              <a:t>Co-BF/Co-SR Signalling</a:t>
            </a:r>
            <a:endParaRPr lang="en-GB" dirty="0"/>
          </a:p>
        </p:txBody>
      </p:sp>
      <p:sp>
        <p:nvSpPr>
          <p:cNvPr id="3074" name="Rectangle 2"/>
          <p:cNvSpPr>
            <a:spLocks noGrp="1" noChangeArrowheads="1"/>
          </p:cNvSpPr>
          <p:nvPr>
            <p:ph type="subTitle" idx="1"/>
          </p:nvPr>
        </p:nvSpPr>
        <p:spPr>
          <a:xfrm>
            <a:off x="1775520" y="251728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a:t>
            </a:r>
            <a:r>
              <a:rPr lang="en-US" altLang="zh-CN" sz="2000" b="0" dirty="0"/>
              <a:t>06</a:t>
            </a:r>
            <a:r>
              <a:rPr lang="en-GB" sz="2000" b="0" dirty="0"/>
              <a:t>-</a:t>
            </a:r>
            <a:r>
              <a:rPr lang="en-US" sz="2000" b="0" dirty="0"/>
              <a:t>30</a:t>
            </a:r>
            <a:endParaRPr lang="en-GB" sz="2000" b="0" dirty="0"/>
          </a:p>
        </p:txBody>
      </p:sp>
      <p:sp>
        <p:nvSpPr>
          <p:cNvPr id="6" name="Date Placeholder 3"/>
          <p:cNvSpPr>
            <a:spLocks noGrp="1"/>
          </p:cNvSpPr>
          <p:nvPr>
            <p:ph type="dt" idx="10"/>
          </p:nvPr>
        </p:nvSpPr>
        <p:spPr>
          <a:xfrm>
            <a:off x="929217" y="324000"/>
            <a:ext cx="2499764" cy="273050"/>
          </a:xfrm>
        </p:spPr>
        <p:txBody>
          <a:bodyPr/>
          <a:lstStyle/>
          <a:p>
            <a:r>
              <a:rPr lang="en-US" altLang="zh-CN" dirty="0"/>
              <a:t>June 2025</a:t>
            </a:r>
            <a:endParaRPr lang="en-GB" dirty="0"/>
          </a:p>
        </p:txBody>
      </p:sp>
      <p:sp>
        <p:nvSpPr>
          <p:cNvPr id="7" name="Footer Placeholder 4"/>
          <p:cNvSpPr>
            <a:spLocks noGrp="1"/>
          </p:cNvSpPr>
          <p:nvPr>
            <p:ph type="ftr" idx="11"/>
          </p:nvPr>
        </p:nvSpPr>
        <p:spPr>
          <a:xfrm>
            <a:off x="7143757" y="6488385"/>
            <a:ext cx="4246027" cy="180975"/>
          </a:xfrm>
        </p:spPr>
        <p:txBody>
          <a:bodyPr/>
          <a:lstStyle/>
          <a:p>
            <a:r>
              <a:rPr lang="it-IT" dirty="0"/>
              <a:t>Ke Zhong, Ruijie Networks Co., Ltd</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2010099" y="316472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981201"/>
            <a:ext cx="10361084" cy="2239887"/>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Introduction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Discussion on Overhead Reduction on </a:t>
            </a:r>
            <a:r>
              <a:rPr lang="en-US" altLang="zh-CN" dirty="0"/>
              <a:t>Co-BF/Co-SR Signalling</a:t>
            </a:r>
            <a:endParaRPr lang="en-US"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Conclusion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dirty="0"/>
              <a:t>Ke Zhong,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June 2025</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7448" y="667449"/>
            <a:ext cx="10361084" cy="457295"/>
          </a:xfrm>
        </p:spPr>
        <p:txBody>
          <a:bodyPr/>
          <a:lstStyle/>
          <a:p>
            <a:r>
              <a:rPr lang="en-GB" dirty="0"/>
              <a:t>Introduction</a:t>
            </a:r>
          </a:p>
        </p:txBody>
      </p:sp>
      <p:sp>
        <p:nvSpPr>
          <p:cNvPr id="9218" name="Rectangle 2"/>
          <p:cNvSpPr>
            <a:spLocks noGrp="1" noChangeArrowheads="1"/>
          </p:cNvSpPr>
          <p:nvPr>
            <p:ph idx="1"/>
          </p:nvPr>
        </p:nvSpPr>
        <p:spPr>
          <a:xfrm>
            <a:off x="47328" y="1220671"/>
            <a:ext cx="12073363" cy="1272225"/>
          </a:xfrm>
          <a:ln/>
        </p:spPr>
        <p:txBody>
          <a:bodyPr/>
          <a:lstStyle/>
          <a:p>
            <a:pPr marL="162000" indent="-162000" algn="just">
              <a:buFont typeface="Times New Roman" pitchFamily="16" charset="0"/>
              <a:buChar char="•"/>
            </a:pPr>
            <a:r>
              <a:rPr lang="en-GB" altLang="zh-CN" sz="1600" b="0" dirty="0">
                <a:latin typeface="TimesNewRoman"/>
              </a:rPr>
              <a:t>In PAR of P802.11bn, the Ultra High Reliability (UHR) capability has been defined to improve Rate-vs-Range enhancement, reduce latency, and reduce power consumption for AP, compared to Extremely High Throughput (EHT) MAC/PHY operation [1]. </a:t>
            </a:r>
          </a:p>
          <a:p>
            <a:pPr marL="162000" indent="-162000" algn="just">
              <a:spcBef>
                <a:spcPts val="200"/>
              </a:spcBef>
              <a:buFont typeface="Times New Roman" pitchFamily="16" charset="0"/>
              <a:buChar char="•"/>
            </a:pPr>
            <a:r>
              <a:rPr lang="en-US" altLang="zh-CN" sz="1600" b="0" i="0" dirty="0">
                <a:solidFill>
                  <a:srgbClr val="000000"/>
                </a:solidFill>
                <a:effectLst/>
                <a:latin typeface="TimesNewRoman"/>
              </a:rPr>
              <a:t>The multi-AP coordination framework includes a set of schemes (Co-BF, Co-SR, Co-TDMA, and Co-RTWT) and procedures in which APs operating their BSSs on the same primary 20 MHz channel coordinate to reduce interference levels and to improve network performance such as medium utilization efficiency, communication reliability, and latency.</a:t>
            </a:r>
            <a:endParaRPr lang="en-US" altLang="zh-CN" sz="1600" b="0" dirty="0">
              <a:latin typeface="TimesNewRoman"/>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June 2025</a:t>
            </a:r>
            <a:endParaRPr lang="en-GB" altLang="zh-CN" dirty="0"/>
          </a:p>
        </p:txBody>
      </p:sp>
      <p:sp>
        <p:nvSpPr>
          <p:cNvPr id="9" name="文本框 8">
            <a:extLst>
              <a:ext uri="{FF2B5EF4-FFF2-40B4-BE49-F238E27FC236}">
                <a16:creationId xmlns:a16="http://schemas.microsoft.com/office/drawing/2014/main" id="{F403B906-023C-84E4-9938-4DCF29A09E97}"/>
              </a:ext>
            </a:extLst>
          </p:cNvPr>
          <p:cNvSpPr txBox="1"/>
          <p:nvPr/>
        </p:nvSpPr>
        <p:spPr>
          <a:xfrm>
            <a:off x="216723" y="2574332"/>
            <a:ext cx="11855242" cy="1405513"/>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marL="0" indent="0"/>
            <a:r>
              <a:rPr lang="en-GB" altLang="zh-CN" sz="1600" b="1" dirty="0">
                <a:solidFill>
                  <a:srgbClr val="000000"/>
                </a:solidFill>
                <a:latin typeface="TimesNewRoman"/>
                <a:ea typeface="+mn-ea"/>
              </a:rPr>
              <a:t>Co-BF [2]</a:t>
            </a:r>
          </a:p>
          <a:p>
            <a:pPr marL="162000" indent="-162000">
              <a:spcBef>
                <a:spcPts val="200"/>
              </a:spcBef>
              <a:buFont typeface="Times New Roman" pitchFamily="16" charset="0"/>
              <a:buChar char="•"/>
            </a:pPr>
            <a:r>
              <a:rPr lang="en-US" altLang="zh-CN" sz="1600" dirty="0">
                <a:solidFill>
                  <a:srgbClr val="000000"/>
                </a:solidFill>
                <a:latin typeface="TimesNewRoman"/>
                <a:ea typeface="+mn-ea"/>
              </a:rPr>
              <a:t>The objective of coordinated beamforming (Co-BF) is to allow more efficient medium usage by enabling concurrent transmissions of two APs with multiple transmit chains to each AP’s associated STAs while minimizing interference to OBSS STAs by using the CSI of the channels between each AP and the recipient STAs of the other AP of the Co-BF transmission. </a:t>
            </a:r>
          </a:p>
          <a:p>
            <a:pPr marL="162000" indent="-162000">
              <a:spcBef>
                <a:spcPts val="200"/>
              </a:spcBef>
              <a:buFont typeface="Times New Roman" pitchFamily="16" charset="0"/>
              <a:buChar char="•"/>
            </a:pPr>
            <a:r>
              <a:rPr lang="en-US" altLang="zh-CN" sz="1600" dirty="0">
                <a:solidFill>
                  <a:srgbClr val="000000"/>
                </a:solidFill>
                <a:latin typeface="TimesNewRoman"/>
                <a:ea typeface="+mn-ea"/>
              </a:rPr>
              <a:t>The number of participating APs in a Co-BF transmission shall be 2. </a:t>
            </a:r>
          </a:p>
        </p:txBody>
      </p:sp>
      <p:sp>
        <p:nvSpPr>
          <p:cNvPr id="13" name="文本框 12">
            <a:extLst>
              <a:ext uri="{FF2B5EF4-FFF2-40B4-BE49-F238E27FC236}">
                <a16:creationId xmlns:a16="http://schemas.microsoft.com/office/drawing/2014/main" id="{30ECC7E0-5B58-5490-CAAE-32790B2A0662}"/>
              </a:ext>
            </a:extLst>
          </p:cNvPr>
          <p:cNvSpPr txBox="1"/>
          <p:nvPr/>
        </p:nvSpPr>
        <p:spPr>
          <a:xfrm>
            <a:off x="218121" y="5273332"/>
            <a:ext cx="11855242" cy="1107996"/>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altLang="zh-CN" sz="1600" b="1" dirty="0">
                <a:solidFill>
                  <a:srgbClr val="000000"/>
                </a:solidFill>
                <a:latin typeface="TimesNewRoman"/>
                <a:ea typeface="+mn-ea"/>
              </a:rPr>
              <a:t>U-SIG in UHR MU PPDU </a:t>
            </a:r>
            <a:r>
              <a:rPr lang="en-GB" altLang="zh-CN" sz="1600" b="1" dirty="0">
                <a:solidFill>
                  <a:srgbClr val="000000"/>
                </a:solidFill>
                <a:latin typeface="TimesNewRoman"/>
                <a:ea typeface="+mn-ea"/>
              </a:rPr>
              <a:t>[2]</a:t>
            </a:r>
            <a:endParaRPr lang="en-US" altLang="zh-CN" sz="1600" b="1" dirty="0">
              <a:solidFill>
                <a:srgbClr val="000000"/>
              </a:solidFill>
              <a:latin typeface="TimesNewRoman"/>
              <a:ea typeface="+mn-ea"/>
            </a:endParaRPr>
          </a:p>
          <a:p>
            <a:pPr marL="285750" indent="-285750">
              <a:buFont typeface="Arial" panose="020B0604020202020204" pitchFamily="34" charset="0"/>
              <a:buChar char="•"/>
            </a:pPr>
            <a:r>
              <a:rPr lang="en-US" altLang="zh-CN" sz="1600" dirty="0">
                <a:solidFill>
                  <a:srgbClr val="000000"/>
                </a:solidFill>
                <a:latin typeface="TimesNewRoman"/>
                <a:ea typeface="+mn-ea"/>
              </a:rPr>
              <a:t>The U-SIG field carries information necessary to interpret UHR PPDUs.</a:t>
            </a:r>
          </a:p>
          <a:p>
            <a:pPr marL="285750" indent="-285750">
              <a:buFont typeface="Arial" panose="020B0604020202020204" pitchFamily="34" charset="0"/>
              <a:buChar char="•"/>
            </a:pPr>
            <a:r>
              <a:rPr lang="en-US" altLang="zh-CN" sz="1600" b="0" i="0" dirty="0">
                <a:solidFill>
                  <a:srgbClr val="000000"/>
                </a:solidFill>
                <a:effectLst/>
                <a:latin typeface="TimesNewRoman"/>
              </a:rPr>
              <a:t>The U-SIG field in the UHR preamble is designed for backward and forward compatibility. It includes 5 version independent fields (i.e., PHY Version Identifier, Bandwidth, UL/DL, BSS Color, and TXOP) in the beginning.</a:t>
            </a:r>
            <a:r>
              <a:rPr lang="en-US" altLang="zh-CN" sz="1600" dirty="0"/>
              <a:t> </a:t>
            </a:r>
            <a:endParaRPr lang="zh-CN" altLang="en-US" sz="1600" dirty="0">
              <a:solidFill>
                <a:srgbClr val="000000"/>
              </a:solidFill>
              <a:latin typeface="TimesNewRoman"/>
              <a:ea typeface="+mn-ea"/>
            </a:endParaRPr>
          </a:p>
        </p:txBody>
      </p:sp>
      <p:sp>
        <p:nvSpPr>
          <p:cNvPr id="14" name="文本框 13">
            <a:extLst>
              <a:ext uri="{FF2B5EF4-FFF2-40B4-BE49-F238E27FC236}">
                <a16:creationId xmlns:a16="http://schemas.microsoft.com/office/drawing/2014/main" id="{1DC3A3F5-F84B-7CE2-D96F-7C80E22CF1BE}"/>
              </a:ext>
            </a:extLst>
          </p:cNvPr>
          <p:cNvSpPr txBox="1"/>
          <p:nvPr/>
        </p:nvSpPr>
        <p:spPr>
          <a:xfrm>
            <a:off x="218121" y="4049196"/>
            <a:ext cx="11855242" cy="115929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GB" altLang="zh-CN" sz="1600" b="1" dirty="0">
                <a:solidFill>
                  <a:srgbClr val="000000"/>
                </a:solidFill>
                <a:latin typeface="TimesNewRoman"/>
                <a:ea typeface="+mn-ea"/>
              </a:rPr>
              <a:t>Co-SR [2]</a:t>
            </a:r>
          </a:p>
          <a:p>
            <a:pPr marL="162000" indent="-162000">
              <a:spcBef>
                <a:spcPts val="200"/>
              </a:spcBef>
              <a:buFont typeface="Times New Roman" pitchFamily="16" charset="0"/>
              <a:buChar char="•"/>
            </a:pPr>
            <a:r>
              <a:rPr lang="en-US" altLang="zh-CN" sz="1600" b="0" i="0" dirty="0">
                <a:solidFill>
                  <a:srgbClr val="000000"/>
                </a:solidFill>
                <a:effectLst/>
                <a:latin typeface="TimesNewRoman"/>
              </a:rPr>
              <a:t>The objective of coordinated spatial reuse (Co-SR) is to allow more efficient medium usage by concurrent transmissions of multiple APs using transmit power control. </a:t>
            </a:r>
          </a:p>
          <a:p>
            <a:pPr marL="162000" indent="-162000">
              <a:spcBef>
                <a:spcPts val="200"/>
              </a:spcBef>
              <a:buFont typeface="Times New Roman" pitchFamily="16" charset="0"/>
              <a:buChar char="•"/>
            </a:pPr>
            <a:r>
              <a:rPr lang="en-US" altLang="zh-CN" sz="1600" dirty="0">
                <a:solidFill>
                  <a:srgbClr val="000000"/>
                </a:solidFill>
                <a:latin typeface="TimesNewRoman"/>
              </a:rPr>
              <a:t>The number of participating APs in Co-SR transmission shall be 2. </a:t>
            </a:r>
            <a:endParaRPr lang="en-US" altLang="zh-CN" sz="1600" dirty="0">
              <a:solidFill>
                <a:srgbClr val="000000"/>
              </a:solidFill>
              <a:latin typeface="TimesNewRoman"/>
              <a:ea typeface="+mn-ea"/>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416" y="510994"/>
            <a:ext cx="10729192"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Current Signalling on Co-BF/Co-SR – Recap [2],[3]</a:t>
            </a:r>
          </a:p>
        </p:txBody>
      </p:sp>
      <p:sp>
        <p:nvSpPr>
          <p:cNvPr id="3" name="文本框 2"/>
          <p:cNvSpPr txBox="1"/>
          <p:nvPr/>
        </p:nvSpPr>
        <p:spPr>
          <a:xfrm>
            <a:off x="8358188" y="2505670"/>
            <a:ext cx="3627542" cy="923330"/>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BSS color 1 and 2 are the BSS color of the two Coordinated BSSs in Co-BF or Co-SR.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June 2025</a:t>
            </a:r>
            <a:endParaRPr lang="en-GB" altLang="zh-CN" dirty="0"/>
          </a:p>
        </p:txBody>
      </p:sp>
      <p:pic>
        <p:nvPicPr>
          <p:cNvPr id="8" name="图片 7">
            <a:extLst>
              <a:ext uri="{FF2B5EF4-FFF2-40B4-BE49-F238E27FC236}">
                <a16:creationId xmlns:a16="http://schemas.microsoft.com/office/drawing/2014/main" id="{EAC3AA62-96C0-E576-8DF2-03081D58C135}"/>
              </a:ext>
            </a:extLst>
          </p:cNvPr>
          <p:cNvPicPr>
            <a:picLocks noChangeAspect="1"/>
          </p:cNvPicPr>
          <p:nvPr/>
        </p:nvPicPr>
        <p:blipFill>
          <a:blip r:embed="rId3"/>
          <a:stretch>
            <a:fillRect/>
          </a:stretch>
        </p:blipFill>
        <p:spPr>
          <a:xfrm>
            <a:off x="115580" y="1235291"/>
            <a:ext cx="3908069" cy="2740971"/>
          </a:xfrm>
          <a:prstGeom prst="rect">
            <a:avLst/>
          </a:prstGeom>
        </p:spPr>
      </p:pic>
      <p:pic>
        <p:nvPicPr>
          <p:cNvPr id="14" name="图片 13">
            <a:extLst>
              <a:ext uri="{FF2B5EF4-FFF2-40B4-BE49-F238E27FC236}">
                <a16:creationId xmlns:a16="http://schemas.microsoft.com/office/drawing/2014/main" id="{2A6D853E-7036-DA15-E54B-A8D50A1C0F16}"/>
              </a:ext>
            </a:extLst>
          </p:cNvPr>
          <p:cNvPicPr>
            <a:picLocks noChangeAspect="1"/>
          </p:cNvPicPr>
          <p:nvPr/>
        </p:nvPicPr>
        <p:blipFill>
          <a:blip r:embed="rId4"/>
          <a:stretch>
            <a:fillRect/>
          </a:stretch>
        </p:blipFill>
        <p:spPr>
          <a:xfrm>
            <a:off x="4058605" y="1138660"/>
            <a:ext cx="4246933" cy="5208346"/>
          </a:xfrm>
          <a:prstGeom prst="rect">
            <a:avLst/>
          </a:prstGeom>
        </p:spPr>
      </p:pic>
      <p:sp>
        <p:nvSpPr>
          <p:cNvPr id="17" name="文本框 16">
            <a:extLst>
              <a:ext uri="{FF2B5EF4-FFF2-40B4-BE49-F238E27FC236}">
                <a16:creationId xmlns:a16="http://schemas.microsoft.com/office/drawing/2014/main" id="{BA09792E-99B2-2A62-7F8F-CF607F65EB80}"/>
              </a:ext>
            </a:extLst>
          </p:cNvPr>
          <p:cNvSpPr txBox="1"/>
          <p:nvPr/>
        </p:nvSpPr>
        <p:spPr>
          <a:xfrm>
            <a:off x="8564458" y="3953131"/>
            <a:ext cx="3627542" cy="2039020"/>
          </a:xfrm>
          <a:prstGeom prst="rect">
            <a:avLst/>
          </a:prstGeom>
          <a:noFill/>
        </p:spPr>
        <p:txBody>
          <a:bodyPr wrap="square">
            <a:spAutoFit/>
          </a:bodyPr>
          <a:lstStyle/>
          <a:p>
            <a:r>
              <a:rPr lang="en-US" altLang="zh-CN" sz="1800" dirty="0">
                <a:solidFill>
                  <a:schemeClr val="tx1"/>
                </a:solidFill>
                <a:latin typeface="Times New Roman" panose="02020603050405020304" pitchFamily="18" charset="0"/>
                <a:cs typeface="Times New Roman" panose="02020603050405020304" pitchFamily="18" charset="0"/>
              </a:rPr>
              <a:t>BSS Color:</a:t>
            </a:r>
          </a:p>
          <a:p>
            <a:pPr marL="285750" indent="-285750">
              <a:buFont typeface="Arial" panose="020B0604020202020204" pitchFamily="34" charset="0"/>
              <a:buChar char="•"/>
            </a:pPr>
            <a:r>
              <a:rPr lang="en-US" altLang="zh-CN" sz="1200" dirty="0">
                <a:solidFill>
                  <a:schemeClr val="tx1"/>
                </a:solidFill>
                <a:latin typeface="Times New Roman" panose="02020603050405020304" pitchFamily="18" charset="0"/>
                <a:cs typeface="Times New Roman" panose="02020603050405020304" pitchFamily="18" charset="0"/>
              </a:rPr>
              <a:t>The BSS color is a numerical identifier of the BSS.</a:t>
            </a:r>
          </a:p>
          <a:p>
            <a:pPr marL="285750" indent="-285750">
              <a:spcBef>
                <a:spcPts val="500"/>
              </a:spcBef>
              <a:buFont typeface="Arial" panose="020B0604020202020204" pitchFamily="34" charset="0"/>
              <a:buChar char="•"/>
            </a:pPr>
            <a:r>
              <a:rPr lang="en-US" altLang="zh-CN" sz="1200" dirty="0">
                <a:solidFill>
                  <a:schemeClr val="tx1"/>
                </a:solidFill>
                <a:latin typeface="Times New Roman" panose="02020603050405020304" pitchFamily="18" charset="0"/>
                <a:cs typeface="Times New Roman" panose="02020603050405020304" pitchFamily="18" charset="0"/>
              </a:rPr>
              <a:t>BSS color information is communicated at both the PHY layer and the MAC sublayer.</a:t>
            </a:r>
          </a:p>
          <a:p>
            <a:pPr marL="285750" indent="-285750">
              <a:spcBef>
                <a:spcPts val="500"/>
              </a:spcBef>
              <a:buFont typeface="Arial" panose="020B0604020202020204" pitchFamily="34" charset="0"/>
              <a:buChar char="•"/>
            </a:pPr>
            <a:r>
              <a:rPr lang="en-US" altLang="zh-CN" sz="1200" dirty="0">
                <a:solidFill>
                  <a:schemeClr val="tx1"/>
                </a:solidFill>
                <a:latin typeface="Times New Roman" panose="02020603050405020304" pitchFamily="18" charset="0"/>
                <a:cs typeface="Times New Roman" panose="02020603050405020304" pitchFamily="18" charset="0"/>
              </a:rPr>
              <a:t>In the preamble of an 802.11ax PHY header, the SIG-A field contains a 6-bit BSS color field. This field can identify as many as 63 BSSs.</a:t>
            </a:r>
          </a:p>
          <a:p>
            <a:pPr marL="285750" indent="-285750">
              <a:spcBef>
                <a:spcPts val="500"/>
              </a:spcBef>
              <a:buFont typeface="Arial" panose="020B0604020202020204" pitchFamily="34" charset="0"/>
              <a:buChar char="•"/>
            </a:pPr>
            <a:r>
              <a:rPr lang="en-US" altLang="zh-CN" sz="1200" dirty="0">
                <a:solidFill>
                  <a:schemeClr val="tx1"/>
                </a:solidFill>
                <a:latin typeface="Times New Roman" panose="02020603050405020304" pitchFamily="18" charset="0"/>
                <a:cs typeface="Times New Roman" panose="02020603050405020304" pitchFamily="18" charset="0"/>
              </a:rPr>
              <a:t>Six bits can be used to identify as many as 63 different colors and represent 63 different BSSs.</a:t>
            </a:r>
            <a:endParaRPr lang="zh-CN" altLang="en-US" sz="1200" dirty="0">
              <a:solidFill>
                <a:schemeClr val="tx1"/>
              </a:solidFill>
              <a:latin typeface="Times New Roman" panose="02020603050405020304" pitchFamily="18" charset="0"/>
              <a:cs typeface="Times New Roman" panose="02020603050405020304" pitchFamily="18" charset="0"/>
            </a:endParaRPr>
          </a:p>
        </p:txBody>
      </p:sp>
      <p:pic>
        <p:nvPicPr>
          <p:cNvPr id="9" name="图片 8">
            <a:extLst>
              <a:ext uri="{FF2B5EF4-FFF2-40B4-BE49-F238E27FC236}">
                <a16:creationId xmlns:a16="http://schemas.microsoft.com/office/drawing/2014/main" id="{B46A2373-1C90-6C9D-0BC9-D29F1042A1AA}"/>
              </a:ext>
            </a:extLst>
          </p:cNvPr>
          <p:cNvPicPr>
            <a:picLocks noChangeAspect="1"/>
          </p:cNvPicPr>
          <p:nvPr/>
        </p:nvPicPr>
        <p:blipFill>
          <a:blip r:embed="rId5"/>
          <a:stretch>
            <a:fillRect/>
          </a:stretch>
        </p:blipFill>
        <p:spPr>
          <a:xfrm>
            <a:off x="170081" y="4006896"/>
            <a:ext cx="3854198" cy="2212173"/>
          </a:xfrm>
          <a:prstGeom prst="rect">
            <a:avLst/>
          </a:prstGeom>
        </p:spPr>
      </p:pic>
    </p:spTree>
    <p:extLst>
      <p:ext uri="{BB962C8B-B14F-4D97-AF65-F5344CB8AC3E}">
        <p14:creationId xmlns:p14="http://schemas.microsoft.com/office/powerpoint/2010/main" val="12814904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135" y="510994"/>
            <a:ext cx="11603214" cy="757766"/>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Discussion on Overhead Reduction on </a:t>
            </a:r>
            <a:r>
              <a:rPr lang="en-US" altLang="zh-CN" dirty="0"/>
              <a:t>Co-BF/Co-SR Signalling</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June 2025</a:t>
            </a:r>
            <a:endParaRPr lang="en-GB" altLang="zh-CN" dirty="0"/>
          </a:p>
        </p:txBody>
      </p:sp>
      <p:sp>
        <p:nvSpPr>
          <p:cNvPr id="7" name="文本框 6">
            <a:extLst>
              <a:ext uri="{FF2B5EF4-FFF2-40B4-BE49-F238E27FC236}">
                <a16:creationId xmlns:a16="http://schemas.microsoft.com/office/drawing/2014/main" id="{AF2A499A-F5B5-9F40-DAB1-65930D85972A}"/>
              </a:ext>
            </a:extLst>
          </p:cNvPr>
          <p:cNvSpPr txBox="1"/>
          <p:nvPr/>
        </p:nvSpPr>
        <p:spPr>
          <a:xfrm>
            <a:off x="310871" y="1124744"/>
            <a:ext cx="11603213" cy="923330"/>
          </a:xfrm>
          <a:prstGeom prst="rect">
            <a:avLst/>
          </a:prstGeom>
          <a:noFill/>
        </p:spPr>
        <p:txBody>
          <a:bodyPr wrap="square" rtlCol="0">
            <a:spAutoFit/>
          </a:bodyPr>
          <a:lstStyle/>
          <a:p>
            <a:pPr marL="285750" indent="-285750"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The system currently dedicates six bits to represent BSS Color 1 and another six bits for BSS Color 2.</a:t>
            </a:r>
          </a:p>
          <a:p>
            <a:pPr marL="285750" indent="-285750" algn="just">
              <a:spcBef>
                <a:spcPts val="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Propose </a:t>
            </a:r>
            <a:r>
              <a:rPr lang="en-US" altLang="zh-CN" sz="1800" b="1" dirty="0">
                <a:solidFill>
                  <a:schemeClr val="tx1"/>
                </a:solidFill>
                <a:latin typeface="Times New Roman" panose="02020603050405020304" pitchFamily="18" charset="0"/>
                <a:cs typeface="Times New Roman" panose="02020603050405020304" pitchFamily="18" charset="0"/>
              </a:rPr>
              <a:t>a differential indication method for BSS Color 1 and BSS Color 2:  </a:t>
            </a:r>
          </a:p>
          <a:p>
            <a:pPr marL="1028700" lvl="1" algn="just">
              <a:spcBef>
                <a:spcPts val="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One BSS Color retains the conventional six-bit indication, while the other BSS Color uses differential indication.  </a:t>
            </a:r>
            <a:endParaRPr lang="zh-CN" altLang="en-US" sz="1800" dirty="0">
              <a:solidFill>
                <a:schemeClr val="tx1"/>
              </a:solidFill>
              <a:latin typeface="Times New Roman" panose="02020603050405020304" pitchFamily="18" charset="0"/>
              <a:cs typeface="Times New Roman" panose="02020603050405020304" pitchFamily="18" charset="0"/>
            </a:endParaRPr>
          </a:p>
        </p:txBody>
      </p:sp>
      <p:sp>
        <p:nvSpPr>
          <p:cNvPr id="10" name="矩形 9">
            <a:extLst>
              <a:ext uri="{FF2B5EF4-FFF2-40B4-BE49-F238E27FC236}">
                <a16:creationId xmlns:a16="http://schemas.microsoft.com/office/drawing/2014/main" id="{2985DB7E-2092-BF38-3978-481F686AD4A5}"/>
              </a:ext>
            </a:extLst>
          </p:cNvPr>
          <p:cNvSpPr/>
          <p:nvPr/>
        </p:nvSpPr>
        <p:spPr>
          <a:xfrm>
            <a:off x="437232"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矩形 7">
            <a:extLst>
              <a:ext uri="{FF2B5EF4-FFF2-40B4-BE49-F238E27FC236}">
                <a16:creationId xmlns:a16="http://schemas.microsoft.com/office/drawing/2014/main" id="{18A48184-E805-599F-89F8-086ABC3B4618}"/>
              </a:ext>
            </a:extLst>
          </p:cNvPr>
          <p:cNvSpPr/>
          <p:nvPr/>
        </p:nvSpPr>
        <p:spPr>
          <a:xfrm>
            <a:off x="119337" y="2048074"/>
            <a:ext cx="3888432" cy="2101006"/>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a:extLst>
              <a:ext uri="{FF2B5EF4-FFF2-40B4-BE49-F238E27FC236}">
                <a16:creationId xmlns:a16="http://schemas.microsoft.com/office/drawing/2014/main" id="{00C1C6A9-FAF6-CC1C-CC4F-F2C88F1CF1B4}"/>
              </a:ext>
            </a:extLst>
          </p:cNvPr>
          <p:cNvSpPr/>
          <p:nvPr/>
        </p:nvSpPr>
        <p:spPr>
          <a:xfrm>
            <a:off x="773134"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5" name="矩形 24">
            <a:extLst>
              <a:ext uri="{FF2B5EF4-FFF2-40B4-BE49-F238E27FC236}">
                <a16:creationId xmlns:a16="http://schemas.microsoft.com/office/drawing/2014/main" id="{215B525C-609B-ACCC-9D16-99D5D8A1650F}"/>
              </a:ext>
            </a:extLst>
          </p:cNvPr>
          <p:cNvSpPr/>
          <p:nvPr/>
        </p:nvSpPr>
        <p:spPr>
          <a:xfrm>
            <a:off x="1102543"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6" name="矩形 25">
            <a:extLst>
              <a:ext uri="{FF2B5EF4-FFF2-40B4-BE49-F238E27FC236}">
                <a16:creationId xmlns:a16="http://schemas.microsoft.com/office/drawing/2014/main" id="{0F29F6FA-D679-1F2A-208E-4D32A17023A7}"/>
              </a:ext>
            </a:extLst>
          </p:cNvPr>
          <p:cNvSpPr/>
          <p:nvPr/>
        </p:nvSpPr>
        <p:spPr>
          <a:xfrm>
            <a:off x="1438445"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7" name="矩形 26">
            <a:extLst>
              <a:ext uri="{FF2B5EF4-FFF2-40B4-BE49-F238E27FC236}">
                <a16:creationId xmlns:a16="http://schemas.microsoft.com/office/drawing/2014/main" id="{4B7D53F6-0139-B1A2-CD31-81A7D551B14F}"/>
              </a:ext>
            </a:extLst>
          </p:cNvPr>
          <p:cNvSpPr/>
          <p:nvPr/>
        </p:nvSpPr>
        <p:spPr>
          <a:xfrm>
            <a:off x="1779879"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8" name="矩形 27">
            <a:extLst>
              <a:ext uri="{FF2B5EF4-FFF2-40B4-BE49-F238E27FC236}">
                <a16:creationId xmlns:a16="http://schemas.microsoft.com/office/drawing/2014/main" id="{EA6D6ED7-243E-3C0B-DFF3-050E230E3467}"/>
              </a:ext>
            </a:extLst>
          </p:cNvPr>
          <p:cNvSpPr/>
          <p:nvPr/>
        </p:nvSpPr>
        <p:spPr>
          <a:xfrm>
            <a:off x="2115781"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0" name="文本框 29">
            <a:extLst>
              <a:ext uri="{FF2B5EF4-FFF2-40B4-BE49-F238E27FC236}">
                <a16:creationId xmlns:a16="http://schemas.microsoft.com/office/drawing/2014/main" id="{28DEC961-60A2-7FD6-59B2-7D311DEB34D3}"/>
              </a:ext>
            </a:extLst>
          </p:cNvPr>
          <p:cNvSpPr txBox="1"/>
          <p:nvPr/>
        </p:nvSpPr>
        <p:spPr>
          <a:xfrm>
            <a:off x="2488634" y="2121145"/>
            <a:ext cx="1336717"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BSS Color 1 </a:t>
            </a:r>
            <a:endParaRPr lang="zh-CN" altLang="en-US" sz="1600" dirty="0"/>
          </a:p>
        </p:txBody>
      </p:sp>
      <p:sp>
        <p:nvSpPr>
          <p:cNvPr id="33" name="文本框 32">
            <a:extLst>
              <a:ext uri="{FF2B5EF4-FFF2-40B4-BE49-F238E27FC236}">
                <a16:creationId xmlns:a16="http://schemas.microsoft.com/office/drawing/2014/main" id="{713EFDD9-9CC5-94DF-B18D-17869BFA676C}"/>
              </a:ext>
            </a:extLst>
          </p:cNvPr>
          <p:cNvSpPr txBox="1"/>
          <p:nvPr/>
        </p:nvSpPr>
        <p:spPr>
          <a:xfrm>
            <a:off x="417957" y="214579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B0</a:t>
            </a:r>
            <a:endParaRPr lang="zh-CN" altLang="en-US" sz="1600" dirty="0"/>
          </a:p>
        </p:txBody>
      </p:sp>
      <p:sp>
        <p:nvSpPr>
          <p:cNvPr id="34" name="文本框 33">
            <a:extLst>
              <a:ext uri="{FF2B5EF4-FFF2-40B4-BE49-F238E27FC236}">
                <a16:creationId xmlns:a16="http://schemas.microsoft.com/office/drawing/2014/main" id="{A0F75002-CC0B-CC28-5BE6-BD5FAC8878BE}"/>
              </a:ext>
            </a:extLst>
          </p:cNvPr>
          <p:cNvSpPr txBox="1"/>
          <p:nvPr/>
        </p:nvSpPr>
        <p:spPr>
          <a:xfrm>
            <a:off x="730566" y="214579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B1</a:t>
            </a:r>
            <a:endParaRPr lang="zh-CN" altLang="en-US" sz="1600" dirty="0"/>
          </a:p>
        </p:txBody>
      </p:sp>
      <p:sp>
        <p:nvSpPr>
          <p:cNvPr id="35" name="文本框 34">
            <a:extLst>
              <a:ext uri="{FF2B5EF4-FFF2-40B4-BE49-F238E27FC236}">
                <a16:creationId xmlns:a16="http://schemas.microsoft.com/office/drawing/2014/main" id="{16A1DA53-BEED-FAB1-175D-511B221FFB72}"/>
              </a:ext>
            </a:extLst>
          </p:cNvPr>
          <p:cNvSpPr txBox="1"/>
          <p:nvPr/>
        </p:nvSpPr>
        <p:spPr>
          <a:xfrm>
            <a:off x="1078405" y="2141132"/>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B2</a:t>
            </a:r>
            <a:endParaRPr lang="zh-CN" altLang="en-US" sz="1600" dirty="0"/>
          </a:p>
        </p:txBody>
      </p:sp>
      <p:sp>
        <p:nvSpPr>
          <p:cNvPr id="36" name="文本框 35">
            <a:extLst>
              <a:ext uri="{FF2B5EF4-FFF2-40B4-BE49-F238E27FC236}">
                <a16:creationId xmlns:a16="http://schemas.microsoft.com/office/drawing/2014/main" id="{D01629A1-C893-C475-B0F6-C3B00CA339B2}"/>
              </a:ext>
            </a:extLst>
          </p:cNvPr>
          <p:cNvSpPr txBox="1"/>
          <p:nvPr/>
        </p:nvSpPr>
        <p:spPr>
          <a:xfrm>
            <a:off x="1397165" y="214579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B3</a:t>
            </a:r>
            <a:endParaRPr lang="zh-CN" altLang="en-US" sz="1600" dirty="0"/>
          </a:p>
        </p:txBody>
      </p:sp>
      <p:sp>
        <p:nvSpPr>
          <p:cNvPr id="37" name="文本框 36">
            <a:extLst>
              <a:ext uri="{FF2B5EF4-FFF2-40B4-BE49-F238E27FC236}">
                <a16:creationId xmlns:a16="http://schemas.microsoft.com/office/drawing/2014/main" id="{D0DA015D-4AF8-CDE0-F253-3C64A17A00D4}"/>
              </a:ext>
            </a:extLst>
          </p:cNvPr>
          <p:cNvSpPr txBox="1"/>
          <p:nvPr/>
        </p:nvSpPr>
        <p:spPr>
          <a:xfrm>
            <a:off x="1752012" y="2141132"/>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B4</a:t>
            </a:r>
            <a:endParaRPr lang="zh-CN" altLang="en-US" sz="1600" dirty="0"/>
          </a:p>
        </p:txBody>
      </p:sp>
      <p:sp>
        <p:nvSpPr>
          <p:cNvPr id="38" name="文本框 37">
            <a:extLst>
              <a:ext uri="{FF2B5EF4-FFF2-40B4-BE49-F238E27FC236}">
                <a16:creationId xmlns:a16="http://schemas.microsoft.com/office/drawing/2014/main" id="{EA21523C-B8A7-3A4F-9A5B-243EB238FEF0}"/>
              </a:ext>
            </a:extLst>
          </p:cNvPr>
          <p:cNvSpPr txBox="1"/>
          <p:nvPr/>
        </p:nvSpPr>
        <p:spPr>
          <a:xfrm>
            <a:off x="2078830" y="214579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B5</a:t>
            </a:r>
            <a:endParaRPr lang="zh-CN" altLang="en-US" sz="1600" dirty="0"/>
          </a:p>
        </p:txBody>
      </p:sp>
      <p:sp>
        <p:nvSpPr>
          <p:cNvPr id="39" name="矩形 38">
            <a:extLst>
              <a:ext uri="{FF2B5EF4-FFF2-40B4-BE49-F238E27FC236}">
                <a16:creationId xmlns:a16="http://schemas.microsoft.com/office/drawing/2014/main" id="{77CD092A-AFCB-A5EC-E780-00966057A38B}"/>
              </a:ext>
            </a:extLst>
          </p:cNvPr>
          <p:cNvSpPr/>
          <p:nvPr/>
        </p:nvSpPr>
        <p:spPr>
          <a:xfrm>
            <a:off x="437232"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0" name="矩形 39">
            <a:extLst>
              <a:ext uri="{FF2B5EF4-FFF2-40B4-BE49-F238E27FC236}">
                <a16:creationId xmlns:a16="http://schemas.microsoft.com/office/drawing/2014/main" id="{F908868D-A26C-B051-D2B4-B252EBC4EBB7}"/>
              </a:ext>
            </a:extLst>
          </p:cNvPr>
          <p:cNvSpPr/>
          <p:nvPr/>
        </p:nvSpPr>
        <p:spPr>
          <a:xfrm>
            <a:off x="773134"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1" name="矩形 40">
            <a:extLst>
              <a:ext uri="{FF2B5EF4-FFF2-40B4-BE49-F238E27FC236}">
                <a16:creationId xmlns:a16="http://schemas.microsoft.com/office/drawing/2014/main" id="{149308A4-C668-7106-6A8E-F96D7DE216CC}"/>
              </a:ext>
            </a:extLst>
          </p:cNvPr>
          <p:cNvSpPr/>
          <p:nvPr/>
        </p:nvSpPr>
        <p:spPr>
          <a:xfrm>
            <a:off x="1102543"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2" name="矩形 41">
            <a:extLst>
              <a:ext uri="{FF2B5EF4-FFF2-40B4-BE49-F238E27FC236}">
                <a16:creationId xmlns:a16="http://schemas.microsoft.com/office/drawing/2014/main" id="{55CCC6FD-D88A-F3CD-0E22-B05DF3DFDB9A}"/>
              </a:ext>
            </a:extLst>
          </p:cNvPr>
          <p:cNvSpPr/>
          <p:nvPr/>
        </p:nvSpPr>
        <p:spPr>
          <a:xfrm>
            <a:off x="1438445"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3" name="矩形 42">
            <a:extLst>
              <a:ext uri="{FF2B5EF4-FFF2-40B4-BE49-F238E27FC236}">
                <a16:creationId xmlns:a16="http://schemas.microsoft.com/office/drawing/2014/main" id="{C368548C-BF0D-488A-569A-5E30FEB971E8}"/>
              </a:ext>
            </a:extLst>
          </p:cNvPr>
          <p:cNvSpPr/>
          <p:nvPr/>
        </p:nvSpPr>
        <p:spPr>
          <a:xfrm>
            <a:off x="1779879"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4" name="矩形 43">
            <a:extLst>
              <a:ext uri="{FF2B5EF4-FFF2-40B4-BE49-F238E27FC236}">
                <a16:creationId xmlns:a16="http://schemas.microsoft.com/office/drawing/2014/main" id="{07673D16-E64B-44D8-D18A-431135E872A1}"/>
              </a:ext>
            </a:extLst>
          </p:cNvPr>
          <p:cNvSpPr/>
          <p:nvPr/>
        </p:nvSpPr>
        <p:spPr>
          <a:xfrm>
            <a:off x="2115781"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5" name="文本框 44">
            <a:extLst>
              <a:ext uri="{FF2B5EF4-FFF2-40B4-BE49-F238E27FC236}">
                <a16:creationId xmlns:a16="http://schemas.microsoft.com/office/drawing/2014/main" id="{6216D917-0C58-3527-734E-C9247244B1A6}"/>
              </a:ext>
            </a:extLst>
          </p:cNvPr>
          <p:cNvSpPr txBox="1"/>
          <p:nvPr/>
        </p:nvSpPr>
        <p:spPr>
          <a:xfrm>
            <a:off x="2468191" y="2914444"/>
            <a:ext cx="1336717"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BSS Color 2 </a:t>
            </a:r>
            <a:endParaRPr lang="zh-CN" altLang="en-US" sz="1600" dirty="0"/>
          </a:p>
        </p:txBody>
      </p:sp>
      <p:sp>
        <p:nvSpPr>
          <p:cNvPr id="46" name="文本框 45">
            <a:extLst>
              <a:ext uri="{FF2B5EF4-FFF2-40B4-BE49-F238E27FC236}">
                <a16:creationId xmlns:a16="http://schemas.microsoft.com/office/drawing/2014/main" id="{910F7166-B04A-3C6A-A39B-73DD90B213E7}"/>
              </a:ext>
            </a:extLst>
          </p:cNvPr>
          <p:cNvSpPr txBox="1"/>
          <p:nvPr/>
        </p:nvSpPr>
        <p:spPr>
          <a:xfrm>
            <a:off x="417957" y="2910350"/>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B0</a:t>
            </a:r>
            <a:endParaRPr lang="zh-CN" altLang="en-US" sz="1600" dirty="0"/>
          </a:p>
        </p:txBody>
      </p:sp>
      <p:sp>
        <p:nvSpPr>
          <p:cNvPr id="47" name="文本框 46">
            <a:extLst>
              <a:ext uri="{FF2B5EF4-FFF2-40B4-BE49-F238E27FC236}">
                <a16:creationId xmlns:a16="http://schemas.microsoft.com/office/drawing/2014/main" id="{4D15BEE9-B7E6-E64E-5EB3-18F56229B8DF}"/>
              </a:ext>
            </a:extLst>
          </p:cNvPr>
          <p:cNvSpPr txBox="1"/>
          <p:nvPr/>
        </p:nvSpPr>
        <p:spPr>
          <a:xfrm>
            <a:off x="730566" y="2910350"/>
            <a:ext cx="488778" cy="338554"/>
          </a:xfrm>
          <a:prstGeom prst="rect">
            <a:avLst/>
          </a:prstGeom>
          <a:noFill/>
        </p:spPr>
        <p:txBody>
          <a:bodyPr wrap="square">
            <a:spAutoFit/>
          </a:bodyPr>
          <a:lstStyle/>
          <a:p>
            <a:r>
              <a:rPr lang="en-US" altLang="zh-CN" sz="1600" b="1" dirty="0">
                <a:solidFill>
                  <a:srgbClr val="FF0000"/>
                </a:solidFill>
                <a:latin typeface="Times New Roman" panose="02020603050405020304" pitchFamily="18" charset="0"/>
                <a:cs typeface="Times New Roman" panose="02020603050405020304" pitchFamily="18" charset="0"/>
              </a:rPr>
              <a:t>B1</a:t>
            </a:r>
            <a:endParaRPr lang="zh-CN" altLang="en-US" sz="1600" dirty="0">
              <a:solidFill>
                <a:srgbClr val="FF0000"/>
              </a:solidFill>
            </a:endParaRPr>
          </a:p>
        </p:txBody>
      </p:sp>
      <p:sp>
        <p:nvSpPr>
          <p:cNvPr id="48" name="文本框 47">
            <a:extLst>
              <a:ext uri="{FF2B5EF4-FFF2-40B4-BE49-F238E27FC236}">
                <a16:creationId xmlns:a16="http://schemas.microsoft.com/office/drawing/2014/main" id="{7C8B6403-0DAF-4292-0436-34CA1DA9A0E4}"/>
              </a:ext>
            </a:extLst>
          </p:cNvPr>
          <p:cNvSpPr txBox="1"/>
          <p:nvPr/>
        </p:nvSpPr>
        <p:spPr>
          <a:xfrm>
            <a:off x="1078405" y="2905685"/>
            <a:ext cx="488778" cy="338554"/>
          </a:xfrm>
          <a:prstGeom prst="rect">
            <a:avLst/>
          </a:prstGeom>
          <a:noFill/>
        </p:spPr>
        <p:txBody>
          <a:bodyPr wrap="square">
            <a:spAutoFit/>
          </a:bodyPr>
          <a:lstStyle/>
          <a:p>
            <a:r>
              <a:rPr lang="en-US" altLang="zh-CN" sz="1600" b="1" dirty="0">
                <a:solidFill>
                  <a:srgbClr val="FF0000"/>
                </a:solidFill>
                <a:latin typeface="Times New Roman" panose="02020603050405020304" pitchFamily="18" charset="0"/>
                <a:cs typeface="Times New Roman" panose="02020603050405020304" pitchFamily="18" charset="0"/>
              </a:rPr>
              <a:t>B2</a:t>
            </a:r>
            <a:endParaRPr lang="zh-CN" altLang="en-US" sz="1600" dirty="0">
              <a:solidFill>
                <a:srgbClr val="FF0000"/>
              </a:solidFill>
            </a:endParaRPr>
          </a:p>
        </p:txBody>
      </p:sp>
      <p:sp>
        <p:nvSpPr>
          <p:cNvPr id="49" name="文本框 48">
            <a:extLst>
              <a:ext uri="{FF2B5EF4-FFF2-40B4-BE49-F238E27FC236}">
                <a16:creationId xmlns:a16="http://schemas.microsoft.com/office/drawing/2014/main" id="{902CE377-F310-D2FA-98B4-CD67C0E307D7}"/>
              </a:ext>
            </a:extLst>
          </p:cNvPr>
          <p:cNvSpPr txBox="1"/>
          <p:nvPr/>
        </p:nvSpPr>
        <p:spPr>
          <a:xfrm>
            <a:off x="1397165" y="2910350"/>
            <a:ext cx="488778" cy="338554"/>
          </a:xfrm>
          <a:prstGeom prst="rect">
            <a:avLst/>
          </a:prstGeom>
          <a:noFill/>
        </p:spPr>
        <p:txBody>
          <a:bodyPr wrap="square">
            <a:spAutoFit/>
          </a:bodyPr>
          <a:lstStyle/>
          <a:p>
            <a:r>
              <a:rPr lang="en-US" altLang="zh-CN" sz="1600" b="1" dirty="0">
                <a:solidFill>
                  <a:srgbClr val="FF0000"/>
                </a:solidFill>
                <a:latin typeface="Times New Roman" panose="02020603050405020304" pitchFamily="18" charset="0"/>
                <a:cs typeface="Times New Roman" panose="02020603050405020304" pitchFamily="18" charset="0"/>
              </a:rPr>
              <a:t>B3</a:t>
            </a:r>
            <a:endParaRPr lang="zh-CN" altLang="en-US" sz="1600" dirty="0">
              <a:solidFill>
                <a:srgbClr val="FF0000"/>
              </a:solidFill>
            </a:endParaRPr>
          </a:p>
        </p:txBody>
      </p:sp>
      <p:sp>
        <p:nvSpPr>
          <p:cNvPr id="50" name="文本框 49">
            <a:extLst>
              <a:ext uri="{FF2B5EF4-FFF2-40B4-BE49-F238E27FC236}">
                <a16:creationId xmlns:a16="http://schemas.microsoft.com/office/drawing/2014/main" id="{84763BC7-66E8-E6E7-EE29-E66F145D06E3}"/>
              </a:ext>
            </a:extLst>
          </p:cNvPr>
          <p:cNvSpPr txBox="1"/>
          <p:nvPr/>
        </p:nvSpPr>
        <p:spPr>
          <a:xfrm>
            <a:off x="1752012" y="2905685"/>
            <a:ext cx="488778" cy="338554"/>
          </a:xfrm>
          <a:prstGeom prst="rect">
            <a:avLst/>
          </a:prstGeom>
          <a:noFill/>
        </p:spPr>
        <p:txBody>
          <a:bodyPr wrap="square">
            <a:spAutoFit/>
          </a:bodyPr>
          <a:lstStyle/>
          <a:p>
            <a:r>
              <a:rPr lang="en-US" altLang="zh-CN" sz="1600" b="1" dirty="0">
                <a:solidFill>
                  <a:srgbClr val="FF0000"/>
                </a:solidFill>
                <a:latin typeface="Times New Roman" panose="02020603050405020304" pitchFamily="18" charset="0"/>
                <a:cs typeface="Times New Roman" panose="02020603050405020304" pitchFamily="18" charset="0"/>
              </a:rPr>
              <a:t>B4</a:t>
            </a:r>
            <a:endParaRPr lang="zh-CN" altLang="en-US" sz="1600" dirty="0">
              <a:solidFill>
                <a:srgbClr val="FF0000"/>
              </a:solidFill>
            </a:endParaRPr>
          </a:p>
        </p:txBody>
      </p:sp>
      <p:sp>
        <p:nvSpPr>
          <p:cNvPr id="51" name="文本框 50">
            <a:extLst>
              <a:ext uri="{FF2B5EF4-FFF2-40B4-BE49-F238E27FC236}">
                <a16:creationId xmlns:a16="http://schemas.microsoft.com/office/drawing/2014/main" id="{BBC2569D-A531-5E77-DD36-53D202E3775D}"/>
              </a:ext>
            </a:extLst>
          </p:cNvPr>
          <p:cNvSpPr txBox="1"/>
          <p:nvPr/>
        </p:nvSpPr>
        <p:spPr>
          <a:xfrm>
            <a:off x="2078830" y="2910350"/>
            <a:ext cx="488778" cy="338554"/>
          </a:xfrm>
          <a:prstGeom prst="rect">
            <a:avLst/>
          </a:prstGeom>
          <a:noFill/>
        </p:spPr>
        <p:txBody>
          <a:bodyPr wrap="square">
            <a:spAutoFit/>
          </a:bodyPr>
          <a:lstStyle/>
          <a:p>
            <a:r>
              <a:rPr lang="en-US" altLang="zh-CN" sz="1600" b="1" dirty="0">
                <a:solidFill>
                  <a:srgbClr val="FF0000"/>
                </a:solidFill>
                <a:latin typeface="Times New Roman" panose="02020603050405020304" pitchFamily="18" charset="0"/>
                <a:cs typeface="Times New Roman" panose="02020603050405020304" pitchFamily="18" charset="0"/>
              </a:rPr>
              <a:t>B5</a:t>
            </a:r>
            <a:endParaRPr lang="zh-CN" altLang="en-US" sz="1600" dirty="0">
              <a:solidFill>
                <a:srgbClr val="FF0000"/>
              </a:solidFill>
            </a:endParaRPr>
          </a:p>
        </p:txBody>
      </p:sp>
      <p:sp>
        <p:nvSpPr>
          <p:cNvPr id="54" name="右大括号 53">
            <a:extLst>
              <a:ext uri="{FF2B5EF4-FFF2-40B4-BE49-F238E27FC236}">
                <a16:creationId xmlns:a16="http://schemas.microsoft.com/office/drawing/2014/main" id="{6DA10CA9-06B0-009C-0ACA-D641B6229B3D}"/>
              </a:ext>
            </a:extLst>
          </p:cNvPr>
          <p:cNvSpPr/>
          <p:nvPr/>
        </p:nvSpPr>
        <p:spPr>
          <a:xfrm rot="5400000">
            <a:off x="513001" y="3183616"/>
            <a:ext cx="201109" cy="339874"/>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7" name="文本框 56">
            <a:extLst>
              <a:ext uri="{FF2B5EF4-FFF2-40B4-BE49-F238E27FC236}">
                <a16:creationId xmlns:a16="http://schemas.microsoft.com/office/drawing/2014/main" id="{EC29B1CB-4DA8-AA88-3D32-084AD1562AA6}"/>
              </a:ext>
            </a:extLst>
          </p:cNvPr>
          <p:cNvSpPr txBox="1"/>
          <p:nvPr/>
        </p:nvSpPr>
        <p:spPr>
          <a:xfrm>
            <a:off x="165387" y="3440128"/>
            <a:ext cx="3173249" cy="738664"/>
          </a:xfrm>
          <a:prstGeom prst="rect">
            <a:avLst/>
          </a:prstGeom>
          <a:noFill/>
        </p:spPr>
        <p:txBody>
          <a:bodyPr wrap="square">
            <a:spAutoFit/>
          </a:bodyPr>
          <a:lstStyle/>
          <a:p>
            <a:r>
              <a:rPr lang="en-US" altLang="zh-CN" sz="1400" b="1" dirty="0">
                <a:solidFill>
                  <a:schemeClr val="tx1"/>
                </a:solidFill>
                <a:latin typeface="Times New Roman" panose="02020603050405020304" pitchFamily="18" charset="0"/>
                <a:cs typeface="Times New Roman" panose="02020603050405020304" pitchFamily="18" charset="0"/>
              </a:rPr>
              <a:t>A single bit is used to indicate that the difference between the two BSS Colors is either 0 or 1</a:t>
            </a:r>
            <a:endParaRPr lang="zh-CN" altLang="en-US" sz="1400" b="1" dirty="0">
              <a:solidFill>
                <a:schemeClr val="tx1"/>
              </a:solidFill>
              <a:latin typeface="Times New Roman" panose="02020603050405020304" pitchFamily="18" charset="0"/>
              <a:cs typeface="Times New Roman" panose="02020603050405020304" pitchFamily="18" charset="0"/>
            </a:endParaRPr>
          </a:p>
        </p:txBody>
      </p:sp>
      <p:sp>
        <p:nvSpPr>
          <p:cNvPr id="58" name="右大括号 57">
            <a:extLst>
              <a:ext uri="{FF2B5EF4-FFF2-40B4-BE49-F238E27FC236}">
                <a16:creationId xmlns:a16="http://schemas.microsoft.com/office/drawing/2014/main" id="{8A94AF41-F4B7-E3BC-BCE4-C3AFC361B063}"/>
              </a:ext>
            </a:extLst>
          </p:cNvPr>
          <p:cNvSpPr/>
          <p:nvPr/>
        </p:nvSpPr>
        <p:spPr>
          <a:xfrm rot="16200000">
            <a:off x="1532093" y="1961442"/>
            <a:ext cx="165698" cy="1673486"/>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dirty="0"/>
          </a:p>
        </p:txBody>
      </p:sp>
      <p:sp>
        <p:nvSpPr>
          <p:cNvPr id="59" name="文本框 58">
            <a:extLst>
              <a:ext uri="{FF2B5EF4-FFF2-40B4-BE49-F238E27FC236}">
                <a16:creationId xmlns:a16="http://schemas.microsoft.com/office/drawing/2014/main" id="{B0BBAF95-E2F1-585B-0F43-BEE25FBDE856}"/>
              </a:ext>
            </a:extLst>
          </p:cNvPr>
          <p:cNvSpPr txBox="1"/>
          <p:nvPr/>
        </p:nvSpPr>
        <p:spPr>
          <a:xfrm>
            <a:off x="695400" y="2473151"/>
            <a:ext cx="1864723" cy="307777"/>
          </a:xfrm>
          <a:prstGeom prst="rect">
            <a:avLst/>
          </a:prstGeom>
          <a:noFill/>
        </p:spPr>
        <p:txBody>
          <a:bodyPr wrap="square">
            <a:spAutoFit/>
          </a:bodyPr>
          <a:lstStyle/>
          <a:p>
            <a:r>
              <a:rPr lang="en-US" altLang="zh-CN" sz="1400" b="1" dirty="0">
                <a:solidFill>
                  <a:srgbClr val="FF0000"/>
                </a:solidFill>
                <a:latin typeface="Times New Roman" panose="02020603050405020304" pitchFamily="18" charset="0"/>
                <a:cs typeface="Times New Roman" panose="02020603050405020304" pitchFamily="18" charset="0"/>
              </a:rPr>
              <a:t>Five bits can be saved</a:t>
            </a:r>
            <a:endParaRPr lang="zh-CN" altLang="en-US" sz="1400" dirty="0">
              <a:solidFill>
                <a:srgbClr val="FF0000"/>
              </a:solidFill>
            </a:endParaRPr>
          </a:p>
        </p:txBody>
      </p:sp>
      <p:sp>
        <p:nvSpPr>
          <p:cNvPr id="60" name="矩形 59">
            <a:extLst>
              <a:ext uri="{FF2B5EF4-FFF2-40B4-BE49-F238E27FC236}">
                <a16:creationId xmlns:a16="http://schemas.microsoft.com/office/drawing/2014/main" id="{316C5546-C412-FC5B-669D-1DA992A5DAC8}"/>
              </a:ext>
            </a:extLst>
          </p:cNvPr>
          <p:cNvSpPr/>
          <p:nvPr/>
        </p:nvSpPr>
        <p:spPr>
          <a:xfrm>
            <a:off x="4469679"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1" name="矩形 60">
            <a:extLst>
              <a:ext uri="{FF2B5EF4-FFF2-40B4-BE49-F238E27FC236}">
                <a16:creationId xmlns:a16="http://schemas.microsoft.com/office/drawing/2014/main" id="{0B3804D6-94B5-2DBB-D7AB-8246B5E357DC}"/>
              </a:ext>
            </a:extLst>
          </p:cNvPr>
          <p:cNvSpPr/>
          <p:nvPr/>
        </p:nvSpPr>
        <p:spPr>
          <a:xfrm>
            <a:off x="4151784" y="2048074"/>
            <a:ext cx="3888432" cy="2101006"/>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2" name="矩形 61">
            <a:extLst>
              <a:ext uri="{FF2B5EF4-FFF2-40B4-BE49-F238E27FC236}">
                <a16:creationId xmlns:a16="http://schemas.microsoft.com/office/drawing/2014/main" id="{5C7DE81E-B658-8ECA-B783-9353E2841633}"/>
              </a:ext>
            </a:extLst>
          </p:cNvPr>
          <p:cNvSpPr/>
          <p:nvPr/>
        </p:nvSpPr>
        <p:spPr>
          <a:xfrm>
            <a:off x="4805581"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3" name="矩形 62">
            <a:extLst>
              <a:ext uri="{FF2B5EF4-FFF2-40B4-BE49-F238E27FC236}">
                <a16:creationId xmlns:a16="http://schemas.microsoft.com/office/drawing/2014/main" id="{C9F8A719-A542-E31E-D6C0-940089B14CD5}"/>
              </a:ext>
            </a:extLst>
          </p:cNvPr>
          <p:cNvSpPr/>
          <p:nvPr/>
        </p:nvSpPr>
        <p:spPr>
          <a:xfrm>
            <a:off x="5134990"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4" name="矩形 63">
            <a:extLst>
              <a:ext uri="{FF2B5EF4-FFF2-40B4-BE49-F238E27FC236}">
                <a16:creationId xmlns:a16="http://schemas.microsoft.com/office/drawing/2014/main" id="{3D6C68DF-8E92-466F-5B97-B3991E5A9666}"/>
              </a:ext>
            </a:extLst>
          </p:cNvPr>
          <p:cNvSpPr/>
          <p:nvPr/>
        </p:nvSpPr>
        <p:spPr>
          <a:xfrm>
            <a:off x="5470892"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5" name="矩形 64">
            <a:extLst>
              <a:ext uri="{FF2B5EF4-FFF2-40B4-BE49-F238E27FC236}">
                <a16:creationId xmlns:a16="http://schemas.microsoft.com/office/drawing/2014/main" id="{DAF0E550-12BF-ACC1-F2FB-D8F5EC5BBE17}"/>
              </a:ext>
            </a:extLst>
          </p:cNvPr>
          <p:cNvSpPr/>
          <p:nvPr/>
        </p:nvSpPr>
        <p:spPr>
          <a:xfrm>
            <a:off x="5812326"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6" name="矩形 65">
            <a:extLst>
              <a:ext uri="{FF2B5EF4-FFF2-40B4-BE49-F238E27FC236}">
                <a16:creationId xmlns:a16="http://schemas.microsoft.com/office/drawing/2014/main" id="{456119AD-C2BB-45B9-8DD1-456572F542F6}"/>
              </a:ext>
            </a:extLst>
          </p:cNvPr>
          <p:cNvSpPr/>
          <p:nvPr/>
        </p:nvSpPr>
        <p:spPr>
          <a:xfrm>
            <a:off x="6148228"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67" name="文本框 66">
            <a:extLst>
              <a:ext uri="{FF2B5EF4-FFF2-40B4-BE49-F238E27FC236}">
                <a16:creationId xmlns:a16="http://schemas.microsoft.com/office/drawing/2014/main" id="{F25FB85E-917F-3229-B8C5-B11F19A76F40}"/>
              </a:ext>
            </a:extLst>
          </p:cNvPr>
          <p:cNvSpPr txBox="1"/>
          <p:nvPr/>
        </p:nvSpPr>
        <p:spPr>
          <a:xfrm>
            <a:off x="6521081" y="2121145"/>
            <a:ext cx="1336717"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BSS Color 1 </a:t>
            </a:r>
            <a:endParaRPr lang="zh-CN" altLang="en-US" sz="1600" dirty="0"/>
          </a:p>
        </p:txBody>
      </p:sp>
      <p:sp>
        <p:nvSpPr>
          <p:cNvPr id="68" name="文本框 67">
            <a:extLst>
              <a:ext uri="{FF2B5EF4-FFF2-40B4-BE49-F238E27FC236}">
                <a16:creationId xmlns:a16="http://schemas.microsoft.com/office/drawing/2014/main" id="{22821D79-A42D-7543-9BAF-610CC50221BD}"/>
              </a:ext>
            </a:extLst>
          </p:cNvPr>
          <p:cNvSpPr txBox="1"/>
          <p:nvPr/>
        </p:nvSpPr>
        <p:spPr>
          <a:xfrm>
            <a:off x="4450404" y="214579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B0</a:t>
            </a:r>
            <a:endParaRPr lang="zh-CN" altLang="en-US" sz="1600" dirty="0"/>
          </a:p>
        </p:txBody>
      </p:sp>
      <p:sp>
        <p:nvSpPr>
          <p:cNvPr id="69" name="文本框 68">
            <a:extLst>
              <a:ext uri="{FF2B5EF4-FFF2-40B4-BE49-F238E27FC236}">
                <a16:creationId xmlns:a16="http://schemas.microsoft.com/office/drawing/2014/main" id="{443A13A6-C171-6D38-7CDB-2939D33AF0F9}"/>
              </a:ext>
            </a:extLst>
          </p:cNvPr>
          <p:cNvSpPr txBox="1"/>
          <p:nvPr/>
        </p:nvSpPr>
        <p:spPr>
          <a:xfrm>
            <a:off x="4763013" y="214579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B1</a:t>
            </a:r>
            <a:endParaRPr lang="zh-CN" altLang="en-US" sz="1600" dirty="0"/>
          </a:p>
        </p:txBody>
      </p:sp>
      <p:sp>
        <p:nvSpPr>
          <p:cNvPr id="70" name="文本框 69">
            <a:extLst>
              <a:ext uri="{FF2B5EF4-FFF2-40B4-BE49-F238E27FC236}">
                <a16:creationId xmlns:a16="http://schemas.microsoft.com/office/drawing/2014/main" id="{81F3DBF5-8E52-A2DE-B4A3-6DF6A24E551B}"/>
              </a:ext>
            </a:extLst>
          </p:cNvPr>
          <p:cNvSpPr txBox="1"/>
          <p:nvPr/>
        </p:nvSpPr>
        <p:spPr>
          <a:xfrm>
            <a:off x="5110852" y="2141132"/>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B2</a:t>
            </a:r>
            <a:endParaRPr lang="zh-CN" altLang="en-US" sz="1600" dirty="0"/>
          </a:p>
        </p:txBody>
      </p:sp>
      <p:sp>
        <p:nvSpPr>
          <p:cNvPr id="71" name="文本框 70">
            <a:extLst>
              <a:ext uri="{FF2B5EF4-FFF2-40B4-BE49-F238E27FC236}">
                <a16:creationId xmlns:a16="http://schemas.microsoft.com/office/drawing/2014/main" id="{4DD4EAE6-F056-55C3-7B54-9A40A5CF0656}"/>
              </a:ext>
            </a:extLst>
          </p:cNvPr>
          <p:cNvSpPr txBox="1"/>
          <p:nvPr/>
        </p:nvSpPr>
        <p:spPr>
          <a:xfrm>
            <a:off x="5429612" y="214579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B3</a:t>
            </a:r>
            <a:endParaRPr lang="zh-CN" altLang="en-US" sz="1600" dirty="0"/>
          </a:p>
        </p:txBody>
      </p:sp>
      <p:sp>
        <p:nvSpPr>
          <p:cNvPr id="72" name="文本框 71">
            <a:extLst>
              <a:ext uri="{FF2B5EF4-FFF2-40B4-BE49-F238E27FC236}">
                <a16:creationId xmlns:a16="http://schemas.microsoft.com/office/drawing/2014/main" id="{0DFA3090-0763-D68B-1231-6EB61340C8E4}"/>
              </a:ext>
            </a:extLst>
          </p:cNvPr>
          <p:cNvSpPr txBox="1"/>
          <p:nvPr/>
        </p:nvSpPr>
        <p:spPr>
          <a:xfrm>
            <a:off x="5784459" y="2141132"/>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B4</a:t>
            </a:r>
            <a:endParaRPr lang="zh-CN" altLang="en-US" sz="1600" dirty="0"/>
          </a:p>
        </p:txBody>
      </p:sp>
      <p:sp>
        <p:nvSpPr>
          <p:cNvPr id="73" name="文本框 72">
            <a:extLst>
              <a:ext uri="{FF2B5EF4-FFF2-40B4-BE49-F238E27FC236}">
                <a16:creationId xmlns:a16="http://schemas.microsoft.com/office/drawing/2014/main" id="{17FE0E8A-2DF0-88E6-17F8-6B6BB34EA824}"/>
              </a:ext>
            </a:extLst>
          </p:cNvPr>
          <p:cNvSpPr txBox="1"/>
          <p:nvPr/>
        </p:nvSpPr>
        <p:spPr>
          <a:xfrm>
            <a:off x="6111277" y="214579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B5</a:t>
            </a:r>
            <a:endParaRPr lang="zh-CN" altLang="en-US" sz="1600" dirty="0"/>
          </a:p>
        </p:txBody>
      </p:sp>
      <p:sp>
        <p:nvSpPr>
          <p:cNvPr id="74" name="矩形 73">
            <a:extLst>
              <a:ext uri="{FF2B5EF4-FFF2-40B4-BE49-F238E27FC236}">
                <a16:creationId xmlns:a16="http://schemas.microsoft.com/office/drawing/2014/main" id="{A5666097-6F6F-F6A5-36E5-32D737B6A7CB}"/>
              </a:ext>
            </a:extLst>
          </p:cNvPr>
          <p:cNvSpPr/>
          <p:nvPr/>
        </p:nvSpPr>
        <p:spPr>
          <a:xfrm>
            <a:off x="4469679"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5" name="矩形 74">
            <a:extLst>
              <a:ext uri="{FF2B5EF4-FFF2-40B4-BE49-F238E27FC236}">
                <a16:creationId xmlns:a16="http://schemas.microsoft.com/office/drawing/2014/main" id="{C9B638F8-7C74-F4FD-7001-EDA09FAB2B19}"/>
              </a:ext>
            </a:extLst>
          </p:cNvPr>
          <p:cNvSpPr/>
          <p:nvPr/>
        </p:nvSpPr>
        <p:spPr>
          <a:xfrm>
            <a:off x="4805581"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6" name="矩形 75">
            <a:extLst>
              <a:ext uri="{FF2B5EF4-FFF2-40B4-BE49-F238E27FC236}">
                <a16:creationId xmlns:a16="http://schemas.microsoft.com/office/drawing/2014/main" id="{9D4CC606-741C-F4F9-31CD-FADC01DC68E5}"/>
              </a:ext>
            </a:extLst>
          </p:cNvPr>
          <p:cNvSpPr/>
          <p:nvPr/>
        </p:nvSpPr>
        <p:spPr>
          <a:xfrm>
            <a:off x="5134990"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7" name="矩形 76">
            <a:extLst>
              <a:ext uri="{FF2B5EF4-FFF2-40B4-BE49-F238E27FC236}">
                <a16:creationId xmlns:a16="http://schemas.microsoft.com/office/drawing/2014/main" id="{3957F56D-BC43-7C60-9341-0A64DCD63179}"/>
              </a:ext>
            </a:extLst>
          </p:cNvPr>
          <p:cNvSpPr/>
          <p:nvPr/>
        </p:nvSpPr>
        <p:spPr>
          <a:xfrm>
            <a:off x="5470892"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8" name="矩形 77">
            <a:extLst>
              <a:ext uri="{FF2B5EF4-FFF2-40B4-BE49-F238E27FC236}">
                <a16:creationId xmlns:a16="http://schemas.microsoft.com/office/drawing/2014/main" id="{1F532A58-0763-9D60-A56D-5B08FD1C10CF}"/>
              </a:ext>
            </a:extLst>
          </p:cNvPr>
          <p:cNvSpPr/>
          <p:nvPr/>
        </p:nvSpPr>
        <p:spPr>
          <a:xfrm>
            <a:off x="5812326"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79" name="矩形 78">
            <a:extLst>
              <a:ext uri="{FF2B5EF4-FFF2-40B4-BE49-F238E27FC236}">
                <a16:creationId xmlns:a16="http://schemas.microsoft.com/office/drawing/2014/main" id="{CFEF4DC8-A318-914A-6262-6D841853C9B1}"/>
              </a:ext>
            </a:extLst>
          </p:cNvPr>
          <p:cNvSpPr/>
          <p:nvPr/>
        </p:nvSpPr>
        <p:spPr>
          <a:xfrm>
            <a:off x="6148228"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0" name="文本框 79">
            <a:extLst>
              <a:ext uri="{FF2B5EF4-FFF2-40B4-BE49-F238E27FC236}">
                <a16:creationId xmlns:a16="http://schemas.microsoft.com/office/drawing/2014/main" id="{9CD0F30B-CC06-B9F7-D08E-5A9C06139BFB}"/>
              </a:ext>
            </a:extLst>
          </p:cNvPr>
          <p:cNvSpPr txBox="1"/>
          <p:nvPr/>
        </p:nvSpPr>
        <p:spPr>
          <a:xfrm>
            <a:off x="6500638" y="2914444"/>
            <a:ext cx="1336717"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BSS Color 2 </a:t>
            </a:r>
            <a:endParaRPr lang="zh-CN" altLang="en-US" sz="1600" dirty="0"/>
          </a:p>
        </p:txBody>
      </p:sp>
      <p:sp>
        <p:nvSpPr>
          <p:cNvPr id="81" name="文本框 80">
            <a:extLst>
              <a:ext uri="{FF2B5EF4-FFF2-40B4-BE49-F238E27FC236}">
                <a16:creationId xmlns:a16="http://schemas.microsoft.com/office/drawing/2014/main" id="{3E8E62B1-EE42-3A50-F9ED-C51498A7CD81}"/>
              </a:ext>
            </a:extLst>
          </p:cNvPr>
          <p:cNvSpPr txBox="1"/>
          <p:nvPr/>
        </p:nvSpPr>
        <p:spPr>
          <a:xfrm>
            <a:off x="4450404" y="2910350"/>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B0</a:t>
            </a:r>
            <a:endParaRPr lang="zh-CN" altLang="en-US" sz="1600" dirty="0"/>
          </a:p>
        </p:txBody>
      </p:sp>
      <p:sp>
        <p:nvSpPr>
          <p:cNvPr id="82" name="文本框 81">
            <a:extLst>
              <a:ext uri="{FF2B5EF4-FFF2-40B4-BE49-F238E27FC236}">
                <a16:creationId xmlns:a16="http://schemas.microsoft.com/office/drawing/2014/main" id="{849D98EC-9855-97FB-C061-6B2955FFEE5F}"/>
              </a:ext>
            </a:extLst>
          </p:cNvPr>
          <p:cNvSpPr txBox="1"/>
          <p:nvPr/>
        </p:nvSpPr>
        <p:spPr>
          <a:xfrm>
            <a:off x="4763013" y="2910350"/>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B1</a:t>
            </a:r>
            <a:endParaRPr lang="zh-CN" altLang="en-US" sz="1600" dirty="0">
              <a:solidFill>
                <a:schemeClr val="tx1"/>
              </a:solidFill>
            </a:endParaRPr>
          </a:p>
        </p:txBody>
      </p:sp>
      <p:sp>
        <p:nvSpPr>
          <p:cNvPr id="83" name="文本框 82">
            <a:extLst>
              <a:ext uri="{FF2B5EF4-FFF2-40B4-BE49-F238E27FC236}">
                <a16:creationId xmlns:a16="http://schemas.microsoft.com/office/drawing/2014/main" id="{B2AA7A64-27A5-A3BD-ABEE-7C788EB205DE}"/>
              </a:ext>
            </a:extLst>
          </p:cNvPr>
          <p:cNvSpPr txBox="1"/>
          <p:nvPr/>
        </p:nvSpPr>
        <p:spPr>
          <a:xfrm>
            <a:off x="5110852" y="2905685"/>
            <a:ext cx="488778" cy="338554"/>
          </a:xfrm>
          <a:prstGeom prst="rect">
            <a:avLst/>
          </a:prstGeom>
          <a:noFill/>
        </p:spPr>
        <p:txBody>
          <a:bodyPr wrap="square">
            <a:spAutoFit/>
          </a:bodyPr>
          <a:lstStyle/>
          <a:p>
            <a:r>
              <a:rPr lang="en-US" altLang="zh-CN" sz="1600" b="1" dirty="0">
                <a:solidFill>
                  <a:srgbClr val="FF0000"/>
                </a:solidFill>
                <a:latin typeface="Times New Roman" panose="02020603050405020304" pitchFamily="18" charset="0"/>
                <a:cs typeface="Times New Roman" panose="02020603050405020304" pitchFamily="18" charset="0"/>
              </a:rPr>
              <a:t>B2</a:t>
            </a:r>
            <a:endParaRPr lang="zh-CN" altLang="en-US" sz="1600" dirty="0">
              <a:solidFill>
                <a:srgbClr val="FF0000"/>
              </a:solidFill>
            </a:endParaRPr>
          </a:p>
        </p:txBody>
      </p:sp>
      <p:sp>
        <p:nvSpPr>
          <p:cNvPr id="84" name="文本框 83">
            <a:extLst>
              <a:ext uri="{FF2B5EF4-FFF2-40B4-BE49-F238E27FC236}">
                <a16:creationId xmlns:a16="http://schemas.microsoft.com/office/drawing/2014/main" id="{A7310551-E3D9-DD28-362D-8F53B99D1DB3}"/>
              </a:ext>
            </a:extLst>
          </p:cNvPr>
          <p:cNvSpPr txBox="1"/>
          <p:nvPr/>
        </p:nvSpPr>
        <p:spPr>
          <a:xfrm>
            <a:off x="5429612" y="2910350"/>
            <a:ext cx="488778" cy="338554"/>
          </a:xfrm>
          <a:prstGeom prst="rect">
            <a:avLst/>
          </a:prstGeom>
          <a:noFill/>
        </p:spPr>
        <p:txBody>
          <a:bodyPr wrap="square">
            <a:spAutoFit/>
          </a:bodyPr>
          <a:lstStyle/>
          <a:p>
            <a:r>
              <a:rPr lang="en-US" altLang="zh-CN" sz="1600" b="1" dirty="0">
                <a:solidFill>
                  <a:srgbClr val="FF0000"/>
                </a:solidFill>
                <a:latin typeface="Times New Roman" panose="02020603050405020304" pitchFamily="18" charset="0"/>
                <a:cs typeface="Times New Roman" panose="02020603050405020304" pitchFamily="18" charset="0"/>
              </a:rPr>
              <a:t>B3</a:t>
            </a:r>
            <a:endParaRPr lang="zh-CN" altLang="en-US" sz="1600" dirty="0">
              <a:solidFill>
                <a:srgbClr val="FF0000"/>
              </a:solidFill>
            </a:endParaRPr>
          </a:p>
        </p:txBody>
      </p:sp>
      <p:sp>
        <p:nvSpPr>
          <p:cNvPr id="85" name="文本框 84">
            <a:extLst>
              <a:ext uri="{FF2B5EF4-FFF2-40B4-BE49-F238E27FC236}">
                <a16:creationId xmlns:a16="http://schemas.microsoft.com/office/drawing/2014/main" id="{E1C814F1-B4B8-B848-F1F9-729CC65854C9}"/>
              </a:ext>
            </a:extLst>
          </p:cNvPr>
          <p:cNvSpPr txBox="1"/>
          <p:nvPr/>
        </p:nvSpPr>
        <p:spPr>
          <a:xfrm>
            <a:off x="5784459" y="2905685"/>
            <a:ext cx="488778" cy="338554"/>
          </a:xfrm>
          <a:prstGeom prst="rect">
            <a:avLst/>
          </a:prstGeom>
          <a:noFill/>
        </p:spPr>
        <p:txBody>
          <a:bodyPr wrap="square">
            <a:spAutoFit/>
          </a:bodyPr>
          <a:lstStyle/>
          <a:p>
            <a:r>
              <a:rPr lang="en-US" altLang="zh-CN" sz="1600" b="1" dirty="0">
                <a:solidFill>
                  <a:srgbClr val="FF0000"/>
                </a:solidFill>
                <a:latin typeface="Times New Roman" panose="02020603050405020304" pitchFamily="18" charset="0"/>
                <a:cs typeface="Times New Roman" panose="02020603050405020304" pitchFamily="18" charset="0"/>
              </a:rPr>
              <a:t>B4</a:t>
            </a:r>
            <a:endParaRPr lang="zh-CN" altLang="en-US" sz="1600" dirty="0">
              <a:solidFill>
                <a:srgbClr val="FF0000"/>
              </a:solidFill>
            </a:endParaRPr>
          </a:p>
        </p:txBody>
      </p:sp>
      <p:sp>
        <p:nvSpPr>
          <p:cNvPr id="86" name="文本框 85">
            <a:extLst>
              <a:ext uri="{FF2B5EF4-FFF2-40B4-BE49-F238E27FC236}">
                <a16:creationId xmlns:a16="http://schemas.microsoft.com/office/drawing/2014/main" id="{2545B046-8422-0412-A58A-164321D220D6}"/>
              </a:ext>
            </a:extLst>
          </p:cNvPr>
          <p:cNvSpPr txBox="1"/>
          <p:nvPr/>
        </p:nvSpPr>
        <p:spPr>
          <a:xfrm>
            <a:off x="6111277" y="2910350"/>
            <a:ext cx="488778" cy="338554"/>
          </a:xfrm>
          <a:prstGeom prst="rect">
            <a:avLst/>
          </a:prstGeom>
          <a:noFill/>
        </p:spPr>
        <p:txBody>
          <a:bodyPr wrap="square">
            <a:spAutoFit/>
          </a:bodyPr>
          <a:lstStyle/>
          <a:p>
            <a:r>
              <a:rPr lang="en-US" altLang="zh-CN" sz="1600" b="1" dirty="0">
                <a:solidFill>
                  <a:srgbClr val="FF0000"/>
                </a:solidFill>
                <a:latin typeface="Times New Roman" panose="02020603050405020304" pitchFamily="18" charset="0"/>
                <a:cs typeface="Times New Roman" panose="02020603050405020304" pitchFamily="18" charset="0"/>
              </a:rPr>
              <a:t>B5</a:t>
            </a:r>
            <a:endParaRPr lang="zh-CN" altLang="en-US" sz="1600" dirty="0">
              <a:solidFill>
                <a:srgbClr val="FF0000"/>
              </a:solidFill>
            </a:endParaRPr>
          </a:p>
        </p:txBody>
      </p:sp>
      <p:sp>
        <p:nvSpPr>
          <p:cNvPr id="87" name="右大括号 86">
            <a:extLst>
              <a:ext uri="{FF2B5EF4-FFF2-40B4-BE49-F238E27FC236}">
                <a16:creationId xmlns:a16="http://schemas.microsoft.com/office/drawing/2014/main" id="{A732590E-B687-E4B9-B7B1-0F632D8B4AC3}"/>
              </a:ext>
            </a:extLst>
          </p:cNvPr>
          <p:cNvSpPr/>
          <p:nvPr/>
        </p:nvSpPr>
        <p:spPr>
          <a:xfrm rot="5400000">
            <a:off x="4719815" y="3009249"/>
            <a:ext cx="177917" cy="66541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8" name="文本框 87">
            <a:extLst>
              <a:ext uri="{FF2B5EF4-FFF2-40B4-BE49-F238E27FC236}">
                <a16:creationId xmlns:a16="http://schemas.microsoft.com/office/drawing/2014/main" id="{5028DABD-2F29-E8DA-5AD4-3C63CFE4598E}"/>
              </a:ext>
            </a:extLst>
          </p:cNvPr>
          <p:cNvSpPr txBox="1"/>
          <p:nvPr/>
        </p:nvSpPr>
        <p:spPr>
          <a:xfrm>
            <a:off x="4199303" y="3410416"/>
            <a:ext cx="2944454" cy="738664"/>
          </a:xfrm>
          <a:prstGeom prst="rect">
            <a:avLst/>
          </a:prstGeom>
          <a:noFill/>
        </p:spPr>
        <p:txBody>
          <a:bodyPr wrap="square">
            <a:spAutoFit/>
          </a:bodyPr>
          <a:lstStyle/>
          <a:p>
            <a:r>
              <a:rPr lang="en-US" altLang="zh-CN" sz="1400" b="1" dirty="0">
                <a:solidFill>
                  <a:schemeClr val="tx1"/>
                </a:solidFill>
                <a:latin typeface="Times New Roman" panose="02020603050405020304" pitchFamily="18" charset="0"/>
                <a:cs typeface="Times New Roman" panose="02020603050405020304" pitchFamily="18" charset="0"/>
              </a:rPr>
              <a:t>Two bits are used to indicate the difference between two BSS Colors falls within the range 0 ~ 3</a:t>
            </a:r>
            <a:endParaRPr lang="zh-CN" altLang="en-US" sz="1400" dirty="0"/>
          </a:p>
        </p:txBody>
      </p:sp>
      <p:sp>
        <p:nvSpPr>
          <p:cNvPr id="89" name="右大括号 88">
            <a:extLst>
              <a:ext uri="{FF2B5EF4-FFF2-40B4-BE49-F238E27FC236}">
                <a16:creationId xmlns:a16="http://schemas.microsoft.com/office/drawing/2014/main" id="{D6F64CF3-1ADB-1D32-77DC-11E5BA276EA9}"/>
              </a:ext>
            </a:extLst>
          </p:cNvPr>
          <p:cNvSpPr/>
          <p:nvPr/>
        </p:nvSpPr>
        <p:spPr>
          <a:xfrm rot="16200000">
            <a:off x="5718855" y="2107333"/>
            <a:ext cx="157274" cy="1373280"/>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dirty="0"/>
          </a:p>
        </p:txBody>
      </p:sp>
      <p:sp>
        <p:nvSpPr>
          <p:cNvPr id="90" name="文本框 89">
            <a:extLst>
              <a:ext uri="{FF2B5EF4-FFF2-40B4-BE49-F238E27FC236}">
                <a16:creationId xmlns:a16="http://schemas.microsoft.com/office/drawing/2014/main" id="{0E037D97-D3B7-01AC-E5B7-4FDF6C7CC875}"/>
              </a:ext>
            </a:extLst>
          </p:cNvPr>
          <p:cNvSpPr txBox="1"/>
          <p:nvPr/>
        </p:nvSpPr>
        <p:spPr>
          <a:xfrm>
            <a:off x="4922365" y="2473151"/>
            <a:ext cx="1893715" cy="307777"/>
          </a:xfrm>
          <a:prstGeom prst="rect">
            <a:avLst/>
          </a:prstGeom>
          <a:noFill/>
        </p:spPr>
        <p:txBody>
          <a:bodyPr wrap="square">
            <a:spAutoFit/>
          </a:bodyPr>
          <a:lstStyle/>
          <a:p>
            <a:r>
              <a:rPr lang="en-US" altLang="zh-CN" sz="1400" b="1" dirty="0">
                <a:solidFill>
                  <a:srgbClr val="FF0000"/>
                </a:solidFill>
                <a:latin typeface="Times New Roman" panose="02020603050405020304" pitchFamily="18" charset="0"/>
                <a:cs typeface="Times New Roman" panose="02020603050405020304" pitchFamily="18" charset="0"/>
              </a:rPr>
              <a:t>Four bits can be saved</a:t>
            </a:r>
            <a:endParaRPr lang="zh-CN" altLang="en-US" sz="1400" dirty="0">
              <a:solidFill>
                <a:srgbClr val="FF0000"/>
              </a:solidFill>
            </a:endParaRPr>
          </a:p>
        </p:txBody>
      </p:sp>
      <p:sp>
        <p:nvSpPr>
          <p:cNvPr id="91" name="矩形 90">
            <a:extLst>
              <a:ext uri="{FF2B5EF4-FFF2-40B4-BE49-F238E27FC236}">
                <a16:creationId xmlns:a16="http://schemas.microsoft.com/office/drawing/2014/main" id="{F4D6A626-AF4A-5544-E289-DEE5791F4DE5}"/>
              </a:ext>
            </a:extLst>
          </p:cNvPr>
          <p:cNvSpPr/>
          <p:nvPr/>
        </p:nvSpPr>
        <p:spPr>
          <a:xfrm>
            <a:off x="8502127"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2" name="矩形 91">
            <a:extLst>
              <a:ext uri="{FF2B5EF4-FFF2-40B4-BE49-F238E27FC236}">
                <a16:creationId xmlns:a16="http://schemas.microsoft.com/office/drawing/2014/main" id="{B7DC0203-57D4-392D-25A9-8C6641616470}"/>
              </a:ext>
            </a:extLst>
          </p:cNvPr>
          <p:cNvSpPr/>
          <p:nvPr/>
        </p:nvSpPr>
        <p:spPr>
          <a:xfrm>
            <a:off x="8184232" y="2048074"/>
            <a:ext cx="3888432" cy="2101006"/>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3" name="矩形 92">
            <a:extLst>
              <a:ext uri="{FF2B5EF4-FFF2-40B4-BE49-F238E27FC236}">
                <a16:creationId xmlns:a16="http://schemas.microsoft.com/office/drawing/2014/main" id="{14CC4A19-BF57-3106-99E9-6BAAF19C1C39}"/>
              </a:ext>
            </a:extLst>
          </p:cNvPr>
          <p:cNvSpPr/>
          <p:nvPr/>
        </p:nvSpPr>
        <p:spPr>
          <a:xfrm>
            <a:off x="8838029"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4" name="矩形 93">
            <a:extLst>
              <a:ext uri="{FF2B5EF4-FFF2-40B4-BE49-F238E27FC236}">
                <a16:creationId xmlns:a16="http://schemas.microsoft.com/office/drawing/2014/main" id="{B6AA54EC-8161-05C8-D68D-D8461297374F}"/>
              </a:ext>
            </a:extLst>
          </p:cNvPr>
          <p:cNvSpPr/>
          <p:nvPr/>
        </p:nvSpPr>
        <p:spPr>
          <a:xfrm>
            <a:off x="9167438"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5" name="矩形 94">
            <a:extLst>
              <a:ext uri="{FF2B5EF4-FFF2-40B4-BE49-F238E27FC236}">
                <a16:creationId xmlns:a16="http://schemas.microsoft.com/office/drawing/2014/main" id="{DEAFFAC4-0C3D-BFB3-F48D-0463F7F090E7}"/>
              </a:ext>
            </a:extLst>
          </p:cNvPr>
          <p:cNvSpPr/>
          <p:nvPr/>
        </p:nvSpPr>
        <p:spPr>
          <a:xfrm>
            <a:off x="9503340"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6" name="矩形 95">
            <a:extLst>
              <a:ext uri="{FF2B5EF4-FFF2-40B4-BE49-F238E27FC236}">
                <a16:creationId xmlns:a16="http://schemas.microsoft.com/office/drawing/2014/main" id="{D1ED3AAB-2BE5-2E61-2D68-2328F4BFC796}"/>
              </a:ext>
            </a:extLst>
          </p:cNvPr>
          <p:cNvSpPr/>
          <p:nvPr/>
        </p:nvSpPr>
        <p:spPr>
          <a:xfrm>
            <a:off x="9844774"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7" name="矩形 96">
            <a:extLst>
              <a:ext uri="{FF2B5EF4-FFF2-40B4-BE49-F238E27FC236}">
                <a16:creationId xmlns:a16="http://schemas.microsoft.com/office/drawing/2014/main" id="{5698FFC8-E9BC-3B5B-EF82-9BAB5FE12CCF}"/>
              </a:ext>
            </a:extLst>
          </p:cNvPr>
          <p:cNvSpPr/>
          <p:nvPr/>
        </p:nvSpPr>
        <p:spPr>
          <a:xfrm>
            <a:off x="10180676" y="216111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98" name="文本框 97">
            <a:extLst>
              <a:ext uri="{FF2B5EF4-FFF2-40B4-BE49-F238E27FC236}">
                <a16:creationId xmlns:a16="http://schemas.microsoft.com/office/drawing/2014/main" id="{784F269B-0F7C-1593-9B75-5FE42B843CD8}"/>
              </a:ext>
            </a:extLst>
          </p:cNvPr>
          <p:cNvSpPr txBox="1"/>
          <p:nvPr/>
        </p:nvSpPr>
        <p:spPr>
          <a:xfrm>
            <a:off x="10553529" y="2121145"/>
            <a:ext cx="1336717"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BSS Color 1 </a:t>
            </a:r>
            <a:endParaRPr lang="zh-CN" altLang="en-US" sz="1600" dirty="0"/>
          </a:p>
        </p:txBody>
      </p:sp>
      <p:sp>
        <p:nvSpPr>
          <p:cNvPr id="99" name="文本框 98">
            <a:extLst>
              <a:ext uri="{FF2B5EF4-FFF2-40B4-BE49-F238E27FC236}">
                <a16:creationId xmlns:a16="http://schemas.microsoft.com/office/drawing/2014/main" id="{EF4694AD-5D9F-F654-EFF1-E463CFA614D8}"/>
              </a:ext>
            </a:extLst>
          </p:cNvPr>
          <p:cNvSpPr txBox="1"/>
          <p:nvPr/>
        </p:nvSpPr>
        <p:spPr>
          <a:xfrm>
            <a:off x="8482852" y="214579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B0</a:t>
            </a:r>
            <a:endParaRPr lang="zh-CN" altLang="en-US" sz="1600" dirty="0"/>
          </a:p>
        </p:txBody>
      </p:sp>
      <p:sp>
        <p:nvSpPr>
          <p:cNvPr id="100" name="文本框 99">
            <a:extLst>
              <a:ext uri="{FF2B5EF4-FFF2-40B4-BE49-F238E27FC236}">
                <a16:creationId xmlns:a16="http://schemas.microsoft.com/office/drawing/2014/main" id="{52F02E70-EBBD-F26E-4DDA-0C1A0DE2ACB1}"/>
              </a:ext>
            </a:extLst>
          </p:cNvPr>
          <p:cNvSpPr txBox="1"/>
          <p:nvPr/>
        </p:nvSpPr>
        <p:spPr>
          <a:xfrm>
            <a:off x="8795461" y="214579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B1</a:t>
            </a:r>
            <a:endParaRPr lang="zh-CN" altLang="en-US" sz="1600" dirty="0"/>
          </a:p>
        </p:txBody>
      </p:sp>
      <p:sp>
        <p:nvSpPr>
          <p:cNvPr id="101" name="文本框 100">
            <a:extLst>
              <a:ext uri="{FF2B5EF4-FFF2-40B4-BE49-F238E27FC236}">
                <a16:creationId xmlns:a16="http://schemas.microsoft.com/office/drawing/2014/main" id="{6F7BA154-60F1-676C-F66C-4F775EADE2EC}"/>
              </a:ext>
            </a:extLst>
          </p:cNvPr>
          <p:cNvSpPr txBox="1"/>
          <p:nvPr/>
        </p:nvSpPr>
        <p:spPr>
          <a:xfrm>
            <a:off x="9143300" y="2141132"/>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B2</a:t>
            </a:r>
            <a:endParaRPr lang="zh-CN" altLang="en-US" sz="1600" dirty="0"/>
          </a:p>
        </p:txBody>
      </p:sp>
      <p:sp>
        <p:nvSpPr>
          <p:cNvPr id="102" name="文本框 101">
            <a:extLst>
              <a:ext uri="{FF2B5EF4-FFF2-40B4-BE49-F238E27FC236}">
                <a16:creationId xmlns:a16="http://schemas.microsoft.com/office/drawing/2014/main" id="{2C00657A-5CF9-CB78-96B3-7E02CFCFF008}"/>
              </a:ext>
            </a:extLst>
          </p:cNvPr>
          <p:cNvSpPr txBox="1"/>
          <p:nvPr/>
        </p:nvSpPr>
        <p:spPr>
          <a:xfrm>
            <a:off x="9462060" y="214579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B3</a:t>
            </a:r>
            <a:endParaRPr lang="zh-CN" altLang="en-US" sz="1600" dirty="0"/>
          </a:p>
        </p:txBody>
      </p:sp>
      <p:sp>
        <p:nvSpPr>
          <p:cNvPr id="103" name="文本框 102">
            <a:extLst>
              <a:ext uri="{FF2B5EF4-FFF2-40B4-BE49-F238E27FC236}">
                <a16:creationId xmlns:a16="http://schemas.microsoft.com/office/drawing/2014/main" id="{304DA945-D65F-4B27-C2A8-0E32DA303870}"/>
              </a:ext>
            </a:extLst>
          </p:cNvPr>
          <p:cNvSpPr txBox="1"/>
          <p:nvPr/>
        </p:nvSpPr>
        <p:spPr>
          <a:xfrm>
            <a:off x="9816907" y="2141132"/>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B4</a:t>
            </a:r>
            <a:endParaRPr lang="zh-CN" altLang="en-US" sz="1600" dirty="0"/>
          </a:p>
        </p:txBody>
      </p:sp>
      <p:sp>
        <p:nvSpPr>
          <p:cNvPr id="104" name="文本框 103">
            <a:extLst>
              <a:ext uri="{FF2B5EF4-FFF2-40B4-BE49-F238E27FC236}">
                <a16:creationId xmlns:a16="http://schemas.microsoft.com/office/drawing/2014/main" id="{8366AB83-5C88-C467-99CA-97EE8C79F403}"/>
              </a:ext>
            </a:extLst>
          </p:cNvPr>
          <p:cNvSpPr txBox="1"/>
          <p:nvPr/>
        </p:nvSpPr>
        <p:spPr>
          <a:xfrm>
            <a:off x="10143725" y="214579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B5</a:t>
            </a:r>
            <a:endParaRPr lang="zh-CN" altLang="en-US" sz="1600" dirty="0"/>
          </a:p>
        </p:txBody>
      </p:sp>
      <p:sp>
        <p:nvSpPr>
          <p:cNvPr id="105" name="矩形 104">
            <a:extLst>
              <a:ext uri="{FF2B5EF4-FFF2-40B4-BE49-F238E27FC236}">
                <a16:creationId xmlns:a16="http://schemas.microsoft.com/office/drawing/2014/main" id="{F34FE9F4-6387-E577-9664-65963D62735D}"/>
              </a:ext>
            </a:extLst>
          </p:cNvPr>
          <p:cNvSpPr/>
          <p:nvPr/>
        </p:nvSpPr>
        <p:spPr>
          <a:xfrm>
            <a:off x="8502127"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6" name="矩形 105">
            <a:extLst>
              <a:ext uri="{FF2B5EF4-FFF2-40B4-BE49-F238E27FC236}">
                <a16:creationId xmlns:a16="http://schemas.microsoft.com/office/drawing/2014/main" id="{0A1BC58E-BC9E-2FBB-0C6D-AFF197EDD552}"/>
              </a:ext>
            </a:extLst>
          </p:cNvPr>
          <p:cNvSpPr/>
          <p:nvPr/>
        </p:nvSpPr>
        <p:spPr>
          <a:xfrm>
            <a:off x="8838029"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7" name="矩形 106">
            <a:extLst>
              <a:ext uri="{FF2B5EF4-FFF2-40B4-BE49-F238E27FC236}">
                <a16:creationId xmlns:a16="http://schemas.microsoft.com/office/drawing/2014/main" id="{E98A8C14-2304-68FB-C0AB-75563BCF8AED}"/>
              </a:ext>
            </a:extLst>
          </p:cNvPr>
          <p:cNvSpPr/>
          <p:nvPr/>
        </p:nvSpPr>
        <p:spPr>
          <a:xfrm>
            <a:off x="9167438"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8" name="矩形 107">
            <a:extLst>
              <a:ext uri="{FF2B5EF4-FFF2-40B4-BE49-F238E27FC236}">
                <a16:creationId xmlns:a16="http://schemas.microsoft.com/office/drawing/2014/main" id="{B1BFDDD9-2D84-B044-A73C-070C81C60F6A}"/>
              </a:ext>
            </a:extLst>
          </p:cNvPr>
          <p:cNvSpPr/>
          <p:nvPr/>
        </p:nvSpPr>
        <p:spPr>
          <a:xfrm>
            <a:off x="9503340"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9" name="矩形 108">
            <a:extLst>
              <a:ext uri="{FF2B5EF4-FFF2-40B4-BE49-F238E27FC236}">
                <a16:creationId xmlns:a16="http://schemas.microsoft.com/office/drawing/2014/main" id="{FD3A1829-FEC7-97B6-1381-0723DDC3DF6B}"/>
              </a:ext>
            </a:extLst>
          </p:cNvPr>
          <p:cNvSpPr/>
          <p:nvPr/>
        </p:nvSpPr>
        <p:spPr>
          <a:xfrm>
            <a:off x="9844774"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0" name="矩形 109">
            <a:extLst>
              <a:ext uri="{FF2B5EF4-FFF2-40B4-BE49-F238E27FC236}">
                <a16:creationId xmlns:a16="http://schemas.microsoft.com/office/drawing/2014/main" id="{7F169EEA-5162-52BB-5D52-E421870B0F28}"/>
              </a:ext>
            </a:extLst>
          </p:cNvPr>
          <p:cNvSpPr/>
          <p:nvPr/>
        </p:nvSpPr>
        <p:spPr>
          <a:xfrm>
            <a:off x="10180676" y="292567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1" name="文本框 110">
            <a:extLst>
              <a:ext uri="{FF2B5EF4-FFF2-40B4-BE49-F238E27FC236}">
                <a16:creationId xmlns:a16="http://schemas.microsoft.com/office/drawing/2014/main" id="{F207354D-EFD7-FBC8-367C-5BF94891C0B7}"/>
              </a:ext>
            </a:extLst>
          </p:cNvPr>
          <p:cNvSpPr txBox="1"/>
          <p:nvPr/>
        </p:nvSpPr>
        <p:spPr>
          <a:xfrm>
            <a:off x="10533086" y="2914444"/>
            <a:ext cx="1336717"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BSS Color 2 </a:t>
            </a:r>
            <a:endParaRPr lang="zh-CN" altLang="en-US" sz="1600" dirty="0"/>
          </a:p>
        </p:txBody>
      </p:sp>
      <p:sp>
        <p:nvSpPr>
          <p:cNvPr id="112" name="文本框 111">
            <a:extLst>
              <a:ext uri="{FF2B5EF4-FFF2-40B4-BE49-F238E27FC236}">
                <a16:creationId xmlns:a16="http://schemas.microsoft.com/office/drawing/2014/main" id="{E713FAEB-D3F6-B347-3BAE-D5B63691EF2C}"/>
              </a:ext>
            </a:extLst>
          </p:cNvPr>
          <p:cNvSpPr txBox="1"/>
          <p:nvPr/>
        </p:nvSpPr>
        <p:spPr>
          <a:xfrm>
            <a:off x="8482852" y="2910350"/>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B0</a:t>
            </a:r>
            <a:endParaRPr lang="zh-CN" altLang="en-US" sz="1600" dirty="0"/>
          </a:p>
        </p:txBody>
      </p:sp>
      <p:sp>
        <p:nvSpPr>
          <p:cNvPr id="113" name="文本框 112">
            <a:extLst>
              <a:ext uri="{FF2B5EF4-FFF2-40B4-BE49-F238E27FC236}">
                <a16:creationId xmlns:a16="http://schemas.microsoft.com/office/drawing/2014/main" id="{93D56425-1EDA-5C69-FFA4-D1DD50474B3F}"/>
              </a:ext>
            </a:extLst>
          </p:cNvPr>
          <p:cNvSpPr txBox="1"/>
          <p:nvPr/>
        </p:nvSpPr>
        <p:spPr>
          <a:xfrm>
            <a:off x="8795461" y="2910350"/>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B1</a:t>
            </a:r>
            <a:endParaRPr lang="zh-CN" altLang="en-US" sz="1600" dirty="0">
              <a:solidFill>
                <a:schemeClr val="tx1"/>
              </a:solidFill>
            </a:endParaRPr>
          </a:p>
        </p:txBody>
      </p:sp>
      <p:sp>
        <p:nvSpPr>
          <p:cNvPr id="114" name="文本框 113">
            <a:extLst>
              <a:ext uri="{FF2B5EF4-FFF2-40B4-BE49-F238E27FC236}">
                <a16:creationId xmlns:a16="http://schemas.microsoft.com/office/drawing/2014/main" id="{ED471AA5-F2D7-521B-58CA-0571CCFC9C3D}"/>
              </a:ext>
            </a:extLst>
          </p:cNvPr>
          <p:cNvSpPr txBox="1"/>
          <p:nvPr/>
        </p:nvSpPr>
        <p:spPr>
          <a:xfrm>
            <a:off x="9143300" y="2905685"/>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B2</a:t>
            </a:r>
            <a:endParaRPr lang="zh-CN" altLang="en-US" sz="1600" dirty="0">
              <a:solidFill>
                <a:schemeClr val="tx1"/>
              </a:solidFill>
            </a:endParaRPr>
          </a:p>
        </p:txBody>
      </p:sp>
      <p:sp>
        <p:nvSpPr>
          <p:cNvPr id="115" name="文本框 114">
            <a:extLst>
              <a:ext uri="{FF2B5EF4-FFF2-40B4-BE49-F238E27FC236}">
                <a16:creationId xmlns:a16="http://schemas.microsoft.com/office/drawing/2014/main" id="{8664371B-A48A-775B-C434-D0C5879EF727}"/>
              </a:ext>
            </a:extLst>
          </p:cNvPr>
          <p:cNvSpPr txBox="1"/>
          <p:nvPr/>
        </p:nvSpPr>
        <p:spPr>
          <a:xfrm>
            <a:off x="9462060" y="2910350"/>
            <a:ext cx="488778" cy="338554"/>
          </a:xfrm>
          <a:prstGeom prst="rect">
            <a:avLst/>
          </a:prstGeom>
          <a:noFill/>
        </p:spPr>
        <p:txBody>
          <a:bodyPr wrap="square">
            <a:spAutoFit/>
          </a:bodyPr>
          <a:lstStyle/>
          <a:p>
            <a:r>
              <a:rPr lang="en-US" altLang="zh-CN" sz="1600" b="1" dirty="0">
                <a:solidFill>
                  <a:srgbClr val="FF0000"/>
                </a:solidFill>
                <a:latin typeface="Times New Roman" panose="02020603050405020304" pitchFamily="18" charset="0"/>
                <a:cs typeface="Times New Roman" panose="02020603050405020304" pitchFamily="18" charset="0"/>
              </a:rPr>
              <a:t>B3</a:t>
            </a:r>
            <a:endParaRPr lang="zh-CN" altLang="en-US" sz="1600" dirty="0">
              <a:solidFill>
                <a:srgbClr val="FF0000"/>
              </a:solidFill>
            </a:endParaRPr>
          </a:p>
        </p:txBody>
      </p:sp>
      <p:sp>
        <p:nvSpPr>
          <p:cNvPr id="116" name="文本框 115">
            <a:extLst>
              <a:ext uri="{FF2B5EF4-FFF2-40B4-BE49-F238E27FC236}">
                <a16:creationId xmlns:a16="http://schemas.microsoft.com/office/drawing/2014/main" id="{A86E2AC7-300E-F606-5222-4BE776D27A08}"/>
              </a:ext>
            </a:extLst>
          </p:cNvPr>
          <p:cNvSpPr txBox="1"/>
          <p:nvPr/>
        </p:nvSpPr>
        <p:spPr>
          <a:xfrm>
            <a:off x="9816907" y="2905685"/>
            <a:ext cx="488778" cy="338554"/>
          </a:xfrm>
          <a:prstGeom prst="rect">
            <a:avLst/>
          </a:prstGeom>
          <a:noFill/>
        </p:spPr>
        <p:txBody>
          <a:bodyPr wrap="square">
            <a:spAutoFit/>
          </a:bodyPr>
          <a:lstStyle/>
          <a:p>
            <a:r>
              <a:rPr lang="en-US" altLang="zh-CN" sz="1600" b="1" dirty="0">
                <a:solidFill>
                  <a:srgbClr val="FF0000"/>
                </a:solidFill>
                <a:latin typeface="Times New Roman" panose="02020603050405020304" pitchFamily="18" charset="0"/>
                <a:cs typeface="Times New Roman" panose="02020603050405020304" pitchFamily="18" charset="0"/>
              </a:rPr>
              <a:t>B4</a:t>
            </a:r>
            <a:endParaRPr lang="zh-CN" altLang="en-US" sz="1600" dirty="0">
              <a:solidFill>
                <a:srgbClr val="FF0000"/>
              </a:solidFill>
            </a:endParaRPr>
          </a:p>
        </p:txBody>
      </p:sp>
      <p:sp>
        <p:nvSpPr>
          <p:cNvPr id="117" name="文本框 116">
            <a:extLst>
              <a:ext uri="{FF2B5EF4-FFF2-40B4-BE49-F238E27FC236}">
                <a16:creationId xmlns:a16="http://schemas.microsoft.com/office/drawing/2014/main" id="{CA959B32-7469-E6E0-5698-5EA0CB57A517}"/>
              </a:ext>
            </a:extLst>
          </p:cNvPr>
          <p:cNvSpPr txBox="1"/>
          <p:nvPr/>
        </p:nvSpPr>
        <p:spPr>
          <a:xfrm>
            <a:off x="10143725" y="2910350"/>
            <a:ext cx="488778" cy="338554"/>
          </a:xfrm>
          <a:prstGeom prst="rect">
            <a:avLst/>
          </a:prstGeom>
          <a:noFill/>
        </p:spPr>
        <p:txBody>
          <a:bodyPr wrap="square">
            <a:spAutoFit/>
          </a:bodyPr>
          <a:lstStyle/>
          <a:p>
            <a:r>
              <a:rPr lang="en-US" altLang="zh-CN" sz="1600" b="1" dirty="0">
                <a:solidFill>
                  <a:srgbClr val="FF0000"/>
                </a:solidFill>
                <a:latin typeface="Times New Roman" panose="02020603050405020304" pitchFamily="18" charset="0"/>
                <a:cs typeface="Times New Roman" panose="02020603050405020304" pitchFamily="18" charset="0"/>
              </a:rPr>
              <a:t>B5</a:t>
            </a:r>
            <a:endParaRPr lang="zh-CN" altLang="en-US" sz="1600" dirty="0">
              <a:solidFill>
                <a:srgbClr val="FF0000"/>
              </a:solidFill>
            </a:endParaRPr>
          </a:p>
        </p:txBody>
      </p:sp>
      <p:sp>
        <p:nvSpPr>
          <p:cNvPr id="118" name="右大括号 117">
            <a:extLst>
              <a:ext uri="{FF2B5EF4-FFF2-40B4-BE49-F238E27FC236}">
                <a16:creationId xmlns:a16="http://schemas.microsoft.com/office/drawing/2014/main" id="{DD4A3C90-6A39-1A5D-6B79-DCF7B16E8989}"/>
              </a:ext>
            </a:extLst>
          </p:cNvPr>
          <p:cNvSpPr/>
          <p:nvPr/>
        </p:nvSpPr>
        <p:spPr>
          <a:xfrm rot="5400000">
            <a:off x="8929581" y="2850514"/>
            <a:ext cx="152690" cy="99482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9" name="文本框 118">
            <a:extLst>
              <a:ext uri="{FF2B5EF4-FFF2-40B4-BE49-F238E27FC236}">
                <a16:creationId xmlns:a16="http://schemas.microsoft.com/office/drawing/2014/main" id="{D46340F5-D55E-F42E-7813-78D64C64C647}"/>
              </a:ext>
            </a:extLst>
          </p:cNvPr>
          <p:cNvSpPr txBox="1"/>
          <p:nvPr/>
        </p:nvSpPr>
        <p:spPr>
          <a:xfrm>
            <a:off x="8231750" y="3410416"/>
            <a:ext cx="3048825" cy="738664"/>
          </a:xfrm>
          <a:prstGeom prst="rect">
            <a:avLst/>
          </a:prstGeom>
          <a:noFill/>
        </p:spPr>
        <p:txBody>
          <a:bodyPr wrap="square">
            <a:spAutoFit/>
          </a:bodyPr>
          <a:lstStyle/>
          <a:p>
            <a:r>
              <a:rPr lang="en-US" altLang="zh-CN" sz="1400" b="1" dirty="0">
                <a:solidFill>
                  <a:schemeClr val="tx1"/>
                </a:solidFill>
                <a:latin typeface="Times New Roman" panose="02020603050405020304" pitchFamily="18" charset="0"/>
                <a:cs typeface="Times New Roman" panose="02020603050405020304" pitchFamily="18" charset="0"/>
              </a:rPr>
              <a:t>Three bits are used to indicate the difference between two BSS Colors falls within the range 0 ~ 7</a:t>
            </a:r>
            <a:endParaRPr lang="zh-CN" altLang="en-US" sz="1400" dirty="0"/>
          </a:p>
        </p:txBody>
      </p:sp>
      <p:sp>
        <p:nvSpPr>
          <p:cNvPr id="120" name="右大括号 119">
            <a:extLst>
              <a:ext uri="{FF2B5EF4-FFF2-40B4-BE49-F238E27FC236}">
                <a16:creationId xmlns:a16="http://schemas.microsoft.com/office/drawing/2014/main" id="{BE579C05-61E0-FFEE-4FA1-075E0F27C617}"/>
              </a:ext>
            </a:extLst>
          </p:cNvPr>
          <p:cNvSpPr/>
          <p:nvPr/>
        </p:nvSpPr>
        <p:spPr>
          <a:xfrm rot="16200000">
            <a:off x="9944927" y="2310813"/>
            <a:ext cx="152547" cy="1013240"/>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dirty="0"/>
          </a:p>
        </p:txBody>
      </p:sp>
      <p:sp>
        <p:nvSpPr>
          <p:cNvPr id="121" name="文本框 120">
            <a:extLst>
              <a:ext uri="{FF2B5EF4-FFF2-40B4-BE49-F238E27FC236}">
                <a16:creationId xmlns:a16="http://schemas.microsoft.com/office/drawing/2014/main" id="{0659B6A5-5AAA-533F-3BA0-8E409F8E42E2}"/>
              </a:ext>
            </a:extLst>
          </p:cNvPr>
          <p:cNvSpPr txBox="1"/>
          <p:nvPr/>
        </p:nvSpPr>
        <p:spPr>
          <a:xfrm>
            <a:off x="9120336" y="2513121"/>
            <a:ext cx="2027465" cy="307777"/>
          </a:xfrm>
          <a:prstGeom prst="rect">
            <a:avLst/>
          </a:prstGeom>
          <a:noFill/>
        </p:spPr>
        <p:txBody>
          <a:bodyPr wrap="square">
            <a:spAutoFit/>
          </a:bodyPr>
          <a:lstStyle/>
          <a:p>
            <a:r>
              <a:rPr lang="en-US" altLang="zh-CN" sz="1400" b="1" dirty="0">
                <a:solidFill>
                  <a:srgbClr val="FF0000"/>
                </a:solidFill>
                <a:latin typeface="Times New Roman" panose="02020603050405020304" pitchFamily="18" charset="0"/>
                <a:cs typeface="Times New Roman" panose="02020603050405020304" pitchFamily="18" charset="0"/>
              </a:rPr>
              <a:t>Three bits can be saved</a:t>
            </a:r>
            <a:endParaRPr lang="zh-CN" altLang="en-US" sz="1400" dirty="0">
              <a:solidFill>
                <a:srgbClr val="FF0000"/>
              </a:solidFill>
            </a:endParaRPr>
          </a:p>
        </p:txBody>
      </p:sp>
      <p:sp>
        <p:nvSpPr>
          <p:cNvPr id="184" name="矩形 183">
            <a:extLst>
              <a:ext uri="{FF2B5EF4-FFF2-40B4-BE49-F238E27FC236}">
                <a16:creationId xmlns:a16="http://schemas.microsoft.com/office/drawing/2014/main" id="{FCC6607C-7770-6C86-11BE-61DBA43248C9}"/>
              </a:ext>
            </a:extLst>
          </p:cNvPr>
          <p:cNvSpPr/>
          <p:nvPr/>
        </p:nvSpPr>
        <p:spPr>
          <a:xfrm>
            <a:off x="426691" y="442634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5" name="矩形 184">
            <a:extLst>
              <a:ext uri="{FF2B5EF4-FFF2-40B4-BE49-F238E27FC236}">
                <a16:creationId xmlns:a16="http://schemas.microsoft.com/office/drawing/2014/main" id="{5A42F027-952F-186C-876B-CF9142A8820A}"/>
              </a:ext>
            </a:extLst>
          </p:cNvPr>
          <p:cNvSpPr/>
          <p:nvPr/>
        </p:nvSpPr>
        <p:spPr>
          <a:xfrm>
            <a:off x="108796" y="4313304"/>
            <a:ext cx="3888432" cy="2101006"/>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6" name="矩形 185">
            <a:extLst>
              <a:ext uri="{FF2B5EF4-FFF2-40B4-BE49-F238E27FC236}">
                <a16:creationId xmlns:a16="http://schemas.microsoft.com/office/drawing/2014/main" id="{E341BAA0-2924-FC0F-C414-BB86E9100A84}"/>
              </a:ext>
            </a:extLst>
          </p:cNvPr>
          <p:cNvSpPr/>
          <p:nvPr/>
        </p:nvSpPr>
        <p:spPr>
          <a:xfrm>
            <a:off x="762593" y="442634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7" name="矩形 186">
            <a:extLst>
              <a:ext uri="{FF2B5EF4-FFF2-40B4-BE49-F238E27FC236}">
                <a16:creationId xmlns:a16="http://schemas.microsoft.com/office/drawing/2014/main" id="{A7CCE0BC-56D8-E04D-B213-DE3E1FDA9BFB}"/>
              </a:ext>
            </a:extLst>
          </p:cNvPr>
          <p:cNvSpPr/>
          <p:nvPr/>
        </p:nvSpPr>
        <p:spPr>
          <a:xfrm>
            <a:off x="1092002" y="442634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8" name="矩形 187">
            <a:extLst>
              <a:ext uri="{FF2B5EF4-FFF2-40B4-BE49-F238E27FC236}">
                <a16:creationId xmlns:a16="http://schemas.microsoft.com/office/drawing/2014/main" id="{61B6A470-3282-798C-C066-2C3BF4A935C6}"/>
              </a:ext>
            </a:extLst>
          </p:cNvPr>
          <p:cNvSpPr/>
          <p:nvPr/>
        </p:nvSpPr>
        <p:spPr>
          <a:xfrm>
            <a:off x="1427904" y="442634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9" name="矩形 188">
            <a:extLst>
              <a:ext uri="{FF2B5EF4-FFF2-40B4-BE49-F238E27FC236}">
                <a16:creationId xmlns:a16="http://schemas.microsoft.com/office/drawing/2014/main" id="{4B37B677-DF74-6DD7-688C-04FF96BCB09F}"/>
              </a:ext>
            </a:extLst>
          </p:cNvPr>
          <p:cNvSpPr/>
          <p:nvPr/>
        </p:nvSpPr>
        <p:spPr>
          <a:xfrm>
            <a:off x="1769338" y="442634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0" name="矩形 189">
            <a:extLst>
              <a:ext uri="{FF2B5EF4-FFF2-40B4-BE49-F238E27FC236}">
                <a16:creationId xmlns:a16="http://schemas.microsoft.com/office/drawing/2014/main" id="{DA464820-86AF-5EAE-8542-D8C5A0FCA9B0}"/>
              </a:ext>
            </a:extLst>
          </p:cNvPr>
          <p:cNvSpPr/>
          <p:nvPr/>
        </p:nvSpPr>
        <p:spPr>
          <a:xfrm>
            <a:off x="2105240" y="4426349"/>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1" name="文本框 190">
            <a:extLst>
              <a:ext uri="{FF2B5EF4-FFF2-40B4-BE49-F238E27FC236}">
                <a16:creationId xmlns:a16="http://schemas.microsoft.com/office/drawing/2014/main" id="{628F8A7C-A665-63E4-6A57-B1F168BC5F94}"/>
              </a:ext>
            </a:extLst>
          </p:cNvPr>
          <p:cNvSpPr txBox="1"/>
          <p:nvPr/>
        </p:nvSpPr>
        <p:spPr>
          <a:xfrm>
            <a:off x="2478093" y="4386375"/>
            <a:ext cx="1336717"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BSS Color 1 </a:t>
            </a:r>
            <a:endParaRPr lang="zh-CN" altLang="en-US" sz="1600" dirty="0"/>
          </a:p>
        </p:txBody>
      </p:sp>
      <p:sp>
        <p:nvSpPr>
          <p:cNvPr id="192" name="文本框 191">
            <a:extLst>
              <a:ext uri="{FF2B5EF4-FFF2-40B4-BE49-F238E27FC236}">
                <a16:creationId xmlns:a16="http://schemas.microsoft.com/office/drawing/2014/main" id="{A0D5859B-0C56-DFE2-8672-A14C6CD95939}"/>
              </a:ext>
            </a:extLst>
          </p:cNvPr>
          <p:cNvSpPr txBox="1"/>
          <p:nvPr/>
        </p:nvSpPr>
        <p:spPr>
          <a:xfrm>
            <a:off x="407416" y="441102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B0</a:t>
            </a:r>
            <a:endParaRPr lang="zh-CN" altLang="en-US" sz="1600" dirty="0"/>
          </a:p>
        </p:txBody>
      </p:sp>
      <p:sp>
        <p:nvSpPr>
          <p:cNvPr id="193" name="文本框 192">
            <a:extLst>
              <a:ext uri="{FF2B5EF4-FFF2-40B4-BE49-F238E27FC236}">
                <a16:creationId xmlns:a16="http://schemas.microsoft.com/office/drawing/2014/main" id="{7768317B-B396-B96A-383C-D568F699EB5F}"/>
              </a:ext>
            </a:extLst>
          </p:cNvPr>
          <p:cNvSpPr txBox="1"/>
          <p:nvPr/>
        </p:nvSpPr>
        <p:spPr>
          <a:xfrm>
            <a:off x="720025" y="441102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B1</a:t>
            </a:r>
            <a:endParaRPr lang="zh-CN" altLang="en-US" sz="1600" dirty="0"/>
          </a:p>
        </p:txBody>
      </p:sp>
      <p:sp>
        <p:nvSpPr>
          <p:cNvPr id="194" name="文本框 193">
            <a:extLst>
              <a:ext uri="{FF2B5EF4-FFF2-40B4-BE49-F238E27FC236}">
                <a16:creationId xmlns:a16="http://schemas.microsoft.com/office/drawing/2014/main" id="{7491F4E4-B095-AEED-43C0-B38A31A4173E}"/>
              </a:ext>
            </a:extLst>
          </p:cNvPr>
          <p:cNvSpPr txBox="1"/>
          <p:nvPr/>
        </p:nvSpPr>
        <p:spPr>
          <a:xfrm>
            <a:off x="1067864" y="4406362"/>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B2</a:t>
            </a:r>
            <a:endParaRPr lang="zh-CN" altLang="en-US" sz="1600" dirty="0"/>
          </a:p>
        </p:txBody>
      </p:sp>
      <p:sp>
        <p:nvSpPr>
          <p:cNvPr id="195" name="文本框 194">
            <a:extLst>
              <a:ext uri="{FF2B5EF4-FFF2-40B4-BE49-F238E27FC236}">
                <a16:creationId xmlns:a16="http://schemas.microsoft.com/office/drawing/2014/main" id="{7A545ABD-A786-284C-17AA-E36766F3465C}"/>
              </a:ext>
            </a:extLst>
          </p:cNvPr>
          <p:cNvSpPr txBox="1"/>
          <p:nvPr/>
        </p:nvSpPr>
        <p:spPr>
          <a:xfrm>
            <a:off x="1386624" y="441102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B3</a:t>
            </a:r>
            <a:endParaRPr lang="zh-CN" altLang="en-US" sz="1600" dirty="0"/>
          </a:p>
        </p:txBody>
      </p:sp>
      <p:sp>
        <p:nvSpPr>
          <p:cNvPr id="196" name="文本框 195">
            <a:extLst>
              <a:ext uri="{FF2B5EF4-FFF2-40B4-BE49-F238E27FC236}">
                <a16:creationId xmlns:a16="http://schemas.microsoft.com/office/drawing/2014/main" id="{3D9317CE-F3D1-D252-47F0-5E239A883620}"/>
              </a:ext>
            </a:extLst>
          </p:cNvPr>
          <p:cNvSpPr txBox="1"/>
          <p:nvPr/>
        </p:nvSpPr>
        <p:spPr>
          <a:xfrm>
            <a:off x="1741471" y="4406362"/>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B4</a:t>
            </a:r>
            <a:endParaRPr lang="zh-CN" altLang="en-US" sz="1600" dirty="0"/>
          </a:p>
        </p:txBody>
      </p:sp>
      <p:sp>
        <p:nvSpPr>
          <p:cNvPr id="197" name="文本框 196">
            <a:extLst>
              <a:ext uri="{FF2B5EF4-FFF2-40B4-BE49-F238E27FC236}">
                <a16:creationId xmlns:a16="http://schemas.microsoft.com/office/drawing/2014/main" id="{60452D8D-4AE2-85BE-E3D4-AFDC903D7BDF}"/>
              </a:ext>
            </a:extLst>
          </p:cNvPr>
          <p:cNvSpPr txBox="1"/>
          <p:nvPr/>
        </p:nvSpPr>
        <p:spPr>
          <a:xfrm>
            <a:off x="2068289" y="441102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B5</a:t>
            </a:r>
            <a:endParaRPr lang="zh-CN" altLang="en-US" sz="1600" dirty="0"/>
          </a:p>
        </p:txBody>
      </p:sp>
      <p:sp>
        <p:nvSpPr>
          <p:cNvPr id="198" name="矩形 197">
            <a:extLst>
              <a:ext uri="{FF2B5EF4-FFF2-40B4-BE49-F238E27FC236}">
                <a16:creationId xmlns:a16="http://schemas.microsoft.com/office/drawing/2014/main" id="{B9328B70-B266-0565-80BE-0215E4C0B273}"/>
              </a:ext>
            </a:extLst>
          </p:cNvPr>
          <p:cNvSpPr/>
          <p:nvPr/>
        </p:nvSpPr>
        <p:spPr>
          <a:xfrm>
            <a:off x="426691" y="519090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99" name="矩形 198">
            <a:extLst>
              <a:ext uri="{FF2B5EF4-FFF2-40B4-BE49-F238E27FC236}">
                <a16:creationId xmlns:a16="http://schemas.microsoft.com/office/drawing/2014/main" id="{256BCDF0-D71F-D51F-74D1-18933308A735}"/>
              </a:ext>
            </a:extLst>
          </p:cNvPr>
          <p:cNvSpPr/>
          <p:nvPr/>
        </p:nvSpPr>
        <p:spPr>
          <a:xfrm>
            <a:off x="762593" y="519090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0" name="矩形 199">
            <a:extLst>
              <a:ext uri="{FF2B5EF4-FFF2-40B4-BE49-F238E27FC236}">
                <a16:creationId xmlns:a16="http://schemas.microsoft.com/office/drawing/2014/main" id="{65E5666D-52F1-77ED-5A19-B5250DEB1D6A}"/>
              </a:ext>
            </a:extLst>
          </p:cNvPr>
          <p:cNvSpPr/>
          <p:nvPr/>
        </p:nvSpPr>
        <p:spPr>
          <a:xfrm>
            <a:off x="1092002" y="519090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1" name="矩形 200">
            <a:extLst>
              <a:ext uri="{FF2B5EF4-FFF2-40B4-BE49-F238E27FC236}">
                <a16:creationId xmlns:a16="http://schemas.microsoft.com/office/drawing/2014/main" id="{FC20A1FF-6BCB-5247-E04F-CE1328694335}"/>
              </a:ext>
            </a:extLst>
          </p:cNvPr>
          <p:cNvSpPr/>
          <p:nvPr/>
        </p:nvSpPr>
        <p:spPr>
          <a:xfrm>
            <a:off x="1427904" y="519090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2" name="矩形 201">
            <a:extLst>
              <a:ext uri="{FF2B5EF4-FFF2-40B4-BE49-F238E27FC236}">
                <a16:creationId xmlns:a16="http://schemas.microsoft.com/office/drawing/2014/main" id="{9CE14BA9-9E1E-F704-F43A-22168A5BD051}"/>
              </a:ext>
            </a:extLst>
          </p:cNvPr>
          <p:cNvSpPr/>
          <p:nvPr/>
        </p:nvSpPr>
        <p:spPr>
          <a:xfrm>
            <a:off x="1769338" y="519090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3" name="矩形 202">
            <a:extLst>
              <a:ext uri="{FF2B5EF4-FFF2-40B4-BE49-F238E27FC236}">
                <a16:creationId xmlns:a16="http://schemas.microsoft.com/office/drawing/2014/main" id="{56D30026-0158-67A7-59A9-916FBC5D117F}"/>
              </a:ext>
            </a:extLst>
          </p:cNvPr>
          <p:cNvSpPr/>
          <p:nvPr/>
        </p:nvSpPr>
        <p:spPr>
          <a:xfrm>
            <a:off x="2105240" y="5190902"/>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04" name="文本框 203">
            <a:extLst>
              <a:ext uri="{FF2B5EF4-FFF2-40B4-BE49-F238E27FC236}">
                <a16:creationId xmlns:a16="http://schemas.microsoft.com/office/drawing/2014/main" id="{7AB59735-22B2-A45A-F787-DAE527A0A6B7}"/>
              </a:ext>
            </a:extLst>
          </p:cNvPr>
          <p:cNvSpPr txBox="1"/>
          <p:nvPr/>
        </p:nvSpPr>
        <p:spPr>
          <a:xfrm>
            <a:off x="2457650" y="5179674"/>
            <a:ext cx="1336717"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BSS Color 2 </a:t>
            </a:r>
            <a:endParaRPr lang="zh-CN" altLang="en-US" sz="1600" dirty="0"/>
          </a:p>
        </p:txBody>
      </p:sp>
      <p:sp>
        <p:nvSpPr>
          <p:cNvPr id="205" name="文本框 204">
            <a:extLst>
              <a:ext uri="{FF2B5EF4-FFF2-40B4-BE49-F238E27FC236}">
                <a16:creationId xmlns:a16="http://schemas.microsoft.com/office/drawing/2014/main" id="{CCD2374A-9F61-30F7-3742-111C70C1CD0E}"/>
              </a:ext>
            </a:extLst>
          </p:cNvPr>
          <p:cNvSpPr txBox="1"/>
          <p:nvPr/>
        </p:nvSpPr>
        <p:spPr>
          <a:xfrm>
            <a:off x="407416" y="5175580"/>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B0</a:t>
            </a:r>
            <a:endParaRPr lang="zh-CN" altLang="en-US" sz="1600" dirty="0"/>
          </a:p>
        </p:txBody>
      </p:sp>
      <p:sp>
        <p:nvSpPr>
          <p:cNvPr id="206" name="文本框 205">
            <a:extLst>
              <a:ext uri="{FF2B5EF4-FFF2-40B4-BE49-F238E27FC236}">
                <a16:creationId xmlns:a16="http://schemas.microsoft.com/office/drawing/2014/main" id="{95171C67-6DB1-6507-015C-4C80E5C1219B}"/>
              </a:ext>
            </a:extLst>
          </p:cNvPr>
          <p:cNvSpPr txBox="1"/>
          <p:nvPr/>
        </p:nvSpPr>
        <p:spPr>
          <a:xfrm>
            <a:off x="720025" y="5175580"/>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B1</a:t>
            </a:r>
            <a:endParaRPr lang="zh-CN" altLang="en-US" sz="1600" dirty="0">
              <a:solidFill>
                <a:schemeClr val="tx1"/>
              </a:solidFill>
            </a:endParaRPr>
          </a:p>
        </p:txBody>
      </p:sp>
      <p:sp>
        <p:nvSpPr>
          <p:cNvPr id="207" name="文本框 206">
            <a:extLst>
              <a:ext uri="{FF2B5EF4-FFF2-40B4-BE49-F238E27FC236}">
                <a16:creationId xmlns:a16="http://schemas.microsoft.com/office/drawing/2014/main" id="{596E6728-80B9-1E85-A77C-C0083453D751}"/>
              </a:ext>
            </a:extLst>
          </p:cNvPr>
          <p:cNvSpPr txBox="1"/>
          <p:nvPr/>
        </p:nvSpPr>
        <p:spPr>
          <a:xfrm>
            <a:off x="1067864" y="5170915"/>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B2</a:t>
            </a:r>
            <a:endParaRPr lang="zh-CN" altLang="en-US" sz="1600" dirty="0">
              <a:solidFill>
                <a:schemeClr val="tx1"/>
              </a:solidFill>
            </a:endParaRPr>
          </a:p>
        </p:txBody>
      </p:sp>
      <p:sp>
        <p:nvSpPr>
          <p:cNvPr id="208" name="文本框 207">
            <a:extLst>
              <a:ext uri="{FF2B5EF4-FFF2-40B4-BE49-F238E27FC236}">
                <a16:creationId xmlns:a16="http://schemas.microsoft.com/office/drawing/2014/main" id="{D60BDF97-26B9-5DB0-AA37-6F9206E5873F}"/>
              </a:ext>
            </a:extLst>
          </p:cNvPr>
          <p:cNvSpPr txBox="1"/>
          <p:nvPr/>
        </p:nvSpPr>
        <p:spPr>
          <a:xfrm>
            <a:off x="1386624" y="5175580"/>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B3</a:t>
            </a:r>
            <a:endParaRPr lang="zh-CN" altLang="en-US" sz="1600" dirty="0">
              <a:solidFill>
                <a:schemeClr val="tx1"/>
              </a:solidFill>
            </a:endParaRPr>
          </a:p>
        </p:txBody>
      </p:sp>
      <p:sp>
        <p:nvSpPr>
          <p:cNvPr id="209" name="文本框 208">
            <a:extLst>
              <a:ext uri="{FF2B5EF4-FFF2-40B4-BE49-F238E27FC236}">
                <a16:creationId xmlns:a16="http://schemas.microsoft.com/office/drawing/2014/main" id="{AE566770-F6D8-2474-E2E0-7B2172DEA2B6}"/>
              </a:ext>
            </a:extLst>
          </p:cNvPr>
          <p:cNvSpPr txBox="1"/>
          <p:nvPr/>
        </p:nvSpPr>
        <p:spPr>
          <a:xfrm>
            <a:off x="1741471" y="5170915"/>
            <a:ext cx="488778" cy="338554"/>
          </a:xfrm>
          <a:prstGeom prst="rect">
            <a:avLst/>
          </a:prstGeom>
          <a:noFill/>
        </p:spPr>
        <p:txBody>
          <a:bodyPr wrap="square">
            <a:spAutoFit/>
          </a:bodyPr>
          <a:lstStyle/>
          <a:p>
            <a:r>
              <a:rPr lang="en-US" altLang="zh-CN" sz="1600" b="1" dirty="0">
                <a:solidFill>
                  <a:srgbClr val="FF0000"/>
                </a:solidFill>
                <a:latin typeface="Times New Roman" panose="02020603050405020304" pitchFamily="18" charset="0"/>
                <a:cs typeface="Times New Roman" panose="02020603050405020304" pitchFamily="18" charset="0"/>
              </a:rPr>
              <a:t>B4</a:t>
            </a:r>
            <a:endParaRPr lang="zh-CN" altLang="en-US" sz="1600" dirty="0">
              <a:solidFill>
                <a:srgbClr val="FF0000"/>
              </a:solidFill>
            </a:endParaRPr>
          </a:p>
        </p:txBody>
      </p:sp>
      <p:sp>
        <p:nvSpPr>
          <p:cNvPr id="210" name="文本框 209">
            <a:extLst>
              <a:ext uri="{FF2B5EF4-FFF2-40B4-BE49-F238E27FC236}">
                <a16:creationId xmlns:a16="http://schemas.microsoft.com/office/drawing/2014/main" id="{2CB6E4FD-4C4F-9427-B713-273F8AC392F2}"/>
              </a:ext>
            </a:extLst>
          </p:cNvPr>
          <p:cNvSpPr txBox="1"/>
          <p:nvPr/>
        </p:nvSpPr>
        <p:spPr>
          <a:xfrm>
            <a:off x="2068289" y="5175580"/>
            <a:ext cx="488778" cy="338554"/>
          </a:xfrm>
          <a:prstGeom prst="rect">
            <a:avLst/>
          </a:prstGeom>
          <a:noFill/>
        </p:spPr>
        <p:txBody>
          <a:bodyPr wrap="square">
            <a:spAutoFit/>
          </a:bodyPr>
          <a:lstStyle/>
          <a:p>
            <a:r>
              <a:rPr lang="en-US" altLang="zh-CN" sz="1600" b="1" dirty="0">
                <a:solidFill>
                  <a:srgbClr val="FF0000"/>
                </a:solidFill>
                <a:latin typeface="Times New Roman" panose="02020603050405020304" pitchFamily="18" charset="0"/>
                <a:cs typeface="Times New Roman" panose="02020603050405020304" pitchFamily="18" charset="0"/>
              </a:rPr>
              <a:t>B5</a:t>
            </a:r>
            <a:endParaRPr lang="zh-CN" altLang="en-US" sz="1600" dirty="0">
              <a:solidFill>
                <a:srgbClr val="FF0000"/>
              </a:solidFill>
            </a:endParaRPr>
          </a:p>
        </p:txBody>
      </p:sp>
      <p:sp>
        <p:nvSpPr>
          <p:cNvPr id="211" name="右大括号 210">
            <a:extLst>
              <a:ext uri="{FF2B5EF4-FFF2-40B4-BE49-F238E27FC236}">
                <a16:creationId xmlns:a16="http://schemas.microsoft.com/office/drawing/2014/main" id="{1CFCFBAD-77FB-B262-DC2F-AAB64419E1B5}"/>
              </a:ext>
            </a:extLst>
          </p:cNvPr>
          <p:cNvSpPr/>
          <p:nvPr/>
        </p:nvSpPr>
        <p:spPr>
          <a:xfrm rot="5400000">
            <a:off x="994321" y="4975567"/>
            <a:ext cx="196445" cy="131893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12" name="文本框 211">
            <a:extLst>
              <a:ext uri="{FF2B5EF4-FFF2-40B4-BE49-F238E27FC236}">
                <a16:creationId xmlns:a16="http://schemas.microsoft.com/office/drawing/2014/main" id="{938C396F-1663-0A3A-34C2-1A02BF2666F4}"/>
              </a:ext>
            </a:extLst>
          </p:cNvPr>
          <p:cNvSpPr txBox="1"/>
          <p:nvPr/>
        </p:nvSpPr>
        <p:spPr>
          <a:xfrm>
            <a:off x="156314" y="5675646"/>
            <a:ext cx="2915349" cy="738664"/>
          </a:xfrm>
          <a:prstGeom prst="rect">
            <a:avLst/>
          </a:prstGeom>
          <a:noFill/>
        </p:spPr>
        <p:txBody>
          <a:bodyPr wrap="square">
            <a:spAutoFit/>
          </a:bodyPr>
          <a:lstStyle/>
          <a:p>
            <a:r>
              <a:rPr lang="en-US" altLang="zh-CN" sz="1400" b="1" dirty="0">
                <a:solidFill>
                  <a:schemeClr val="tx1"/>
                </a:solidFill>
                <a:latin typeface="Times New Roman" panose="02020603050405020304" pitchFamily="18" charset="0"/>
                <a:cs typeface="Times New Roman" panose="02020603050405020304" pitchFamily="18" charset="0"/>
              </a:rPr>
              <a:t>Four bits are used to indicate the difference between two BSS Colors falls within the range 0 ~ 15</a:t>
            </a:r>
            <a:endParaRPr lang="zh-CN" altLang="en-US" sz="1400" dirty="0"/>
          </a:p>
        </p:txBody>
      </p:sp>
      <p:sp>
        <p:nvSpPr>
          <p:cNvPr id="213" name="右大括号 212">
            <a:extLst>
              <a:ext uri="{FF2B5EF4-FFF2-40B4-BE49-F238E27FC236}">
                <a16:creationId xmlns:a16="http://schemas.microsoft.com/office/drawing/2014/main" id="{AAEF79F7-A429-F491-7685-F51806A5CE9B}"/>
              </a:ext>
            </a:extLst>
          </p:cNvPr>
          <p:cNvSpPr/>
          <p:nvPr/>
        </p:nvSpPr>
        <p:spPr>
          <a:xfrm rot="16200000">
            <a:off x="2044270" y="4760318"/>
            <a:ext cx="104617" cy="689130"/>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dirty="0"/>
          </a:p>
        </p:txBody>
      </p:sp>
      <p:sp>
        <p:nvSpPr>
          <p:cNvPr id="214" name="文本框 213">
            <a:extLst>
              <a:ext uri="{FF2B5EF4-FFF2-40B4-BE49-F238E27FC236}">
                <a16:creationId xmlns:a16="http://schemas.microsoft.com/office/drawing/2014/main" id="{B74F16ED-730A-43BB-F5F7-05F07902E673}"/>
              </a:ext>
            </a:extLst>
          </p:cNvPr>
          <p:cNvSpPr txBox="1"/>
          <p:nvPr/>
        </p:nvSpPr>
        <p:spPr>
          <a:xfrm>
            <a:off x="1271464" y="4797152"/>
            <a:ext cx="1848159" cy="307705"/>
          </a:xfrm>
          <a:prstGeom prst="rect">
            <a:avLst/>
          </a:prstGeom>
          <a:noFill/>
        </p:spPr>
        <p:txBody>
          <a:bodyPr wrap="square">
            <a:spAutoFit/>
          </a:bodyPr>
          <a:lstStyle/>
          <a:p>
            <a:r>
              <a:rPr lang="en-US" altLang="zh-CN" sz="1400" b="1" dirty="0">
                <a:solidFill>
                  <a:srgbClr val="FF0000"/>
                </a:solidFill>
                <a:latin typeface="Times New Roman" panose="02020603050405020304" pitchFamily="18" charset="0"/>
                <a:cs typeface="Times New Roman" panose="02020603050405020304" pitchFamily="18" charset="0"/>
              </a:rPr>
              <a:t>Two bits can be saved</a:t>
            </a:r>
            <a:endParaRPr lang="zh-CN" altLang="en-US" sz="1400" dirty="0">
              <a:solidFill>
                <a:srgbClr val="FF0000"/>
              </a:solidFill>
            </a:endParaRPr>
          </a:p>
        </p:txBody>
      </p:sp>
      <p:sp>
        <p:nvSpPr>
          <p:cNvPr id="215" name="矩形 214">
            <a:extLst>
              <a:ext uri="{FF2B5EF4-FFF2-40B4-BE49-F238E27FC236}">
                <a16:creationId xmlns:a16="http://schemas.microsoft.com/office/drawing/2014/main" id="{49B9F234-EC3E-8D24-B5BC-14B17A666E49}"/>
              </a:ext>
            </a:extLst>
          </p:cNvPr>
          <p:cNvSpPr/>
          <p:nvPr/>
        </p:nvSpPr>
        <p:spPr>
          <a:xfrm>
            <a:off x="4469679" y="4410261"/>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16" name="矩形 215">
            <a:extLst>
              <a:ext uri="{FF2B5EF4-FFF2-40B4-BE49-F238E27FC236}">
                <a16:creationId xmlns:a16="http://schemas.microsoft.com/office/drawing/2014/main" id="{286B609E-91C5-9EA8-AEC6-DE6427CBB88E}"/>
              </a:ext>
            </a:extLst>
          </p:cNvPr>
          <p:cNvSpPr/>
          <p:nvPr/>
        </p:nvSpPr>
        <p:spPr>
          <a:xfrm>
            <a:off x="4151784" y="4297216"/>
            <a:ext cx="3888432" cy="2101006"/>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7" name="矩形 216">
            <a:extLst>
              <a:ext uri="{FF2B5EF4-FFF2-40B4-BE49-F238E27FC236}">
                <a16:creationId xmlns:a16="http://schemas.microsoft.com/office/drawing/2014/main" id="{0CF6D3AE-917E-6D68-CBE2-DEC8DDB626EF}"/>
              </a:ext>
            </a:extLst>
          </p:cNvPr>
          <p:cNvSpPr/>
          <p:nvPr/>
        </p:nvSpPr>
        <p:spPr>
          <a:xfrm>
            <a:off x="4805581" y="4410261"/>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18" name="矩形 217">
            <a:extLst>
              <a:ext uri="{FF2B5EF4-FFF2-40B4-BE49-F238E27FC236}">
                <a16:creationId xmlns:a16="http://schemas.microsoft.com/office/drawing/2014/main" id="{4D1D021D-9660-C76C-D21A-58513E7C3B52}"/>
              </a:ext>
            </a:extLst>
          </p:cNvPr>
          <p:cNvSpPr/>
          <p:nvPr/>
        </p:nvSpPr>
        <p:spPr>
          <a:xfrm>
            <a:off x="5134990" y="4410261"/>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19" name="矩形 218">
            <a:extLst>
              <a:ext uri="{FF2B5EF4-FFF2-40B4-BE49-F238E27FC236}">
                <a16:creationId xmlns:a16="http://schemas.microsoft.com/office/drawing/2014/main" id="{870C3D90-7F67-C71B-4842-653F3F55BE05}"/>
              </a:ext>
            </a:extLst>
          </p:cNvPr>
          <p:cNvSpPr/>
          <p:nvPr/>
        </p:nvSpPr>
        <p:spPr>
          <a:xfrm>
            <a:off x="5470892" y="4410261"/>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0" name="矩形 219">
            <a:extLst>
              <a:ext uri="{FF2B5EF4-FFF2-40B4-BE49-F238E27FC236}">
                <a16:creationId xmlns:a16="http://schemas.microsoft.com/office/drawing/2014/main" id="{0E1D81CB-F0D9-03EB-F8E5-FA98126D83F8}"/>
              </a:ext>
            </a:extLst>
          </p:cNvPr>
          <p:cNvSpPr/>
          <p:nvPr/>
        </p:nvSpPr>
        <p:spPr>
          <a:xfrm>
            <a:off x="5812326" y="4410261"/>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1" name="矩形 220">
            <a:extLst>
              <a:ext uri="{FF2B5EF4-FFF2-40B4-BE49-F238E27FC236}">
                <a16:creationId xmlns:a16="http://schemas.microsoft.com/office/drawing/2014/main" id="{7E224B27-B356-14F6-0ED8-89D3BB6B61FD}"/>
              </a:ext>
            </a:extLst>
          </p:cNvPr>
          <p:cNvSpPr/>
          <p:nvPr/>
        </p:nvSpPr>
        <p:spPr>
          <a:xfrm>
            <a:off x="6148228" y="4410261"/>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22" name="文本框 221">
            <a:extLst>
              <a:ext uri="{FF2B5EF4-FFF2-40B4-BE49-F238E27FC236}">
                <a16:creationId xmlns:a16="http://schemas.microsoft.com/office/drawing/2014/main" id="{43770E63-4569-FA1C-2799-221EFD3AE023}"/>
              </a:ext>
            </a:extLst>
          </p:cNvPr>
          <p:cNvSpPr txBox="1"/>
          <p:nvPr/>
        </p:nvSpPr>
        <p:spPr>
          <a:xfrm>
            <a:off x="6521081" y="4370287"/>
            <a:ext cx="1336717"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BSS Color 1 </a:t>
            </a:r>
            <a:endParaRPr lang="zh-CN" altLang="en-US" sz="1600" dirty="0"/>
          </a:p>
        </p:txBody>
      </p:sp>
      <p:sp>
        <p:nvSpPr>
          <p:cNvPr id="223" name="文本框 222">
            <a:extLst>
              <a:ext uri="{FF2B5EF4-FFF2-40B4-BE49-F238E27FC236}">
                <a16:creationId xmlns:a16="http://schemas.microsoft.com/office/drawing/2014/main" id="{A1A4C288-73AE-7C9B-B196-0BA627F19F31}"/>
              </a:ext>
            </a:extLst>
          </p:cNvPr>
          <p:cNvSpPr txBox="1"/>
          <p:nvPr/>
        </p:nvSpPr>
        <p:spPr>
          <a:xfrm>
            <a:off x="4450404" y="4394939"/>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B0</a:t>
            </a:r>
            <a:endParaRPr lang="zh-CN" altLang="en-US" sz="1600" dirty="0"/>
          </a:p>
        </p:txBody>
      </p:sp>
      <p:sp>
        <p:nvSpPr>
          <p:cNvPr id="224" name="文本框 223">
            <a:extLst>
              <a:ext uri="{FF2B5EF4-FFF2-40B4-BE49-F238E27FC236}">
                <a16:creationId xmlns:a16="http://schemas.microsoft.com/office/drawing/2014/main" id="{6C1157BC-7717-B96C-E0EB-0E0AE88710BE}"/>
              </a:ext>
            </a:extLst>
          </p:cNvPr>
          <p:cNvSpPr txBox="1"/>
          <p:nvPr/>
        </p:nvSpPr>
        <p:spPr>
          <a:xfrm>
            <a:off x="4763013" y="4394939"/>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B1</a:t>
            </a:r>
            <a:endParaRPr lang="zh-CN" altLang="en-US" sz="1600" dirty="0"/>
          </a:p>
        </p:txBody>
      </p:sp>
      <p:sp>
        <p:nvSpPr>
          <p:cNvPr id="225" name="文本框 224">
            <a:extLst>
              <a:ext uri="{FF2B5EF4-FFF2-40B4-BE49-F238E27FC236}">
                <a16:creationId xmlns:a16="http://schemas.microsoft.com/office/drawing/2014/main" id="{A56F7E07-7FD4-87F4-2AE0-F1C34B6F4619}"/>
              </a:ext>
            </a:extLst>
          </p:cNvPr>
          <p:cNvSpPr txBox="1"/>
          <p:nvPr/>
        </p:nvSpPr>
        <p:spPr>
          <a:xfrm>
            <a:off x="5110852" y="4390274"/>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B2</a:t>
            </a:r>
            <a:endParaRPr lang="zh-CN" altLang="en-US" sz="1600" dirty="0"/>
          </a:p>
        </p:txBody>
      </p:sp>
      <p:sp>
        <p:nvSpPr>
          <p:cNvPr id="226" name="文本框 225">
            <a:extLst>
              <a:ext uri="{FF2B5EF4-FFF2-40B4-BE49-F238E27FC236}">
                <a16:creationId xmlns:a16="http://schemas.microsoft.com/office/drawing/2014/main" id="{47B9C146-2192-6648-FB91-4476AFB9C848}"/>
              </a:ext>
            </a:extLst>
          </p:cNvPr>
          <p:cNvSpPr txBox="1"/>
          <p:nvPr/>
        </p:nvSpPr>
        <p:spPr>
          <a:xfrm>
            <a:off x="5429612" y="4394939"/>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B3</a:t>
            </a:r>
            <a:endParaRPr lang="zh-CN" altLang="en-US" sz="1600" dirty="0"/>
          </a:p>
        </p:txBody>
      </p:sp>
      <p:sp>
        <p:nvSpPr>
          <p:cNvPr id="227" name="文本框 226">
            <a:extLst>
              <a:ext uri="{FF2B5EF4-FFF2-40B4-BE49-F238E27FC236}">
                <a16:creationId xmlns:a16="http://schemas.microsoft.com/office/drawing/2014/main" id="{E1CF95FB-FD95-14FA-BA01-05A0008E672B}"/>
              </a:ext>
            </a:extLst>
          </p:cNvPr>
          <p:cNvSpPr txBox="1"/>
          <p:nvPr/>
        </p:nvSpPr>
        <p:spPr>
          <a:xfrm>
            <a:off x="5784459" y="4390274"/>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B4</a:t>
            </a:r>
            <a:endParaRPr lang="zh-CN" altLang="en-US" sz="1600" dirty="0"/>
          </a:p>
        </p:txBody>
      </p:sp>
      <p:sp>
        <p:nvSpPr>
          <p:cNvPr id="228" name="文本框 227">
            <a:extLst>
              <a:ext uri="{FF2B5EF4-FFF2-40B4-BE49-F238E27FC236}">
                <a16:creationId xmlns:a16="http://schemas.microsoft.com/office/drawing/2014/main" id="{AB4CE465-EF98-3123-B2E7-A9C27D220323}"/>
              </a:ext>
            </a:extLst>
          </p:cNvPr>
          <p:cNvSpPr txBox="1"/>
          <p:nvPr/>
        </p:nvSpPr>
        <p:spPr>
          <a:xfrm>
            <a:off x="6111277" y="4394939"/>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B5</a:t>
            </a:r>
            <a:endParaRPr lang="zh-CN" altLang="en-US" sz="1600" dirty="0"/>
          </a:p>
        </p:txBody>
      </p:sp>
      <p:sp>
        <p:nvSpPr>
          <p:cNvPr id="229" name="矩形 228">
            <a:extLst>
              <a:ext uri="{FF2B5EF4-FFF2-40B4-BE49-F238E27FC236}">
                <a16:creationId xmlns:a16="http://schemas.microsoft.com/office/drawing/2014/main" id="{2CD8C442-FA34-B0D4-E3CB-6A60D4ED0C83}"/>
              </a:ext>
            </a:extLst>
          </p:cNvPr>
          <p:cNvSpPr/>
          <p:nvPr/>
        </p:nvSpPr>
        <p:spPr>
          <a:xfrm>
            <a:off x="4469679" y="5174814"/>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0" name="矩形 229">
            <a:extLst>
              <a:ext uri="{FF2B5EF4-FFF2-40B4-BE49-F238E27FC236}">
                <a16:creationId xmlns:a16="http://schemas.microsoft.com/office/drawing/2014/main" id="{5A22FD7A-1FFF-05E6-0C74-53DEF0F364AB}"/>
              </a:ext>
            </a:extLst>
          </p:cNvPr>
          <p:cNvSpPr/>
          <p:nvPr/>
        </p:nvSpPr>
        <p:spPr>
          <a:xfrm>
            <a:off x="4805581" y="5174814"/>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1" name="矩形 230">
            <a:extLst>
              <a:ext uri="{FF2B5EF4-FFF2-40B4-BE49-F238E27FC236}">
                <a16:creationId xmlns:a16="http://schemas.microsoft.com/office/drawing/2014/main" id="{5C2290D2-9186-7D27-F595-AB33945652C5}"/>
              </a:ext>
            </a:extLst>
          </p:cNvPr>
          <p:cNvSpPr/>
          <p:nvPr/>
        </p:nvSpPr>
        <p:spPr>
          <a:xfrm>
            <a:off x="5134990" y="5174814"/>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2" name="矩形 231">
            <a:extLst>
              <a:ext uri="{FF2B5EF4-FFF2-40B4-BE49-F238E27FC236}">
                <a16:creationId xmlns:a16="http://schemas.microsoft.com/office/drawing/2014/main" id="{ABB23692-E2D4-ADC0-B67E-5CCA32EDD34E}"/>
              </a:ext>
            </a:extLst>
          </p:cNvPr>
          <p:cNvSpPr/>
          <p:nvPr/>
        </p:nvSpPr>
        <p:spPr>
          <a:xfrm>
            <a:off x="5470892" y="5174814"/>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3" name="矩形 232">
            <a:extLst>
              <a:ext uri="{FF2B5EF4-FFF2-40B4-BE49-F238E27FC236}">
                <a16:creationId xmlns:a16="http://schemas.microsoft.com/office/drawing/2014/main" id="{517F5BD0-CD1D-DDDC-F0B4-7665613B108E}"/>
              </a:ext>
            </a:extLst>
          </p:cNvPr>
          <p:cNvSpPr/>
          <p:nvPr/>
        </p:nvSpPr>
        <p:spPr>
          <a:xfrm>
            <a:off x="5812326" y="5174814"/>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4" name="矩形 233">
            <a:extLst>
              <a:ext uri="{FF2B5EF4-FFF2-40B4-BE49-F238E27FC236}">
                <a16:creationId xmlns:a16="http://schemas.microsoft.com/office/drawing/2014/main" id="{A84B86E8-5749-E4E4-3C0C-0952F34E5FA0}"/>
              </a:ext>
            </a:extLst>
          </p:cNvPr>
          <p:cNvSpPr/>
          <p:nvPr/>
        </p:nvSpPr>
        <p:spPr>
          <a:xfrm>
            <a:off x="6148228" y="5174814"/>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35" name="文本框 234">
            <a:extLst>
              <a:ext uri="{FF2B5EF4-FFF2-40B4-BE49-F238E27FC236}">
                <a16:creationId xmlns:a16="http://schemas.microsoft.com/office/drawing/2014/main" id="{9CB28D78-ED45-FCAD-6915-A11D21A5D657}"/>
              </a:ext>
            </a:extLst>
          </p:cNvPr>
          <p:cNvSpPr txBox="1"/>
          <p:nvPr/>
        </p:nvSpPr>
        <p:spPr>
          <a:xfrm>
            <a:off x="6485635" y="5149455"/>
            <a:ext cx="1336717"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BSS Color 2 </a:t>
            </a:r>
            <a:endParaRPr lang="zh-CN" altLang="en-US" sz="1600" dirty="0"/>
          </a:p>
        </p:txBody>
      </p:sp>
      <p:sp>
        <p:nvSpPr>
          <p:cNvPr id="236" name="文本框 235">
            <a:extLst>
              <a:ext uri="{FF2B5EF4-FFF2-40B4-BE49-F238E27FC236}">
                <a16:creationId xmlns:a16="http://schemas.microsoft.com/office/drawing/2014/main" id="{927F47E3-E961-381D-EB37-31A17821F1AD}"/>
              </a:ext>
            </a:extLst>
          </p:cNvPr>
          <p:cNvSpPr txBox="1"/>
          <p:nvPr/>
        </p:nvSpPr>
        <p:spPr>
          <a:xfrm>
            <a:off x="4450404" y="5159492"/>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B0</a:t>
            </a:r>
            <a:endParaRPr lang="zh-CN" altLang="en-US" sz="1600" dirty="0"/>
          </a:p>
        </p:txBody>
      </p:sp>
      <p:sp>
        <p:nvSpPr>
          <p:cNvPr id="237" name="文本框 236">
            <a:extLst>
              <a:ext uri="{FF2B5EF4-FFF2-40B4-BE49-F238E27FC236}">
                <a16:creationId xmlns:a16="http://schemas.microsoft.com/office/drawing/2014/main" id="{B0A47E5A-AAE7-93BF-EA20-66DE9A452216}"/>
              </a:ext>
            </a:extLst>
          </p:cNvPr>
          <p:cNvSpPr txBox="1"/>
          <p:nvPr/>
        </p:nvSpPr>
        <p:spPr>
          <a:xfrm>
            <a:off x="4763013" y="5159492"/>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B1</a:t>
            </a:r>
            <a:endParaRPr lang="zh-CN" altLang="en-US" sz="1600" dirty="0">
              <a:solidFill>
                <a:schemeClr val="tx1"/>
              </a:solidFill>
            </a:endParaRPr>
          </a:p>
        </p:txBody>
      </p:sp>
      <p:sp>
        <p:nvSpPr>
          <p:cNvPr id="238" name="文本框 237">
            <a:extLst>
              <a:ext uri="{FF2B5EF4-FFF2-40B4-BE49-F238E27FC236}">
                <a16:creationId xmlns:a16="http://schemas.microsoft.com/office/drawing/2014/main" id="{6DBFC491-9D15-A6BB-01E4-51C3E1011071}"/>
              </a:ext>
            </a:extLst>
          </p:cNvPr>
          <p:cNvSpPr txBox="1"/>
          <p:nvPr/>
        </p:nvSpPr>
        <p:spPr>
          <a:xfrm>
            <a:off x="5110852" y="515482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B2</a:t>
            </a:r>
            <a:endParaRPr lang="zh-CN" altLang="en-US" sz="1600" dirty="0">
              <a:solidFill>
                <a:schemeClr val="tx1"/>
              </a:solidFill>
            </a:endParaRPr>
          </a:p>
        </p:txBody>
      </p:sp>
      <p:sp>
        <p:nvSpPr>
          <p:cNvPr id="239" name="文本框 238">
            <a:extLst>
              <a:ext uri="{FF2B5EF4-FFF2-40B4-BE49-F238E27FC236}">
                <a16:creationId xmlns:a16="http://schemas.microsoft.com/office/drawing/2014/main" id="{0D46DF9C-A0ED-622E-2B29-A6E0BAF7A3A9}"/>
              </a:ext>
            </a:extLst>
          </p:cNvPr>
          <p:cNvSpPr txBox="1"/>
          <p:nvPr/>
        </p:nvSpPr>
        <p:spPr>
          <a:xfrm>
            <a:off x="5429612" y="5159492"/>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B3</a:t>
            </a:r>
            <a:endParaRPr lang="zh-CN" altLang="en-US" sz="1600" dirty="0">
              <a:solidFill>
                <a:schemeClr val="tx1"/>
              </a:solidFill>
            </a:endParaRPr>
          </a:p>
        </p:txBody>
      </p:sp>
      <p:sp>
        <p:nvSpPr>
          <p:cNvPr id="240" name="文本框 239">
            <a:extLst>
              <a:ext uri="{FF2B5EF4-FFF2-40B4-BE49-F238E27FC236}">
                <a16:creationId xmlns:a16="http://schemas.microsoft.com/office/drawing/2014/main" id="{B7C4113B-ECF9-9024-66E1-A7EA61E5AA6B}"/>
              </a:ext>
            </a:extLst>
          </p:cNvPr>
          <p:cNvSpPr txBox="1"/>
          <p:nvPr/>
        </p:nvSpPr>
        <p:spPr>
          <a:xfrm>
            <a:off x="5784459" y="515482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B4</a:t>
            </a:r>
            <a:endParaRPr lang="zh-CN" altLang="en-US" sz="1600" dirty="0">
              <a:solidFill>
                <a:schemeClr val="tx1"/>
              </a:solidFill>
            </a:endParaRPr>
          </a:p>
        </p:txBody>
      </p:sp>
      <p:sp>
        <p:nvSpPr>
          <p:cNvPr id="241" name="文本框 240">
            <a:extLst>
              <a:ext uri="{FF2B5EF4-FFF2-40B4-BE49-F238E27FC236}">
                <a16:creationId xmlns:a16="http://schemas.microsoft.com/office/drawing/2014/main" id="{6C16CD3A-4AFD-4F5C-E967-E34F88EE10AA}"/>
              </a:ext>
            </a:extLst>
          </p:cNvPr>
          <p:cNvSpPr txBox="1"/>
          <p:nvPr/>
        </p:nvSpPr>
        <p:spPr>
          <a:xfrm>
            <a:off x="6111277" y="5159492"/>
            <a:ext cx="488778" cy="338554"/>
          </a:xfrm>
          <a:prstGeom prst="rect">
            <a:avLst/>
          </a:prstGeom>
          <a:noFill/>
        </p:spPr>
        <p:txBody>
          <a:bodyPr wrap="square">
            <a:spAutoFit/>
          </a:bodyPr>
          <a:lstStyle/>
          <a:p>
            <a:r>
              <a:rPr lang="en-US" altLang="zh-CN" sz="1600" b="1" dirty="0">
                <a:solidFill>
                  <a:srgbClr val="FF0000"/>
                </a:solidFill>
                <a:latin typeface="Times New Roman" panose="02020603050405020304" pitchFamily="18" charset="0"/>
                <a:cs typeface="Times New Roman" panose="02020603050405020304" pitchFamily="18" charset="0"/>
              </a:rPr>
              <a:t>B5</a:t>
            </a:r>
            <a:endParaRPr lang="zh-CN" altLang="en-US" sz="1600" dirty="0">
              <a:solidFill>
                <a:srgbClr val="FF0000"/>
              </a:solidFill>
            </a:endParaRPr>
          </a:p>
        </p:txBody>
      </p:sp>
      <p:sp>
        <p:nvSpPr>
          <p:cNvPr id="242" name="右大括号 241">
            <a:extLst>
              <a:ext uri="{FF2B5EF4-FFF2-40B4-BE49-F238E27FC236}">
                <a16:creationId xmlns:a16="http://schemas.microsoft.com/office/drawing/2014/main" id="{334817EE-C1C0-24A7-9B37-5C57495EAC85}"/>
              </a:ext>
            </a:extLst>
          </p:cNvPr>
          <p:cNvSpPr/>
          <p:nvPr/>
        </p:nvSpPr>
        <p:spPr>
          <a:xfrm rot="5400000">
            <a:off x="5192181" y="4797306"/>
            <a:ext cx="212532" cy="1652384"/>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43" name="文本框 242">
            <a:extLst>
              <a:ext uri="{FF2B5EF4-FFF2-40B4-BE49-F238E27FC236}">
                <a16:creationId xmlns:a16="http://schemas.microsoft.com/office/drawing/2014/main" id="{99796574-C580-AF58-89BF-2637184A4EE2}"/>
              </a:ext>
            </a:extLst>
          </p:cNvPr>
          <p:cNvSpPr txBox="1"/>
          <p:nvPr/>
        </p:nvSpPr>
        <p:spPr>
          <a:xfrm>
            <a:off x="4199302" y="5659558"/>
            <a:ext cx="2832802" cy="738664"/>
          </a:xfrm>
          <a:prstGeom prst="rect">
            <a:avLst/>
          </a:prstGeom>
          <a:noFill/>
        </p:spPr>
        <p:txBody>
          <a:bodyPr wrap="square">
            <a:spAutoFit/>
          </a:bodyPr>
          <a:lstStyle/>
          <a:p>
            <a:r>
              <a:rPr lang="en-US" altLang="zh-CN" sz="1400" b="1" dirty="0">
                <a:solidFill>
                  <a:schemeClr val="tx1"/>
                </a:solidFill>
                <a:latin typeface="Times New Roman" panose="02020603050405020304" pitchFamily="18" charset="0"/>
                <a:cs typeface="Times New Roman" panose="02020603050405020304" pitchFamily="18" charset="0"/>
              </a:rPr>
              <a:t>Five bits are used to indicate the difference between two BSS Colors falls within the range 0 ~ 31</a:t>
            </a:r>
            <a:endParaRPr lang="zh-CN" altLang="en-US" sz="1400" dirty="0"/>
          </a:p>
        </p:txBody>
      </p:sp>
      <p:sp>
        <p:nvSpPr>
          <p:cNvPr id="244" name="右大括号 243">
            <a:extLst>
              <a:ext uri="{FF2B5EF4-FFF2-40B4-BE49-F238E27FC236}">
                <a16:creationId xmlns:a16="http://schemas.microsoft.com/office/drawing/2014/main" id="{207C2EF2-1658-449F-147B-B1B01BBE14A6}"/>
              </a:ext>
            </a:extLst>
          </p:cNvPr>
          <p:cNvSpPr/>
          <p:nvPr/>
        </p:nvSpPr>
        <p:spPr>
          <a:xfrm rot="16200000">
            <a:off x="6276921" y="4929323"/>
            <a:ext cx="89424" cy="340371"/>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dirty="0"/>
          </a:p>
        </p:txBody>
      </p:sp>
      <p:sp>
        <p:nvSpPr>
          <p:cNvPr id="245" name="文本框 244">
            <a:extLst>
              <a:ext uri="{FF2B5EF4-FFF2-40B4-BE49-F238E27FC236}">
                <a16:creationId xmlns:a16="http://schemas.microsoft.com/office/drawing/2014/main" id="{8E49C47B-DDD1-8EB0-2ED4-F25783BBC629}"/>
              </a:ext>
            </a:extLst>
          </p:cNvPr>
          <p:cNvSpPr txBox="1"/>
          <p:nvPr/>
        </p:nvSpPr>
        <p:spPr>
          <a:xfrm>
            <a:off x="5599630" y="4786033"/>
            <a:ext cx="1792514" cy="307777"/>
          </a:xfrm>
          <a:prstGeom prst="rect">
            <a:avLst/>
          </a:prstGeom>
          <a:noFill/>
        </p:spPr>
        <p:txBody>
          <a:bodyPr wrap="square">
            <a:spAutoFit/>
          </a:bodyPr>
          <a:lstStyle/>
          <a:p>
            <a:r>
              <a:rPr lang="en-US" altLang="zh-CN" sz="1400" b="1" dirty="0">
                <a:solidFill>
                  <a:srgbClr val="FF0000"/>
                </a:solidFill>
                <a:latin typeface="Times New Roman" panose="02020603050405020304" pitchFamily="18" charset="0"/>
                <a:cs typeface="Times New Roman" panose="02020603050405020304" pitchFamily="18" charset="0"/>
              </a:rPr>
              <a:t>One bit can be saved</a:t>
            </a:r>
            <a:endParaRPr lang="zh-CN" altLang="en-US" sz="1400" dirty="0">
              <a:solidFill>
                <a:srgbClr val="FF0000"/>
              </a:solidFill>
            </a:endParaRPr>
          </a:p>
        </p:txBody>
      </p:sp>
      <p:sp>
        <p:nvSpPr>
          <p:cNvPr id="247" name="矩形 246">
            <a:extLst>
              <a:ext uri="{FF2B5EF4-FFF2-40B4-BE49-F238E27FC236}">
                <a16:creationId xmlns:a16="http://schemas.microsoft.com/office/drawing/2014/main" id="{69F2BE71-1E59-3FDA-D6A6-B029665B82BE}"/>
              </a:ext>
            </a:extLst>
          </p:cNvPr>
          <p:cNvSpPr/>
          <p:nvPr/>
        </p:nvSpPr>
        <p:spPr>
          <a:xfrm>
            <a:off x="8502127" y="4406141"/>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48" name="矩形 247">
            <a:extLst>
              <a:ext uri="{FF2B5EF4-FFF2-40B4-BE49-F238E27FC236}">
                <a16:creationId xmlns:a16="http://schemas.microsoft.com/office/drawing/2014/main" id="{31754C7F-C5B2-3226-63BF-368B921B6426}"/>
              </a:ext>
            </a:extLst>
          </p:cNvPr>
          <p:cNvSpPr/>
          <p:nvPr/>
        </p:nvSpPr>
        <p:spPr>
          <a:xfrm>
            <a:off x="8184232" y="4293096"/>
            <a:ext cx="3888432" cy="2101006"/>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9" name="矩形 248">
            <a:extLst>
              <a:ext uri="{FF2B5EF4-FFF2-40B4-BE49-F238E27FC236}">
                <a16:creationId xmlns:a16="http://schemas.microsoft.com/office/drawing/2014/main" id="{F6CA3DE9-9A1A-2B9E-68CE-52D884B16CA0}"/>
              </a:ext>
            </a:extLst>
          </p:cNvPr>
          <p:cNvSpPr/>
          <p:nvPr/>
        </p:nvSpPr>
        <p:spPr>
          <a:xfrm>
            <a:off x="8838029" y="4406141"/>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50" name="矩形 249">
            <a:extLst>
              <a:ext uri="{FF2B5EF4-FFF2-40B4-BE49-F238E27FC236}">
                <a16:creationId xmlns:a16="http://schemas.microsoft.com/office/drawing/2014/main" id="{1A035E9E-73DE-DAAF-B1B9-62BC9999CE91}"/>
              </a:ext>
            </a:extLst>
          </p:cNvPr>
          <p:cNvSpPr/>
          <p:nvPr/>
        </p:nvSpPr>
        <p:spPr>
          <a:xfrm>
            <a:off x="9167438" y="4406141"/>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51" name="矩形 250">
            <a:extLst>
              <a:ext uri="{FF2B5EF4-FFF2-40B4-BE49-F238E27FC236}">
                <a16:creationId xmlns:a16="http://schemas.microsoft.com/office/drawing/2014/main" id="{65226382-C8E1-F202-8FFB-F74187651969}"/>
              </a:ext>
            </a:extLst>
          </p:cNvPr>
          <p:cNvSpPr/>
          <p:nvPr/>
        </p:nvSpPr>
        <p:spPr>
          <a:xfrm>
            <a:off x="9503340" y="4406141"/>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52" name="矩形 251">
            <a:extLst>
              <a:ext uri="{FF2B5EF4-FFF2-40B4-BE49-F238E27FC236}">
                <a16:creationId xmlns:a16="http://schemas.microsoft.com/office/drawing/2014/main" id="{54F11A2A-2CEB-0B15-5416-460741AF3CA6}"/>
              </a:ext>
            </a:extLst>
          </p:cNvPr>
          <p:cNvSpPr/>
          <p:nvPr/>
        </p:nvSpPr>
        <p:spPr>
          <a:xfrm>
            <a:off x="9844774" y="4406141"/>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53" name="矩形 252">
            <a:extLst>
              <a:ext uri="{FF2B5EF4-FFF2-40B4-BE49-F238E27FC236}">
                <a16:creationId xmlns:a16="http://schemas.microsoft.com/office/drawing/2014/main" id="{0309EA4F-0F25-B460-994A-728C0019E02D}"/>
              </a:ext>
            </a:extLst>
          </p:cNvPr>
          <p:cNvSpPr/>
          <p:nvPr/>
        </p:nvSpPr>
        <p:spPr>
          <a:xfrm>
            <a:off x="10180676" y="4406141"/>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54" name="文本框 253">
            <a:extLst>
              <a:ext uri="{FF2B5EF4-FFF2-40B4-BE49-F238E27FC236}">
                <a16:creationId xmlns:a16="http://schemas.microsoft.com/office/drawing/2014/main" id="{4DDE71E8-512D-7A7D-9765-A32EC87A1D00}"/>
              </a:ext>
            </a:extLst>
          </p:cNvPr>
          <p:cNvSpPr txBox="1"/>
          <p:nvPr/>
        </p:nvSpPr>
        <p:spPr>
          <a:xfrm>
            <a:off x="10519923" y="4366167"/>
            <a:ext cx="1336717"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BSS Color 1 </a:t>
            </a:r>
            <a:endParaRPr lang="zh-CN" altLang="en-US" sz="1600" dirty="0"/>
          </a:p>
        </p:txBody>
      </p:sp>
      <p:sp>
        <p:nvSpPr>
          <p:cNvPr id="255" name="文本框 254">
            <a:extLst>
              <a:ext uri="{FF2B5EF4-FFF2-40B4-BE49-F238E27FC236}">
                <a16:creationId xmlns:a16="http://schemas.microsoft.com/office/drawing/2014/main" id="{FD51577D-FCFE-81A3-BB69-777714ED90A3}"/>
              </a:ext>
            </a:extLst>
          </p:cNvPr>
          <p:cNvSpPr txBox="1"/>
          <p:nvPr/>
        </p:nvSpPr>
        <p:spPr>
          <a:xfrm>
            <a:off x="8482852" y="4390819"/>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B0</a:t>
            </a:r>
            <a:endParaRPr lang="zh-CN" altLang="en-US" sz="1600" dirty="0"/>
          </a:p>
        </p:txBody>
      </p:sp>
      <p:sp>
        <p:nvSpPr>
          <p:cNvPr id="256" name="文本框 255">
            <a:extLst>
              <a:ext uri="{FF2B5EF4-FFF2-40B4-BE49-F238E27FC236}">
                <a16:creationId xmlns:a16="http://schemas.microsoft.com/office/drawing/2014/main" id="{6DA1459D-5A2A-146E-3836-BF32411C3C16}"/>
              </a:ext>
            </a:extLst>
          </p:cNvPr>
          <p:cNvSpPr txBox="1"/>
          <p:nvPr/>
        </p:nvSpPr>
        <p:spPr>
          <a:xfrm>
            <a:off x="8795461" y="4390819"/>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B1</a:t>
            </a:r>
            <a:endParaRPr lang="zh-CN" altLang="en-US" sz="1600" dirty="0"/>
          </a:p>
        </p:txBody>
      </p:sp>
      <p:sp>
        <p:nvSpPr>
          <p:cNvPr id="257" name="文本框 256">
            <a:extLst>
              <a:ext uri="{FF2B5EF4-FFF2-40B4-BE49-F238E27FC236}">
                <a16:creationId xmlns:a16="http://schemas.microsoft.com/office/drawing/2014/main" id="{CCD1276C-A7A1-F562-FBED-2840354DBC35}"/>
              </a:ext>
            </a:extLst>
          </p:cNvPr>
          <p:cNvSpPr txBox="1"/>
          <p:nvPr/>
        </p:nvSpPr>
        <p:spPr>
          <a:xfrm>
            <a:off x="9143300" y="4386154"/>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B2</a:t>
            </a:r>
            <a:endParaRPr lang="zh-CN" altLang="en-US" sz="1600" dirty="0"/>
          </a:p>
        </p:txBody>
      </p:sp>
      <p:sp>
        <p:nvSpPr>
          <p:cNvPr id="258" name="文本框 257">
            <a:extLst>
              <a:ext uri="{FF2B5EF4-FFF2-40B4-BE49-F238E27FC236}">
                <a16:creationId xmlns:a16="http://schemas.microsoft.com/office/drawing/2014/main" id="{E9D77263-C9F0-625A-BBCB-8C098B31FCEE}"/>
              </a:ext>
            </a:extLst>
          </p:cNvPr>
          <p:cNvSpPr txBox="1"/>
          <p:nvPr/>
        </p:nvSpPr>
        <p:spPr>
          <a:xfrm>
            <a:off x="9462060" y="4390819"/>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B3</a:t>
            </a:r>
            <a:endParaRPr lang="zh-CN" altLang="en-US" sz="1600" dirty="0"/>
          </a:p>
        </p:txBody>
      </p:sp>
      <p:sp>
        <p:nvSpPr>
          <p:cNvPr id="259" name="文本框 258">
            <a:extLst>
              <a:ext uri="{FF2B5EF4-FFF2-40B4-BE49-F238E27FC236}">
                <a16:creationId xmlns:a16="http://schemas.microsoft.com/office/drawing/2014/main" id="{FBBB58DF-1A49-0EF8-1275-5BBC4B7FEB58}"/>
              </a:ext>
            </a:extLst>
          </p:cNvPr>
          <p:cNvSpPr txBox="1"/>
          <p:nvPr/>
        </p:nvSpPr>
        <p:spPr>
          <a:xfrm>
            <a:off x="9816907" y="4386154"/>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B4</a:t>
            </a:r>
            <a:endParaRPr lang="zh-CN" altLang="en-US" sz="1600" dirty="0"/>
          </a:p>
        </p:txBody>
      </p:sp>
      <p:sp>
        <p:nvSpPr>
          <p:cNvPr id="260" name="文本框 259">
            <a:extLst>
              <a:ext uri="{FF2B5EF4-FFF2-40B4-BE49-F238E27FC236}">
                <a16:creationId xmlns:a16="http://schemas.microsoft.com/office/drawing/2014/main" id="{0DB83CC7-DF3C-1F8E-027A-E4ECB968B9C2}"/>
              </a:ext>
            </a:extLst>
          </p:cNvPr>
          <p:cNvSpPr txBox="1"/>
          <p:nvPr/>
        </p:nvSpPr>
        <p:spPr>
          <a:xfrm>
            <a:off x="10143725" y="4390819"/>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B5</a:t>
            </a:r>
            <a:endParaRPr lang="zh-CN" altLang="en-US" sz="1600" dirty="0"/>
          </a:p>
        </p:txBody>
      </p:sp>
      <p:sp>
        <p:nvSpPr>
          <p:cNvPr id="261" name="矩形 260">
            <a:extLst>
              <a:ext uri="{FF2B5EF4-FFF2-40B4-BE49-F238E27FC236}">
                <a16:creationId xmlns:a16="http://schemas.microsoft.com/office/drawing/2014/main" id="{D1E210D8-409F-2D94-2372-4BB842930D4E}"/>
              </a:ext>
            </a:extLst>
          </p:cNvPr>
          <p:cNvSpPr/>
          <p:nvPr/>
        </p:nvSpPr>
        <p:spPr>
          <a:xfrm>
            <a:off x="8502127" y="5170694"/>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62" name="矩形 261">
            <a:extLst>
              <a:ext uri="{FF2B5EF4-FFF2-40B4-BE49-F238E27FC236}">
                <a16:creationId xmlns:a16="http://schemas.microsoft.com/office/drawing/2014/main" id="{900D1CB4-21EE-C98D-3005-8EB1B00C7DAA}"/>
              </a:ext>
            </a:extLst>
          </p:cNvPr>
          <p:cNvSpPr/>
          <p:nvPr/>
        </p:nvSpPr>
        <p:spPr>
          <a:xfrm>
            <a:off x="8838029" y="5170694"/>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63" name="矩形 262">
            <a:extLst>
              <a:ext uri="{FF2B5EF4-FFF2-40B4-BE49-F238E27FC236}">
                <a16:creationId xmlns:a16="http://schemas.microsoft.com/office/drawing/2014/main" id="{47E7CD23-24A9-26FB-1CD7-2AD53A93C16C}"/>
              </a:ext>
            </a:extLst>
          </p:cNvPr>
          <p:cNvSpPr/>
          <p:nvPr/>
        </p:nvSpPr>
        <p:spPr>
          <a:xfrm>
            <a:off x="9167438" y="5170694"/>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64" name="矩形 263">
            <a:extLst>
              <a:ext uri="{FF2B5EF4-FFF2-40B4-BE49-F238E27FC236}">
                <a16:creationId xmlns:a16="http://schemas.microsoft.com/office/drawing/2014/main" id="{B7A639E1-168D-199F-263F-65187F99D909}"/>
              </a:ext>
            </a:extLst>
          </p:cNvPr>
          <p:cNvSpPr/>
          <p:nvPr/>
        </p:nvSpPr>
        <p:spPr>
          <a:xfrm>
            <a:off x="9503340" y="5170694"/>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65" name="矩形 264">
            <a:extLst>
              <a:ext uri="{FF2B5EF4-FFF2-40B4-BE49-F238E27FC236}">
                <a16:creationId xmlns:a16="http://schemas.microsoft.com/office/drawing/2014/main" id="{3E8C3F41-754D-BE4C-5425-B18B3331BC93}"/>
              </a:ext>
            </a:extLst>
          </p:cNvPr>
          <p:cNvSpPr/>
          <p:nvPr/>
        </p:nvSpPr>
        <p:spPr>
          <a:xfrm>
            <a:off x="9844774" y="5170694"/>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66" name="矩形 265">
            <a:extLst>
              <a:ext uri="{FF2B5EF4-FFF2-40B4-BE49-F238E27FC236}">
                <a16:creationId xmlns:a16="http://schemas.microsoft.com/office/drawing/2014/main" id="{91CFA445-EBFD-C4A2-2EB4-F9CC40372F5E}"/>
              </a:ext>
            </a:extLst>
          </p:cNvPr>
          <p:cNvSpPr/>
          <p:nvPr/>
        </p:nvSpPr>
        <p:spPr>
          <a:xfrm>
            <a:off x="10180676" y="5170694"/>
            <a:ext cx="335902" cy="29858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67" name="文本框 266">
            <a:extLst>
              <a:ext uri="{FF2B5EF4-FFF2-40B4-BE49-F238E27FC236}">
                <a16:creationId xmlns:a16="http://schemas.microsoft.com/office/drawing/2014/main" id="{B8DC8FE1-923E-956F-DEA7-772FA79506ED}"/>
              </a:ext>
            </a:extLst>
          </p:cNvPr>
          <p:cNvSpPr txBox="1"/>
          <p:nvPr/>
        </p:nvSpPr>
        <p:spPr>
          <a:xfrm>
            <a:off x="10518083" y="5145335"/>
            <a:ext cx="1336717"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BSS Color 2 </a:t>
            </a:r>
            <a:endParaRPr lang="zh-CN" altLang="en-US" sz="1600" dirty="0"/>
          </a:p>
        </p:txBody>
      </p:sp>
      <p:sp>
        <p:nvSpPr>
          <p:cNvPr id="268" name="文本框 267">
            <a:extLst>
              <a:ext uri="{FF2B5EF4-FFF2-40B4-BE49-F238E27FC236}">
                <a16:creationId xmlns:a16="http://schemas.microsoft.com/office/drawing/2014/main" id="{770F74C8-3E88-154C-2DB5-9DA40B92AF58}"/>
              </a:ext>
            </a:extLst>
          </p:cNvPr>
          <p:cNvSpPr txBox="1"/>
          <p:nvPr/>
        </p:nvSpPr>
        <p:spPr>
          <a:xfrm>
            <a:off x="8482852" y="5155372"/>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B0</a:t>
            </a:r>
            <a:endParaRPr lang="zh-CN" altLang="en-US" sz="1600" dirty="0"/>
          </a:p>
        </p:txBody>
      </p:sp>
      <p:sp>
        <p:nvSpPr>
          <p:cNvPr id="269" name="文本框 268">
            <a:extLst>
              <a:ext uri="{FF2B5EF4-FFF2-40B4-BE49-F238E27FC236}">
                <a16:creationId xmlns:a16="http://schemas.microsoft.com/office/drawing/2014/main" id="{D320A910-4425-7649-B008-7F5D581CC980}"/>
              </a:ext>
            </a:extLst>
          </p:cNvPr>
          <p:cNvSpPr txBox="1"/>
          <p:nvPr/>
        </p:nvSpPr>
        <p:spPr>
          <a:xfrm>
            <a:off x="8795461" y="5155372"/>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B1</a:t>
            </a:r>
            <a:endParaRPr lang="zh-CN" altLang="en-US" sz="1600" dirty="0">
              <a:solidFill>
                <a:schemeClr val="tx1"/>
              </a:solidFill>
            </a:endParaRPr>
          </a:p>
        </p:txBody>
      </p:sp>
      <p:sp>
        <p:nvSpPr>
          <p:cNvPr id="270" name="文本框 269">
            <a:extLst>
              <a:ext uri="{FF2B5EF4-FFF2-40B4-BE49-F238E27FC236}">
                <a16:creationId xmlns:a16="http://schemas.microsoft.com/office/drawing/2014/main" id="{F9CB1080-460D-BDB9-BE15-5668E8805556}"/>
              </a:ext>
            </a:extLst>
          </p:cNvPr>
          <p:cNvSpPr txBox="1"/>
          <p:nvPr/>
        </p:nvSpPr>
        <p:spPr>
          <a:xfrm>
            <a:off x="9143300" y="515070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B2</a:t>
            </a:r>
            <a:endParaRPr lang="zh-CN" altLang="en-US" sz="1600" dirty="0">
              <a:solidFill>
                <a:schemeClr val="tx1"/>
              </a:solidFill>
            </a:endParaRPr>
          </a:p>
        </p:txBody>
      </p:sp>
      <p:sp>
        <p:nvSpPr>
          <p:cNvPr id="271" name="文本框 270">
            <a:extLst>
              <a:ext uri="{FF2B5EF4-FFF2-40B4-BE49-F238E27FC236}">
                <a16:creationId xmlns:a16="http://schemas.microsoft.com/office/drawing/2014/main" id="{9FAE07AA-1067-5D28-6686-781439BC73D8}"/>
              </a:ext>
            </a:extLst>
          </p:cNvPr>
          <p:cNvSpPr txBox="1"/>
          <p:nvPr/>
        </p:nvSpPr>
        <p:spPr>
          <a:xfrm>
            <a:off x="9462060" y="5155372"/>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B3</a:t>
            </a:r>
            <a:endParaRPr lang="zh-CN" altLang="en-US" sz="1600" dirty="0">
              <a:solidFill>
                <a:schemeClr val="tx1"/>
              </a:solidFill>
            </a:endParaRPr>
          </a:p>
        </p:txBody>
      </p:sp>
      <p:sp>
        <p:nvSpPr>
          <p:cNvPr id="272" name="文本框 271">
            <a:extLst>
              <a:ext uri="{FF2B5EF4-FFF2-40B4-BE49-F238E27FC236}">
                <a16:creationId xmlns:a16="http://schemas.microsoft.com/office/drawing/2014/main" id="{37666BB8-0056-D134-B734-42FE87A20990}"/>
              </a:ext>
            </a:extLst>
          </p:cNvPr>
          <p:cNvSpPr txBox="1"/>
          <p:nvPr/>
        </p:nvSpPr>
        <p:spPr>
          <a:xfrm>
            <a:off x="9816907" y="5150707"/>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B4</a:t>
            </a:r>
            <a:endParaRPr lang="zh-CN" altLang="en-US" sz="1600" dirty="0">
              <a:solidFill>
                <a:schemeClr val="tx1"/>
              </a:solidFill>
            </a:endParaRPr>
          </a:p>
        </p:txBody>
      </p:sp>
      <p:sp>
        <p:nvSpPr>
          <p:cNvPr id="273" name="文本框 272">
            <a:extLst>
              <a:ext uri="{FF2B5EF4-FFF2-40B4-BE49-F238E27FC236}">
                <a16:creationId xmlns:a16="http://schemas.microsoft.com/office/drawing/2014/main" id="{6D042C4E-E022-A2F8-B91E-F38F02BEB62A}"/>
              </a:ext>
            </a:extLst>
          </p:cNvPr>
          <p:cNvSpPr txBox="1"/>
          <p:nvPr/>
        </p:nvSpPr>
        <p:spPr>
          <a:xfrm>
            <a:off x="10143725" y="5155372"/>
            <a:ext cx="488778" cy="338554"/>
          </a:xfrm>
          <a:prstGeom prst="rect">
            <a:avLst/>
          </a:prstGeom>
          <a:noFill/>
        </p:spPr>
        <p:txBody>
          <a:bodyPr wrap="square">
            <a:spAutoFit/>
          </a:bodyPr>
          <a:lstStyle/>
          <a:p>
            <a:r>
              <a:rPr lang="en-US" altLang="zh-CN" sz="1600" b="1" dirty="0">
                <a:solidFill>
                  <a:schemeClr val="tx1"/>
                </a:solidFill>
                <a:latin typeface="Times New Roman" panose="02020603050405020304" pitchFamily="18" charset="0"/>
                <a:cs typeface="Times New Roman" panose="02020603050405020304" pitchFamily="18" charset="0"/>
              </a:rPr>
              <a:t>B5</a:t>
            </a:r>
            <a:endParaRPr lang="zh-CN" altLang="en-US" sz="1600" dirty="0">
              <a:solidFill>
                <a:schemeClr val="tx1"/>
              </a:solidFill>
            </a:endParaRPr>
          </a:p>
        </p:txBody>
      </p:sp>
      <p:sp>
        <p:nvSpPr>
          <p:cNvPr id="274" name="右大括号 273">
            <a:extLst>
              <a:ext uri="{FF2B5EF4-FFF2-40B4-BE49-F238E27FC236}">
                <a16:creationId xmlns:a16="http://schemas.microsoft.com/office/drawing/2014/main" id="{F414D9B4-D3DA-886B-B6E0-A55EB0E3FA1B}"/>
              </a:ext>
            </a:extLst>
          </p:cNvPr>
          <p:cNvSpPr/>
          <p:nvPr/>
        </p:nvSpPr>
        <p:spPr>
          <a:xfrm rot="5400000">
            <a:off x="9412660" y="4605154"/>
            <a:ext cx="195959" cy="201187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75" name="文本框 274">
            <a:extLst>
              <a:ext uri="{FF2B5EF4-FFF2-40B4-BE49-F238E27FC236}">
                <a16:creationId xmlns:a16="http://schemas.microsoft.com/office/drawing/2014/main" id="{F694AF61-8848-C187-45EF-A1E3919AB0D9}"/>
              </a:ext>
            </a:extLst>
          </p:cNvPr>
          <p:cNvSpPr txBox="1"/>
          <p:nvPr/>
        </p:nvSpPr>
        <p:spPr>
          <a:xfrm>
            <a:off x="8231750" y="5655438"/>
            <a:ext cx="3803624" cy="738664"/>
          </a:xfrm>
          <a:prstGeom prst="rect">
            <a:avLst/>
          </a:prstGeom>
          <a:noFill/>
        </p:spPr>
        <p:txBody>
          <a:bodyPr wrap="square">
            <a:spAutoFit/>
          </a:bodyPr>
          <a:lstStyle/>
          <a:p>
            <a:r>
              <a:rPr lang="en-US" altLang="zh-CN" sz="1400" b="1" dirty="0">
                <a:solidFill>
                  <a:schemeClr val="tx1"/>
                </a:solidFill>
                <a:latin typeface="Times New Roman" panose="02020603050405020304" pitchFamily="18" charset="0"/>
                <a:cs typeface="Times New Roman" panose="02020603050405020304" pitchFamily="18" charset="0"/>
              </a:rPr>
              <a:t>Six bits are used to indicate BSS Colors 2 if the difference between two BSS Colors falls within the range 32 ~ 63, i.e. no bit can be saved</a:t>
            </a:r>
            <a:endParaRPr lang="zh-CN" altLang="en-US" sz="1400" dirty="0"/>
          </a:p>
        </p:txBody>
      </p:sp>
    </p:spTree>
    <p:extLst>
      <p:ext uri="{BB962C8B-B14F-4D97-AF65-F5344CB8AC3E}">
        <p14:creationId xmlns:p14="http://schemas.microsoft.com/office/powerpoint/2010/main" val="24447957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4416" y="764703"/>
            <a:ext cx="10361084" cy="1065213"/>
          </a:xfrm>
        </p:spPr>
        <p:txBody>
          <a:bodyPr/>
          <a:lstStyle/>
          <a:p>
            <a:r>
              <a:rPr lang="en-GB" dirty="0"/>
              <a:t>Conclusion</a:t>
            </a:r>
          </a:p>
        </p:txBody>
      </p:sp>
      <p:sp>
        <p:nvSpPr>
          <p:cNvPr id="9218" name="Rectangle 2"/>
          <p:cNvSpPr>
            <a:spLocks noGrp="1" noChangeArrowheads="1"/>
          </p:cNvSpPr>
          <p:nvPr>
            <p:ph idx="1"/>
          </p:nvPr>
        </p:nvSpPr>
        <p:spPr>
          <a:xfrm>
            <a:off x="964240" y="1829916"/>
            <a:ext cx="10361083" cy="3198169"/>
          </a:xfrm>
          <a:ln/>
        </p:spPr>
        <p:txBody>
          <a:bodyPr/>
          <a:lstStyle/>
          <a:p>
            <a:pPr algn="just">
              <a:buFont typeface="Times New Roman" pitchFamily="16" charset="0"/>
              <a:buChar char="•"/>
            </a:pPr>
            <a:r>
              <a:rPr lang="fr-FR" altLang="zh-CN" sz="1800" dirty="0">
                <a:solidFill>
                  <a:schemeClr val="tx1"/>
                </a:solidFill>
                <a:latin typeface="Times New Roman" panose="02020603050405020304" pitchFamily="18" charset="0"/>
                <a:cs typeface="Times New Roman" panose="02020603050405020304" pitchFamily="18" charset="0"/>
              </a:rPr>
              <a:t>To reduce signaling overhead</a:t>
            </a:r>
            <a:r>
              <a:rPr lang="en-US" altLang="zh-CN" sz="1800" dirty="0">
                <a:solidFill>
                  <a:schemeClr val="tx1"/>
                </a:solidFill>
                <a:latin typeface="Times New Roman" panose="02020603050405020304" pitchFamily="18" charset="0"/>
                <a:cs typeface="Times New Roman" panose="02020603050405020304" pitchFamily="18" charset="0"/>
              </a:rPr>
              <a:t>, a differential </a:t>
            </a:r>
            <a:r>
              <a:rPr lang="en-US" altLang="zh-CN" sz="1800" b="1" dirty="0">
                <a:solidFill>
                  <a:schemeClr val="tx1"/>
                </a:solidFill>
                <a:latin typeface="Times New Roman" panose="02020603050405020304" pitchFamily="18" charset="0"/>
                <a:cs typeface="Times New Roman" panose="02020603050405020304" pitchFamily="18" charset="0"/>
              </a:rPr>
              <a:t>indication method for BSS Color 1 and BSS Color 2</a:t>
            </a:r>
            <a:r>
              <a:rPr lang="en-US" altLang="zh-CN" sz="1800" dirty="0"/>
              <a:t> in Co-BF/Co-SR was proposed in this presentation</a:t>
            </a:r>
            <a:r>
              <a:rPr lang="en-GB" altLang="zh-CN" sz="1800" dirty="0"/>
              <a:t>.</a:t>
            </a:r>
          </a:p>
          <a:p>
            <a:pPr marL="6858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One BSS Color retains the conventional six-bit indication, while the other BSS Color uses differential indication.  </a:t>
            </a:r>
            <a:endParaRPr lang="zh-CN" altLang="en-US" sz="1800" dirty="0">
              <a:solidFill>
                <a:schemeClr val="tx1"/>
              </a:solidFill>
              <a:latin typeface="Times New Roman" panose="02020603050405020304" pitchFamily="18" charset="0"/>
              <a:cs typeface="Times New Roman" panose="02020603050405020304" pitchFamily="18" charset="0"/>
            </a:endParaRPr>
          </a:p>
          <a:p>
            <a:pPr marL="6858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The proposed method can potentially yield between one and five bits savings depending on the range of differential indication.</a:t>
            </a:r>
          </a:p>
          <a:p>
            <a:pPr marL="6858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The trade-offs between the range of differential indication and bit savings is inverse: a larger range yields less bit savings, while a smaller range yields more. </a:t>
            </a:r>
          </a:p>
          <a:p>
            <a:pPr marL="685800" lvl="1" algn="just">
              <a:spcBef>
                <a:spcPts val="600"/>
              </a:spcBef>
              <a:buFont typeface="Arial" panose="020B0604020202020204" pitchFamily="34" charset="0"/>
              <a:buChar char="•"/>
            </a:pPr>
            <a:r>
              <a:rPr lang="en-US" altLang="zh-CN" sz="1800" dirty="0">
                <a:solidFill>
                  <a:schemeClr val="tx1"/>
                </a:solidFill>
                <a:latin typeface="Times New Roman" panose="02020603050405020304" pitchFamily="18" charset="0"/>
                <a:cs typeface="Times New Roman" panose="02020603050405020304" pitchFamily="18" charset="0"/>
              </a:rPr>
              <a:t>If consideration for the current </a:t>
            </a:r>
            <a:r>
              <a:rPr lang="en-US" altLang="zh-CN" sz="1800" dirty="0" err="1">
                <a:solidFill>
                  <a:schemeClr val="tx1"/>
                </a:solidFill>
                <a:latin typeface="Times New Roman" panose="02020603050405020304" pitchFamily="18" charset="0"/>
                <a:cs typeface="Times New Roman" panose="02020603050405020304" pitchFamily="18" charset="0"/>
              </a:rPr>
              <a:t>TGbn</a:t>
            </a:r>
            <a:r>
              <a:rPr lang="en-US" altLang="zh-CN" sz="1800" dirty="0">
                <a:solidFill>
                  <a:schemeClr val="tx1"/>
                </a:solidFill>
                <a:latin typeface="Times New Roman" panose="02020603050405020304" pitchFamily="18" charset="0"/>
                <a:cs typeface="Times New Roman" panose="02020603050405020304" pitchFamily="18" charset="0"/>
              </a:rPr>
              <a:t> standard is no longer feasible, it might be considered for future Wi-Fi systems like Wi-Fi 9, particularly within multi-AP coordination schemes. </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June 2025</a:t>
            </a:r>
            <a:endParaRPr lang="en-GB" altLang="zh-CN" dirty="0"/>
          </a:p>
        </p:txBody>
      </p:sp>
    </p:spTree>
    <p:extLst>
      <p:ext uri="{BB962C8B-B14F-4D97-AF65-F5344CB8AC3E}">
        <p14:creationId xmlns:p14="http://schemas.microsoft.com/office/powerpoint/2010/main" val="1358137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839416" y="620688"/>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665519" y="1556793"/>
            <a:ext cx="11335137" cy="1224135"/>
          </a:xfrm>
        </p:spPr>
        <p:txBody>
          <a:bodyPr/>
          <a:lstStyle/>
          <a:p>
            <a:r>
              <a:rPr lang="en-GB" altLang="zh-CN" sz="1800" b="0" dirty="0"/>
              <a:t>[1] IEEE 802.11-23/0480r3, UHR proposed PAR, Laurent </a:t>
            </a:r>
            <a:r>
              <a:rPr lang="en-GB" altLang="zh-CN" sz="1800" b="0" dirty="0" err="1"/>
              <a:t>Cariou</a:t>
            </a:r>
            <a:r>
              <a:rPr lang="en-GB" altLang="zh-CN" sz="1800" b="0" dirty="0"/>
              <a:t> (Intel)</a:t>
            </a:r>
          </a:p>
          <a:p>
            <a:r>
              <a:rPr lang="en-GB" altLang="zh-CN" sz="1800" b="0" dirty="0"/>
              <a:t>[</a:t>
            </a:r>
            <a:r>
              <a:rPr lang="en-US" altLang="zh-CN" sz="1800" b="0" dirty="0"/>
              <a:t>2</a:t>
            </a:r>
            <a:r>
              <a:rPr lang="en-GB" altLang="zh-CN" sz="1800" b="0" dirty="0"/>
              <a:t>] Draft IEEE P802.11bn D0.3</a:t>
            </a:r>
          </a:p>
          <a:p>
            <a:r>
              <a:rPr lang="en-GB" altLang="zh-CN" sz="1800" b="0" dirty="0"/>
              <a:t>[3] IEEE 802.11-24/0209r15, Specification framework for </a:t>
            </a:r>
            <a:r>
              <a:rPr lang="en-GB" altLang="zh-CN" sz="1800" b="0" dirty="0" err="1"/>
              <a:t>TGBn</a:t>
            </a:r>
            <a:r>
              <a:rPr lang="en-GB" altLang="zh-CN" sz="1800" b="0" dirty="0"/>
              <a:t>, Ross Jian Yu (Huawei)</a:t>
            </a:r>
          </a:p>
          <a:p>
            <a:endParaRPr lang="en-GB" altLang="zh-CN" sz="1800" b="0" dirty="0"/>
          </a:p>
          <a:p>
            <a:endParaRPr lang="en-GB" altLang="zh-CN" sz="1800" b="0" dirty="0"/>
          </a:p>
          <a:p>
            <a:endParaRPr lang="en-GB" altLang="zh-CN" sz="1800" b="0" dirty="0"/>
          </a:p>
          <a:p>
            <a:endParaRPr lang="en-GB" altLang="zh-CN" sz="18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a:xfrm>
            <a:off x="7143757" y="6488385"/>
            <a:ext cx="4246027" cy="180975"/>
          </a:xfrm>
        </p:spPr>
        <p:txBody>
          <a:bodyPr/>
          <a:lstStyle/>
          <a:p>
            <a:r>
              <a:rPr lang="it-IT" altLang="zh-CN" dirty="0"/>
              <a:t>Ke Zhong</a:t>
            </a:r>
            <a:r>
              <a:rPr lang="it-IT" dirty="0"/>
              <a:t>, Ruijie Networks Co., Ltd</a:t>
            </a:r>
            <a:endParaRPr lang="en-GB" dirty="0"/>
          </a:p>
        </p:txBody>
      </p:sp>
      <p:sp>
        <p:nvSpPr>
          <p:cNvPr id="4" name="Date Placeholder 3"/>
          <p:cNvSpPr>
            <a:spLocks noGrp="1"/>
          </p:cNvSpPr>
          <p:nvPr>
            <p:ph type="dt" idx="15"/>
          </p:nvPr>
        </p:nvSpPr>
        <p:spPr>
          <a:xfrm>
            <a:off x="929217" y="324000"/>
            <a:ext cx="2499764" cy="273050"/>
          </a:xfrm>
        </p:spPr>
        <p:txBody>
          <a:bodyPr/>
          <a:lstStyle/>
          <a:p>
            <a:r>
              <a:rPr lang="en-US" altLang="zh-CN" dirty="0"/>
              <a:t>June 2025</a:t>
            </a:r>
            <a:endParaRPr lang="en-GB" altLang="zh-CN"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演示文稿7" id="{DEE9BC1D-32B0-4A2E-95E1-A1408AC7672C}" vid="{C86135A7-A99C-4A55-992F-ACE10057B4B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 chehui</Template>
  <TotalTime>67367</TotalTime>
  <Words>1125</Words>
  <Application>Microsoft Office PowerPoint</Application>
  <PresentationFormat>宽屏</PresentationFormat>
  <Paragraphs>196</Paragraphs>
  <Slides>7</Slides>
  <Notes>7</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7</vt:i4>
      </vt:variant>
    </vt:vector>
  </HeadingPairs>
  <TitlesOfParts>
    <vt:vector size="12" baseType="lpstr">
      <vt:lpstr>Arial Unicode MS</vt:lpstr>
      <vt:lpstr>TimesNewRoman</vt:lpstr>
      <vt:lpstr>Arial</vt:lpstr>
      <vt:lpstr>Times New Roman</vt:lpstr>
      <vt:lpstr>Office 主题</vt:lpstr>
      <vt:lpstr>Discussion on Overhead Reduction on Co-BF/Co-SR Signalling</vt:lpstr>
      <vt:lpstr>Abstract</vt:lpstr>
      <vt:lpstr>Introduction</vt:lpstr>
      <vt:lpstr>Current Signalling on Co-BF/Co-SR – Recap [2],[3]</vt:lpstr>
      <vt:lpstr>Discussion on Overhead Reduction on Co-BF/Co-SR Signalling</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Hui Che</dc:creator>
  <cp:keywords/>
  <cp:lastModifiedBy>ke zhong</cp:lastModifiedBy>
  <cp:revision>1418</cp:revision>
  <cp:lastPrinted>1601-01-01T00:00:00Z</cp:lastPrinted>
  <dcterms:created xsi:type="dcterms:W3CDTF">2023-10-25T06:39:10Z</dcterms:created>
  <dcterms:modified xsi:type="dcterms:W3CDTF">2025-06-30T15:18:21Z</dcterms:modified>
  <cp:category>Hui Che, Ruijie Networks Co., Ltd</cp:category>
</cp:coreProperties>
</file>