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343" r:id="rId3"/>
    <p:sldId id="350" r:id="rId4"/>
    <p:sldId id="352" r:id="rId5"/>
    <p:sldId id="365" r:id="rId6"/>
    <p:sldId id="353" r:id="rId7"/>
    <p:sldId id="368" r:id="rId8"/>
    <p:sldId id="374" r:id="rId9"/>
    <p:sldId id="328" r:id="rId10"/>
    <p:sldId id="369" r:id="rId11"/>
    <p:sldId id="375" r:id="rId12"/>
    <p:sldId id="376" r:id="rId13"/>
    <p:sldId id="377" r:id="rId14"/>
    <p:sldId id="34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8D9C666-8142-42C1-9EDA-3B312161E1AB}">
          <p14:sldIdLst>
            <p14:sldId id="256"/>
            <p14:sldId id="343"/>
            <p14:sldId id="350"/>
            <p14:sldId id="352"/>
            <p14:sldId id="365"/>
            <p14:sldId id="353"/>
            <p14:sldId id="368"/>
            <p14:sldId id="374"/>
            <p14:sldId id="328"/>
            <p14:sldId id="369"/>
            <p14:sldId id="375"/>
            <p14:sldId id="376"/>
            <p14:sldId id="377"/>
            <p14:sldId id="34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282" autoAdjust="0"/>
    <p:restoredTop sz="94453" autoAdjust="0"/>
  </p:normalViewPr>
  <p:slideViewPr>
    <p:cSldViewPr>
      <p:cViewPr varScale="1">
        <p:scale>
          <a:sx n="47" d="100"/>
          <a:sy n="47" d="100"/>
        </p:scale>
        <p:origin x="428" y="4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4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802.11-23/0003r38</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802.11-23/0003r38</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802.11-23/0003r38</a:t>
            </a:r>
          </a:p>
        </p:txBody>
      </p:sp>
      <p:sp>
        <p:nvSpPr>
          <p:cNvPr id="5" name="Rectangle 3"/>
          <p:cNvSpPr>
            <a:spLocks noGrp="1" noChangeArrowheads="1"/>
          </p:cNvSpPr>
          <p:nvPr>
            <p:ph type="dt"/>
          </p:nvPr>
        </p:nvSpPr>
        <p:spPr>
          <a:ln/>
        </p:spPr>
        <p:txBody>
          <a:bodyPr/>
          <a:lstStyle/>
          <a:p>
            <a:r>
              <a:rPr lang="en-US" dirty="0"/>
              <a:t>November 2023</a:t>
            </a:r>
          </a:p>
        </p:txBody>
      </p:sp>
      <p:sp>
        <p:nvSpPr>
          <p:cNvPr id="6" name="Rectangle 6"/>
          <p:cNvSpPr>
            <a:spLocks noGrp="1" noChangeArrowheads="1"/>
          </p:cNvSpPr>
          <p:nvPr>
            <p:ph type="ftr"/>
          </p:nvPr>
        </p:nvSpPr>
        <p:spPr>
          <a:ln/>
        </p:spPr>
        <p:txBody>
          <a:bodyPr/>
          <a:lstStyle/>
          <a:p>
            <a:r>
              <a:rPr lang="en-US"/>
              <a:t>Stephen McCann, Huawei</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D04D5C-7BBE-EC92-3395-8EC70FAAC5A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9F518F5-87E1-D370-6F88-08A142DFA69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D34C48A-712D-050A-41D2-520B877BE2E2}"/>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7A8B078F-D46C-1C67-1765-42259B871514}"/>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CB62C9C9-9B5F-A782-3E27-1149B76A8297}"/>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511998B6-41BE-D8EF-69DC-A842A38A3B0C}"/>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EC62DF83-8F83-C69D-FEC9-AE021DBC2360}"/>
              </a:ext>
            </a:extLst>
          </p:cNvPr>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9108006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76E40-3D8A-9A39-2240-EC4F786CE93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964A712-D5DE-E664-15B5-79C6AF106F7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5496805-9624-7BBE-381F-2DF3BD807599}"/>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DF473C0B-6544-08EB-AD1A-21641B2DA356}"/>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D077306C-0ED2-FA8E-629A-66E61FA78C51}"/>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8C343281-F7D4-1307-19D6-E026DD21BFE6}"/>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C37352C3-34C3-CF4A-D3AD-3558BD364293}"/>
              </a:ext>
            </a:extLst>
          </p:cNvPr>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4757905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C46BC4-8A53-EE15-ECCA-D00C62E22A3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641EC9-3D52-84E9-88FF-8B0F8CD331D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09D99E3-3453-B80E-F52F-F551160972FC}"/>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C2149F04-54E8-FEA1-55FE-4AFC0958C9F3}"/>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8CBA33DC-AD86-C311-1298-6E5B38C01DBC}"/>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ECC819BC-71C8-75C3-4AB7-78B52E6C619E}"/>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7BF1FF39-5A99-23B2-0469-00205FCFC95F}"/>
              </a:ext>
            </a:extLst>
          </p:cNvPr>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0562804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49F60C-2C05-B91B-976C-22B1147359A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64C2E4B-77DB-A5E2-16D4-1A9204B0403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4C9CA6C-4700-0871-2082-646CE4E27899}"/>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2410D9A3-9243-1AF3-C7DE-DFA83B839FCB}"/>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4FA04F8B-D912-2773-1C4E-CDB05620E66B}"/>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64673EA8-DA82-924E-76AC-9E0B0CC57249}"/>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7CF15664-22F2-7D45-B0E8-E7FA0DBF675C}"/>
              </a:ext>
            </a:extLst>
          </p:cNvPr>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9789066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8149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020299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63125F-D202-5650-F129-AD4CFCA99F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1A132F-49F1-DF60-CB62-E3388B348C5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0E8B58D-F3D6-8636-7E5E-D36398A1DFF2}"/>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B62EF027-3CD4-6212-D483-0FA30991AD1B}"/>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BE423BA7-2DAF-CBFB-E735-45F2DD93C6D8}"/>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55D2AB5F-B640-AB82-01CA-5F0DD31E227C}"/>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8C0CAC0D-A805-2E00-A9D7-3B293486949F}"/>
              </a:ext>
            </a:extLst>
          </p:cNvPr>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256582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07F03D-8047-A817-F44A-F85AFB1F268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54F7FEA-90E0-5C59-1047-7F1D2537621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5F1BB78-61A3-CA5A-29EB-424285643FC8}"/>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4DDC4AF2-4FA9-7B5B-8839-982CC98C60E3}"/>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24A5961E-D404-19C9-61AE-AA9FC5692A46}"/>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9FEE0295-1382-0195-43AC-76FEAD783592}"/>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5B67C43B-ECF3-EE5D-95A7-63E500EA5FD4}"/>
              </a:ext>
            </a:extLst>
          </p:cNvPr>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069249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5C8B29-FBD2-5439-D08D-BD2AEB5FF4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8FC200-563F-CEF3-FCA2-52BFBEBBE98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D2D53B-B7D4-3E2F-8F4E-4F3EE54E14C7}"/>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A5B1B3EF-FBCD-E1A7-EB4B-2FA87E11C862}"/>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0FB03208-3694-82BB-47C5-8D7C91519780}"/>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FFECCFBB-E78D-00BB-912D-E36834CF8CA9}"/>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119554FC-645B-5DC4-0827-EAC6A4CF9AA7}"/>
              </a:ext>
            </a:extLst>
          </p:cNvPr>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9261630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21D1AE-52AE-6B40-9881-A8D6BACEF3D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EC49F2-ADB8-C652-EB67-647E9E64D2E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6EA031E-DD5C-BF76-BBF4-EF093E230A51}"/>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7A218611-AB21-C94A-1CA0-701A1EE6CD45}"/>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6B65D144-D207-6858-21A7-F345EA5A1EF3}"/>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BFC5F7A4-6481-FAC6-0FB2-DD2A75148482}"/>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43FDAE02-A617-E244-66D7-3DFBFA23FE13}"/>
              </a:ext>
            </a:extLst>
          </p:cNvPr>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54291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7FDCA-EA69-AB46-145D-D21561F5FC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D54626-95AD-38D0-648D-4D97E90D040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7272B2A-C9F1-A777-A9E9-5A2767F0A2A5}"/>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C776122A-35D0-5032-061E-084E632D048A}"/>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F872ECE8-FA30-E92D-0EF4-DB8A62743E3E}"/>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6CECFC3C-E7BC-A26D-4D61-C041F30C66F0}"/>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FBC77077-12F9-86BB-0C18-8111D45022D3}"/>
              </a:ext>
            </a:extLst>
          </p:cNvPr>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020963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0A9D2D-02EB-07BD-505A-75BCB836B2B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F5166B-DAC1-6B0D-E5B4-033AA60077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C3BDE66-8776-0FA4-E56D-35B90B05A4DA}"/>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2C615805-EE41-486C-317F-2C28AC3B9B87}"/>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77FC43B2-CCAE-A3F0-3B24-0471510B3761}"/>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F0CC6741-AF8A-1B94-B1D3-3C78CB473939}"/>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E0F506CC-9B75-69DB-3CF8-5A2188416404}"/>
              </a:ext>
            </a:extLst>
          </p:cNvPr>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2410381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3525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4" name="Date Placeholder 3"/>
          <p:cNvSpPr>
            <a:spLocks noGrp="1"/>
          </p:cNvSpPr>
          <p:nvPr>
            <p:ph type="dt" idx="10"/>
          </p:nvPr>
        </p:nvSpPr>
        <p:spPr/>
        <p:txBody>
          <a:bodyPr/>
          <a:lstStyle>
            <a:lvl1pPr>
              <a:defRPr/>
            </a:lvl1pPr>
          </a:lstStyle>
          <a:p>
            <a:r>
              <a:rPr lang="en-US" dirty="0"/>
              <a:t>May 2025</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4">
            <a:extLst>
              <a:ext uri="{FF2B5EF4-FFF2-40B4-BE49-F238E27FC236}">
                <a16:creationId xmlns:a16="http://schemas.microsoft.com/office/drawing/2014/main" id="{D8F42DF5-7D23-36A6-1A5F-052694642A6F}"/>
              </a:ext>
            </a:extLst>
          </p:cNvPr>
          <p:cNvSpPr>
            <a:spLocks noGrp="1" noChangeArrowheads="1"/>
          </p:cNvSpPr>
          <p:nvPr>
            <p:ph type="ftr" idx="13"/>
          </p:nvPr>
        </p:nvSpPr>
        <p:spPr bwMode="auto">
          <a:xfrm>
            <a:off x="6934201" y="6475414"/>
            <a:ext cx="4455584" cy="18097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Hui Luo, Rakesh </a:t>
            </a:r>
            <a:r>
              <a:rPr lang="en-GB" dirty="0" err="1"/>
              <a:t>Taori</a:t>
            </a:r>
            <a:r>
              <a:rPr lang="en-GB" dirty="0"/>
              <a:t> (Infineon), Guy-Armand, Nelson Costa (Haila)</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838199"/>
          </a:xfrm>
        </p:spPr>
        <p:txBody>
          <a:bodyPr/>
          <a:lstStyle>
            <a:lvl1pPr>
              <a:defRPr sz="2800" b="1">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914401" y="1676400"/>
            <a:ext cx="10361084" cy="4572000"/>
          </a:xfrm>
        </p:spPr>
        <p:txBody>
          <a:bodyPr/>
          <a:lstStyle>
            <a:lvl1pPr marL="252000" indent="-288000">
              <a:buFont typeface="Wingdings" panose="05000000000000000000" pitchFamily="2" charset="2"/>
              <a:buChar char="§"/>
              <a:defRPr sz="1800" b="0">
                <a:latin typeface="Arial" panose="020B0604020202020204" pitchFamily="34" charset="0"/>
                <a:cs typeface="Arial" panose="020B0604020202020204" pitchFamily="34" charset="0"/>
              </a:defRPr>
            </a:lvl1pPr>
            <a:lvl2pPr marL="576000" indent="-288000">
              <a:buFont typeface="Wingdings" panose="05000000000000000000" pitchFamily="2" charset="2"/>
              <a:buChar char="§"/>
              <a:defRPr sz="1800">
                <a:latin typeface="Arial" panose="020B0604020202020204" pitchFamily="34" charset="0"/>
                <a:cs typeface="Arial" panose="020B0604020202020204" pitchFamily="34" charset="0"/>
              </a:defRPr>
            </a:lvl2pPr>
            <a:lvl3pPr marL="864000" indent="-288000">
              <a:buFont typeface="Wingdings" panose="05000000000000000000" pitchFamily="2" charset="2"/>
              <a:buChar char="§"/>
              <a:defRPr sz="1600">
                <a:latin typeface="Arial" panose="020B0604020202020204" pitchFamily="34" charset="0"/>
                <a:cs typeface="Arial" panose="020B0604020202020204" pitchFamily="34" charset="0"/>
              </a:defRPr>
            </a:lvl3pPr>
            <a:lvl4pPr marL="1657350" indent="-285750">
              <a:buFont typeface="Wingdings" panose="05000000000000000000" pitchFamily="2" charset="2"/>
              <a:buChar char="§"/>
              <a:defRPr/>
            </a:lvl4pPr>
            <a:lvl5pPr marL="2114550" indent="-285750">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4" name="Rectangle 4">
            <a:extLst>
              <a:ext uri="{FF2B5EF4-FFF2-40B4-BE49-F238E27FC236}">
                <a16:creationId xmlns:a16="http://schemas.microsoft.com/office/drawing/2014/main" id="{C0707515-0917-6939-78D9-AFA6AA2474B4}"/>
              </a:ext>
            </a:extLst>
          </p:cNvPr>
          <p:cNvSpPr>
            <a:spLocks noGrp="1" noChangeArrowheads="1"/>
          </p:cNvSpPr>
          <p:nvPr>
            <p:ph type="ftr" idx="16"/>
          </p:nvPr>
        </p:nvSpPr>
        <p:spPr bwMode="auto">
          <a:xfrm>
            <a:off x="6934201" y="6475414"/>
            <a:ext cx="4455584" cy="18097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Hui Luo, Rakesh </a:t>
            </a:r>
            <a:r>
              <a:rPr lang="en-GB" dirty="0" err="1"/>
              <a:t>Taori</a:t>
            </a:r>
            <a:r>
              <a:rPr lang="en-GB" dirty="0"/>
              <a:t> (Infineon), Guy-Armand, Nelson Costa (Haila)</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p>
        </p:txBody>
      </p:sp>
      <p:sp>
        <p:nvSpPr>
          <p:cNvPr id="1028" name="Rectangle 4"/>
          <p:cNvSpPr>
            <a:spLocks noGrp="1" noChangeArrowheads="1"/>
          </p:cNvSpPr>
          <p:nvPr>
            <p:ph type="ftr"/>
          </p:nvPr>
        </p:nvSpPr>
        <p:spPr bwMode="auto">
          <a:xfrm>
            <a:off x="6934201" y="6475414"/>
            <a:ext cx="4455584" cy="18097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Hui Luo, Rakesh </a:t>
            </a:r>
            <a:r>
              <a:rPr lang="en-GB" dirty="0" err="1"/>
              <a:t>Taori</a:t>
            </a:r>
            <a:r>
              <a:rPr lang="en-GB" dirty="0"/>
              <a:t> (Infineon), Guy-Armand, Nelson Costa (Haila)</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802.11-25/1086r0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Arial" panose="020B0604020202020204" pitchFamily="34" charset="0"/>
          <a:ea typeface="+mn-ea"/>
          <a:cs typeface="Arial" panose="020B0604020202020204" pitchFamily="34" charset="0"/>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Arial" panose="020B0604020202020204" pitchFamily="34" charset="0"/>
          <a:ea typeface="+mn-ea"/>
          <a:cs typeface="Arial" panose="020B0604020202020204" pitchFamily="34" charset="0"/>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Arial" panose="020B0604020202020204" pitchFamily="34" charset="0"/>
          <a:ea typeface="+mn-ea"/>
          <a:cs typeface="Arial" panose="020B0604020202020204" pitchFamily="34" charset="0"/>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Arial" panose="020B0604020202020204" pitchFamily="34" charset="0"/>
          <a:ea typeface="+mn-ea"/>
          <a:cs typeface="Arial" panose="020B0604020202020204" pitchFamily="34" charset="0"/>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Arial" panose="020B0604020202020204" pitchFamily="34" charset="0"/>
          <a:ea typeface="+mn-ea"/>
          <a:cs typeface="Arial" panose="020B0604020202020204" pitchFamily="34" charset="0"/>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nvlpubs.nist.gov/nistpubs/fips/nist.fips.203.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eprint.iacr.org/2021/049.pdf" TargetMode="External"/><Relationship Id="rId5" Type="http://schemas.openxmlformats.org/officeDocument/2006/relationships/hyperlink" Target="https://www.jatit.org/volumes/Vol100No15/24Vol100No15.pdf" TargetMode="External"/><Relationship Id="rId4" Type="http://schemas.openxmlformats.org/officeDocument/2006/relationships/hyperlink" Target="https://mcs.csueastbay.edu/~lertaul/AESCCMCAMREADY.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8159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Low-Complexity Provisioning Methods for Low-Complexity Secure AMP Communications – Follow Up</a:t>
            </a:r>
          </a:p>
        </p:txBody>
      </p:sp>
      <p:sp>
        <p:nvSpPr>
          <p:cNvPr id="3074" name="Rectangle 2"/>
          <p:cNvSpPr>
            <a:spLocks noGrp="1" noChangeArrowheads="1"/>
          </p:cNvSpPr>
          <p:nvPr>
            <p:ph type="subTitle" idx="1"/>
          </p:nvPr>
        </p:nvSpPr>
        <p:spPr>
          <a:xfrm>
            <a:off x="1828800" y="22669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2025-6-16</a:t>
            </a:r>
          </a:p>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6" name="Date Placeholder 3"/>
          <p:cNvSpPr>
            <a:spLocks noGrp="1"/>
          </p:cNvSpPr>
          <p:nvPr>
            <p:ph type="dt" idx="10"/>
          </p:nvPr>
        </p:nvSpPr>
        <p:spPr/>
        <p:txBody>
          <a:bodyPr/>
          <a:lstStyle/>
          <a:p>
            <a:r>
              <a:rPr lang="en-US" dirty="0"/>
              <a:t>May 2025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3477038"/>
              </p:ext>
            </p:extLst>
          </p:nvPr>
        </p:nvGraphicFramePr>
        <p:xfrm>
          <a:off x="923925" y="3398838"/>
          <a:ext cx="10356850" cy="3240087"/>
        </p:xfrm>
        <a:graphic>
          <a:graphicData uri="http://schemas.openxmlformats.org/presentationml/2006/ole">
            <mc:AlternateContent xmlns:mc="http://schemas.openxmlformats.org/markup-compatibility/2006">
              <mc:Choice xmlns:v="urn:schemas-microsoft-com:vml" Requires="v">
                <p:oleObj name="Document" r:id="rId3" imgW="8080018" imgH="2529818" progId="Word.Document.8">
                  <p:embed/>
                </p:oleObj>
              </mc:Choice>
              <mc:Fallback>
                <p:oleObj name="Document" r:id="rId3" imgW="8080018" imgH="2529818" progId="Word.Document.8">
                  <p:embed/>
                  <p:pic>
                    <p:nvPicPr>
                      <p:cNvPr id="0" name="Picture 3"/>
                      <p:cNvPicPr>
                        <a:picLocks noChangeAspect="1" noChangeArrowheads="1"/>
                      </p:cNvPicPr>
                      <p:nvPr/>
                    </p:nvPicPr>
                    <p:blipFill>
                      <a:blip r:embed="rId4"/>
                      <a:srcRect/>
                      <a:stretch>
                        <a:fillRect/>
                      </a:stretch>
                    </p:blipFill>
                    <p:spPr bwMode="auto">
                      <a:xfrm>
                        <a:off x="923925" y="3398838"/>
                        <a:ext cx="10356850" cy="3240087"/>
                      </a:xfrm>
                      <a:prstGeom prst="rect">
                        <a:avLst/>
                      </a:prstGeom>
                      <a:noFill/>
                    </p:spPr>
                  </p:pic>
                </p:oleObj>
              </mc:Fallback>
            </mc:AlternateContent>
          </a:graphicData>
        </a:graphic>
      </p:graphicFrame>
      <p:sp>
        <p:nvSpPr>
          <p:cNvPr id="3076" name="Rectangle 4"/>
          <p:cNvSpPr>
            <a:spLocks noChangeArrowheads="1"/>
          </p:cNvSpPr>
          <p:nvPr/>
        </p:nvSpPr>
        <p:spPr bwMode="auto">
          <a:xfrm>
            <a:off x="989571" y="301783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4" name="Footer Placeholder 4">
            <a:extLst>
              <a:ext uri="{FF2B5EF4-FFF2-40B4-BE49-F238E27FC236}">
                <a16:creationId xmlns:a16="http://schemas.microsoft.com/office/drawing/2014/main" id="{3DBE0923-EDF1-45FA-891B-45E6C163CAE0}"/>
              </a:ext>
            </a:extLst>
          </p:cNvPr>
          <p:cNvSpPr>
            <a:spLocks noGrp="1"/>
          </p:cNvSpPr>
          <p:nvPr>
            <p:ph type="ftr" idx="13"/>
          </p:nvPr>
        </p:nvSpPr>
        <p:spPr>
          <a:xfrm>
            <a:off x="7010401" y="6475414"/>
            <a:ext cx="4379384" cy="180975"/>
          </a:xfrm>
        </p:spPr>
        <p:txBody>
          <a:bodyPr/>
          <a:lstStyle/>
          <a:p>
            <a:r>
              <a:rPr lang="en-GB" dirty="0"/>
              <a:t>Hui Luo, Rakesh </a:t>
            </a:r>
            <a:r>
              <a:rPr lang="en-GB" dirty="0" err="1"/>
              <a:t>Taori</a:t>
            </a:r>
            <a:r>
              <a:rPr lang="en-GB" dirty="0"/>
              <a:t> (Infineon), Guy-Armand, Nelson Costa (Haila)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70762F-F7C2-D50F-E332-DEA8688841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EE4A9E-BD92-3904-B86A-0781E72CA9BD}"/>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D37FE7E0-7D75-754E-25C5-502A7582ABB6}"/>
              </a:ext>
            </a:extLst>
          </p:cNvPr>
          <p:cNvSpPr>
            <a:spLocks noGrp="1"/>
          </p:cNvSpPr>
          <p:nvPr>
            <p:ph idx="1"/>
          </p:nvPr>
        </p:nvSpPr>
        <p:spPr>
          <a:xfrm>
            <a:off x="929217" y="1524000"/>
            <a:ext cx="10460567" cy="4495800"/>
          </a:xfrm>
        </p:spPr>
        <p:txBody>
          <a:bodyPr/>
          <a:lstStyle/>
          <a:p>
            <a:r>
              <a:rPr lang="en-US" sz="2000" dirty="0"/>
              <a:t>Do you support to specify a direct provisioning protocol that a configurator (a special AMP AP) can configure a PMK into an AMP AP and an AMP non-AP STA for secure AMP communications between them by doing the following?</a:t>
            </a:r>
          </a:p>
          <a:p>
            <a:pPr lvl="1"/>
            <a:r>
              <a:rPr lang="en-US" sz="2000" dirty="0"/>
              <a:t>The configurator obtains an ID and a device-specific secret from the AMP non-AP STA using an OOB method, generates an encryption key from the device-specific secret, sends an encrypted AMP frame containing the to-be-paired AMP AP’s ID and PMK data to the AMP non-AP STA, and receives an encrypted AMP frame containing a status code and a generated PMK (if needed) from the AMP non-AP STA.</a:t>
            </a:r>
          </a:p>
          <a:p>
            <a:pPr lvl="1"/>
            <a:r>
              <a:rPr lang="en-US" sz="2000" dirty="0"/>
              <a:t>If the configurator and the to-be-paired AMP AP are separate devices, the configurator sends the AMP non-AP STA’s ID and the PMK to the to-be-paired AMP AP using a method out of scope of 11bp.</a:t>
            </a:r>
          </a:p>
          <a:p>
            <a:r>
              <a:rPr lang="en-US" sz="2000" dirty="0"/>
              <a:t>Reference: 11-25/1086, 11-25/0831</a:t>
            </a:r>
          </a:p>
        </p:txBody>
      </p:sp>
      <p:sp>
        <p:nvSpPr>
          <p:cNvPr id="4" name="Slide Number Placeholder 3">
            <a:extLst>
              <a:ext uri="{FF2B5EF4-FFF2-40B4-BE49-F238E27FC236}">
                <a16:creationId xmlns:a16="http://schemas.microsoft.com/office/drawing/2014/main" id="{54A8FAA6-AED2-D704-5D7B-8C75648C104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B5EBB8D3-834A-EF97-8ADA-E16F1745A12E}"/>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a:p>
            <a:endParaRPr lang="en-GB" dirty="0"/>
          </a:p>
        </p:txBody>
      </p:sp>
      <p:sp>
        <p:nvSpPr>
          <p:cNvPr id="6" name="Date Placeholder 5">
            <a:extLst>
              <a:ext uri="{FF2B5EF4-FFF2-40B4-BE49-F238E27FC236}">
                <a16:creationId xmlns:a16="http://schemas.microsoft.com/office/drawing/2014/main" id="{91FCD9DD-912D-CEA6-B468-9CAC57285EA6}"/>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9175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06F541-FEBF-889E-C1AF-403B784871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8587FEB-8A65-42D3-0E38-B9B9DC69B182}"/>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BE451FBF-117E-5200-6D9A-5670A2883DDE}"/>
              </a:ext>
            </a:extLst>
          </p:cNvPr>
          <p:cNvSpPr>
            <a:spLocks noGrp="1"/>
          </p:cNvSpPr>
          <p:nvPr>
            <p:ph idx="1"/>
          </p:nvPr>
        </p:nvSpPr>
        <p:spPr>
          <a:xfrm>
            <a:off x="929217" y="1524000"/>
            <a:ext cx="10460567" cy="4876800"/>
          </a:xfrm>
        </p:spPr>
        <p:txBody>
          <a:bodyPr/>
          <a:lstStyle/>
          <a:p>
            <a:r>
              <a:rPr lang="en-US" sz="2000" dirty="0"/>
              <a:t>Do you support to specify an assisted provisioning protocol that a configurator (a special AMP AP) can configure a PMK into an AMP AP and an AMP non-AP STA for secure AMP communications between them by doing the following?</a:t>
            </a:r>
          </a:p>
          <a:p>
            <a:pPr lvl="1"/>
            <a:r>
              <a:rPr lang="en-US" sz="2000" dirty="0"/>
              <a:t>The configurator obtains an ID and a server’s URL from the AMP non-AP STA using an OOB method, sends an encrypted AMP frame containing the to-be-paired AMP AP’s ID and PMK data to the AMP non-AP STA, and receives an encrypted AMP frame containing a status code and a generated PMK (if needed) from the AMP non-AP STA, with the assistance from the server on encryption and decryption using a device-specific secret of the AMP non-AP STA known only by the server.</a:t>
            </a:r>
          </a:p>
          <a:p>
            <a:pPr lvl="1"/>
            <a:r>
              <a:rPr lang="en-US" sz="2000" dirty="0"/>
              <a:t>If the configurator and the to-be-paired AMP AP are separate devices, the configurator sends the AMP non-AP STA’s ID and the PMK to the to-be-paired AMP AP using a method out of scope of 11bp.</a:t>
            </a:r>
          </a:p>
          <a:p>
            <a:r>
              <a:rPr lang="en-US" sz="2000" dirty="0"/>
              <a:t>Reference: 11-25/1086, 11-25/0831</a:t>
            </a:r>
          </a:p>
        </p:txBody>
      </p:sp>
      <p:sp>
        <p:nvSpPr>
          <p:cNvPr id="4" name="Slide Number Placeholder 3">
            <a:extLst>
              <a:ext uri="{FF2B5EF4-FFF2-40B4-BE49-F238E27FC236}">
                <a16:creationId xmlns:a16="http://schemas.microsoft.com/office/drawing/2014/main" id="{66F52F20-765C-12E4-80BE-B4CB2D7B3F6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371A5CA3-86FE-A3BC-413F-7E5927EEC0A7}"/>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a:p>
            <a:endParaRPr lang="en-GB" dirty="0"/>
          </a:p>
        </p:txBody>
      </p:sp>
      <p:sp>
        <p:nvSpPr>
          <p:cNvPr id="6" name="Date Placeholder 5">
            <a:extLst>
              <a:ext uri="{FF2B5EF4-FFF2-40B4-BE49-F238E27FC236}">
                <a16:creationId xmlns:a16="http://schemas.microsoft.com/office/drawing/2014/main" id="{F4FA05DA-3A50-269B-A85F-B0A3485E8F0D}"/>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3877938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9CFDEC-1A6F-BE27-CF64-08A9EF03E0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3B19CE-F39F-00B7-E904-CBCEEE3D33B0}"/>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D1A6BFCB-88BD-E250-A6D7-4784BE930B3E}"/>
              </a:ext>
            </a:extLst>
          </p:cNvPr>
          <p:cNvSpPr>
            <a:spLocks noGrp="1"/>
          </p:cNvSpPr>
          <p:nvPr>
            <p:ph idx="1"/>
          </p:nvPr>
        </p:nvSpPr>
        <p:spPr>
          <a:xfrm>
            <a:off x="929217" y="1524000"/>
            <a:ext cx="10460567" cy="4876800"/>
          </a:xfrm>
        </p:spPr>
        <p:txBody>
          <a:bodyPr/>
          <a:lstStyle/>
          <a:p>
            <a:r>
              <a:rPr lang="en-US" sz="2000" dirty="0"/>
              <a:t>Do you support to specify a reprovisioning protocol that a configurator (a special AMP AP) can update a PMK shared by an AMP AP and an AMP non-AP STA for secure AMP communications between them by doing the following?</a:t>
            </a:r>
          </a:p>
          <a:p>
            <a:pPr lvl="1"/>
            <a:r>
              <a:rPr lang="en-US" sz="2000" dirty="0"/>
              <a:t>The configurator follows the PMK, </a:t>
            </a:r>
            <a:r>
              <a:rPr lang="en-US" sz="2000" dirty="0" err="1"/>
              <a:t>ANonce</a:t>
            </a:r>
            <a:r>
              <a:rPr lang="en-US" sz="2000" dirty="0"/>
              <a:t>, </a:t>
            </a:r>
            <a:r>
              <a:rPr lang="en-US" sz="2000" dirty="0" err="1"/>
              <a:t>SNonce</a:t>
            </a:r>
            <a:r>
              <a:rPr lang="en-US" sz="2000" dirty="0"/>
              <a:t>, PTK-based secure AMP communication method to finish mutual authentication and PTK generation using the current PMK, send an encrypted DL AMP data frame containing the paired AMP AP’s ID and new PMK generation data to the AMP non-AP STA, and receive an encrypted UL AMP data frame containing a status code and a new PMK (if needed) from the AMP non-AP STA.</a:t>
            </a:r>
          </a:p>
          <a:p>
            <a:pPr lvl="1"/>
            <a:r>
              <a:rPr lang="en-US" sz="2000" dirty="0"/>
              <a:t>If the configurator and the to-be-paired AMP AP are separate devices, the configurator sends the AMP non-AP STA’s ID and the PMK to the to-be-paired AMP AP using a method out of scope of 11bp.</a:t>
            </a:r>
          </a:p>
          <a:p>
            <a:r>
              <a:rPr lang="en-US" sz="2000" dirty="0"/>
              <a:t>Reference: 11-25/1086, 11-25/0831</a:t>
            </a:r>
          </a:p>
        </p:txBody>
      </p:sp>
      <p:sp>
        <p:nvSpPr>
          <p:cNvPr id="4" name="Slide Number Placeholder 3">
            <a:extLst>
              <a:ext uri="{FF2B5EF4-FFF2-40B4-BE49-F238E27FC236}">
                <a16:creationId xmlns:a16="http://schemas.microsoft.com/office/drawing/2014/main" id="{9C80CEC4-7694-3A58-1CE2-CBCDB8338D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A39643B-5B65-8306-268E-ED6600F72AC1}"/>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a:p>
            <a:endParaRPr lang="en-GB" dirty="0"/>
          </a:p>
        </p:txBody>
      </p:sp>
      <p:sp>
        <p:nvSpPr>
          <p:cNvPr id="6" name="Date Placeholder 5">
            <a:extLst>
              <a:ext uri="{FF2B5EF4-FFF2-40B4-BE49-F238E27FC236}">
                <a16:creationId xmlns:a16="http://schemas.microsoft.com/office/drawing/2014/main" id="{D2001D6A-D753-9F28-181D-1E12CFB08BC4}"/>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3543180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2F0C08-D132-49DC-F477-5F2B36BF1F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3DFDD2-A246-AD84-9861-D6CBCC34E846}"/>
              </a:ext>
            </a:extLst>
          </p:cNvPr>
          <p:cNvSpPr>
            <a:spLocks noGrp="1"/>
          </p:cNvSpPr>
          <p:nvPr>
            <p:ph type="title"/>
          </p:nvPr>
        </p:nvSpPr>
        <p:spPr/>
        <p:txBody>
          <a:bodyPr/>
          <a:lstStyle/>
          <a:p>
            <a:r>
              <a:rPr lang="en-US" dirty="0"/>
              <a:t>SP4</a:t>
            </a:r>
          </a:p>
        </p:txBody>
      </p:sp>
      <p:sp>
        <p:nvSpPr>
          <p:cNvPr id="3" name="Content Placeholder 2">
            <a:extLst>
              <a:ext uri="{FF2B5EF4-FFF2-40B4-BE49-F238E27FC236}">
                <a16:creationId xmlns:a16="http://schemas.microsoft.com/office/drawing/2014/main" id="{BB8D1456-CEA7-AFA6-2429-F9AC6A723534}"/>
              </a:ext>
            </a:extLst>
          </p:cNvPr>
          <p:cNvSpPr>
            <a:spLocks noGrp="1"/>
          </p:cNvSpPr>
          <p:nvPr>
            <p:ph idx="1"/>
          </p:nvPr>
        </p:nvSpPr>
        <p:spPr>
          <a:xfrm>
            <a:off x="929217" y="1524000"/>
            <a:ext cx="10460567" cy="4876800"/>
          </a:xfrm>
        </p:spPr>
        <p:txBody>
          <a:bodyPr/>
          <a:lstStyle/>
          <a:p>
            <a:r>
              <a:rPr lang="en-US" sz="2000" dirty="0"/>
              <a:t>Do you support to specify a deprovisioning protocol that a configurator (a special AMP AP) can invalidate a PMK shared by an AMP AP and an AMP non-AP STA by doing the following?</a:t>
            </a:r>
          </a:p>
          <a:p>
            <a:pPr lvl="1"/>
            <a:r>
              <a:rPr lang="en-US" sz="2000" dirty="0"/>
              <a:t>The configurator follows the PMK, </a:t>
            </a:r>
            <a:r>
              <a:rPr lang="en-US" sz="2000" dirty="0" err="1"/>
              <a:t>ANonce</a:t>
            </a:r>
            <a:r>
              <a:rPr lang="en-US" sz="2000" dirty="0"/>
              <a:t>, </a:t>
            </a:r>
            <a:r>
              <a:rPr lang="en-US" sz="2000" dirty="0" err="1"/>
              <a:t>SNonce</a:t>
            </a:r>
            <a:r>
              <a:rPr lang="en-US" sz="2000" dirty="0"/>
              <a:t>, PTK-based secure AMP communication protocol to finish mutual authentication and PTK generation using the current PMK, send an encrypted DL AMP data frame containing the paired AMP AP’s ID and an instruction for invalidating the current PMK to the AMP non-AP STA, and receive an encrypted UL AMP data frame containing a status code from the AMP non-AP STA.</a:t>
            </a:r>
          </a:p>
          <a:p>
            <a:r>
              <a:rPr lang="en-US" sz="2000" dirty="0"/>
              <a:t>Reference: 11-25/1086, 11-25/0831</a:t>
            </a:r>
          </a:p>
        </p:txBody>
      </p:sp>
      <p:sp>
        <p:nvSpPr>
          <p:cNvPr id="4" name="Slide Number Placeholder 3">
            <a:extLst>
              <a:ext uri="{FF2B5EF4-FFF2-40B4-BE49-F238E27FC236}">
                <a16:creationId xmlns:a16="http://schemas.microsoft.com/office/drawing/2014/main" id="{E8AC6F93-002A-76DB-CFB4-EE072561A6D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CC71248-329B-D48A-305D-0A7CE87DC4AC}"/>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a:p>
            <a:endParaRPr lang="en-GB" dirty="0"/>
          </a:p>
        </p:txBody>
      </p:sp>
      <p:sp>
        <p:nvSpPr>
          <p:cNvPr id="6" name="Date Placeholder 5">
            <a:extLst>
              <a:ext uri="{FF2B5EF4-FFF2-40B4-BE49-F238E27FC236}">
                <a16:creationId xmlns:a16="http://schemas.microsoft.com/office/drawing/2014/main" id="{C3A10933-63C4-D027-B63A-C215126BDAD5}"/>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1212588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929217" y="1371600"/>
            <a:ext cx="10460567" cy="5103814"/>
          </a:xfrm>
        </p:spPr>
        <p:txBody>
          <a:bodyPr/>
          <a:lstStyle/>
          <a:p>
            <a:pPr marL="342900" indent="-342900">
              <a:buFont typeface="+mj-lt"/>
              <a:buAutoNum type="arabicPeriod"/>
            </a:pPr>
            <a:r>
              <a:rPr lang="en-US" sz="1200" dirty="0"/>
              <a:t>Amichai </a:t>
            </a:r>
            <a:r>
              <a:rPr lang="en-US" sz="1200" dirty="0" err="1"/>
              <a:t>Sanderovich</a:t>
            </a:r>
            <a:r>
              <a:rPr lang="en-US" sz="1200" dirty="0"/>
              <a:t>, Sagi Kupferman, Yuval Amran, “Considerations for AMP Devices”, doc: IEEE 802.11-23/1140r0, July 10, 2023.</a:t>
            </a:r>
          </a:p>
          <a:p>
            <a:pPr marL="342900" indent="-342900">
              <a:buFont typeface="+mj-lt"/>
              <a:buAutoNum type="arabicPeriod"/>
            </a:pPr>
            <a:r>
              <a:rPr lang="en-US" sz="1200" dirty="0"/>
              <a:t>Joerg Robert, Clemens Korn, “Power Consumption Calculation”, doc: IEEE 802.11-23/1232r0, July 11, 2023.</a:t>
            </a:r>
          </a:p>
          <a:p>
            <a:pPr marL="342900" indent="-342900">
              <a:buFont typeface="+mj-lt"/>
              <a:buAutoNum type="arabicPeriod"/>
            </a:pPr>
            <a:r>
              <a:rPr lang="en-US" sz="1200" dirty="0" err="1"/>
              <a:t>Chuangfeng</a:t>
            </a:r>
            <a:r>
              <a:rPr lang="en-US" sz="1200" dirty="0"/>
              <a:t> He, “Authentication and Security transaction for AMP”, doc: IEEE 802.11-24/1203r0, July 12, 2024.</a:t>
            </a:r>
          </a:p>
          <a:p>
            <a:pPr marL="342900" indent="-342900">
              <a:buFont typeface="+mj-lt"/>
              <a:buAutoNum type="arabicPeriod"/>
            </a:pPr>
            <a:r>
              <a:rPr lang="en-US" sz="1200" dirty="0"/>
              <a:t>Hui Luo, Rakesh </a:t>
            </a:r>
            <a:r>
              <a:rPr lang="en-US" sz="1200" dirty="0" err="1"/>
              <a:t>Taori</a:t>
            </a:r>
            <a:r>
              <a:rPr lang="en-US" sz="1200" dirty="0"/>
              <a:t>, “Secure transaction methods with low computation complexity for AMP”, doc: IEEE 802.11-24/1998r1, Jan 7, 2025.</a:t>
            </a:r>
          </a:p>
          <a:p>
            <a:pPr marL="342900" indent="-342900">
              <a:buFont typeface="+mj-lt"/>
              <a:buAutoNum type="arabicPeriod"/>
            </a:pPr>
            <a:r>
              <a:rPr lang="en-US" sz="1200" dirty="0"/>
              <a:t>Sanket Kalamkar, George Cherian, Alfred </a:t>
            </a:r>
            <a:r>
              <a:rPr lang="en-US" sz="1200" dirty="0" err="1"/>
              <a:t>Asterjadhi</a:t>
            </a:r>
            <a:r>
              <a:rPr lang="en-US" sz="1200" dirty="0"/>
              <a:t>, “Secure E2E Operation for AMP”, doc: IEEE 802.11-24/2112r0, Dec. 16, 2024.</a:t>
            </a:r>
          </a:p>
          <a:p>
            <a:pPr marL="342900" indent="-342900">
              <a:buFont typeface="+mj-lt"/>
              <a:buAutoNum type="arabicPeriod"/>
            </a:pPr>
            <a:r>
              <a:rPr lang="en-US" sz="1200" dirty="0"/>
              <a:t>Hui Luo, Rakesh </a:t>
            </a:r>
            <a:r>
              <a:rPr lang="en-US" sz="1200" dirty="0" err="1"/>
              <a:t>Taori</a:t>
            </a:r>
            <a:r>
              <a:rPr lang="en-US" sz="1200" dirty="0"/>
              <a:t>, Guy-Armand </a:t>
            </a:r>
            <a:r>
              <a:rPr lang="en-US" sz="1200" dirty="0" err="1"/>
              <a:t>Kamendje</a:t>
            </a:r>
            <a:r>
              <a:rPr lang="en-US" sz="1200" dirty="0"/>
              <a:t>, Nelson Costa, “Low-Complexity Provisioning Methods for Low-Complexity Secure AMP Communications”, doc: IEEE 802.11-25/0831r1, May 14, 2025.</a:t>
            </a:r>
          </a:p>
          <a:p>
            <a:pPr marL="342900" indent="-342900">
              <a:buFont typeface="+mj-lt"/>
              <a:buAutoNum type="arabicPeriod"/>
            </a:pPr>
            <a:r>
              <a:rPr lang="en-US" sz="1200" dirty="0" err="1"/>
              <a:t>Chuangfeng</a:t>
            </a:r>
            <a:r>
              <a:rPr lang="en-US" sz="1200" dirty="0"/>
              <a:t> He, “Thoughts on security for AMP”, doc: IEEE 802.11-25/0860r0, May 2, 2025.</a:t>
            </a:r>
          </a:p>
          <a:p>
            <a:pPr marL="342900" indent="-342900">
              <a:buFont typeface="+mj-lt"/>
              <a:buAutoNum type="arabicPeriod"/>
            </a:pPr>
            <a:r>
              <a:rPr lang="en-US" sz="1200" dirty="0"/>
              <a:t>NIST, FIPS 203 “Module-Lattice-Based Key-Encapsulation Mechanism Standard”, </a:t>
            </a:r>
            <a:r>
              <a:rPr lang="en-US" sz="1200" dirty="0">
                <a:hlinkClick r:id="rId3"/>
              </a:rPr>
              <a:t>https://nvlpubs.nist.gov/nistpubs/fips/nist.fips.203.pdf</a:t>
            </a:r>
            <a:r>
              <a:rPr lang="en-US" sz="1200" dirty="0"/>
              <a:t>, August 13, 2024.</a:t>
            </a:r>
          </a:p>
          <a:p>
            <a:pPr marL="342900" indent="-342900">
              <a:buFont typeface="+mj-lt"/>
              <a:buAutoNum type="arabicPeriod"/>
            </a:pPr>
            <a:r>
              <a:rPr lang="en-US" sz="1200" dirty="0"/>
              <a:t>Luke E. Kane, Jiaming James Chen, Rebecca Thomas, Vicky Liu, Matthew McKague, “Security and Performance in IoT: A Balancing Act”, IEEE Access, vol. 8, pp. 121969-121986, July 6, 2020.</a:t>
            </a:r>
          </a:p>
          <a:p>
            <a:pPr marL="342900" indent="-342900">
              <a:buFont typeface="+mj-lt"/>
              <a:buAutoNum type="arabicPeriod"/>
            </a:pPr>
            <a:r>
              <a:rPr lang="en-US" sz="1200" dirty="0"/>
              <a:t>Levent </a:t>
            </a:r>
            <a:r>
              <a:rPr lang="en-US" sz="1200" dirty="0" err="1"/>
              <a:t>Ertaul</a:t>
            </a:r>
            <a:r>
              <a:rPr lang="en-US" sz="1200" dirty="0"/>
              <a:t>, Anup </a:t>
            </a:r>
            <a:r>
              <a:rPr lang="en-US" sz="1200" dirty="0" err="1"/>
              <a:t>Mudan</a:t>
            </a:r>
            <a:r>
              <a:rPr lang="en-US" sz="1200" dirty="0"/>
              <a:t>, </a:t>
            </a:r>
            <a:r>
              <a:rPr lang="en-US" sz="1200" dirty="0" err="1"/>
              <a:t>Nausheen</a:t>
            </a:r>
            <a:r>
              <a:rPr lang="en-US" sz="1200" dirty="0"/>
              <a:t> Sarfaraz, “Performance Comparison of AES-CCM and AES-GCM Authenticated Encryption Methods”, 2018, </a:t>
            </a:r>
            <a:r>
              <a:rPr lang="en-US" sz="1200" dirty="0">
                <a:hlinkClick r:id="rId4"/>
              </a:rPr>
              <a:t>https://mcs.csueastbay.edu/~lertaul/AESCCMCAMREADY.pdf</a:t>
            </a:r>
            <a:endParaRPr lang="en-US" sz="1200" dirty="0"/>
          </a:p>
          <a:p>
            <a:pPr marL="342900" indent="-342900">
              <a:buFont typeface="+mj-lt"/>
              <a:buAutoNum type="arabicPeriod"/>
            </a:pPr>
            <a:r>
              <a:rPr lang="en-US" sz="1200" dirty="0"/>
              <a:t>Bekbolat </a:t>
            </a:r>
            <a:r>
              <a:rPr lang="en-US" sz="1200" dirty="0" err="1"/>
              <a:t>Medetov</a:t>
            </a:r>
            <a:r>
              <a:rPr lang="en-US" sz="1200" dirty="0"/>
              <a:t>, </a:t>
            </a:r>
            <a:r>
              <a:rPr lang="en-US" sz="1200" dirty="0" err="1"/>
              <a:t>Tansaule</a:t>
            </a:r>
            <a:r>
              <a:rPr lang="en-US" sz="1200" dirty="0"/>
              <a:t> Serikov, </a:t>
            </a:r>
            <a:r>
              <a:rPr lang="en-US" sz="1200" dirty="0" err="1"/>
              <a:t>Aray</a:t>
            </a:r>
            <a:r>
              <a:rPr lang="en-US" sz="1200" dirty="0"/>
              <a:t> </a:t>
            </a:r>
            <a:r>
              <a:rPr lang="en-US" sz="1200" dirty="0" err="1"/>
              <a:t>Tolegenova</a:t>
            </a:r>
            <a:r>
              <a:rPr lang="en-US" sz="1200" dirty="0"/>
              <a:t>, </a:t>
            </a:r>
            <a:r>
              <a:rPr lang="en-US" sz="1200" dirty="0" err="1"/>
              <a:t>Zhexebay</a:t>
            </a:r>
            <a:r>
              <a:rPr lang="en-US" sz="1200" dirty="0"/>
              <a:t> Dauren, Comparative Analysis of the Performance of Generating Cryptographic Ciphers on CPU and FPGA, 2022, </a:t>
            </a:r>
            <a:r>
              <a:rPr lang="en-US" sz="1200" dirty="0">
                <a:hlinkClick r:id="rId5"/>
              </a:rPr>
              <a:t>https://www.jatit.org/volumes/Vol100No15/24Vol100No15.pdf</a:t>
            </a:r>
            <a:endParaRPr lang="en-US" sz="1200" dirty="0"/>
          </a:p>
          <a:p>
            <a:pPr marL="342900" indent="-342900">
              <a:buFont typeface="+mj-lt"/>
              <a:buAutoNum type="arabicPeriod"/>
            </a:pPr>
            <a:r>
              <a:rPr lang="en-US" sz="1200" b="0" i="0" dirty="0">
                <a:solidFill>
                  <a:srgbClr val="333333"/>
                </a:solidFill>
                <a:effectLst/>
                <a:latin typeface="HelveticaNeue Regular"/>
              </a:rPr>
              <a:t>B. Kieu-Do-Nguyen, T. -T. Hoang, C. -K. Pham and C. Pham-Quoc, "A Power-efficient Implementation of SHA-256 Hash Function for Embedded Applications," </a:t>
            </a:r>
            <a:r>
              <a:rPr lang="en-US" sz="1200" b="0" i="1" dirty="0">
                <a:solidFill>
                  <a:srgbClr val="333333"/>
                </a:solidFill>
                <a:effectLst/>
                <a:latin typeface="HelveticaNeue Regular"/>
              </a:rPr>
              <a:t>2021 International Conference on Advanced Technologies for Communications (ATC)</a:t>
            </a:r>
            <a:r>
              <a:rPr lang="en-US" sz="1200" b="0" i="0" dirty="0">
                <a:solidFill>
                  <a:srgbClr val="333333"/>
                </a:solidFill>
                <a:effectLst/>
                <a:latin typeface="HelveticaNeue Regular"/>
              </a:rPr>
              <a:t>, Ho Chi Minh City, Vietnam, 2021, pp. 39-44, </a:t>
            </a:r>
            <a:r>
              <a:rPr lang="en-US" sz="1200" b="0" i="0" dirty="0" err="1">
                <a:solidFill>
                  <a:srgbClr val="333333"/>
                </a:solidFill>
                <a:effectLst/>
                <a:latin typeface="HelveticaNeue Regular"/>
              </a:rPr>
              <a:t>doi</a:t>
            </a:r>
            <a:r>
              <a:rPr lang="en-US" sz="1200" b="0" i="0" dirty="0">
                <a:solidFill>
                  <a:srgbClr val="333333"/>
                </a:solidFill>
                <a:effectLst/>
                <a:latin typeface="HelveticaNeue Regular"/>
              </a:rPr>
              <a:t>: 10.1109/ATC52653.2021.9598264. (0.018uJ per 32B by SHA256)</a:t>
            </a:r>
          </a:p>
          <a:p>
            <a:pPr marL="342900" indent="-342900">
              <a:buFont typeface="+mj-lt"/>
              <a:buAutoNum type="arabicPeriod"/>
            </a:pPr>
            <a:r>
              <a:rPr lang="en-US" sz="1200" dirty="0"/>
              <a:t>Mark D. Aagaard, Nusa </a:t>
            </a:r>
            <a:r>
              <a:rPr lang="en-US" sz="1200" dirty="0" err="1"/>
              <a:t>Zidaric</a:t>
            </a:r>
            <a:r>
              <a:rPr lang="en-US" sz="1200" dirty="0"/>
              <a:t>, “ASIC Benchmarking of Round 2 Candidates in the NIST Lightweight Cryptography Standardization Process”, 2021, </a:t>
            </a:r>
            <a:r>
              <a:rPr lang="en-US" sz="1200" dirty="0">
                <a:hlinkClick r:id="rId6"/>
              </a:rPr>
              <a:t>https://eprint.iacr.org/2021/049.pdf</a:t>
            </a:r>
            <a:r>
              <a:rPr lang="en-US" sz="1200" dirty="0"/>
              <a:t> (AES128 GCM: 12 bits per cycle</a:t>
            </a:r>
            <a:r>
              <a:rPr lang="en-US" sz="1200" b="0" i="0" dirty="0">
                <a:solidFill>
                  <a:srgbClr val="333333"/>
                </a:solidFill>
                <a:effectLst/>
                <a:latin typeface="HelveticaNeue Regular"/>
              </a:rPr>
              <a:t>; </a:t>
            </a:r>
            <a:r>
              <a:rPr lang="en-US" sz="1200" dirty="0"/>
              <a:t>0.28uJ/0.98uJ per 16B block by ASCON/AES128)</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6"/>
          </p:nvPr>
        </p:nvSpPr>
        <p:spPr>
          <a:xfrm>
            <a:off x="7010401" y="6475415"/>
            <a:ext cx="4379384" cy="153986"/>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309744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929217" y="1447800"/>
            <a:ext cx="10460567" cy="4876800"/>
          </a:xfrm>
        </p:spPr>
        <p:txBody>
          <a:bodyPr/>
          <a:lstStyle/>
          <a:p>
            <a:pPr marL="288000">
              <a:spcAft>
                <a:spcPts val="600"/>
              </a:spcAft>
            </a:pPr>
            <a:r>
              <a:rPr lang="en-US" dirty="0"/>
              <a:t>Motion 64, 65, 66 specified a secure AMP communication method using PMK, </a:t>
            </a:r>
            <a:r>
              <a:rPr lang="en-US" dirty="0" err="1"/>
              <a:t>SNonce</a:t>
            </a:r>
            <a:r>
              <a:rPr lang="en-US" dirty="0"/>
              <a:t>, </a:t>
            </a:r>
            <a:r>
              <a:rPr lang="en-US" dirty="0" err="1"/>
              <a:t>ANonce</a:t>
            </a:r>
            <a:r>
              <a:rPr lang="en-US" dirty="0"/>
              <a:t>, and PTK (11-24/1998, 11-24/2112, 11-25/0860, 11-24/1203). The method has low computation complexity (only hash and symmetric cryptography algorithms are used), requiring a high-entropy shared secret (PMK) as the authentication credential between an AMP AP and an AMP non-AP STA. Provisioning methods are needed to configure the high-entropy shared secret into both devices.</a:t>
            </a:r>
          </a:p>
          <a:p>
            <a:pPr marL="612000" lvl="1">
              <a:spcAft>
                <a:spcPts val="600"/>
              </a:spcAft>
            </a:pPr>
            <a:r>
              <a:rPr lang="en-US" sz="1400" dirty="0"/>
              <a:t>The AMP non-AP STA is most likely a headless device without UI. Provisioning is needed.</a:t>
            </a:r>
          </a:p>
          <a:p>
            <a:pPr marL="612000" lvl="1">
              <a:spcAft>
                <a:spcPts val="600"/>
              </a:spcAft>
            </a:pPr>
            <a:r>
              <a:rPr lang="en-US" sz="1400" dirty="0"/>
              <a:t>The AMP AP may still need to be provisioned (configuring a high-entropy PMK is not as simple as entering a password).</a:t>
            </a:r>
          </a:p>
          <a:p>
            <a:pPr marL="288000">
              <a:spcAft>
                <a:spcPts val="600"/>
              </a:spcAft>
            </a:pPr>
            <a:r>
              <a:rPr lang="en-US" dirty="0"/>
              <a:t>11-25/0831 proposed a set of low-complexity provisioning methods for this purpose, suitable for AMP devices incapable of saving PMK into non-volatile memory due to extreme energy constraints.</a:t>
            </a:r>
          </a:p>
          <a:p>
            <a:pPr marL="288000">
              <a:spcAft>
                <a:spcPts val="600"/>
              </a:spcAft>
            </a:pPr>
            <a:r>
              <a:rPr lang="en-US" dirty="0"/>
              <a:t>This contribution proposes a set of low-complexity provisioning methods in a more general form, supporting different implementations for AMP devices under different energy constraints, including AMP devices that have sufficient energy to save PMK into non-volatile memory and that do not have energy to save entire PMK into non-volatile memory.</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599651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7E0A81-35CA-E51F-B10F-6EF274C0E4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143D76-CE4A-BE93-560D-893320583257}"/>
              </a:ext>
            </a:extLst>
          </p:cNvPr>
          <p:cNvSpPr>
            <a:spLocks noGrp="1"/>
          </p:cNvSpPr>
          <p:nvPr>
            <p:ph type="title"/>
          </p:nvPr>
        </p:nvSpPr>
        <p:spPr>
          <a:xfrm>
            <a:off x="914401" y="835026"/>
            <a:ext cx="10361084" cy="688974"/>
          </a:xfrm>
        </p:spPr>
        <p:txBody>
          <a:bodyPr/>
          <a:lstStyle/>
          <a:p>
            <a:r>
              <a:rPr lang="en-US" dirty="0"/>
              <a:t>Constraints</a:t>
            </a:r>
          </a:p>
        </p:txBody>
      </p:sp>
      <p:sp>
        <p:nvSpPr>
          <p:cNvPr id="3" name="Content Placeholder 2">
            <a:extLst>
              <a:ext uri="{FF2B5EF4-FFF2-40B4-BE49-F238E27FC236}">
                <a16:creationId xmlns:a16="http://schemas.microsoft.com/office/drawing/2014/main" id="{6710D618-B9AF-6353-128F-3783F9E80FD6}"/>
              </a:ext>
            </a:extLst>
          </p:cNvPr>
          <p:cNvSpPr>
            <a:spLocks noGrp="1"/>
          </p:cNvSpPr>
          <p:nvPr>
            <p:ph idx="1"/>
          </p:nvPr>
        </p:nvSpPr>
        <p:spPr>
          <a:xfrm>
            <a:off x="929217" y="1676400"/>
            <a:ext cx="10460567" cy="4648199"/>
          </a:xfrm>
        </p:spPr>
        <p:txBody>
          <a:bodyPr/>
          <a:lstStyle/>
          <a:p>
            <a:pPr>
              <a:spcAft>
                <a:spcPts val="600"/>
              </a:spcAft>
            </a:pPr>
            <a:r>
              <a:rPr lang="en-US" dirty="0"/>
              <a:t>AMP devices with battery or equivalent energy supply can save PMKs into non-volatile memory, but AMP devices solely relying on harvesting RF energy have difficulty to write even very small amount of data into non-volatile memory.</a:t>
            </a:r>
          </a:p>
          <a:p>
            <a:pPr lvl="1">
              <a:spcAft>
                <a:spcPts val="600"/>
              </a:spcAft>
            </a:pPr>
            <a:r>
              <a:rPr lang="en-US" sz="1400" dirty="0"/>
              <a:t>Writing 32 bits into non-volatile memory can consume 50-500uJ (11/23-1140).</a:t>
            </a:r>
          </a:p>
          <a:p>
            <a:pPr lvl="1">
              <a:spcAft>
                <a:spcPts val="600"/>
              </a:spcAft>
            </a:pPr>
            <a:r>
              <a:rPr lang="en-US" sz="1400" dirty="0"/>
              <a:t>Harvesting 1uJ needs 1s or 0.1s at -20dbm or -10dbm (11/23-1232).</a:t>
            </a:r>
          </a:p>
          <a:p>
            <a:pPr>
              <a:spcAft>
                <a:spcPts val="600"/>
              </a:spcAft>
            </a:pPr>
            <a:r>
              <a:rPr lang="en-US" dirty="0"/>
              <a:t>Existing Wi-Fi provisioning methods heavily rely on public key algorithms. It had better avoid using public key-based algorithms on AMP devices, per concerns that quantum computing will soon break RSA-based and ECC-based public key algorithms and AMP devices won’t have sufficient power and storage to run PQC public key algorithms.</a:t>
            </a:r>
          </a:p>
          <a:p>
            <a:pPr marL="576000" marR="0" lvl="1" indent="-288000" algn="l" defTabSz="449263" rtl="0" eaLnBrk="1" fontAlgn="base" latinLnBrk="0" hangingPunct="1">
              <a:lnSpc>
                <a:spcPct val="100000"/>
              </a:lnSpc>
              <a:spcBef>
                <a:spcPts val="500"/>
              </a:spcBef>
              <a:spcAft>
                <a:spcPts val="600"/>
              </a:spcAft>
              <a:buClr>
                <a:srgbClr val="000000"/>
              </a:buClr>
              <a:buSzPct val="100000"/>
              <a:buFont typeface="Wingdings" panose="05000000000000000000" pitchFamily="2" charset="2"/>
              <a:buChar char="§"/>
              <a:tabLst/>
              <a:defRPr/>
            </a:pPr>
            <a:r>
              <a:rPr lang="en-US" sz="1400" dirty="0">
                <a:ea typeface="MS Gothic"/>
              </a:rPr>
              <a:t>The public key (encapsulation key) size for the least complicated PQC algorithm ML-KEM-512 is 800 bytes. The corresponding private key (decapsulation key) size is 1632 bytes (FIPS 203).</a:t>
            </a:r>
            <a:endParaRPr lang="en-US" sz="1600" dirty="0">
              <a:ea typeface="MS Gothic"/>
            </a:endParaRPr>
          </a:p>
          <a:p>
            <a:pPr>
              <a:spcAft>
                <a:spcPts val="600"/>
              </a:spcAft>
            </a:pPr>
            <a:r>
              <a:rPr lang="en-US" dirty="0"/>
              <a:t>Low-complexity secure AMP communication energy consumption ballpark numbers.</a:t>
            </a:r>
          </a:p>
          <a:p>
            <a:pPr lvl="1">
              <a:spcAft>
                <a:spcPts val="600"/>
              </a:spcAft>
            </a:pPr>
            <a:r>
              <a:rPr lang="en-US" sz="1400" dirty="0"/>
              <a:t>SHA-256: 0.018uJ per 32B [13].</a:t>
            </a:r>
          </a:p>
          <a:p>
            <a:pPr lvl="1">
              <a:spcAft>
                <a:spcPts val="600"/>
              </a:spcAft>
            </a:pPr>
            <a:r>
              <a:rPr lang="en-US" sz="1400" dirty="0"/>
              <a:t>AES128 GCM: 12 bits per cycle; 0.98uJ per 16B block [14].</a:t>
            </a:r>
            <a:endParaRPr kumimoji="0" lang="en-US" sz="1200"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p:txBody>
      </p:sp>
      <p:sp>
        <p:nvSpPr>
          <p:cNvPr id="4" name="Slide Number Placeholder 3">
            <a:extLst>
              <a:ext uri="{FF2B5EF4-FFF2-40B4-BE49-F238E27FC236}">
                <a16:creationId xmlns:a16="http://schemas.microsoft.com/office/drawing/2014/main" id="{AD11166D-09A8-FA0E-9D38-20D35F8844F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6B7931C1-E1C8-1FD7-D304-C31D1C8A7DF6}"/>
              </a:ext>
            </a:extLst>
          </p:cNvPr>
          <p:cNvSpPr>
            <a:spLocks noGrp="1"/>
          </p:cNvSpPr>
          <p:nvPr>
            <p:ph type="ftr" idx="16"/>
          </p:nvPr>
        </p:nvSpPr>
        <p:spPr>
          <a:xfrm>
            <a:off x="7010401" y="6475415"/>
            <a:ext cx="4379384" cy="153986"/>
          </a:xfrm>
        </p:spPr>
        <p:txBody>
          <a:bodyPr/>
          <a:lstStyle/>
          <a:p>
            <a:r>
              <a:rPr lang="en-GB" dirty="0"/>
              <a:t>Hui Luo, Rakesh </a:t>
            </a:r>
            <a:r>
              <a:rPr lang="en-GB" dirty="0" err="1"/>
              <a:t>Taori</a:t>
            </a:r>
            <a:r>
              <a:rPr lang="en-GB" dirty="0"/>
              <a:t> (Infineon), Guy-Armand, Nelson Costa (Haila)</a:t>
            </a:r>
          </a:p>
          <a:p>
            <a:endParaRPr lang="en-GB" dirty="0"/>
          </a:p>
        </p:txBody>
      </p:sp>
      <p:sp>
        <p:nvSpPr>
          <p:cNvPr id="6" name="Date Placeholder 5">
            <a:extLst>
              <a:ext uri="{FF2B5EF4-FFF2-40B4-BE49-F238E27FC236}">
                <a16:creationId xmlns:a16="http://schemas.microsoft.com/office/drawing/2014/main" id="{5416A3BC-43E2-CC29-5B72-56FC0F139DE6}"/>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3291131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219238-3DEB-1B84-B46C-63C0A1A5EE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7A3938-F0B9-4412-AD24-3DC3B6F9B7DD}"/>
              </a:ext>
            </a:extLst>
          </p:cNvPr>
          <p:cNvSpPr>
            <a:spLocks noGrp="1"/>
          </p:cNvSpPr>
          <p:nvPr>
            <p:ph type="title"/>
          </p:nvPr>
        </p:nvSpPr>
        <p:spPr>
          <a:xfrm>
            <a:off x="2514600" y="762000"/>
            <a:ext cx="7498292" cy="533399"/>
          </a:xfrm>
        </p:spPr>
        <p:txBody>
          <a:bodyPr/>
          <a:lstStyle/>
          <a:p>
            <a:r>
              <a:rPr lang="en-US" dirty="0"/>
              <a:t>Direct provisioning</a:t>
            </a:r>
          </a:p>
        </p:txBody>
      </p:sp>
      <p:sp>
        <p:nvSpPr>
          <p:cNvPr id="3" name="Content Placeholder 2">
            <a:extLst>
              <a:ext uri="{FF2B5EF4-FFF2-40B4-BE49-F238E27FC236}">
                <a16:creationId xmlns:a16="http://schemas.microsoft.com/office/drawing/2014/main" id="{C3F550B6-1E42-E5CB-2B13-6BEA10F748CE}"/>
              </a:ext>
            </a:extLst>
          </p:cNvPr>
          <p:cNvSpPr>
            <a:spLocks noGrp="1"/>
          </p:cNvSpPr>
          <p:nvPr>
            <p:ph idx="1"/>
          </p:nvPr>
        </p:nvSpPr>
        <p:spPr>
          <a:xfrm>
            <a:off x="762000" y="1371600"/>
            <a:ext cx="10820400" cy="4948238"/>
          </a:xfrm>
        </p:spPr>
        <p:txBody>
          <a:bodyPr/>
          <a:lstStyle/>
          <a:p>
            <a:pPr>
              <a:spcBef>
                <a:spcPts val="200"/>
              </a:spcBef>
              <a:spcAft>
                <a:spcPts val="200"/>
              </a:spcAft>
            </a:pPr>
            <a:r>
              <a:rPr lang="en-US" sz="1400" b="1" dirty="0"/>
              <a:t>Provisioning model</a:t>
            </a:r>
          </a:p>
          <a:p>
            <a:pPr lvl="1">
              <a:spcBef>
                <a:spcPts val="200"/>
              </a:spcBef>
              <a:spcAft>
                <a:spcPts val="200"/>
              </a:spcAft>
            </a:pPr>
            <a:r>
              <a:rPr lang="en-US" sz="1400" dirty="0"/>
              <a:t>Three roles: C = a configurator (a special AMP AP, most likely a smartphone); R = an AMP reader (AMP AP); A = an AMP device (AMP non-AP STA); C and R could be the same device.</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kumimoji="0" lang="en-US" sz="14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Use case --- provisioning an AMP device</a:t>
            </a:r>
          </a:p>
          <a:p>
            <a:pPr lvl="1">
              <a:spcBef>
                <a:spcPts val="200"/>
              </a:spcBef>
              <a:spcAft>
                <a:spcPts val="200"/>
              </a:spcAft>
            </a:pPr>
            <a:r>
              <a:rPr lang="en-US" sz="1400" dirty="0"/>
              <a:t>A user bought an AMP device A and downloaded an app to his smart phone C. C obtains A’s ID (A_ID) and a device-specific secret A_K by scanning the QR code of A (or through some other OOB method), then runs the direct provisioning protocol with A to send a proposed PMK or some data for generating a PMK to A and to receive a generated PMK from A if needed.</a:t>
            </a:r>
          </a:p>
          <a:p>
            <a:pPr lvl="2">
              <a:spcBef>
                <a:spcPts val="200"/>
              </a:spcBef>
              <a:spcAft>
                <a:spcPts val="200"/>
              </a:spcAft>
            </a:pPr>
            <a:r>
              <a:rPr lang="en-US" sz="1400" dirty="0"/>
              <a:t>If A cannot write entire PMK into non-volatile memory due to extreme energy constraint, the PMK can be derived from a permanent secret P built in A, without the need of saving a proposed/generated PMK into non-volatile memory (11/25-0831).</a:t>
            </a:r>
          </a:p>
          <a:p>
            <a:pPr lvl="2">
              <a:spcBef>
                <a:spcPts val="200"/>
              </a:spcBef>
              <a:spcAft>
                <a:spcPts val="200"/>
              </a:spcAft>
            </a:pPr>
            <a:r>
              <a:rPr lang="en-US" sz="1400" dirty="0"/>
              <a:t>If A has sufficient energy to save a proposed/generated PMK into its non-volatile memory, it can take a PMK proposed by C or take the PMK data provided by C to generate a PMK, then save the PMK into its non-volatile memory.</a:t>
            </a:r>
          </a:p>
          <a:p>
            <a:pPr marL="576000" marR="0" lvl="1"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kumimoji="0" lang="en-US" sz="1400"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The user must guard A_K as a secret. A can increase the protection by only allowing reprovisioning after being provisioned.</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kumimoji="0" lang="en-US" sz="14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Use case</a:t>
            </a:r>
            <a:r>
              <a:rPr lang="en-US" sz="1400" b="1" dirty="0">
                <a:ea typeface="MS Gothic"/>
              </a:rPr>
              <a:t> --- provisioning an AMP reader</a:t>
            </a:r>
            <a:endParaRPr kumimoji="0" lang="en-US" sz="14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lvl="1">
              <a:spcBef>
                <a:spcPts val="200"/>
              </a:spcBef>
              <a:spcAft>
                <a:spcPts val="200"/>
              </a:spcAft>
            </a:pPr>
            <a:r>
              <a:rPr lang="en-US" sz="1400" dirty="0"/>
              <a:t>If C and R are the same device, C saves the A_ID and the PMK agreed by A in its permanent memory. Done.</a:t>
            </a:r>
          </a:p>
          <a:p>
            <a:pPr lvl="1">
              <a:spcBef>
                <a:spcPts val="200"/>
              </a:spcBef>
              <a:spcAft>
                <a:spcPts val="200"/>
              </a:spcAft>
            </a:pPr>
            <a:r>
              <a:rPr lang="en-US" sz="1400" dirty="0"/>
              <a:t>If C and R are separate devices, C has a variety of methods to pass the PMK agreed by A to R because C and R are not AMP devices subject to extreme energy constraint.</a:t>
            </a:r>
          </a:p>
          <a:p>
            <a:pPr lvl="2">
              <a:spcBef>
                <a:spcPts val="200"/>
              </a:spcBef>
              <a:spcAft>
                <a:spcPts val="200"/>
              </a:spcAft>
            </a:pPr>
            <a:r>
              <a:rPr lang="en-US" sz="1400" dirty="0"/>
              <a:t>DPP or USD-based pairing service can be used. Alternatively, the same direct provisioning protocol can be developed using a pair of IEEE 802.11 Action Frames.</a:t>
            </a:r>
          </a:p>
          <a:p>
            <a:pPr lvl="2">
              <a:spcBef>
                <a:spcPts val="200"/>
              </a:spcBef>
              <a:spcAft>
                <a:spcPts val="200"/>
              </a:spcAft>
            </a:pPr>
            <a:r>
              <a:rPr lang="en-US" sz="1400" dirty="0"/>
              <a:t>C could accumulate A_IDs and PMKs from many AMP devices and provision all of them to R in one shot, if R needs to communicate with all these AMP devices.</a:t>
            </a:r>
          </a:p>
          <a:p>
            <a:pPr lvl="2">
              <a:spcBef>
                <a:spcPts val="200"/>
              </a:spcBef>
              <a:spcAft>
                <a:spcPts val="200"/>
              </a:spcAft>
            </a:pPr>
            <a:endParaRPr lang="en-US" sz="1400" dirty="0"/>
          </a:p>
        </p:txBody>
      </p:sp>
      <p:sp>
        <p:nvSpPr>
          <p:cNvPr id="4" name="Slide Number Placeholder 3">
            <a:extLst>
              <a:ext uri="{FF2B5EF4-FFF2-40B4-BE49-F238E27FC236}">
                <a16:creationId xmlns:a16="http://schemas.microsoft.com/office/drawing/2014/main" id="{CADA2336-ABA2-52BB-9D5A-8B0ABCCBB0E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ACB69B5-8309-A9C1-2A4D-B50872D01E80}"/>
              </a:ext>
            </a:extLst>
          </p:cNvPr>
          <p:cNvSpPr>
            <a:spLocks noGrp="1"/>
          </p:cNvSpPr>
          <p:nvPr>
            <p:ph type="ftr" idx="16"/>
          </p:nvPr>
        </p:nvSpPr>
        <p:spPr>
          <a:xfrm>
            <a:off x="7010401" y="6475415"/>
            <a:ext cx="4379384" cy="152400"/>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10F452B5-86AE-784A-05A4-C55BDD59363D}"/>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1704127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47CD0A-D5DB-C56F-0E03-8A6B0C22FE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19B4E9-B220-B64E-1E5C-4A44861F0452}"/>
              </a:ext>
            </a:extLst>
          </p:cNvPr>
          <p:cNvSpPr>
            <a:spLocks noGrp="1"/>
          </p:cNvSpPr>
          <p:nvPr>
            <p:ph type="title"/>
          </p:nvPr>
        </p:nvSpPr>
        <p:spPr>
          <a:xfrm>
            <a:off x="2971800" y="762000"/>
            <a:ext cx="6614584" cy="533399"/>
          </a:xfrm>
        </p:spPr>
        <p:txBody>
          <a:bodyPr/>
          <a:lstStyle/>
          <a:p>
            <a:r>
              <a:rPr lang="en-US" dirty="0"/>
              <a:t>Direct provisioning protocol</a:t>
            </a:r>
          </a:p>
        </p:txBody>
      </p:sp>
      <p:sp>
        <p:nvSpPr>
          <p:cNvPr id="3" name="Content Placeholder 2">
            <a:extLst>
              <a:ext uri="{FF2B5EF4-FFF2-40B4-BE49-F238E27FC236}">
                <a16:creationId xmlns:a16="http://schemas.microsoft.com/office/drawing/2014/main" id="{0F684987-189B-E7AE-8CDE-1C76F597EC02}"/>
              </a:ext>
            </a:extLst>
          </p:cNvPr>
          <p:cNvSpPr>
            <a:spLocks noGrp="1"/>
          </p:cNvSpPr>
          <p:nvPr>
            <p:ph idx="1"/>
          </p:nvPr>
        </p:nvSpPr>
        <p:spPr>
          <a:xfrm>
            <a:off x="304800" y="1600200"/>
            <a:ext cx="6919382" cy="4799014"/>
          </a:xfrm>
        </p:spPr>
        <p:txBody>
          <a:bodyPr/>
          <a:lstStyle/>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600" b="1" dirty="0">
                <a:ea typeface="MS Gothic"/>
              </a:rPr>
              <a:t>Provisioning protocol (between configurator and AMP device)</a:t>
            </a:r>
            <a:endParaRPr kumimoji="0" lang="en-US" sz="16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lvl="1">
              <a:spcBef>
                <a:spcPts val="200"/>
              </a:spcBef>
              <a:spcAft>
                <a:spcPts val="200"/>
              </a:spcAft>
            </a:pPr>
            <a:r>
              <a:rPr lang="en-US" sz="1400" dirty="0"/>
              <a:t>C fetches the confidential A_ID and A_K using an OOB method.</a:t>
            </a:r>
          </a:p>
          <a:p>
            <a:pPr lvl="1">
              <a:spcBef>
                <a:spcPts val="200"/>
              </a:spcBef>
              <a:spcAft>
                <a:spcPts val="200"/>
              </a:spcAft>
            </a:pPr>
            <a:r>
              <a:rPr lang="en-US" sz="1400" dirty="0"/>
              <a:t>C broadcasts a Provisioning Request frame, containing an incremental random nonce R1, R_ID, encrypted A_ID and PMK data denoted as Enc((A_ID, PMK data), </a:t>
            </a:r>
            <a:r>
              <a:rPr lang="en-US" sz="1400" dirty="0" err="1"/>
              <a:t>Kp</a:t>
            </a:r>
            <a:r>
              <a:rPr lang="en-US" sz="1400" dirty="0"/>
              <a:t>, R1). PMK data is either a proposed PMK or some input for generating a PMK. </a:t>
            </a:r>
            <a:r>
              <a:rPr lang="en-US" sz="1400" dirty="0" err="1"/>
              <a:t>Kp</a:t>
            </a:r>
            <a:r>
              <a:rPr lang="en-US" sz="1400" dirty="0"/>
              <a:t> is an encryption key derived from hash(R1 || R_ID || A_K). R1 is a nonce used by AES-128.</a:t>
            </a:r>
          </a:p>
          <a:p>
            <a:pPr lvl="1">
              <a:spcBef>
                <a:spcPts val="200"/>
              </a:spcBef>
              <a:spcAft>
                <a:spcPts val="200"/>
              </a:spcAft>
            </a:pPr>
            <a:r>
              <a:rPr lang="en-US" sz="1400" dirty="0"/>
              <a:t>Every AMP device received the broadcast Provision Request frame derives its own version of </a:t>
            </a:r>
            <a:r>
              <a:rPr lang="en-US" sz="1400" dirty="0" err="1"/>
              <a:t>Kp</a:t>
            </a:r>
            <a:r>
              <a:rPr lang="en-US" sz="1400" dirty="0"/>
              <a:t> from hash(R1 || R_ID || built-in provisioning key), then checks if it can authenticate and decrypt the payload using </a:t>
            </a:r>
            <a:r>
              <a:rPr lang="en-US" sz="1400" dirty="0" err="1"/>
              <a:t>Kp</a:t>
            </a:r>
            <a:r>
              <a:rPr lang="en-US" sz="1400" dirty="0"/>
              <a:t> and if the decrypted A_ID matches its built-in ID. Only A finds a match and responds.</a:t>
            </a:r>
          </a:p>
          <a:p>
            <a:pPr lvl="1">
              <a:spcBef>
                <a:spcPts val="200"/>
              </a:spcBef>
              <a:spcAft>
                <a:spcPts val="200"/>
              </a:spcAft>
            </a:pPr>
            <a:r>
              <a:rPr lang="en-US" sz="1400" dirty="0"/>
              <a:t>A checks if it allows provisioning. If not, A returns an error code (e.g., A already has a PMK with R_ID); otherwise, A sends back an OK status code and a generated PMK if the PMK data is not a proposed PMK. The returned content is encrypted using </a:t>
            </a:r>
            <a:r>
              <a:rPr lang="en-US" sz="1400" dirty="0" err="1"/>
              <a:t>Kp</a:t>
            </a:r>
            <a:r>
              <a:rPr lang="en-US" sz="1400" dirty="0"/>
              <a:t> and sent in a Provisioning Response frame.</a:t>
            </a:r>
          </a:p>
          <a:p>
            <a:pPr lvl="1">
              <a:spcBef>
                <a:spcPts val="200"/>
              </a:spcBef>
              <a:spcAft>
                <a:spcPts val="200"/>
              </a:spcAft>
            </a:pPr>
            <a:r>
              <a:rPr lang="en-US" sz="1400" dirty="0"/>
              <a:t>C checks if it can authenticate and decrypt the payload using </a:t>
            </a:r>
            <a:r>
              <a:rPr lang="en-US" sz="1400" dirty="0" err="1"/>
              <a:t>Kp</a:t>
            </a:r>
            <a:r>
              <a:rPr lang="en-US" sz="1400" dirty="0"/>
              <a:t>. If everything is OK, C saves &lt;R_ID, A_ID, PMK&gt; in its permanent memory for future use.</a:t>
            </a:r>
          </a:p>
          <a:p>
            <a:pPr>
              <a:spcBef>
                <a:spcPts val="200"/>
              </a:spcBef>
              <a:spcAft>
                <a:spcPts val="200"/>
              </a:spcAft>
            </a:pPr>
            <a:r>
              <a:rPr lang="en-US" sz="1600" b="1" dirty="0"/>
              <a:t>Complexity</a:t>
            </a:r>
          </a:p>
          <a:p>
            <a:pPr lvl="1">
              <a:spcBef>
                <a:spcPts val="200"/>
              </a:spcBef>
              <a:spcAft>
                <a:spcPts val="200"/>
              </a:spcAft>
            </a:pPr>
            <a:r>
              <a:rPr lang="en-US" sz="1400" dirty="0"/>
              <a:t>2 frame exchanges: 64B DL and 48B DL, then A can power off. 1 hash (0.02uJ), 9 AES-128 GCM 16B blocks (including AEAD; 8.8uJ) on A.</a:t>
            </a:r>
          </a:p>
        </p:txBody>
      </p:sp>
      <p:sp>
        <p:nvSpPr>
          <p:cNvPr id="4" name="Slide Number Placeholder 3">
            <a:extLst>
              <a:ext uri="{FF2B5EF4-FFF2-40B4-BE49-F238E27FC236}">
                <a16:creationId xmlns:a16="http://schemas.microsoft.com/office/drawing/2014/main" id="{95A4CBC1-0413-70DD-CA66-F669A0A610E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6AF3BBF-B43E-81FF-304B-C383ECB8D39B}"/>
              </a:ext>
            </a:extLst>
          </p:cNvPr>
          <p:cNvSpPr>
            <a:spLocks noGrp="1"/>
          </p:cNvSpPr>
          <p:nvPr>
            <p:ph type="ftr" idx="16"/>
          </p:nvPr>
        </p:nvSpPr>
        <p:spPr>
          <a:xfrm>
            <a:off x="7010401" y="6475415"/>
            <a:ext cx="4379384" cy="152400"/>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8389C393-46E6-72C4-AC55-2B3C8F0DA061}"/>
              </a:ext>
            </a:extLst>
          </p:cNvPr>
          <p:cNvSpPr>
            <a:spLocks noGrp="1"/>
          </p:cNvSpPr>
          <p:nvPr>
            <p:ph type="dt" idx="15"/>
          </p:nvPr>
        </p:nvSpPr>
        <p:spPr/>
        <p:txBody>
          <a:bodyPr/>
          <a:lstStyle/>
          <a:p>
            <a:r>
              <a:rPr lang="en-GB" dirty="0"/>
              <a:t>May 2025</a:t>
            </a:r>
          </a:p>
        </p:txBody>
      </p:sp>
      <p:pic>
        <p:nvPicPr>
          <p:cNvPr id="10" name="Picture 9">
            <a:extLst>
              <a:ext uri="{FF2B5EF4-FFF2-40B4-BE49-F238E27FC236}">
                <a16:creationId xmlns:a16="http://schemas.microsoft.com/office/drawing/2014/main" id="{994AD924-EACD-3CF5-3C3A-70225B463824}"/>
              </a:ext>
            </a:extLst>
          </p:cNvPr>
          <p:cNvPicPr>
            <a:picLocks noChangeAspect="1"/>
          </p:cNvPicPr>
          <p:nvPr/>
        </p:nvPicPr>
        <p:blipFill>
          <a:blip r:embed="rId3"/>
          <a:stretch>
            <a:fillRect/>
          </a:stretch>
        </p:blipFill>
        <p:spPr>
          <a:xfrm>
            <a:off x="7111193" y="1871106"/>
            <a:ext cx="4950381" cy="4224894"/>
          </a:xfrm>
          <a:prstGeom prst="rect">
            <a:avLst/>
          </a:prstGeom>
        </p:spPr>
      </p:pic>
    </p:spTree>
    <p:extLst>
      <p:ext uri="{BB962C8B-B14F-4D97-AF65-F5344CB8AC3E}">
        <p14:creationId xmlns:p14="http://schemas.microsoft.com/office/powerpoint/2010/main" val="3315807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90E9D-EE0A-0E7A-4F69-EE7C2A692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C35102-A5B0-BB0F-92EE-41E0A684629A}"/>
              </a:ext>
            </a:extLst>
          </p:cNvPr>
          <p:cNvSpPr>
            <a:spLocks noGrp="1"/>
          </p:cNvSpPr>
          <p:nvPr>
            <p:ph type="title"/>
          </p:nvPr>
        </p:nvSpPr>
        <p:spPr>
          <a:xfrm>
            <a:off x="2743200" y="732909"/>
            <a:ext cx="6934201" cy="628648"/>
          </a:xfrm>
        </p:spPr>
        <p:txBody>
          <a:bodyPr/>
          <a:lstStyle/>
          <a:p>
            <a:r>
              <a:rPr lang="en-US" dirty="0"/>
              <a:t>Assisted provisioning method</a:t>
            </a:r>
          </a:p>
        </p:txBody>
      </p:sp>
      <p:sp>
        <p:nvSpPr>
          <p:cNvPr id="3" name="Content Placeholder 2">
            <a:extLst>
              <a:ext uri="{FF2B5EF4-FFF2-40B4-BE49-F238E27FC236}">
                <a16:creationId xmlns:a16="http://schemas.microsoft.com/office/drawing/2014/main" id="{923D73E8-763A-6C3B-9465-7D2DBE1F49F0}"/>
              </a:ext>
            </a:extLst>
          </p:cNvPr>
          <p:cNvSpPr>
            <a:spLocks noGrp="1"/>
          </p:cNvSpPr>
          <p:nvPr>
            <p:ph idx="1"/>
          </p:nvPr>
        </p:nvSpPr>
        <p:spPr>
          <a:xfrm>
            <a:off x="228600" y="1358996"/>
            <a:ext cx="6705599" cy="5108311"/>
          </a:xfrm>
        </p:spPr>
        <p:txBody>
          <a:bodyPr/>
          <a:lstStyle/>
          <a:p>
            <a:pPr>
              <a:spcBef>
                <a:spcPts val="200"/>
              </a:spcBef>
              <a:spcAft>
                <a:spcPts val="200"/>
              </a:spcAft>
            </a:pPr>
            <a:r>
              <a:rPr lang="en-US" sz="1100" b="1" dirty="0"/>
              <a:t>Provisioning model</a:t>
            </a:r>
          </a:p>
          <a:p>
            <a:pPr lvl="1">
              <a:spcBef>
                <a:spcPts val="200"/>
              </a:spcBef>
              <a:spcAft>
                <a:spcPts val="200"/>
              </a:spcAft>
            </a:pPr>
            <a:r>
              <a:rPr lang="en-US" sz="1100" dirty="0"/>
              <a:t>Four roles: C = a configurator (a special AMP AP, most likely a smartphone); R = an AMP reader (AMP AP); A = an AMP device (AMP non-AP STA); C and R could be the same device; S = a server storing &lt;A_ID, A_K&gt; for all AMP devices. S never reveals A_K.</a:t>
            </a:r>
          </a:p>
          <a:p>
            <a:pPr>
              <a:spcBef>
                <a:spcPts val="200"/>
              </a:spcBef>
              <a:spcAft>
                <a:spcPts val="200"/>
              </a:spcAft>
            </a:pPr>
            <a:r>
              <a:rPr lang="en-US" sz="1100" b="1" dirty="0"/>
              <a:t>Assisted provisioning protocol (between C and A)</a:t>
            </a:r>
          </a:p>
          <a:p>
            <a:pPr lvl="1">
              <a:spcBef>
                <a:spcPts val="200"/>
              </a:spcBef>
              <a:spcAft>
                <a:spcPts val="200"/>
              </a:spcAft>
            </a:pPr>
            <a:r>
              <a:rPr lang="en-US" sz="1100" dirty="0"/>
              <a:t>C fetches A_ID and S_URL from A using an OOB method, opens a secure connection to S, then sends an </a:t>
            </a:r>
            <a:r>
              <a:rPr lang="en-US" sz="1100" dirty="0" err="1"/>
              <a:t>Assist_Request</a:t>
            </a:r>
            <a:r>
              <a:rPr lang="en-US" sz="1100" dirty="0"/>
              <a:t> message to S, containing owner’s user ID and credential, A_ID, R_ID, and PMK data (a proposed PMK or some input for generating a PMK).</a:t>
            </a:r>
          </a:p>
          <a:p>
            <a:pPr lvl="1">
              <a:spcBef>
                <a:spcPts val="200"/>
              </a:spcBef>
              <a:spcAft>
                <a:spcPts val="200"/>
              </a:spcAft>
            </a:pPr>
            <a:r>
              <a:rPr lang="en-US" sz="1100" dirty="0"/>
              <a:t>After validating the user ID and credential and verifying A_ID is not registered to any other user, S generates a random number R1, encrypts A_ID and PMK data using a key </a:t>
            </a:r>
            <a:r>
              <a:rPr lang="en-US" sz="1100" dirty="0" err="1"/>
              <a:t>Kp</a:t>
            </a:r>
            <a:r>
              <a:rPr lang="en-US" sz="1100" dirty="0"/>
              <a:t> derived from hash(R1 || R_ID || A_K), and sends R1 and Enc((A_ID, PMK data), </a:t>
            </a:r>
            <a:r>
              <a:rPr lang="en-US" sz="1100" dirty="0" err="1"/>
              <a:t>Kp</a:t>
            </a:r>
            <a:r>
              <a:rPr lang="en-US" sz="1100" dirty="0"/>
              <a:t>, R1) to C.</a:t>
            </a:r>
          </a:p>
          <a:p>
            <a:pPr lvl="1">
              <a:spcBef>
                <a:spcPts val="200"/>
              </a:spcBef>
              <a:spcAft>
                <a:spcPts val="200"/>
              </a:spcAft>
            </a:pPr>
            <a:r>
              <a:rPr lang="en-US" sz="1100" dirty="0"/>
              <a:t>C broadcasts a Provisioning Request frame, containing R1, R_ID, and Enc((A_ID, PMK data), </a:t>
            </a:r>
            <a:r>
              <a:rPr lang="en-US" sz="1100" dirty="0" err="1"/>
              <a:t>Kp</a:t>
            </a:r>
            <a:r>
              <a:rPr lang="en-US" sz="1100" dirty="0"/>
              <a:t>, R1).</a:t>
            </a:r>
          </a:p>
          <a:p>
            <a:pPr lvl="1">
              <a:spcBef>
                <a:spcPts val="200"/>
              </a:spcBef>
              <a:spcAft>
                <a:spcPts val="200"/>
              </a:spcAft>
            </a:pPr>
            <a:r>
              <a:rPr lang="en-US" sz="1100" dirty="0"/>
              <a:t>Every AMP device received the broadcast Provision Request frame derives its own version of </a:t>
            </a:r>
            <a:r>
              <a:rPr lang="en-US" sz="1100" dirty="0" err="1"/>
              <a:t>Kp</a:t>
            </a:r>
            <a:r>
              <a:rPr lang="en-US" sz="1100" dirty="0"/>
              <a:t> from hash(R1 || R_ID || built-in provisioning key), then checks if it can authenticate and decrypt the payload using </a:t>
            </a:r>
            <a:r>
              <a:rPr lang="en-US" sz="1100" dirty="0" err="1"/>
              <a:t>Kp</a:t>
            </a:r>
            <a:r>
              <a:rPr lang="en-US" sz="1100" dirty="0"/>
              <a:t> and if the decrypted A_ID matches its built-in ID. Only A finds a match and responds.</a:t>
            </a:r>
          </a:p>
          <a:p>
            <a:pPr lvl="1">
              <a:spcBef>
                <a:spcPts val="200"/>
              </a:spcBef>
              <a:spcAft>
                <a:spcPts val="200"/>
              </a:spcAft>
            </a:pPr>
            <a:r>
              <a:rPr lang="en-US" sz="1100" dirty="0"/>
              <a:t>A checks if it allows provisioning. If not, A returns an error code; otherwise, A sends back an OK status code and a generated PMK if needed. The returned content is encrypted using </a:t>
            </a:r>
            <a:r>
              <a:rPr lang="en-US" sz="1100" dirty="0" err="1"/>
              <a:t>Kp</a:t>
            </a:r>
            <a:r>
              <a:rPr lang="en-US" sz="1100" dirty="0"/>
              <a:t> and sent in a Provisioning Response frame.</a:t>
            </a:r>
          </a:p>
          <a:p>
            <a:pPr lvl="1">
              <a:spcBef>
                <a:spcPts val="200"/>
              </a:spcBef>
              <a:spcAft>
                <a:spcPts val="200"/>
              </a:spcAft>
            </a:pPr>
            <a:r>
              <a:rPr lang="en-US" sz="1100" dirty="0"/>
              <a:t>C forwards R1 and Enc(</a:t>
            </a:r>
            <a:r>
              <a:rPr lang="en-US" sz="1100" dirty="0" err="1"/>
              <a:t>error_code</a:t>
            </a:r>
            <a:r>
              <a:rPr lang="en-US" sz="1100" dirty="0"/>
              <a:t>) or Enc(</a:t>
            </a:r>
            <a:r>
              <a:rPr lang="en-US" sz="1100" dirty="0" err="1"/>
              <a:t>status_code</a:t>
            </a:r>
            <a:r>
              <a:rPr lang="en-US" sz="1100" dirty="0"/>
              <a:t>, PMK) to S.</a:t>
            </a:r>
          </a:p>
          <a:p>
            <a:pPr lvl="1">
              <a:spcBef>
                <a:spcPts val="200"/>
              </a:spcBef>
              <a:spcAft>
                <a:spcPts val="200"/>
              </a:spcAft>
            </a:pPr>
            <a:r>
              <a:rPr lang="en-US" sz="1100" dirty="0"/>
              <a:t>S decrypts the error code or status code and PMK and forwards them to C. If the status is OK, S registers A_ID as a device owned by the user ID.</a:t>
            </a:r>
          </a:p>
          <a:p>
            <a:pPr lvl="1">
              <a:spcBef>
                <a:spcPts val="200"/>
              </a:spcBef>
              <a:spcAft>
                <a:spcPts val="200"/>
              </a:spcAft>
            </a:pPr>
            <a:r>
              <a:rPr lang="en-US" sz="1100" dirty="0"/>
              <a:t>If the status is OK, C saves &lt;R_ID, A_ID, PMK&gt; in its permanent memory for future use.</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100" b="1" dirty="0">
                <a:ea typeface="MS Gothic"/>
              </a:rPr>
              <a:t>If C and R are separate devices, direct provisioning protocol can be used to pass PMK to R</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100" b="1" dirty="0">
                <a:ea typeface="MS Gothic"/>
              </a:rPr>
              <a:t>A_K is well guarded by S. Same complexity on A as direct provisioning protocol.</a:t>
            </a:r>
            <a:endParaRPr kumimoji="0" lang="en-US" sz="11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lvl="1">
              <a:spcBef>
                <a:spcPts val="200"/>
              </a:spcBef>
              <a:spcAft>
                <a:spcPts val="200"/>
              </a:spcAft>
            </a:pPr>
            <a:endParaRPr lang="en-US" sz="1400" dirty="0"/>
          </a:p>
        </p:txBody>
      </p:sp>
      <p:sp>
        <p:nvSpPr>
          <p:cNvPr id="4" name="Slide Number Placeholder 3">
            <a:extLst>
              <a:ext uri="{FF2B5EF4-FFF2-40B4-BE49-F238E27FC236}">
                <a16:creationId xmlns:a16="http://schemas.microsoft.com/office/drawing/2014/main" id="{59361D18-8EE8-C4B3-8D6F-6CFECA353A8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03D4291A-65B7-D227-B0BB-9027684052FB}"/>
              </a:ext>
            </a:extLst>
          </p:cNvPr>
          <p:cNvSpPr>
            <a:spLocks noGrp="1"/>
          </p:cNvSpPr>
          <p:nvPr>
            <p:ph type="ftr" idx="16"/>
          </p:nvPr>
        </p:nvSpPr>
        <p:spPr>
          <a:xfrm>
            <a:off x="7010401" y="6475415"/>
            <a:ext cx="4379384" cy="161392"/>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F58F5B22-2EA0-1EF3-3158-B1722B1AB247}"/>
              </a:ext>
            </a:extLst>
          </p:cNvPr>
          <p:cNvSpPr>
            <a:spLocks noGrp="1"/>
          </p:cNvSpPr>
          <p:nvPr>
            <p:ph type="dt" idx="15"/>
          </p:nvPr>
        </p:nvSpPr>
        <p:spPr/>
        <p:txBody>
          <a:bodyPr/>
          <a:lstStyle/>
          <a:p>
            <a:r>
              <a:rPr lang="en-GB" dirty="0"/>
              <a:t>May 2025</a:t>
            </a:r>
          </a:p>
        </p:txBody>
      </p:sp>
      <p:pic>
        <p:nvPicPr>
          <p:cNvPr id="8" name="Picture 7">
            <a:extLst>
              <a:ext uri="{FF2B5EF4-FFF2-40B4-BE49-F238E27FC236}">
                <a16:creationId xmlns:a16="http://schemas.microsoft.com/office/drawing/2014/main" id="{09E4AE59-B86E-61A2-DF58-063B0538666B}"/>
              </a:ext>
            </a:extLst>
          </p:cNvPr>
          <p:cNvPicPr>
            <a:picLocks noChangeAspect="1"/>
          </p:cNvPicPr>
          <p:nvPr/>
        </p:nvPicPr>
        <p:blipFill>
          <a:blip r:embed="rId3"/>
          <a:stretch>
            <a:fillRect/>
          </a:stretch>
        </p:blipFill>
        <p:spPr>
          <a:xfrm>
            <a:off x="6781800" y="1607062"/>
            <a:ext cx="5301326" cy="4518029"/>
          </a:xfrm>
          <a:prstGeom prst="rect">
            <a:avLst/>
          </a:prstGeom>
        </p:spPr>
      </p:pic>
    </p:spTree>
    <p:extLst>
      <p:ext uri="{BB962C8B-B14F-4D97-AF65-F5344CB8AC3E}">
        <p14:creationId xmlns:p14="http://schemas.microsoft.com/office/powerpoint/2010/main" val="351752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448DF3-B788-09DC-D6AA-041A4C1A5D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399239-DEE5-5173-5D35-B43B8AF91636}"/>
              </a:ext>
            </a:extLst>
          </p:cNvPr>
          <p:cNvSpPr>
            <a:spLocks noGrp="1"/>
          </p:cNvSpPr>
          <p:nvPr>
            <p:ph type="title"/>
          </p:nvPr>
        </p:nvSpPr>
        <p:spPr>
          <a:xfrm>
            <a:off x="2286000" y="685801"/>
            <a:ext cx="3962400" cy="533399"/>
          </a:xfrm>
        </p:spPr>
        <p:txBody>
          <a:bodyPr/>
          <a:lstStyle/>
          <a:p>
            <a:r>
              <a:rPr lang="en-US" dirty="0"/>
              <a:t>Reprovisioning</a:t>
            </a:r>
          </a:p>
        </p:txBody>
      </p:sp>
      <p:sp>
        <p:nvSpPr>
          <p:cNvPr id="3" name="Content Placeholder 2">
            <a:extLst>
              <a:ext uri="{FF2B5EF4-FFF2-40B4-BE49-F238E27FC236}">
                <a16:creationId xmlns:a16="http://schemas.microsoft.com/office/drawing/2014/main" id="{24113657-565C-EFAD-D47E-C5ACB0F4ACB3}"/>
              </a:ext>
            </a:extLst>
          </p:cNvPr>
          <p:cNvSpPr>
            <a:spLocks noGrp="1"/>
          </p:cNvSpPr>
          <p:nvPr>
            <p:ph idx="1"/>
          </p:nvPr>
        </p:nvSpPr>
        <p:spPr>
          <a:xfrm>
            <a:off x="304800" y="1219200"/>
            <a:ext cx="7162800" cy="5171241"/>
          </a:xfrm>
        </p:spPr>
        <p:txBody>
          <a:bodyPr/>
          <a:lstStyle/>
          <a:p>
            <a:pPr>
              <a:spcBef>
                <a:spcPts val="200"/>
              </a:spcBef>
              <a:spcAft>
                <a:spcPts val="200"/>
              </a:spcAft>
            </a:pPr>
            <a:r>
              <a:rPr lang="en-US" sz="1200" b="1" dirty="0"/>
              <a:t>Use case</a:t>
            </a:r>
          </a:p>
          <a:p>
            <a:pPr lvl="1">
              <a:spcBef>
                <a:spcPts val="200"/>
              </a:spcBef>
              <a:spcAft>
                <a:spcPts val="200"/>
              </a:spcAft>
            </a:pPr>
            <a:r>
              <a:rPr lang="en-US" sz="1100" dirty="0"/>
              <a:t>A deployed AMP device could be used for years. It is a safe practice to update the PMK once a while, and an in-band method (reprovisioning protocol) is preferred because the deployed AMP device may not be physically accessible.</a:t>
            </a:r>
          </a:p>
          <a:p>
            <a:pPr lvl="1">
              <a:spcBef>
                <a:spcPts val="200"/>
              </a:spcBef>
              <a:spcAft>
                <a:spcPts val="200"/>
              </a:spcAft>
            </a:pPr>
            <a:r>
              <a:rPr lang="en-US" sz="1100" dirty="0"/>
              <a:t>Reprovisioning is done between a configurator (or an AMP reader) and an AMP device after they are mutually authenticated using the PMK. The secure AMP communication protocol can be re-used.</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200" b="1" dirty="0">
                <a:ea typeface="MS Gothic"/>
              </a:rPr>
              <a:t>Reprovisioning protocol (between C and A; C=R possible)</a:t>
            </a:r>
            <a:endParaRPr kumimoji="0" lang="en-US" sz="12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lvl="1">
              <a:spcBef>
                <a:spcPts val="200"/>
              </a:spcBef>
              <a:spcAft>
                <a:spcPts val="200"/>
              </a:spcAft>
            </a:pPr>
            <a:r>
              <a:rPr lang="en-US" sz="1100" dirty="0"/>
              <a:t>C generates a random MAC address AA and </a:t>
            </a:r>
            <a:r>
              <a:rPr lang="en-US" sz="1100" dirty="0" err="1"/>
              <a:t>ANonce</a:t>
            </a:r>
            <a:r>
              <a:rPr lang="en-US" sz="1100" dirty="0"/>
              <a:t>, broadcasts an Access Request frame containing </a:t>
            </a:r>
            <a:r>
              <a:rPr lang="en-US" sz="1100" dirty="0" err="1"/>
              <a:t>ANonce</a:t>
            </a:r>
            <a:r>
              <a:rPr lang="en-US" sz="1100" dirty="0"/>
              <a:t>, R_ID, and hash(</a:t>
            </a:r>
            <a:r>
              <a:rPr lang="en-US" sz="1100" dirty="0" err="1"/>
              <a:t>ANonce</a:t>
            </a:r>
            <a:r>
              <a:rPr lang="en-US" sz="1100" dirty="0"/>
              <a:t>||R_ID||A_ID).</a:t>
            </a:r>
          </a:p>
          <a:p>
            <a:pPr lvl="1">
              <a:spcBef>
                <a:spcPts val="200"/>
              </a:spcBef>
              <a:spcAft>
                <a:spcPts val="200"/>
              </a:spcAft>
            </a:pPr>
            <a:r>
              <a:rPr lang="en-US" sz="1100" dirty="0"/>
              <a:t>Every AMP device received the broadcast Access Request frame checks if hash(</a:t>
            </a:r>
            <a:r>
              <a:rPr lang="en-US" sz="1100" dirty="0" err="1"/>
              <a:t>ANonce</a:t>
            </a:r>
            <a:r>
              <a:rPr lang="en-US" sz="1100" dirty="0"/>
              <a:t>||R_ID||built-in ID) matches the received hash(</a:t>
            </a:r>
            <a:r>
              <a:rPr lang="en-US" sz="1100" dirty="0" err="1"/>
              <a:t>ANonce</a:t>
            </a:r>
            <a:r>
              <a:rPr lang="en-US" sz="1100" dirty="0"/>
              <a:t>||R_ID||A_ID). Only A finds a match and responds.</a:t>
            </a:r>
          </a:p>
          <a:p>
            <a:pPr lvl="1">
              <a:spcBef>
                <a:spcPts val="200"/>
              </a:spcBef>
              <a:spcAft>
                <a:spcPts val="200"/>
              </a:spcAft>
            </a:pPr>
            <a:r>
              <a:rPr lang="en-US" sz="1100" dirty="0"/>
              <a:t>A generates a random MAC address SA and </a:t>
            </a:r>
            <a:r>
              <a:rPr lang="en-US" sz="1100" dirty="0" err="1"/>
              <a:t>SNonce</a:t>
            </a:r>
            <a:r>
              <a:rPr lang="en-US" sz="1100" dirty="0"/>
              <a:t>, computes PTK from hash(</a:t>
            </a:r>
            <a:r>
              <a:rPr lang="en-US" sz="1100" dirty="0" err="1"/>
              <a:t>SNonce</a:t>
            </a:r>
            <a:r>
              <a:rPr lang="en-US" sz="1100" dirty="0"/>
              <a:t>||</a:t>
            </a:r>
            <a:r>
              <a:rPr lang="en-US" sz="1100" dirty="0" err="1"/>
              <a:t>ANonce</a:t>
            </a:r>
            <a:r>
              <a:rPr lang="en-US" sz="1100" dirty="0"/>
              <a:t>||SA||AA||PMK), sets some UL data if needed, encrypted the UL data using TK derived from PTK, and sends back </a:t>
            </a:r>
            <a:r>
              <a:rPr lang="en-US" sz="1100" dirty="0" err="1"/>
              <a:t>SNonce</a:t>
            </a:r>
            <a:r>
              <a:rPr lang="en-US" sz="1100" dirty="0"/>
              <a:t>, </a:t>
            </a:r>
            <a:r>
              <a:rPr lang="en-US" sz="1100" dirty="0" err="1"/>
              <a:t>ANonce</a:t>
            </a:r>
            <a:r>
              <a:rPr lang="en-US" sz="1100" dirty="0"/>
              <a:t>, and Enc(UL data, TK, </a:t>
            </a:r>
            <a:r>
              <a:rPr lang="en-US" sz="1100" dirty="0" err="1"/>
              <a:t>SNonce+ANonce</a:t>
            </a:r>
            <a:r>
              <a:rPr lang="en-US" sz="1100" dirty="0"/>
              <a:t>) in an Access Response frame.</a:t>
            </a:r>
          </a:p>
          <a:p>
            <a:pPr lvl="1">
              <a:spcBef>
                <a:spcPts val="200"/>
              </a:spcBef>
              <a:spcAft>
                <a:spcPts val="200"/>
              </a:spcAft>
            </a:pPr>
            <a:r>
              <a:rPr lang="en-US" sz="1100" dirty="0"/>
              <a:t>C generates PTK from hash(</a:t>
            </a:r>
            <a:r>
              <a:rPr lang="en-US" sz="1100" dirty="0" err="1"/>
              <a:t>SNonce</a:t>
            </a:r>
            <a:r>
              <a:rPr lang="en-US" sz="1100" dirty="0"/>
              <a:t>||</a:t>
            </a:r>
            <a:r>
              <a:rPr lang="en-US" sz="1100" dirty="0" err="1"/>
              <a:t>ANonce</a:t>
            </a:r>
            <a:r>
              <a:rPr lang="en-US" sz="1100" dirty="0"/>
              <a:t>||SA||AA||PMK), verifies if the payload can be decrypted correctly, then sends an encrypted DL Data frame containing a Reprovision Request message with a proposed new PMK or data for generating a new PMK.</a:t>
            </a:r>
          </a:p>
          <a:p>
            <a:pPr lvl="1">
              <a:spcBef>
                <a:spcPts val="200"/>
              </a:spcBef>
              <a:spcAft>
                <a:spcPts val="200"/>
              </a:spcAft>
            </a:pPr>
            <a:r>
              <a:rPr lang="en-US" sz="1100" dirty="0"/>
              <a:t>A carries out and sends back a Reprovisioning Response message with a status code (OK or error) and a generated PMK if needed in an encrypted UL Data frame.</a:t>
            </a:r>
          </a:p>
          <a:p>
            <a:pPr lvl="1">
              <a:spcBef>
                <a:spcPts val="200"/>
              </a:spcBef>
              <a:spcAft>
                <a:spcPts val="200"/>
              </a:spcAft>
            </a:pPr>
            <a:r>
              <a:rPr lang="en-US" sz="1100" dirty="0"/>
              <a:t>If the status is OK, C overwrites &lt;R_ID, A_ID, current PMK&gt; by &lt;R_ID, A_ID, new PMK&gt; in its permanent memory for future use.</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200" b="1" dirty="0">
                <a:ea typeface="MS Gothic"/>
              </a:rPr>
              <a:t>Reprovisioning protocol from C to R reuses provisioning protocol from C to R</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200" b="1" dirty="0">
                <a:ea typeface="MS Gothic"/>
              </a:rPr>
              <a:t>Complexity</a:t>
            </a:r>
          </a:p>
          <a:p>
            <a:pPr marL="576000" marR="0" lvl="1"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100" dirty="0">
                <a:ea typeface="MS Gothic"/>
              </a:rPr>
              <a:t>4 frame exchanges: 72B DL, 80B UL, 48B DL, 48B UL.</a:t>
            </a:r>
          </a:p>
          <a:p>
            <a:pPr marL="576000" marR="0" lvl="1"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kumimoji="0" lang="en-US" sz="1100"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2 hashes (0.04uJ), 14 AES128 GCM 16B blocks (including AEAD; 13.7uJ) on A.</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endParaRPr lang="en-US" sz="1200" b="1" dirty="0">
              <a:ea typeface="MS Gothic"/>
            </a:endParaRPr>
          </a:p>
        </p:txBody>
      </p:sp>
      <p:sp>
        <p:nvSpPr>
          <p:cNvPr id="4" name="Slide Number Placeholder 3">
            <a:extLst>
              <a:ext uri="{FF2B5EF4-FFF2-40B4-BE49-F238E27FC236}">
                <a16:creationId xmlns:a16="http://schemas.microsoft.com/office/drawing/2014/main" id="{8789F627-C790-4502-6286-38EE3C3501A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A2878BC-A9E3-8B86-2597-DA59A90C782F}"/>
              </a:ext>
            </a:extLst>
          </p:cNvPr>
          <p:cNvSpPr>
            <a:spLocks noGrp="1"/>
          </p:cNvSpPr>
          <p:nvPr>
            <p:ph type="ftr" idx="16"/>
          </p:nvPr>
        </p:nvSpPr>
        <p:spPr>
          <a:xfrm>
            <a:off x="7010401" y="6475415"/>
            <a:ext cx="4379384" cy="152400"/>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53D7CF8C-A170-EDB4-CC35-8641D0F1B706}"/>
              </a:ext>
            </a:extLst>
          </p:cNvPr>
          <p:cNvSpPr>
            <a:spLocks noGrp="1"/>
          </p:cNvSpPr>
          <p:nvPr>
            <p:ph type="dt" idx="15"/>
          </p:nvPr>
        </p:nvSpPr>
        <p:spPr/>
        <p:txBody>
          <a:bodyPr/>
          <a:lstStyle/>
          <a:p>
            <a:r>
              <a:rPr lang="en-GB" dirty="0"/>
              <a:t>May 2025</a:t>
            </a:r>
          </a:p>
        </p:txBody>
      </p:sp>
      <p:pic>
        <p:nvPicPr>
          <p:cNvPr id="9" name="Picture 8">
            <a:extLst>
              <a:ext uri="{FF2B5EF4-FFF2-40B4-BE49-F238E27FC236}">
                <a16:creationId xmlns:a16="http://schemas.microsoft.com/office/drawing/2014/main" id="{0A4FACCB-F505-9C72-8FCD-A5EE88C7ED58}"/>
              </a:ext>
            </a:extLst>
          </p:cNvPr>
          <p:cNvPicPr>
            <a:picLocks noChangeAspect="1"/>
          </p:cNvPicPr>
          <p:nvPr/>
        </p:nvPicPr>
        <p:blipFill>
          <a:blip r:embed="rId3"/>
          <a:stretch>
            <a:fillRect/>
          </a:stretch>
        </p:blipFill>
        <p:spPr>
          <a:xfrm>
            <a:off x="7467600" y="700570"/>
            <a:ext cx="4648200" cy="5742846"/>
          </a:xfrm>
          <a:prstGeom prst="rect">
            <a:avLst/>
          </a:prstGeom>
        </p:spPr>
      </p:pic>
    </p:spTree>
    <p:extLst>
      <p:ext uri="{BB962C8B-B14F-4D97-AF65-F5344CB8AC3E}">
        <p14:creationId xmlns:p14="http://schemas.microsoft.com/office/powerpoint/2010/main" val="1759472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00CAA-79FD-F4F6-E9AC-D36418C725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1ADBBD-1ABD-3165-E88B-E21ABD96DFA2}"/>
              </a:ext>
            </a:extLst>
          </p:cNvPr>
          <p:cNvSpPr>
            <a:spLocks noGrp="1"/>
          </p:cNvSpPr>
          <p:nvPr>
            <p:ph type="title"/>
          </p:nvPr>
        </p:nvSpPr>
        <p:spPr>
          <a:xfrm>
            <a:off x="2255308" y="673514"/>
            <a:ext cx="3688292" cy="533399"/>
          </a:xfrm>
        </p:spPr>
        <p:txBody>
          <a:bodyPr/>
          <a:lstStyle/>
          <a:p>
            <a:r>
              <a:rPr lang="en-US" dirty="0"/>
              <a:t>Deprovisioning</a:t>
            </a:r>
          </a:p>
        </p:txBody>
      </p:sp>
      <p:sp>
        <p:nvSpPr>
          <p:cNvPr id="3" name="Content Placeholder 2">
            <a:extLst>
              <a:ext uri="{FF2B5EF4-FFF2-40B4-BE49-F238E27FC236}">
                <a16:creationId xmlns:a16="http://schemas.microsoft.com/office/drawing/2014/main" id="{079958F1-86DE-3690-B551-BD8EEB91E131}"/>
              </a:ext>
            </a:extLst>
          </p:cNvPr>
          <p:cNvSpPr>
            <a:spLocks noGrp="1"/>
          </p:cNvSpPr>
          <p:nvPr>
            <p:ph idx="1"/>
          </p:nvPr>
        </p:nvSpPr>
        <p:spPr>
          <a:xfrm>
            <a:off x="304800" y="1153359"/>
            <a:ext cx="7162800" cy="5323641"/>
          </a:xfrm>
        </p:spPr>
        <p:txBody>
          <a:bodyPr/>
          <a:lstStyle/>
          <a:p>
            <a:pPr>
              <a:spcBef>
                <a:spcPts val="200"/>
              </a:spcBef>
              <a:spcAft>
                <a:spcPts val="200"/>
              </a:spcAft>
            </a:pPr>
            <a:r>
              <a:rPr lang="en-US" sz="1200" b="1" dirty="0"/>
              <a:t>Use case</a:t>
            </a:r>
          </a:p>
          <a:p>
            <a:pPr lvl="1">
              <a:spcBef>
                <a:spcPts val="200"/>
              </a:spcBef>
              <a:spcAft>
                <a:spcPts val="200"/>
              </a:spcAft>
            </a:pPr>
            <a:r>
              <a:rPr lang="en-US" sz="1100" dirty="0"/>
              <a:t>An AMP device’s ownership could be transferred from one user to another user. The current user that has been provisioned with a PMK can run the deprovisioning protocol to make its PMK invalid. The new user can follow the provisioning protocol to set a new PMK.</a:t>
            </a:r>
          </a:p>
          <a:p>
            <a:pPr lvl="1">
              <a:spcBef>
                <a:spcPts val="200"/>
              </a:spcBef>
              <a:spcAft>
                <a:spcPts val="200"/>
              </a:spcAft>
            </a:pPr>
            <a:r>
              <a:rPr lang="en-US" sz="1100" dirty="0"/>
              <a:t>Deprovisioning is done between a configurator (or an AMP reader) and an AMP device after they are mutually authenticated using the PMK. The secure AMP communication protocol can be re-used.</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200" b="1" dirty="0">
                <a:ea typeface="MS Gothic"/>
              </a:rPr>
              <a:t>Deprovisioning protocol (between C and A; C=R possible)</a:t>
            </a:r>
            <a:endParaRPr kumimoji="0" lang="en-US" sz="12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lvl="1">
              <a:spcBef>
                <a:spcPts val="200"/>
              </a:spcBef>
              <a:spcAft>
                <a:spcPts val="200"/>
              </a:spcAft>
            </a:pPr>
            <a:r>
              <a:rPr lang="en-US" sz="1100" dirty="0"/>
              <a:t>C generates a random MAC address AA and </a:t>
            </a:r>
            <a:r>
              <a:rPr lang="en-US" sz="1100" dirty="0" err="1"/>
              <a:t>ANonce</a:t>
            </a:r>
            <a:r>
              <a:rPr lang="en-US" sz="1100" dirty="0"/>
              <a:t>, broadcasts an Access Request frame containing </a:t>
            </a:r>
            <a:r>
              <a:rPr lang="en-US" sz="1100" dirty="0" err="1"/>
              <a:t>ANonce</a:t>
            </a:r>
            <a:r>
              <a:rPr lang="en-US" sz="1100" dirty="0"/>
              <a:t>, R_ID, and hash(</a:t>
            </a:r>
            <a:r>
              <a:rPr lang="en-US" sz="1100" dirty="0" err="1"/>
              <a:t>ANonce</a:t>
            </a:r>
            <a:r>
              <a:rPr lang="en-US" sz="1100" dirty="0"/>
              <a:t>||R_ID||A_ID).</a:t>
            </a:r>
          </a:p>
          <a:p>
            <a:pPr lvl="1">
              <a:spcBef>
                <a:spcPts val="200"/>
              </a:spcBef>
              <a:spcAft>
                <a:spcPts val="200"/>
              </a:spcAft>
            </a:pPr>
            <a:r>
              <a:rPr lang="en-US" sz="1100" dirty="0"/>
              <a:t>Every AMP device received the broadcast Access Request frame checks if hash(</a:t>
            </a:r>
            <a:r>
              <a:rPr lang="en-US" sz="1100" dirty="0" err="1"/>
              <a:t>ANonce</a:t>
            </a:r>
            <a:r>
              <a:rPr lang="en-US" sz="1100" dirty="0"/>
              <a:t>||R_ID||built-in ID) matches the received hash(</a:t>
            </a:r>
            <a:r>
              <a:rPr lang="en-US" sz="1100" dirty="0" err="1"/>
              <a:t>ANonce</a:t>
            </a:r>
            <a:r>
              <a:rPr lang="en-US" sz="1100" dirty="0"/>
              <a:t>||R_ID||A_ID). Only A finds a match and responds.</a:t>
            </a:r>
          </a:p>
          <a:p>
            <a:pPr lvl="1">
              <a:spcBef>
                <a:spcPts val="200"/>
              </a:spcBef>
              <a:spcAft>
                <a:spcPts val="200"/>
              </a:spcAft>
            </a:pPr>
            <a:r>
              <a:rPr lang="en-US" sz="1100" dirty="0"/>
              <a:t>A generates a random MAC address SA and </a:t>
            </a:r>
            <a:r>
              <a:rPr lang="en-US" sz="1100" dirty="0" err="1"/>
              <a:t>SNonce</a:t>
            </a:r>
            <a:r>
              <a:rPr lang="en-US" sz="1100" dirty="0"/>
              <a:t>, computes PTK from hash(</a:t>
            </a:r>
            <a:r>
              <a:rPr lang="en-US" sz="1100" dirty="0" err="1"/>
              <a:t>SNonce</a:t>
            </a:r>
            <a:r>
              <a:rPr lang="en-US" sz="1100" dirty="0"/>
              <a:t>||</a:t>
            </a:r>
            <a:r>
              <a:rPr lang="en-US" sz="1100" dirty="0" err="1"/>
              <a:t>ANonce</a:t>
            </a:r>
            <a:r>
              <a:rPr lang="en-US" sz="1100" dirty="0"/>
              <a:t>||SA||AA||PMK), sets some UL data if needed, encrypted the UL data using TK derived from PTK, and sends back </a:t>
            </a:r>
            <a:r>
              <a:rPr lang="en-US" sz="1100" dirty="0" err="1"/>
              <a:t>SNonce</a:t>
            </a:r>
            <a:r>
              <a:rPr lang="en-US" sz="1100" dirty="0"/>
              <a:t>, </a:t>
            </a:r>
            <a:r>
              <a:rPr lang="en-US" sz="1100" dirty="0" err="1"/>
              <a:t>ANonce</a:t>
            </a:r>
            <a:r>
              <a:rPr lang="en-US" sz="1100" dirty="0"/>
              <a:t>, and Enc(UL data, TK, </a:t>
            </a:r>
            <a:r>
              <a:rPr lang="en-US" sz="1100" dirty="0" err="1"/>
              <a:t>SNonce+ANonce</a:t>
            </a:r>
            <a:r>
              <a:rPr lang="en-US" sz="1100" dirty="0"/>
              <a:t>) in an Access Response frame.</a:t>
            </a:r>
          </a:p>
          <a:p>
            <a:pPr lvl="1">
              <a:spcBef>
                <a:spcPts val="200"/>
              </a:spcBef>
              <a:spcAft>
                <a:spcPts val="200"/>
              </a:spcAft>
            </a:pPr>
            <a:r>
              <a:rPr lang="en-US" sz="1100" dirty="0"/>
              <a:t>C generates PTK from hash(</a:t>
            </a:r>
            <a:r>
              <a:rPr lang="en-US" sz="1100" dirty="0" err="1"/>
              <a:t>SNonce</a:t>
            </a:r>
            <a:r>
              <a:rPr lang="en-US" sz="1100" dirty="0"/>
              <a:t>||</a:t>
            </a:r>
            <a:r>
              <a:rPr lang="en-US" sz="1100" dirty="0" err="1"/>
              <a:t>ANonce</a:t>
            </a:r>
            <a:r>
              <a:rPr lang="en-US" sz="1100" dirty="0"/>
              <a:t>||SA||AA||PMK), verifies if the payload can be decrypted correctly, then sends an encrypted DL Data frame containing a Deprovision Request message.</a:t>
            </a:r>
          </a:p>
          <a:p>
            <a:pPr lvl="1">
              <a:spcBef>
                <a:spcPts val="200"/>
              </a:spcBef>
              <a:spcAft>
                <a:spcPts val="200"/>
              </a:spcAft>
            </a:pPr>
            <a:r>
              <a:rPr lang="en-US" sz="1100" dirty="0"/>
              <a:t>A carries out and sends back a Deprovisioning Response message with a status code (OK or error) in an encrypted UL Data frame.</a:t>
            </a:r>
          </a:p>
          <a:p>
            <a:pPr lvl="1">
              <a:spcBef>
                <a:spcPts val="200"/>
              </a:spcBef>
              <a:spcAft>
                <a:spcPts val="200"/>
              </a:spcAft>
            </a:pPr>
            <a:r>
              <a:rPr lang="en-US" sz="1100" dirty="0"/>
              <a:t>If the status is OK, C removes &lt;R_ID, A_ID, PMK&gt; from its permanent memory. Exception: if C cannot receive the expected UL Data frame or cannot authenticate and decrypt the received UL Data Frame, C should re-run the deprovisioning protocol until it receives an UL Data frame with an OK status code or it cannot authenticate and decrypt the received Access Response frame.</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200" b="1" dirty="0">
                <a:ea typeface="MS Gothic"/>
              </a:rPr>
              <a:t>Deprovisioning protocol from C to R is not needed.</a:t>
            </a:r>
            <a:endParaRPr kumimoji="0" lang="en-US" sz="12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200" b="1" dirty="0">
                <a:ea typeface="MS Gothic"/>
              </a:rPr>
              <a:t>Complexity</a:t>
            </a:r>
          </a:p>
          <a:p>
            <a:pPr marL="576000" marR="0" lvl="1"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100" dirty="0">
                <a:ea typeface="MS Gothic"/>
              </a:rPr>
              <a:t>4 frame exchanges: 72B DL, 80B UL, 16B DL, 16B UL.</a:t>
            </a:r>
          </a:p>
          <a:p>
            <a:pPr marL="576000" marR="0" lvl="1"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kumimoji="0" lang="en-US" sz="1100"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2 hashes (0.04uJ), 10 AES128 16B blocks (including AEAD; 9.8uJ) on A.</a:t>
            </a:r>
          </a:p>
        </p:txBody>
      </p:sp>
      <p:sp>
        <p:nvSpPr>
          <p:cNvPr id="4" name="Slide Number Placeholder 3">
            <a:extLst>
              <a:ext uri="{FF2B5EF4-FFF2-40B4-BE49-F238E27FC236}">
                <a16:creationId xmlns:a16="http://schemas.microsoft.com/office/drawing/2014/main" id="{7E9C3187-C10C-C6A4-B198-DFC406C85DB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74A129A-945B-439E-A613-AE6AD9944545}"/>
              </a:ext>
            </a:extLst>
          </p:cNvPr>
          <p:cNvSpPr>
            <a:spLocks noGrp="1"/>
          </p:cNvSpPr>
          <p:nvPr>
            <p:ph type="ftr" idx="16"/>
          </p:nvPr>
        </p:nvSpPr>
        <p:spPr>
          <a:xfrm>
            <a:off x="7010401" y="6475415"/>
            <a:ext cx="4379384" cy="152400"/>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3635E62E-BD50-83BC-CA69-CB50381660CC}"/>
              </a:ext>
            </a:extLst>
          </p:cNvPr>
          <p:cNvSpPr>
            <a:spLocks noGrp="1"/>
          </p:cNvSpPr>
          <p:nvPr>
            <p:ph type="dt" idx="15"/>
          </p:nvPr>
        </p:nvSpPr>
        <p:spPr/>
        <p:txBody>
          <a:bodyPr/>
          <a:lstStyle/>
          <a:p>
            <a:r>
              <a:rPr lang="en-GB" dirty="0"/>
              <a:t>May 2025</a:t>
            </a:r>
          </a:p>
        </p:txBody>
      </p:sp>
      <p:pic>
        <p:nvPicPr>
          <p:cNvPr id="11" name="Picture 10">
            <a:extLst>
              <a:ext uri="{FF2B5EF4-FFF2-40B4-BE49-F238E27FC236}">
                <a16:creationId xmlns:a16="http://schemas.microsoft.com/office/drawing/2014/main" id="{F0CE244C-68A0-104E-8375-A8983BC022C4}"/>
              </a:ext>
            </a:extLst>
          </p:cNvPr>
          <p:cNvPicPr>
            <a:picLocks noChangeAspect="1"/>
          </p:cNvPicPr>
          <p:nvPr/>
        </p:nvPicPr>
        <p:blipFill>
          <a:blip r:embed="rId3"/>
          <a:stretch>
            <a:fillRect/>
          </a:stretch>
        </p:blipFill>
        <p:spPr>
          <a:xfrm>
            <a:off x="7391400" y="914400"/>
            <a:ext cx="4706363" cy="5389633"/>
          </a:xfrm>
          <a:prstGeom prst="rect">
            <a:avLst/>
          </a:prstGeom>
        </p:spPr>
      </p:pic>
    </p:spTree>
    <p:extLst>
      <p:ext uri="{BB962C8B-B14F-4D97-AF65-F5344CB8AC3E}">
        <p14:creationId xmlns:p14="http://schemas.microsoft.com/office/powerpoint/2010/main" val="1229393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929217" y="1828800"/>
            <a:ext cx="10460567" cy="4495800"/>
          </a:xfrm>
        </p:spPr>
        <p:txBody>
          <a:bodyPr/>
          <a:lstStyle/>
          <a:p>
            <a:r>
              <a:rPr lang="en-US" dirty="0"/>
              <a:t>A set of low-complexity provisioning methods are presented for provisioning a PMK into an AMP AP and an AMP non-AP STA so that they can conduct low-complexity secure communication using the PMK as the mutual authentication credential.</a:t>
            </a:r>
          </a:p>
          <a:p>
            <a:endParaRPr lang="en-US" dirty="0"/>
          </a:p>
          <a:p>
            <a:r>
              <a:rPr lang="en-US" dirty="0"/>
              <a:t>The proposed provisioning protocols can support different PMK generation methods suitable for AMP devices with different energy constraints.</a:t>
            </a:r>
          </a:p>
          <a:p>
            <a:endParaRPr lang="en-US" dirty="0"/>
          </a:p>
          <a:p>
            <a:r>
              <a:rPr lang="en-US" dirty="0"/>
              <a:t>The ballpark numbers of DL data size, UL data size, and energy needed by AMP non-AP STAs are provided.</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2810423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90848</TotalTime>
  <Words>4137</Words>
  <Application>Microsoft Office PowerPoint</Application>
  <PresentationFormat>Widescreen</PresentationFormat>
  <Paragraphs>234</Paragraphs>
  <Slides>14</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2" baseType="lpstr">
      <vt:lpstr>MS Gothic</vt:lpstr>
      <vt:lpstr>Arial</vt:lpstr>
      <vt:lpstr>Arial Unicode MS</vt:lpstr>
      <vt:lpstr>HelveticaNeue Regular</vt:lpstr>
      <vt:lpstr>Times New Roman</vt:lpstr>
      <vt:lpstr>Wingdings</vt:lpstr>
      <vt:lpstr>Office Theme</vt:lpstr>
      <vt:lpstr>Document</vt:lpstr>
      <vt:lpstr>Low-Complexity Provisioning Methods for Low-Complexity Secure AMP Communications – Follow Up</vt:lpstr>
      <vt:lpstr>Background</vt:lpstr>
      <vt:lpstr>Constraints</vt:lpstr>
      <vt:lpstr>Direct provisioning</vt:lpstr>
      <vt:lpstr>Direct provisioning protocol</vt:lpstr>
      <vt:lpstr>Assisted provisioning method</vt:lpstr>
      <vt:lpstr>Reprovisioning</vt:lpstr>
      <vt:lpstr>Deprovisioning</vt:lpstr>
      <vt:lpstr>Summary</vt:lpstr>
      <vt:lpstr>SP1</vt:lpstr>
      <vt:lpstr>SP2</vt:lpstr>
      <vt:lpstr>SP3</vt:lpstr>
      <vt:lpstr>SP4</vt:lpstr>
      <vt:lpstr>Reference</vt:lpstr>
    </vt:vector>
  </TitlesOfParts>
  <Company>BlackBerry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Teleconference Information</dc:title>
  <dc:creator>Stephen McCann</dc:creator>
  <cp:keywords/>
  <cp:lastModifiedBy>Hui</cp:lastModifiedBy>
  <cp:revision>1991</cp:revision>
  <cp:lastPrinted>1601-01-01T00:00:00Z</cp:lastPrinted>
  <dcterms:created xsi:type="dcterms:W3CDTF">2018-05-10T16:45:22Z</dcterms:created>
  <dcterms:modified xsi:type="dcterms:W3CDTF">2025-07-08T04:57:19Z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_readonly">
    <vt:lpwstr/>
  </property>
  <property fmtid="{D5CDD505-2E9C-101B-9397-08002B2CF9AE}" pid="9" name="_change">
    <vt:lpwstr/>
  </property>
  <property fmtid="{D5CDD505-2E9C-101B-9397-08002B2CF9AE}" pid="10" name="_full-control">
    <vt:lpwstr/>
  </property>
  <property fmtid="{D5CDD505-2E9C-101B-9397-08002B2CF9AE}" pid="11" name="sflag">
    <vt:lpwstr>1668744131</vt:lpwstr>
  </property>
  <property fmtid="{D5CDD505-2E9C-101B-9397-08002B2CF9AE}" pid="12" name="MSIP_Label_a15a25aa-e944-415d-b7a7-40f6b9180b6b_Enabled">
    <vt:lpwstr>-1</vt:lpwstr>
  </property>
  <property fmtid="{D5CDD505-2E9C-101B-9397-08002B2CF9AE}" pid="13" name="MSIP_Label_a15a25aa-e944-415d-b7a7-40f6b9180b6b_SetDate">
    <vt:lpwstr>2025-07-08 04:55:00Z</vt:lpwstr>
  </property>
  <property fmtid="{D5CDD505-2E9C-101B-9397-08002B2CF9AE}" pid="14" name="MSIP_Label_a15a25aa-e944-415d-b7a7-40f6b9180b6b_Method">
    <vt:lpwstr>Privileged</vt:lpwstr>
  </property>
  <property fmtid="{D5CDD505-2E9C-101B-9397-08002B2CF9AE}" pid="15" name="MSIP_Label_a15a25aa-e944-415d-b7a7-40f6b9180b6b_Name">
    <vt:lpwstr>a15a25aa-e944-415d-b7a7-40f6b9180b6b</vt:lpwstr>
  </property>
  <property fmtid="{D5CDD505-2E9C-101B-9397-08002B2CF9AE}" pid="16" name="MSIP_Label_a15a25aa-e944-415d-b7a7-40f6b9180b6b_SiteId">
    <vt:lpwstr>eeb8d0e8-3544-41d3-aac6-934c309faf5a</vt:lpwstr>
  </property>
  <property fmtid="{D5CDD505-2E9C-101B-9397-08002B2CF9AE}" pid="17" name="MSIP_Label_a15a25aa-e944-415d-b7a7-40f6b9180b6b_ActionId">
    <vt:lpwstr>69445dd6-1fb2-403b-af43-8bdaac574330</vt:lpwstr>
  </property>
  <property fmtid="{D5CDD505-2E9C-101B-9397-08002B2CF9AE}" pid="18" name="MSIP_Label_a15a25aa-e944-415d-b7a7-40f6b9180b6b_ContentBits">
    <vt:lpwstr>0</vt:lpwstr>
  </property>
  <property fmtid="{D5CDD505-2E9C-101B-9397-08002B2CF9AE}" pid="19" name="empower.integration.Classification.DocumentId">
    <vt:lpwstr/>
  </property>
  <property fmtid="{D5CDD505-2E9C-101B-9397-08002B2CF9AE}" pid="20" name="empower.integration.Classification.DocumentVersion">
    <vt:lpwstr/>
  </property>
  <property fmtid="{D5CDD505-2E9C-101B-9397-08002B2CF9AE}" pid="21" name="empower.integration.Classification.DocumentOwner">
    <vt:lpwstr/>
  </property>
  <property fmtid="{D5CDD505-2E9C-101B-9397-08002B2CF9AE}" pid="22" name="empower.integration.Classification.ShowFooter">
    <vt:bool>true</vt:bool>
  </property>
  <property fmtid="{D5CDD505-2E9C-101B-9397-08002B2CF9AE}" pid="23" name="empower.integration.Classification.RestrictionLevel">
    <vt:i4>1</vt:i4>
  </property>
  <property fmtid="{D5CDD505-2E9C-101B-9397-08002B2CF9AE}" pid="24" name="empower.integration.Classification.FooterDate">
    <vt:filetime>2025-07-08T04:55:00Z</vt:filetime>
  </property>
  <property fmtid="{D5CDD505-2E9C-101B-9397-08002B2CF9AE}" pid="25" name="empower.integration.Classification.DateFormat">
    <vt:lpwstr/>
  </property>
  <property fmtid="{D5CDD505-2E9C-101B-9397-08002B2CF9AE}" pid="26" name="empower.integration.Classification.IsDraft">
    <vt:bool>false</vt:bool>
  </property>
  <property fmtid="{D5CDD505-2E9C-101B-9397-08002B2CF9AE}" pid="27" name="empower.integration.Classification.IsProprietary">
    <vt:bool>false</vt:bool>
  </property>
  <property fmtid="{D5CDD505-2E9C-101B-9397-08002B2CF9AE}" pid="28" name="empower.integration.Classification.HasAdditionalMarking">
    <vt:bool>false</vt:bool>
  </property>
  <property fmtid="{D5CDD505-2E9C-101B-9397-08002B2CF9AE}" pid="29" name="empower.integration.Classification.AdditionalMarking">
    <vt:lpwstr/>
  </property>
  <property fmtid="{D5CDD505-2E9C-101B-9397-08002B2CF9AE}" pid="30" name="empower.integration.Classification.IsEmpowerClassified">
    <vt:bool>false</vt:bool>
  </property>
</Properties>
</file>