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72" r:id="rId4"/>
    <p:sldId id="271" r:id="rId5"/>
    <p:sldId id="273" r:id="rId6"/>
    <p:sldId id="266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37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02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76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4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53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23,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 smtClean="0"/>
              <a:t>Qingwei</a:t>
            </a:r>
            <a:r>
              <a:rPr lang="en-GB" altLang="zh-CN" dirty="0" smtClean="0"/>
              <a:t>, TP-Link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err="1" smtClean="0"/>
              <a:t>Qingwei</a:t>
            </a:r>
            <a:r>
              <a:rPr lang="en-US" altLang="zh-CN" dirty="0" smtClean="0"/>
              <a:t>, TP-Link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23,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23,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Q</a:t>
            </a:r>
            <a:r>
              <a:rPr lang="en-US" altLang="zh-CN" dirty="0" err="1" smtClean="0"/>
              <a:t>ingwei</a:t>
            </a:r>
            <a:r>
              <a:rPr lang="en-US" altLang="zh-CN" dirty="0" smtClean="0"/>
              <a:t>, TP-Link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1083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 DPS </a:t>
            </a:r>
            <a:r>
              <a:rPr lang="en-US" dirty="0"/>
              <a:t>S</a:t>
            </a:r>
            <a:r>
              <a:rPr lang="en-US" altLang="zh-CN" dirty="0" smtClean="0"/>
              <a:t>usp</a:t>
            </a:r>
            <a:r>
              <a:rPr lang="en-US" dirty="0" smtClean="0"/>
              <a:t>ending 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2025-04-23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April 23,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306166"/>
              </p:ext>
            </p:extLst>
          </p:nvPr>
        </p:nvGraphicFramePr>
        <p:xfrm>
          <a:off x="993775" y="2376005"/>
          <a:ext cx="10020300" cy="431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Document" r:id="rId4" imgW="10457133" imgH="4498788" progId="Word.Document.8">
                  <p:embed/>
                </p:oleObj>
              </mc:Choice>
              <mc:Fallback>
                <p:oleObj name="Document" r:id="rId4" imgW="10457133" imgH="4498788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76005"/>
                        <a:ext cx="10020300" cy="4311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23, 2025</a:t>
            </a:r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FE7D01F4-7F06-466E-904F-EDCF0F2D80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8840"/>
            <a:ext cx="10700376" cy="3139390"/>
          </a:xfrm>
          <a:ln/>
        </p:spPr>
        <p:txBody>
          <a:bodyPr/>
          <a:lstStyle/>
          <a:p>
            <a:pPr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0" dirty="0" smtClean="0"/>
              <a:t>D</a:t>
            </a:r>
            <a:r>
              <a:rPr lang="en-US" altLang="zh-CN" b="0" dirty="0" smtClean="0"/>
              <a:t>ynamic power save </a:t>
            </a:r>
            <a:r>
              <a:rPr lang="en-US" b="0" dirty="0" smtClean="0"/>
              <a:t>(DPS) operation has </a:t>
            </a:r>
            <a:r>
              <a:rPr lang="en-US" b="0" dirty="0"/>
              <a:t>be defined in the 802.11bn™/D0.2[1</a:t>
            </a:r>
            <a:r>
              <a:rPr lang="en-US" b="0" dirty="0" smtClean="0"/>
              <a:t>]. If a STA enables the DPS operation, the STA may change its capability when receiving an ICF frame.  If the STA is a mobile AP, the STA may receive ICF frame and change capability frequently, reducing the power efficiency of the DPS operation.</a:t>
            </a:r>
            <a:endParaRPr lang="en-US" b="0" dirty="0"/>
          </a:p>
          <a:p>
            <a:pPr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0" dirty="0" smtClean="0"/>
              <a:t>In </a:t>
            </a:r>
            <a:r>
              <a:rPr lang="en-US" b="0" dirty="0"/>
              <a:t>this contribution, we discuss the </a:t>
            </a:r>
            <a:r>
              <a:rPr lang="en-US" b="0" dirty="0" smtClean="0"/>
              <a:t>issue of frequent ICF frame.</a:t>
            </a:r>
            <a:endParaRPr lang="en-US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Discussion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1032" y="1700808"/>
            <a:ext cx="10361084" cy="477460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 smtClean="0">
                <a:solidFill>
                  <a:schemeClr val="tx1"/>
                </a:solidFill>
              </a:rPr>
              <a:t>Is there a scenario where the AP may receive ICF at high frequency: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tx1"/>
                </a:solidFill>
              </a:rPr>
              <a:t>Yes. </a:t>
            </a:r>
            <a:r>
              <a:rPr lang="en-US" altLang="zh-CN" sz="1800" dirty="0" smtClean="0">
                <a:solidFill>
                  <a:schemeClr val="tx1"/>
                </a:solidFill>
              </a:rPr>
              <a:t>There are some examples as following</a:t>
            </a:r>
          </a:p>
          <a:p>
            <a:pPr marL="1200150" lvl="2" indent="-285750" algn="just">
              <a:buFont typeface="Times New Roman" panose="02020603050405020304" pitchFamily="18" charset="0"/>
              <a:buChar char="‒"/>
            </a:pPr>
            <a:r>
              <a:rPr lang="en-US" altLang="zh-CN" sz="1600" dirty="0" smtClean="0">
                <a:solidFill>
                  <a:schemeClr val="tx1"/>
                </a:solidFill>
              </a:rPr>
              <a:t>In R-TWT/TWT SP, several STAs may initiate ICF/ICR exchanges for frame exchanges in HC mode. </a:t>
            </a:r>
          </a:p>
          <a:p>
            <a:pPr marL="1200150" lvl="2" indent="-285750" algn="just">
              <a:buFont typeface="Times New Roman" panose="02020603050405020304" pitchFamily="18" charset="0"/>
              <a:buChar char="‒"/>
            </a:pPr>
            <a:r>
              <a:rPr lang="en-US" altLang="zh-CN" sz="1600" dirty="0" smtClean="0">
                <a:solidFill>
                  <a:schemeClr val="tx1"/>
                </a:solidFill>
              </a:rPr>
              <a:t>In another scenario, the AP determines that the UL buffer size is too large based on buffer report</a:t>
            </a:r>
          </a:p>
          <a:p>
            <a:pPr marL="1200150" lvl="2" indent="-285750" algn="just">
              <a:buFont typeface="Times New Roman" panose="02020603050405020304" pitchFamily="18" charset="0"/>
              <a:buChar char="‒"/>
            </a:pPr>
            <a:r>
              <a:rPr lang="en-US" altLang="zh-CN" sz="1600" dirty="0" smtClean="0">
                <a:solidFill>
                  <a:schemeClr val="tx1"/>
                </a:solidFill>
              </a:rPr>
              <a:t>Predictable periodical UL traffic transmission from </a:t>
            </a:r>
            <a:r>
              <a:rPr lang="en-US" altLang="zh-CN" sz="1600" dirty="0">
                <a:solidFill>
                  <a:schemeClr val="tx1"/>
                </a:solidFill>
              </a:rPr>
              <a:t>multi-STA 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b="0" dirty="0" smtClean="0">
                <a:solidFill>
                  <a:schemeClr val="tx1"/>
                </a:solidFill>
              </a:rPr>
              <a:t>Can we reduce </a:t>
            </a:r>
            <a:r>
              <a:rPr lang="en-US" altLang="zh-CN" b="0" dirty="0">
                <a:solidFill>
                  <a:schemeClr val="tx1"/>
                </a:solidFill>
              </a:rPr>
              <a:t>the ICF/ICR </a:t>
            </a:r>
            <a:r>
              <a:rPr lang="en-US" altLang="zh-CN" b="0" dirty="0" smtClean="0">
                <a:solidFill>
                  <a:schemeClr val="tx1"/>
                </a:solidFill>
              </a:rPr>
              <a:t>exchanges by disabling DPS operation</a:t>
            </a:r>
            <a:endParaRPr lang="en-US" altLang="zh-CN" b="0" dirty="0">
              <a:solidFill>
                <a:schemeClr val="tx1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NO</a:t>
            </a:r>
            <a:r>
              <a:rPr lang="en-US" altLang="zh-CN" dirty="0">
                <a:solidFill>
                  <a:schemeClr val="tx1"/>
                </a:solidFill>
              </a:rPr>
              <a:t>. </a:t>
            </a:r>
            <a:r>
              <a:rPr lang="en-US" altLang="zh-CN" dirty="0" smtClean="0">
                <a:solidFill>
                  <a:schemeClr val="tx1"/>
                </a:solidFill>
              </a:rPr>
              <a:t>Changing </a:t>
            </a:r>
            <a:r>
              <a:rPr lang="en-US" altLang="zh-CN" dirty="0">
                <a:solidFill>
                  <a:schemeClr val="tx1"/>
                </a:solidFill>
              </a:rPr>
              <a:t>DPS mode is a slow process that requires prior indication by the AP for a sufficient period of </a:t>
            </a:r>
            <a:r>
              <a:rPr lang="en-US" altLang="zh-CN" dirty="0" smtClean="0">
                <a:solidFill>
                  <a:schemeClr val="tx1"/>
                </a:solidFill>
              </a:rPr>
              <a:t>time[2]. </a:t>
            </a:r>
            <a:endParaRPr lang="en-US" altLang="zh-CN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b="0" dirty="0" smtClean="0">
                <a:solidFill>
                  <a:schemeClr val="tx1"/>
                </a:solidFill>
              </a:rPr>
              <a:t>Do we need a mechanism to reduce the ICF/ICR exchanges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Yes</a:t>
            </a:r>
            <a:r>
              <a:rPr lang="en-US" altLang="zh-CN" dirty="0" smtClean="0">
                <a:solidFill>
                  <a:schemeClr val="tx1"/>
                </a:solidFill>
              </a:rPr>
              <a:t>. There are two aspects:</a:t>
            </a:r>
          </a:p>
          <a:p>
            <a:pPr lvl="2" indent="-285750">
              <a:buFont typeface="Times New Roman" panose="02020603050405020304" pitchFamily="18" charset="0"/>
              <a:buChar char="‒"/>
            </a:pPr>
            <a:r>
              <a:rPr lang="en-US" altLang="zh-CN" dirty="0">
                <a:solidFill>
                  <a:schemeClr val="tx1"/>
                </a:solidFill>
              </a:rPr>
              <a:t>F</a:t>
            </a:r>
            <a:r>
              <a:rPr lang="en-US" altLang="zh-CN" dirty="0" smtClean="0">
                <a:solidFill>
                  <a:schemeClr val="tx1"/>
                </a:solidFill>
              </a:rPr>
              <a:t>requent ICF/ICR exchanges could reduce the </a:t>
            </a:r>
            <a:r>
              <a:rPr lang="en-US" altLang="zh-CN" dirty="0">
                <a:solidFill>
                  <a:schemeClr val="tx1"/>
                </a:solidFill>
              </a:rPr>
              <a:t>power </a:t>
            </a:r>
            <a:r>
              <a:rPr lang="en-US" altLang="zh-CN" dirty="0" smtClean="0">
                <a:solidFill>
                  <a:schemeClr val="tx1"/>
                </a:solidFill>
              </a:rPr>
              <a:t>efficiency both in AP and STA side. </a:t>
            </a:r>
          </a:p>
          <a:p>
            <a:pPr lvl="2" indent="-285750">
              <a:buFont typeface="Times New Roman" panose="02020603050405020304" pitchFamily="18" charset="0"/>
              <a:buChar char="‒"/>
            </a:pPr>
            <a:r>
              <a:rPr lang="en-US" altLang="zh-CN" dirty="0" smtClean="0">
                <a:solidFill>
                  <a:schemeClr val="tx1"/>
                </a:solidFill>
              </a:rPr>
              <a:t>The padding in ICF and </a:t>
            </a:r>
            <a:r>
              <a:rPr lang="en-US" altLang="zh-CN" dirty="0">
                <a:solidFill>
                  <a:schemeClr val="tx1"/>
                </a:solidFill>
              </a:rPr>
              <a:t>mode switching could </a:t>
            </a:r>
            <a:r>
              <a:rPr lang="en-US" altLang="zh-CN" dirty="0" smtClean="0">
                <a:solidFill>
                  <a:schemeClr val="tx1"/>
                </a:solidFill>
              </a:rPr>
              <a:t>lead to larger latency</a:t>
            </a:r>
            <a:endParaRPr lang="en-US" altLang="zh-CN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>
              <a:solidFill>
                <a:schemeClr val="tx1"/>
              </a:solidFill>
            </a:endParaRPr>
          </a:p>
          <a:p>
            <a:pPr marL="0" indent="0"/>
            <a:endParaRPr lang="zh-CN" alt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23,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3353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Proposal: DPS Suspending Operation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2311895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An DPS (mobile) AP STA </a:t>
            </a:r>
            <a:r>
              <a:rPr lang="en-US" altLang="zh-CN" sz="2000" dirty="0"/>
              <a:t>that has enabled DPS mode may announce </a:t>
            </a:r>
            <a:r>
              <a:rPr lang="en-US" altLang="zh-CN" sz="2000" dirty="0" smtClean="0"/>
              <a:t>a service period (SP) during which the DPS operation in AP STA side is suspending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</a:rPr>
              <a:t>The AP STA shall operate in HC mode and </a:t>
            </a:r>
            <a:r>
              <a:rPr lang="en-US" altLang="zh-CN" sz="1800" dirty="0">
                <a:solidFill>
                  <a:schemeClr val="tx1"/>
                </a:solidFill>
              </a:rPr>
              <a:t>n</a:t>
            </a:r>
            <a:r>
              <a:rPr lang="en-US" altLang="zh-CN" sz="1800" dirty="0" smtClean="0">
                <a:solidFill>
                  <a:schemeClr val="tx1"/>
                </a:solidFill>
              </a:rPr>
              <a:t>on-AP STAs can initiate frame exchanges in HC mode without </a:t>
            </a:r>
            <a:r>
              <a:rPr lang="en-US" altLang="zh-CN" sz="1800" dirty="0">
                <a:solidFill>
                  <a:schemeClr val="tx1"/>
                </a:solidFill>
              </a:rPr>
              <a:t>transmitting ICF during the SP </a:t>
            </a:r>
            <a:endParaRPr lang="en-US" altLang="zh-CN" sz="180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</a:rPr>
              <a:t>The announced SP may span several TXOPs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810185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23, 2025</a:t>
            </a:r>
            <a:endParaRPr lang="en-GB" dirty="0"/>
          </a:p>
        </p:txBody>
      </p:sp>
      <p:sp>
        <p:nvSpPr>
          <p:cNvPr id="7" name="矩形 6"/>
          <p:cNvSpPr/>
          <p:nvPr/>
        </p:nvSpPr>
        <p:spPr>
          <a:xfrm>
            <a:off x="2015982" y="5055221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75520" y="5527486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STA-1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9" name="直接连接符 8"/>
          <p:cNvCxnSpPr/>
          <p:nvPr/>
        </p:nvCxnSpPr>
        <p:spPr bwMode="auto">
          <a:xfrm>
            <a:off x="2495600" y="5301208"/>
            <a:ext cx="88941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接连接符 10"/>
          <p:cNvCxnSpPr/>
          <p:nvPr/>
        </p:nvCxnSpPr>
        <p:spPr bwMode="auto">
          <a:xfrm>
            <a:off x="2495600" y="5796410"/>
            <a:ext cx="88941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接连接符 12"/>
          <p:cNvCxnSpPr/>
          <p:nvPr/>
        </p:nvCxnSpPr>
        <p:spPr bwMode="auto">
          <a:xfrm>
            <a:off x="2495600" y="6256590"/>
            <a:ext cx="88941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矩形 14"/>
          <p:cNvSpPr/>
          <p:nvPr/>
        </p:nvSpPr>
        <p:spPr>
          <a:xfrm>
            <a:off x="1775520" y="5939988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STA-2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2733401" y="4650342"/>
            <a:ext cx="1775603" cy="650866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0" dirty="0">
                <a:solidFill>
                  <a:srgbClr val="000000"/>
                </a:solidFill>
                <a:ea typeface="宋体" panose="02010600030101010101" pitchFamily="2" charset="-122"/>
              </a:rPr>
              <a:t>DPS </a:t>
            </a:r>
            <a:r>
              <a:rPr lang="en-US" altLang="zh-CN" sz="1800" kern="0" dirty="0" smtClean="0">
                <a:solidFill>
                  <a:srgbClr val="000000"/>
                </a:solidFill>
                <a:ea typeface="宋体" panose="02010600030101010101" pitchFamily="2" charset="-122"/>
              </a:rPr>
              <a:t>Suspending Frame 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4779446" y="5439164"/>
            <a:ext cx="2396674" cy="357246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ea typeface="宋体" panose="02010600030101010101" pitchFamily="2" charset="-122"/>
              </a:rPr>
              <a:t>UL Frame in HC mode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7586390" y="5899344"/>
            <a:ext cx="2664296" cy="357246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0" dirty="0">
                <a:solidFill>
                  <a:srgbClr val="000000"/>
                </a:solidFill>
                <a:ea typeface="宋体" panose="02010600030101010101" pitchFamily="2" charset="-122"/>
              </a:rPr>
              <a:t>UL Frame in </a:t>
            </a:r>
            <a:r>
              <a:rPr lang="en-US" altLang="zh-CN" sz="1800" kern="0" dirty="0" smtClean="0">
                <a:solidFill>
                  <a:srgbClr val="000000"/>
                </a:solidFill>
                <a:ea typeface="宋体" panose="02010600030101010101" pitchFamily="2" charset="-122"/>
              </a:rPr>
              <a:t>HC mode</a:t>
            </a:r>
            <a:endParaRPr lang="zh-CN" altLang="en-US" sz="1800" kern="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cxnSp>
        <p:nvCxnSpPr>
          <p:cNvPr id="3" name="直接箭头连接符 2"/>
          <p:cNvCxnSpPr/>
          <p:nvPr/>
        </p:nvCxnSpPr>
        <p:spPr bwMode="auto">
          <a:xfrm>
            <a:off x="4511824" y="4725144"/>
            <a:ext cx="59766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矩形 23"/>
          <p:cNvSpPr/>
          <p:nvPr/>
        </p:nvSpPr>
        <p:spPr>
          <a:xfrm>
            <a:off x="5783501" y="4377354"/>
            <a:ext cx="3749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kern="0" dirty="0">
                <a:solidFill>
                  <a:srgbClr val="000000"/>
                </a:solidFill>
                <a:ea typeface="宋体" panose="02010600030101010101" pitchFamily="2" charset="-122"/>
              </a:rPr>
              <a:t>DPS </a:t>
            </a:r>
            <a:r>
              <a:rPr lang="en-US" altLang="zh-CN" sz="1800" kern="0" dirty="0" smtClean="0">
                <a:solidFill>
                  <a:srgbClr val="000000"/>
                </a:solidFill>
                <a:ea typeface="宋体" panose="02010600030101010101" pitchFamily="2" charset="-122"/>
              </a:rPr>
              <a:t>suspending duration ( HC mode) </a:t>
            </a:r>
            <a:endParaRPr lang="zh-CN" altLang="en-US" sz="1800" dirty="0"/>
          </a:p>
        </p:txBody>
      </p:sp>
      <p:cxnSp>
        <p:nvCxnSpPr>
          <p:cNvPr id="29" name="直接连接符 28"/>
          <p:cNvCxnSpPr/>
          <p:nvPr/>
        </p:nvCxnSpPr>
        <p:spPr bwMode="auto">
          <a:xfrm>
            <a:off x="4509944" y="4509120"/>
            <a:ext cx="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接连接符 31"/>
          <p:cNvCxnSpPr/>
          <p:nvPr/>
        </p:nvCxnSpPr>
        <p:spPr bwMode="auto">
          <a:xfrm>
            <a:off x="10488488" y="4377354"/>
            <a:ext cx="0" cy="9238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接箭头连接符 33"/>
          <p:cNvCxnSpPr/>
          <p:nvPr/>
        </p:nvCxnSpPr>
        <p:spPr bwMode="auto">
          <a:xfrm>
            <a:off x="4779446" y="5157192"/>
            <a:ext cx="239667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>
            <a:off x="7586390" y="5160493"/>
            <a:ext cx="26642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8" name="矩形 37"/>
          <p:cNvSpPr/>
          <p:nvPr/>
        </p:nvSpPr>
        <p:spPr>
          <a:xfrm>
            <a:off x="5457953" y="4857081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kern="0" dirty="0" smtClean="0">
                <a:solidFill>
                  <a:srgbClr val="000000"/>
                </a:solidFill>
                <a:ea typeface="宋体" panose="02010600030101010101" pitchFamily="2" charset="-122"/>
              </a:rPr>
              <a:t>TXOP</a:t>
            </a:r>
            <a:endParaRPr lang="zh-CN" altLang="en-US" sz="1800" dirty="0"/>
          </a:p>
        </p:txBody>
      </p:sp>
      <p:sp>
        <p:nvSpPr>
          <p:cNvPr id="39" name="矩形 38"/>
          <p:cNvSpPr/>
          <p:nvPr/>
        </p:nvSpPr>
        <p:spPr>
          <a:xfrm>
            <a:off x="8607930" y="4857081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kern="0" dirty="0" smtClean="0">
                <a:solidFill>
                  <a:srgbClr val="000000"/>
                </a:solidFill>
                <a:ea typeface="宋体" panose="02010600030101010101" pitchFamily="2" charset="-122"/>
              </a:rPr>
              <a:t>TXOP</a:t>
            </a:r>
            <a:endParaRPr lang="zh-CN" altLang="en-US" sz="1800" dirty="0"/>
          </a:p>
        </p:txBody>
      </p:sp>
      <p:cxnSp>
        <p:nvCxnSpPr>
          <p:cNvPr id="40" name="直接连接符 39"/>
          <p:cNvCxnSpPr/>
          <p:nvPr/>
        </p:nvCxnSpPr>
        <p:spPr bwMode="auto">
          <a:xfrm>
            <a:off x="4779446" y="4880977"/>
            <a:ext cx="0" cy="9154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>
            <a:off x="7176120" y="4880977"/>
            <a:ext cx="0" cy="9154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接连接符 41"/>
          <p:cNvCxnSpPr/>
          <p:nvPr/>
        </p:nvCxnSpPr>
        <p:spPr bwMode="auto">
          <a:xfrm>
            <a:off x="7587733" y="4880977"/>
            <a:ext cx="0" cy="13756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接连接符 45"/>
          <p:cNvCxnSpPr/>
          <p:nvPr/>
        </p:nvCxnSpPr>
        <p:spPr bwMode="auto">
          <a:xfrm>
            <a:off x="10250686" y="4880977"/>
            <a:ext cx="0" cy="13756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102" name="上弧形箭头 4101"/>
          <p:cNvSpPr/>
          <p:nvPr/>
        </p:nvSpPr>
        <p:spPr bwMode="auto">
          <a:xfrm>
            <a:off x="3511520" y="4290301"/>
            <a:ext cx="1946433" cy="360040"/>
          </a:xfrm>
          <a:prstGeom prst="curved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73468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DPS Suspending Frame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2311895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DPS Suspending </a:t>
            </a:r>
            <a:r>
              <a:rPr lang="en-US" altLang="zh-CN" sz="2000" dirty="0" smtClean="0"/>
              <a:t>Frame could be a type of UHR action frame that may include: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DPS Suspending Start </a:t>
            </a:r>
            <a:r>
              <a:rPr lang="en-US" altLang="zh-CN" sz="1800" dirty="0" smtClean="0">
                <a:solidFill>
                  <a:schemeClr val="tx1"/>
                </a:solidFill>
              </a:rPr>
              <a:t>Time field that indicates the TSF time (</a:t>
            </a:r>
            <a:r>
              <a:rPr lang="en-US" altLang="zh-CN" sz="1800" dirty="0" err="1" smtClean="0">
                <a:solidFill>
                  <a:schemeClr val="tx1"/>
                </a:solidFill>
              </a:rPr>
              <a:t>eg</a:t>
            </a:r>
            <a:r>
              <a:rPr lang="en-US" altLang="zh-CN" sz="1800" dirty="0" smtClean="0">
                <a:solidFill>
                  <a:schemeClr val="tx1"/>
                </a:solidFill>
              </a:rPr>
              <a:t>, Partial TSF Timer field) of the DPS operation suspending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</a:rPr>
              <a:t>DPS </a:t>
            </a:r>
            <a:r>
              <a:rPr lang="en-US" altLang="zh-CN" sz="1800" dirty="0">
                <a:solidFill>
                  <a:schemeClr val="tx1"/>
                </a:solidFill>
              </a:rPr>
              <a:t>Suspending </a:t>
            </a:r>
            <a:r>
              <a:rPr lang="en-US" altLang="zh-CN" sz="1800" dirty="0" smtClean="0">
                <a:solidFill>
                  <a:schemeClr val="tx1"/>
                </a:solidFill>
              </a:rPr>
              <a:t>Duration field that </a:t>
            </a:r>
            <a:r>
              <a:rPr lang="en-US" altLang="zh-CN" sz="1800" dirty="0">
                <a:solidFill>
                  <a:schemeClr val="tx1"/>
                </a:solidFill>
              </a:rPr>
              <a:t>indicates the </a:t>
            </a:r>
            <a:r>
              <a:rPr lang="en-US" altLang="zh-CN" sz="1800" dirty="0" smtClean="0">
                <a:solidFill>
                  <a:schemeClr val="tx1"/>
                </a:solidFill>
              </a:rPr>
              <a:t>period of  time (</a:t>
            </a:r>
            <a:r>
              <a:rPr lang="en-US" altLang="zh-CN" sz="1800" dirty="0" err="1">
                <a:solidFill>
                  <a:schemeClr val="tx1"/>
                </a:solidFill>
              </a:rPr>
              <a:t>eg</a:t>
            </a:r>
            <a:r>
              <a:rPr lang="en-US" altLang="zh-CN" sz="1800" dirty="0">
                <a:solidFill>
                  <a:schemeClr val="tx1"/>
                </a:solidFill>
              </a:rPr>
              <a:t>, </a:t>
            </a:r>
            <a:r>
              <a:rPr lang="en-US" altLang="zh-CN" sz="1800" dirty="0" smtClean="0">
                <a:solidFill>
                  <a:schemeClr val="tx1"/>
                </a:solidFill>
              </a:rPr>
              <a:t>in units of TU)  during which the STA operates in HC mode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</a:rPr>
              <a:t>Others are TBD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810185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23, 2025</a:t>
            </a:r>
            <a:endParaRPr lang="en-GB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280693"/>
              </p:ext>
            </p:extLst>
          </p:nvPr>
        </p:nvGraphicFramePr>
        <p:xfrm>
          <a:off x="2720863" y="4244859"/>
          <a:ext cx="5451476" cy="4900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5093">
                  <a:extLst>
                    <a:ext uri="{9D8B030D-6E8A-4147-A177-3AD203B41FA5}">
                      <a16:colId xmlns:a16="http://schemas.microsoft.com/office/drawing/2014/main" val="3814278750"/>
                    </a:ext>
                  </a:extLst>
                </a:gridCol>
                <a:gridCol w="1867853">
                  <a:extLst>
                    <a:ext uri="{9D8B030D-6E8A-4147-A177-3AD203B41FA5}">
                      <a16:colId xmlns:a16="http://schemas.microsoft.com/office/drawing/2014/main" val="130517631"/>
                    </a:ext>
                  </a:extLst>
                </a:gridCol>
                <a:gridCol w="2208530">
                  <a:extLst>
                    <a:ext uri="{9D8B030D-6E8A-4147-A177-3AD203B41FA5}">
                      <a16:colId xmlns:a16="http://schemas.microsoft.com/office/drawing/2014/main" val="3594965336"/>
                    </a:ext>
                  </a:extLst>
                </a:gridCol>
              </a:tblGrid>
              <a:tr h="490089"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altLang="zh-CN" sz="1800" dirty="0" smtClean="0"/>
                        <a:t>Category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altLang="zh-CN" sz="1800" dirty="0" smtClean="0"/>
                        <a:t>UHR  Action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altLang="zh-CN" sz="1800" dirty="0" smtClean="0"/>
                        <a:t>DPS Suspending Info</a:t>
                      </a:r>
                      <a:endParaRPr lang="zh-CN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792408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992927"/>
              </p:ext>
            </p:extLst>
          </p:nvPr>
        </p:nvGraphicFramePr>
        <p:xfrm>
          <a:off x="3359696" y="5225037"/>
          <a:ext cx="6248036" cy="4900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7588">
                  <a:extLst>
                    <a:ext uri="{9D8B030D-6E8A-4147-A177-3AD203B41FA5}">
                      <a16:colId xmlns:a16="http://schemas.microsoft.com/office/drawing/2014/main" val="3814278750"/>
                    </a:ext>
                  </a:extLst>
                </a:gridCol>
                <a:gridCol w="2799588">
                  <a:extLst>
                    <a:ext uri="{9D8B030D-6E8A-4147-A177-3AD203B41FA5}">
                      <a16:colId xmlns:a16="http://schemas.microsoft.com/office/drawing/2014/main" val="130517631"/>
                    </a:ext>
                  </a:extLst>
                </a:gridCol>
                <a:gridCol w="2602230">
                  <a:extLst>
                    <a:ext uri="{9D8B030D-6E8A-4147-A177-3AD203B41FA5}">
                      <a16:colId xmlns:a16="http://schemas.microsoft.com/office/drawing/2014/main" val="3594965336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573156436"/>
                    </a:ext>
                  </a:extLst>
                </a:gridCol>
              </a:tblGrid>
              <a:tr h="490089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altLang="zh-CN" sz="1800" dirty="0" smtClean="0"/>
                        <a:t>…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altLang="zh-CN" sz="1800" dirty="0" smtClean="0"/>
                        <a:t>DPS Suspending Start Time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altLang="zh-CN" sz="1800" dirty="0" smtClean="0"/>
                        <a:t>DPS Suspending Duration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altLang="zh-CN" sz="1800" dirty="0" smtClean="0"/>
                        <a:t>…</a:t>
                      </a:r>
                      <a:endParaRPr lang="zh-CN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792408"/>
                  </a:ext>
                </a:extLst>
              </a:tr>
            </a:tbl>
          </a:graphicData>
        </a:graphic>
      </p:graphicFrame>
      <p:cxnSp>
        <p:nvCxnSpPr>
          <p:cNvPr id="7" name="直接连接符 6"/>
          <p:cNvCxnSpPr/>
          <p:nvPr/>
        </p:nvCxnSpPr>
        <p:spPr bwMode="auto">
          <a:xfrm flipH="1">
            <a:off x="3359696" y="4734948"/>
            <a:ext cx="2604029" cy="4900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接连接符 10"/>
          <p:cNvCxnSpPr/>
          <p:nvPr/>
        </p:nvCxnSpPr>
        <p:spPr bwMode="auto">
          <a:xfrm>
            <a:off x="8172339" y="4734948"/>
            <a:ext cx="1435393" cy="4900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矩形 11"/>
          <p:cNvSpPr/>
          <p:nvPr/>
        </p:nvSpPr>
        <p:spPr>
          <a:xfrm>
            <a:off x="4661710" y="5985325"/>
            <a:ext cx="35012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DPS Suspending </a:t>
            </a:r>
            <a:r>
              <a:rPr lang="en-US" altLang="zh-CN" sz="2000" dirty="0" smtClean="0">
                <a:solidFill>
                  <a:schemeClr val="tx1"/>
                </a:solidFill>
              </a:rPr>
              <a:t>Frame Format 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734560" y="5666889"/>
            <a:ext cx="694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rgbClr val="000000"/>
                </a:solidFill>
                <a:latin typeface="+mn-lt"/>
              </a:rPr>
              <a:t>Octets:</a:t>
            </a:r>
            <a:endParaRPr lang="zh-CN" altLang="en-US" sz="1400" dirty="0">
              <a:latin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661710" y="5666889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rgbClr val="000000"/>
                </a:solidFill>
                <a:latin typeface="+mn-lt"/>
              </a:rPr>
              <a:t>4</a:t>
            </a:r>
            <a:endParaRPr lang="zh-CN" altLang="en-US" sz="1400" dirty="0">
              <a:latin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680176" y="5666889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rgbClr val="000000"/>
                </a:solidFill>
                <a:latin typeface="+mn-lt"/>
              </a:rPr>
              <a:t>1</a:t>
            </a:r>
            <a:endParaRPr lang="zh-CN" alt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73212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1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Do you support to add the following into the </a:t>
            </a:r>
            <a:r>
              <a:rPr lang="en-US" altLang="ko-KR" b="0" dirty="0" smtClean="0"/>
              <a:t>11</a:t>
            </a:r>
            <a:r>
              <a:rPr lang="en-US" altLang="zh-CN" b="0" dirty="0" smtClean="0"/>
              <a:t>bn SFD</a:t>
            </a:r>
            <a:r>
              <a:rPr lang="en-US" altLang="ko-KR" b="0" dirty="0" smtClean="0"/>
              <a:t>?</a:t>
            </a:r>
            <a:endParaRPr lang="en-US" altLang="ko-KR" b="0" dirty="0"/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 smtClean="0"/>
              <a:t>Define </a:t>
            </a:r>
            <a:r>
              <a:rPr lang="en-US" altLang="ko-KR" dirty="0"/>
              <a:t>a </a:t>
            </a:r>
            <a:r>
              <a:rPr lang="en-US" altLang="ko-KR" b="0" dirty="0" smtClean="0"/>
              <a:t>mechanism to suspend LC </a:t>
            </a:r>
            <a:r>
              <a:rPr lang="en-US" altLang="ko-KR" dirty="0" smtClean="0"/>
              <a:t>(Lower Capability)</a:t>
            </a:r>
            <a:r>
              <a:rPr lang="en-US" altLang="ko-KR" b="0" dirty="0" smtClean="0"/>
              <a:t> mode in DPS operation </a:t>
            </a:r>
          </a:p>
          <a:p>
            <a:pPr lvl="2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 smtClean="0"/>
              <a:t>Allowing  </a:t>
            </a:r>
            <a:r>
              <a:rPr lang="en-US" altLang="zh-CN" dirty="0" smtClean="0"/>
              <a:t>an</a:t>
            </a:r>
            <a:r>
              <a:rPr lang="en-US" altLang="ko-KR" dirty="0" smtClean="0"/>
              <a:t> </a:t>
            </a:r>
            <a:r>
              <a:rPr lang="en-US" altLang="ko-KR" b="0" dirty="0" smtClean="0"/>
              <a:t>STA that has enabled </a:t>
            </a:r>
            <a:r>
              <a:rPr lang="en-US" altLang="ko-KR" dirty="0" smtClean="0"/>
              <a:t>DPS mode to </a:t>
            </a:r>
            <a:r>
              <a:rPr lang="en-US" altLang="ko-KR" b="0" dirty="0" smtClean="0"/>
              <a:t>announce a period of time during which the STA operates in HC mode</a:t>
            </a:r>
            <a:r>
              <a:rPr lang="en-US" altLang="ko-KR" dirty="0"/>
              <a:t> </a:t>
            </a:r>
            <a:r>
              <a:rPr lang="en-US" altLang="ko-KR" dirty="0" smtClean="0"/>
              <a:t>(Higher Capability) </a:t>
            </a:r>
          </a:p>
          <a:p>
            <a:pPr marL="914400" lvl="2" indent="0" defTabSz="914400">
              <a:spcBef>
                <a:spcPct val="20000"/>
              </a:spcBef>
              <a:buClrTx/>
              <a:buSzTx/>
            </a:pPr>
            <a:r>
              <a:rPr lang="en-US" altLang="zh-CN" dirty="0" smtClean="0"/>
              <a:t>Note</a:t>
            </a:r>
            <a:r>
              <a:rPr lang="en-US" altLang="zh-CN" dirty="0"/>
              <a:t>: </a:t>
            </a:r>
            <a:r>
              <a:rPr lang="en-US" altLang="zh-CN" dirty="0" smtClean="0"/>
              <a:t>the detailed announcement design is TBD.</a:t>
            </a:r>
            <a:endParaRPr lang="en-US" altLang="zh-CN" dirty="0"/>
          </a:p>
          <a:p>
            <a:pPr lvl="2" defTabSz="91440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ko-KR" dirty="0" smtClean="0"/>
          </a:p>
          <a:p>
            <a:pPr marL="914400" lvl="2" indent="0" defTabSz="914400">
              <a:spcBef>
                <a:spcPct val="20000"/>
              </a:spcBef>
              <a:buClrTx/>
              <a:buSzTx/>
            </a:pPr>
            <a:r>
              <a:rPr lang="en-US" altLang="ko-KR" dirty="0" smtClean="0"/>
              <a:t>  </a:t>
            </a:r>
            <a:r>
              <a:rPr lang="en-US" altLang="ko-KR" b="0" dirty="0" smtClean="0"/>
              <a:t> </a:t>
            </a:r>
            <a:endParaRPr lang="en-US" altLang="ko-KR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23,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492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/>
              <a:t>[1] 802.11bn™/D0.2</a:t>
            </a:r>
          </a:p>
          <a:p>
            <a:r>
              <a:rPr lang="en-US" altLang="zh-CN" b="0" dirty="0" smtClean="0"/>
              <a:t>[2] </a:t>
            </a:r>
            <a:r>
              <a:rPr lang="en-US" altLang="zh-CN" b="0" dirty="0"/>
              <a:t>11-25-0404r0 Parameter Update in DPS mode </a:t>
            </a:r>
            <a:endParaRPr lang="en-US" altLang="zh-CN" b="0" dirty="0" smtClean="0"/>
          </a:p>
          <a:p>
            <a:endParaRPr lang="en-US" altLang="zh-CN" b="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5813</TotalTime>
  <Words>650</Words>
  <Application>Microsoft Office PowerPoint</Application>
  <PresentationFormat>宽屏</PresentationFormat>
  <Paragraphs>107</Paragraphs>
  <Slides>7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 Unicode MS</vt:lpstr>
      <vt:lpstr>MS Gothic</vt:lpstr>
      <vt:lpstr>宋体</vt:lpstr>
      <vt:lpstr>Arial</vt:lpstr>
      <vt:lpstr>Times New Roman</vt:lpstr>
      <vt:lpstr>Wingdings</vt:lpstr>
      <vt:lpstr>Office 主题​​</vt:lpstr>
      <vt:lpstr>Document</vt:lpstr>
      <vt:lpstr> DPS Suspending Operation</vt:lpstr>
      <vt:lpstr>Abstract</vt:lpstr>
      <vt:lpstr>Discussion </vt:lpstr>
      <vt:lpstr>Proposal: DPS Suspending Operation</vt:lpstr>
      <vt:lpstr>DPS Suspending Frame</vt:lpstr>
      <vt:lpstr>Straw Poll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Synchronization mechanism in MAPC</dc:title>
  <dc:creator>tplink</dc:creator>
  <cp:keywords/>
  <cp:lastModifiedBy>Qingwei Fu</cp:lastModifiedBy>
  <cp:revision>99</cp:revision>
  <cp:lastPrinted>1601-01-01T00:00:00Z</cp:lastPrinted>
  <dcterms:created xsi:type="dcterms:W3CDTF">2025-04-23T09:04:30Z</dcterms:created>
  <dcterms:modified xsi:type="dcterms:W3CDTF">2025-06-27T06:16:56Z</dcterms:modified>
  <cp:category>Name, Affiliation</cp:category>
</cp:coreProperties>
</file>