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605" r:id="rId4"/>
    <p:sldId id="283" r:id="rId5"/>
    <p:sldId id="2606" r:id="rId6"/>
    <p:sldId id="2603" r:id="rId7"/>
    <p:sldId id="2607" r:id="rId8"/>
    <p:sldId id="2608" r:id="rId9"/>
    <p:sldId id="2611" r:id="rId10"/>
    <p:sldId id="2600" r:id="rId11"/>
    <p:sldId id="2614" r:id="rId12"/>
    <p:sldId id="2613" r:id="rId13"/>
    <p:sldId id="2612" r:id="rId14"/>
    <p:sldId id="2609" r:id="rId1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D293C-CAE8-F2D7-9B95-8430F6B6CEE5}" name="Janis Sperga" initials="JS" userId="S::janis.sperga@purelifi.com::17e6837e-4401-4320-abfe-3e9a22bb45f6" providerId="AD"/>
  <p188:author id="{FC7DA498-BDE0-E48B-CCBC-E2C0D1429AC0}" name="Cheng Chen" initials="CC" userId="S::cheng.chen@purelifi.com::679772d1-8411-4737-b945-3d32823d9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573FD-1795-439D-BFF7-5B75217E319E}" v="27" dt="2025-07-28T10:23:16.13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6" d="100"/>
          <a:sy n="66" d="100"/>
        </p:scale>
        <p:origin x="1253" y="2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Islim" userId="a7a05966-249a-4ae7-981e-23118e4d62f5" providerId="ADAL" clId="{749573FD-1795-439D-BFF7-5B75217E319E}"/>
    <pc:docChg chg="undo redo custSel addSld modSld modMainMaster">
      <pc:chgData name="Mohamed Islim" userId="a7a05966-249a-4ae7-981e-23118e4d62f5" providerId="ADAL" clId="{749573FD-1795-439D-BFF7-5B75217E319E}" dt="2025-07-28T10:23:16.910" v="697" actId="113"/>
      <pc:docMkLst>
        <pc:docMk/>
      </pc:docMkLst>
      <pc:sldChg chg="modSp mod">
        <pc:chgData name="Mohamed Islim" userId="a7a05966-249a-4ae7-981e-23118e4d62f5" providerId="ADAL" clId="{749573FD-1795-439D-BFF7-5B75217E319E}" dt="2025-07-28T08:59:47.220" v="18" actId="20577"/>
        <pc:sldMkLst>
          <pc:docMk/>
          <pc:sldMk cId="0" sldId="256"/>
        </pc:sldMkLst>
        <pc:spChg chg="mod">
          <ac:chgData name="Mohamed Islim" userId="a7a05966-249a-4ae7-981e-23118e4d62f5" providerId="ADAL" clId="{749573FD-1795-439D-BFF7-5B75217E319E}" dt="2025-07-28T08:58:49.236" v="7" actId="20577"/>
          <ac:spMkLst>
            <pc:docMk/>
            <pc:sldMk cId="0" sldId="256"/>
            <ac:spMk id="3074" creationId="{00000000-0000-0000-0000-000000000000}"/>
          </ac:spMkLst>
        </pc:spChg>
        <pc:graphicFrameChg chg="mod modGraphic">
          <ac:chgData name="Mohamed Islim" userId="a7a05966-249a-4ae7-981e-23118e4d62f5" providerId="ADAL" clId="{749573FD-1795-439D-BFF7-5B75217E319E}" dt="2025-07-28T08:59:47.220" v="18" actId="20577"/>
          <ac:graphicFrameMkLst>
            <pc:docMk/>
            <pc:sldMk cId="0" sldId="256"/>
            <ac:graphicFrameMk id="4" creationId="{21D768BA-17D6-9D79-681A-EF9809F0C273}"/>
          </ac:graphicFrameMkLst>
        </pc:graphicFrameChg>
      </pc:sldChg>
      <pc:sldChg chg="modSp new mod">
        <pc:chgData name="Mohamed Islim" userId="a7a05966-249a-4ae7-981e-23118e4d62f5" providerId="ADAL" clId="{749573FD-1795-439D-BFF7-5B75217E319E}" dt="2025-07-28T10:23:16.910" v="697" actId="113"/>
        <pc:sldMkLst>
          <pc:docMk/>
          <pc:sldMk cId="3764618060" sldId="2612"/>
        </pc:sldMkLst>
        <pc:spChg chg="mod">
          <ac:chgData name="Mohamed Islim" userId="a7a05966-249a-4ae7-981e-23118e4d62f5" providerId="ADAL" clId="{749573FD-1795-439D-BFF7-5B75217E319E}" dt="2025-07-28T09:37:01.625" v="249" actId="20577"/>
          <ac:spMkLst>
            <pc:docMk/>
            <pc:sldMk cId="3764618060" sldId="2612"/>
            <ac:spMk id="2" creationId="{160B1995-1EE4-019B-9F25-CCB13BF13B4C}"/>
          </ac:spMkLst>
        </pc:spChg>
        <pc:spChg chg="mod">
          <ac:chgData name="Mohamed Islim" userId="a7a05966-249a-4ae7-981e-23118e4d62f5" providerId="ADAL" clId="{749573FD-1795-439D-BFF7-5B75217E319E}" dt="2025-07-28T10:23:16.910" v="697" actId="113"/>
          <ac:spMkLst>
            <pc:docMk/>
            <pc:sldMk cId="3764618060" sldId="2612"/>
            <ac:spMk id="3" creationId="{39CA9BE4-CF82-0D97-F8FC-BC0EA4BA99DA}"/>
          </ac:spMkLst>
        </pc:spChg>
      </pc:sldChg>
      <pc:sldChg chg="modSp new mod">
        <pc:chgData name="Mohamed Islim" userId="a7a05966-249a-4ae7-981e-23118e4d62f5" providerId="ADAL" clId="{749573FD-1795-439D-BFF7-5B75217E319E}" dt="2025-07-28T10:22:40.900" v="691" actId="113"/>
        <pc:sldMkLst>
          <pc:docMk/>
          <pc:sldMk cId="3076695641" sldId="2613"/>
        </pc:sldMkLst>
        <pc:spChg chg="mod">
          <ac:chgData name="Mohamed Islim" userId="a7a05966-249a-4ae7-981e-23118e4d62f5" providerId="ADAL" clId="{749573FD-1795-439D-BFF7-5B75217E319E}" dt="2025-07-28T10:17:17.258" v="479" actId="20577"/>
          <ac:spMkLst>
            <pc:docMk/>
            <pc:sldMk cId="3076695641" sldId="2613"/>
            <ac:spMk id="2" creationId="{2D5751CA-7D67-3512-3605-A21D81248766}"/>
          </ac:spMkLst>
        </pc:spChg>
        <pc:spChg chg="mod">
          <ac:chgData name="Mohamed Islim" userId="a7a05966-249a-4ae7-981e-23118e4d62f5" providerId="ADAL" clId="{749573FD-1795-439D-BFF7-5B75217E319E}" dt="2025-07-28T10:22:40.900" v="691" actId="113"/>
          <ac:spMkLst>
            <pc:docMk/>
            <pc:sldMk cId="3076695641" sldId="2613"/>
            <ac:spMk id="3" creationId="{094975A9-62A6-36C6-21CA-6E41D87ED630}"/>
          </ac:spMkLst>
        </pc:spChg>
      </pc:sldChg>
      <pc:sldChg chg="modSp add mod">
        <pc:chgData name="Mohamed Islim" userId="a7a05966-249a-4ae7-981e-23118e4d62f5" providerId="ADAL" clId="{749573FD-1795-439D-BFF7-5B75217E319E}" dt="2025-07-28T10:22:54.362" v="694" actId="14100"/>
        <pc:sldMkLst>
          <pc:docMk/>
          <pc:sldMk cId="2820831470" sldId="2614"/>
        </pc:sldMkLst>
        <pc:spChg chg="mod">
          <ac:chgData name="Mohamed Islim" userId="a7a05966-249a-4ae7-981e-23118e4d62f5" providerId="ADAL" clId="{749573FD-1795-439D-BFF7-5B75217E319E}" dt="2025-07-28T10:22:54.362" v="694" actId="14100"/>
          <ac:spMkLst>
            <pc:docMk/>
            <pc:sldMk cId="2820831470" sldId="2614"/>
            <ac:spMk id="3" creationId="{7AADFE2A-8788-9DDB-2A0F-EECC6CB2F4D8}"/>
          </ac:spMkLst>
        </pc:spChg>
      </pc:sldChg>
      <pc:sldMasterChg chg="modSp mod">
        <pc:chgData name="Mohamed Islim" userId="a7a05966-249a-4ae7-981e-23118e4d62f5" providerId="ADAL" clId="{749573FD-1795-439D-BFF7-5B75217E319E}" dt="2025-07-28T08:58:36.442" v="3" actId="20577"/>
        <pc:sldMasterMkLst>
          <pc:docMk/>
          <pc:sldMasterMk cId="0" sldId="2147483648"/>
        </pc:sldMasterMkLst>
        <pc:spChg chg="mod">
          <ac:chgData name="Mohamed Islim" userId="a7a05966-249a-4ae7-981e-23118e4d62f5" providerId="ADAL" clId="{749573FD-1795-439D-BFF7-5B75217E319E}" dt="2025-07-28T08:58:36.442" v="3"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802.11-25/1076r0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Mohamed Islim, pureLiFi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802.11-25/1076r0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Mohamed Islim, pureLiFi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Jul 2025</a:t>
            </a:r>
          </a:p>
        </p:txBody>
      </p:sp>
      <p:sp>
        <p:nvSpPr>
          <p:cNvPr id="6" name="Rectangle 6"/>
          <p:cNvSpPr>
            <a:spLocks noGrp="1" noChangeArrowheads="1"/>
          </p:cNvSpPr>
          <p:nvPr>
            <p:ph type="ftr"/>
          </p:nvPr>
        </p:nvSpPr>
        <p:spPr>
          <a:ln/>
        </p:spPr>
        <p:txBody>
          <a:bodyPr/>
          <a:lstStyle/>
          <a:p>
            <a:r>
              <a:rPr lang="en-US"/>
              <a:t>Mohamed Islim,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
        <p:nvSpPr>
          <p:cNvPr id="2" name="Header Placeholder 1">
            <a:extLst>
              <a:ext uri="{FF2B5EF4-FFF2-40B4-BE49-F238E27FC236}">
                <a16:creationId xmlns:a16="http://schemas.microsoft.com/office/drawing/2014/main" id="{C96AAA4E-2716-916B-A99B-3E495927979E}"/>
              </a:ext>
            </a:extLst>
          </p:cNvPr>
          <p:cNvSpPr>
            <a:spLocks noGrp="1"/>
          </p:cNvSpPr>
          <p:nvPr>
            <p:ph type="hdr"/>
          </p:nvPr>
        </p:nvSpPr>
        <p:spPr/>
        <p:txBody>
          <a:bodyPr/>
          <a:lstStyle/>
          <a:p>
            <a:r>
              <a:rPr lang="en-US"/>
              <a:t>doc.: IEEE 802.11-25/1076r0</a:t>
            </a:r>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Jul 2025</a:t>
            </a:r>
          </a:p>
        </p:txBody>
      </p:sp>
      <p:sp>
        <p:nvSpPr>
          <p:cNvPr id="6" name="Rectangle 6"/>
          <p:cNvSpPr>
            <a:spLocks noGrp="1" noChangeArrowheads="1"/>
          </p:cNvSpPr>
          <p:nvPr>
            <p:ph type="ftr"/>
          </p:nvPr>
        </p:nvSpPr>
        <p:spPr>
          <a:ln/>
        </p:spPr>
        <p:txBody>
          <a:bodyPr/>
          <a:lstStyle/>
          <a:p>
            <a:r>
              <a:rPr lang="en-US"/>
              <a:t>Mohamed Islim,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
        <p:nvSpPr>
          <p:cNvPr id="2" name="Header Placeholder 1">
            <a:extLst>
              <a:ext uri="{FF2B5EF4-FFF2-40B4-BE49-F238E27FC236}">
                <a16:creationId xmlns:a16="http://schemas.microsoft.com/office/drawing/2014/main" id="{1547E464-4481-4A52-FB37-0396DF3ABD40}"/>
              </a:ext>
            </a:extLst>
          </p:cNvPr>
          <p:cNvSpPr>
            <a:spLocks noGrp="1"/>
          </p:cNvSpPr>
          <p:nvPr>
            <p:ph type="hdr"/>
          </p:nvPr>
        </p:nvSpPr>
        <p:spPr/>
        <p:txBody>
          <a:bodyPr/>
          <a:lstStyle/>
          <a:p>
            <a:r>
              <a:rPr lang="en-US"/>
              <a:t>doc.: IEEE 802.11-25/1076r0</a:t>
            </a:r>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p:nvPr>
        </p:nvSpPr>
        <p:spPr/>
        <p:txBody>
          <a:bodyPr/>
          <a:lstStyle/>
          <a:p>
            <a:r>
              <a:rPr lang="en-US"/>
              <a:t>doc.: IEEE 802.11-25/1076r0</a:t>
            </a:r>
          </a:p>
        </p:txBody>
      </p:sp>
      <p:sp>
        <p:nvSpPr>
          <p:cNvPr id="5" name="日期占位符 4"/>
          <p:cNvSpPr>
            <a:spLocks noGrp="1"/>
          </p:cNvSpPr>
          <p:nvPr>
            <p:ph type="dt"/>
          </p:nvPr>
        </p:nvSpPr>
        <p:spPr/>
        <p:txBody>
          <a:bodyPr/>
          <a:lstStyle/>
          <a:p>
            <a:r>
              <a:rPr lang="en-US"/>
              <a:t>Jul 2025</a:t>
            </a:r>
          </a:p>
        </p:txBody>
      </p:sp>
      <p:sp>
        <p:nvSpPr>
          <p:cNvPr id="6" name="页脚占位符 5"/>
          <p:cNvSpPr>
            <a:spLocks noGrp="1"/>
          </p:cNvSpPr>
          <p:nvPr>
            <p:ph type="ftr"/>
          </p:nvPr>
        </p:nvSpPr>
        <p:spPr/>
        <p:txBody>
          <a:bodyPr/>
          <a:lstStyle/>
          <a:p>
            <a:r>
              <a:rPr lang="en-US"/>
              <a:t>Mohamed Islim, pureLiFi</a:t>
            </a:r>
          </a:p>
        </p:txBody>
      </p:sp>
      <p:sp>
        <p:nvSpPr>
          <p:cNvPr id="7" name="灯片编号占位符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47463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US" dirty="0"/>
          </a:p>
        </p:txBody>
      </p:sp>
      <p:sp>
        <p:nvSpPr>
          <p:cNvPr id="5" name="Footer Placeholder 4"/>
          <p:cNvSpPr>
            <a:spLocks noGrp="1"/>
          </p:cNvSpPr>
          <p:nvPr>
            <p:ph type="ftr" idx="11"/>
          </p:nvPr>
        </p:nvSpPr>
        <p:spPr/>
        <p:txBody>
          <a:bodyPr/>
          <a:lstStyle>
            <a:lvl1pPr>
              <a:defRPr/>
            </a:lvl1pPr>
          </a:lstStyle>
          <a:p>
            <a:r>
              <a:rPr lang="en-GB"/>
              <a:t>Mohamed Islim,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Mohamed Islim,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Mohamed Islim,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2025</a:t>
            </a:r>
            <a:endParaRPr lang="en-GB"/>
          </a:p>
        </p:txBody>
      </p:sp>
      <p:sp>
        <p:nvSpPr>
          <p:cNvPr id="6" name="Footer Placeholder 5"/>
          <p:cNvSpPr>
            <a:spLocks noGrp="1"/>
          </p:cNvSpPr>
          <p:nvPr>
            <p:ph type="ftr" idx="11"/>
          </p:nvPr>
        </p:nvSpPr>
        <p:spPr/>
        <p:txBody>
          <a:bodyPr/>
          <a:lstStyle>
            <a:lvl1pPr>
              <a:defRPr/>
            </a:lvl1pPr>
          </a:lstStyle>
          <a:p>
            <a:r>
              <a:rPr lang="en-GB"/>
              <a:t>Mohamed Islim,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Mohamed Islim,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2025</a:t>
            </a:r>
            <a:endParaRPr lang="en-GB"/>
          </a:p>
        </p:txBody>
      </p:sp>
      <p:sp>
        <p:nvSpPr>
          <p:cNvPr id="4" name="Footer Placeholder 3"/>
          <p:cNvSpPr>
            <a:spLocks noGrp="1"/>
          </p:cNvSpPr>
          <p:nvPr>
            <p:ph type="ftr" idx="11"/>
          </p:nvPr>
        </p:nvSpPr>
        <p:spPr/>
        <p:txBody>
          <a:bodyPr/>
          <a:lstStyle>
            <a:lvl1pPr>
              <a:defRPr/>
            </a:lvl1pPr>
          </a:lstStyle>
          <a:p>
            <a:r>
              <a:rPr lang="en-GB"/>
              <a:t>Mohamed Islim,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2025</a:t>
            </a:r>
            <a:endParaRPr lang="en-GB"/>
          </a:p>
        </p:txBody>
      </p:sp>
      <p:sp>
        <p:nvSpPr>
          <p:cNvPr id="3" name="Footer Placeholder 2"/>
          <p:cNvSpPr>
            <a:spLocks noGrp="1"/>
          </p:cNvSpPr>
          <p:nvPr>
            <p:ph type="ftr" idx="11"/>
          </p:nvPr>
        </p:nvSpPr>
        <p:spPr/>
        <p:txBody>
          <a:bodyPr/>
          <a:lstStyle>
            <a:lvl1pPr>
              <a:defRPr/>
            </a:lvl1pPr>
          </a:lstStyle>
          <a:p>
            <a:r>
              <a:rPr lang="en-GB"/>
              <a:t>Mohamed Islim,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Mohamed Islim,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ED19FD-2974-3D20-4264-1A52F0D27F99}"/>
              </a:ext>
            </a:extLst>
          </p:cNvPr>
          <p:cNvSpPr>
            <a:spLocks noGrp="1"/>
          </p:cNvSpPr>
          <p:nvPr>
            <p:ph type="dt" idx="10"/>
          </p:nvPr>
        </p:nvSpPr>
        <p:spPr/>
        <p:txBody>
          <a:bodyPr/>
          <a:lstStyle/>
          <a:p>
            <a:r>
              <a:rPr lang="en-US"/>
              <a:t>July 2025</a:t>
            </a:r>
            <a:endParaRPr lang="en-GB" dirty="0"/>
          </a:p>
        </p:txBody>
      </p:sp>
      <p:sp>
        <p:nvSpPr>
          <p:cNvPr id="8" name="Footer Placeholder 7">
            <a:extLst>
              <a:ext uri="{FF2B5EF4-FFF2-40B4-BE49-F238E27FC236}">
                <a16:creationId xmlns:a16="http://schemas.microsoft.com/office/drawing/2014/main" id="{A90D217B-06D9-F5F5-DB8B-5216871F8EB0}"/>
              </a:ext>
            </a:extLst>
          </p:cNvPr>
          <p:cNvSpPr>
            <a:spLocks noGrp="1"/>
          </p:cNvSpPr>
          <p:nvPr>
            <p:ph type="ftr" idx="11"/>
          </p:nvPr>
        </p:nvSpPr>
        <p:spPr/>
        <p:txBody>
          <a:bodyPr/>
          <a:lstStyle/>
          <a:p>
            <a:r>
              <a:rPr lang="en-GB"/>
              <a:t>Mohamed Islim, pureLiFi</a:t>
            </a:r>
            <a:endParaRPr lang="en-GB" dirty="0"/>
          </a:p>
        </p:txBody>
      </p:sp>
      <p:sp>
        <p:nvSpPr>
          <p:cNvPr id="9" name="Slide Number Placeholder 8">
            <a:extLst>
              <a:ext uri="{FF2B5EF4-FFF2-40B4-BE49-F238E27FC236}">
                <a16:creationId xmlns:a16="http://schemas.microsoft.com/office/drawing/2014/main" id="{42B117B1-8C9A-4374-025B-8B933A0934FD}"/>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0" name="Title 9">
            <a:extLst>
              <a:ext uri="{FF2B5EF4-FFF2-40B4-BE49-F238E27FC236}">
                <a16:creationId xmlns:a16="http://schemas.microsoft.com/office/drawing/2014/main" id="{358BACC5-3F07-8228-CBED-7317F56B7881}"/>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Mohamed Islim,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802.11-25/1076r0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ng.Chen@purelif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videv@kyocera-sldlaser.com" TargetMode="External"/><Relationship Id="rId5" Type="http://schemas.openxmlformats.org/officeDocument/2006/relationships/hyperlink" Target="mailto:Mostafa.Afgani@purelifi.com" TargetMode="External"/><Relationship Id="rId4" Type="http://schemas.openxmlformats.org/officeDocument/2006/relationships/hyperlink" Target="mailto:Mohamed.Islim@purelifi.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 proposal to ELC channelization into the upper part of 6 GHz band</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2025-07-28</a:t>
            </a:r>
          </a:p>
        </p:txBody>
      </p:sp>
      <p:sp>
        <p:nvSpPr>
          <p:cNvPr id="7" name="Footer Placeholder 4"/>
          <p:cNvSpPr>
            <a:spLocks noGrp="1"/>
          </p:cNvSpPr>
          <p:nvPr>
            <p:ph type="ftr" idx="11"/>
          </p:nvPr>
        </p:nvSpPr>
        <p:spPr/>
        <p:txBody>
          <a:bodyPr/>
          <a:lstStyle/>
          <a:p>
            <a:r>
              <a:rPr lang="en-GB"/>
              <a:t>Mohamed Islim, pureLiFi</a:t>
            </a:r>
            <a:endParaRPr lang="en-GB" dirty="0"/>
          </a:p>
        </p:txBody>
      </p:sp>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Slide Number Placeholder 1">
            <a:extLst>
              <a:ext uri="{FF2B5EF4-FFF2-40B4-BE49-F238E27FC236}">
                <a16:creationId xmlns:a16="http://schemas.microsoft.com/office/drawing/2014/main" id="{5A436828-8510-84C5-2D2E-3F2015C09F10}"/>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3" name="Rectangle 2">
            <a:extLst>
              <a:ext uri="{FF2B5EF4-FFF2-40B4-BE49-F238E27FC236}">
                <a16:creationId xmlns:a16="http://schemas.microsoft.com/office/drawing/2014/main" id="{454B6546-F1E3-7ADF-33F1-4B87E4E03907}"/>
              </a:ext>
            </a:extLst>
          </p:cNvPr>
          <p:cNvSpPr txBox="1">
            <a:spLocks noChangeArrowheads="1"/>
          </p:cNvSpPr>
          <p:nvPr/>
        </p:nvSpPr>
        <p:spPr bwMode="auto">
          <a:xfrm>
            <a:off x="900358" y="249163"/>
            <a:ext cx="1080120" cy="4762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Jul 2025</a:t>
            </a:r>
            <a:endParaRPr lang="en-GB" sz="1600" b="0" kern="0" dirty="0"/>
          </a:p>
        </p:txBody>
      </p:sp>
      <p:graphicFrame>
        <p:nvGraphicFramePr>
          <p:cNvPr id="4" name="Table 4">
            <a:extLst>
              <a:ext uri="{FF2B5EF4-FFF2-40B4-BE49-F238E27FC236}">
                <a16:creationId xmlns:a16="http://schemas.microsoft.com/office/drawing/2014/main" id="{21D768BA-17D6-9D79-681A-EF9809F0C273}"/>
              </a:ext>
            </a:extLst>
          </p:cNvPr>
          <p:cNvGraphicFramePr>
            <a:graphicFrameLocks noGrp="1"/>
          </p:cNvGraphicFramePr>
          <p:nvPr>
            <p:extLst>
              <p:ext uri="{D42A27DB-BD31-4B8C-83A1-F6EECF244321}">
                <p14:modId xmlns:p14="http://schemas.microsoft.com/office/powerpoint/2010/main" val="3385629351"/>
              </p:ext>
            </p:extLst>
          </p:nvPr>
        </p:nvGraphicFramePr>
        <p:xfrm>
          <a:off x="1055440" y="3527463"/>
          <a:ext cx="10280122" cy="2400300"/>
        </p:xfrm>
        <a:graphic>
          <a:graphicData uri="http://schemas.openxmlformats.org/drawingml/2006/table">
            <a:tbl>
              <a:tblPr>
                <a:tableStyleId>{616DA210-FB5B-4158-B5E0-FEB733F419BA}</a:tableStyleId>
              </a:tblPr>
              <a:tblGrid>
                <a:gridCol w="2073698">
                  <a:extLst>
                    <a:ext uri="{9D8B030D-6E8A-4147-A177-3AD203B41FA5}">
                      <a16:colId xmlns:a16="http://schemas.microsoft.com/office/drawing/2014/main" val="380956164"/>
                    </a:ext>
                  </a:extLst>
                </a:gridCol>
                <a:gridCol w="2073698">
                  <a:extLst>
                    <a:ext uri="{9D8B030D-6E8A-4147-A177-3AD203B41FA5}">
                      <a16:colId xmlns:a16="http://schemas.microsoft.com/office/drawing/2014/main" val="3826807578"/>
                    </a:ext>
                  </a:extLst>
                </a:gridCol>
                <a:gridCol w="2073698">
                  <a:extLst>
                    <a:ext uri="{9D8B030D-6E8A-4147-A177-3AD203B41FA5}">
                      <a16:colId xmlns:a16="http://schemas.microsoft.com/office/drawing/2014/main" val="71529113"/>
                    </a:ext>
                  </a:extLst>
                </a:gridCol>
                <a:gridCol w="1457087">
                  <a:extLst>
                    <a:ext uri="{9D8B030D-6E8A-4147-A177-3AD203B41FA5}">
                      <a16:colId xmlns:a16="http://schemas.microsoft.com/office/drawing/2014/main" val="1006521488"/>
                    </a:ext>
                  </a:extLst>
                </a:gridCol>
                <a:gridCol w="2601941">
                  <a:extLst>
                    <a:ext uri="{9D8B030D-6E8A-4147-A177-3AD203B41FA5}">
                      <a16:colId xmlns:a16="http://schemas.microsoft.com/office/drawing/2014/main" val="418568322"/>
                    </a:ext>
                  </a:extLst>
                </a:gridCol>
              </a:tblGrid>
              <a:tr h="342900">
                <a:tc>
                  <a:txBody>
                    <a:bodyPr/>
                    <a:lstStyle/>
                    <a:p>
                      <a:pPr marL="0" algn="l" defTabSz="914400" rtl="0" eaLnBrk="1" latinLnBrk="0" hangingPunct="1">
                        <a:buNone/>
                      </a:pPr>
                      <a:r>
                        <a:rPr lang="en-US" sz="2000" kern="1200" dirty="0">
                          <a:solidFill>
                            <a:schemeClr val="tx1"/>
                          </a:solidFill>
                          <a:effectLst/>
                          <a:latin typeface="+mn-lt"/>
                          <a:ea typeface="+mn-ea"/>
                          <a:cs typeface="+mn-cs"/>
                        </a:rPr>
                        <a:t>Name</a:t>
                      </a:r>
                      <a:endParaRPr lang="en-GB" sz="2000" kern="1200" dirty="0">
                        <a:solidFill>
                          <a:schemeClr val="tx1"/>
                        </a:solidFill>
                        <a:effectLst/>
                        <a:latin typeface="+mn-lt"/>
                        <a:ea typeface="+mn-ea"/>
                        <a:cs typeface="+mn-cs"/>
                      </a:endParaRPr>
                    </a:p>
                  </a:txBody>
                  <a:tcPr marL="68580" marR="68580" marT="0" marB="0"/>
                </a:tc>
                <a:tc>
                  <a:txBody>
                    <a:bodyPr/>
                    <a:lstStyle/>
                    <a:p>
                      <a:pPr>
                        <a:buNone/>
                      </a:pPr>
                      <a:r>
                        <a:rPr lang="en-US" sz="2000" dirty="0">
                          <a:effectLst/>
                        </a:rPr>
                        <a:t>Affiliations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2000">
                          <a:effectLst/>
                        </a:rPr>
                        <a:t>Address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2000">
                          <a:effectLst/>
                        </a:rPr>
                        <a:t>Phone</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2000">
                          <a:effectLst/>
                        </a:rPr>
                        <a:t>email</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2639620"/>
                  </a:ext>
                </a:extLst>
              </a:tr>
              <a:tr h="342900">
                <a:tc>
                  <a:txBody>
                    <a:bodyPr/>
                    <a:lstStyle/>
                    <a:p>
                      <a:pPr>
                        <a:buNone/>
                      </a:pPr>
                      <a:r>
                        <a:rPr lang="en-US" sz="1600" dirty="0">
                          <a:effectLst/>
                        </a:rPr>
                        <a:t>Janis Sperga</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pureLiFi</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500" u="sng" dirty="0">
                          <a:solidFill>
                            <a:schemeClr val="tx1"/>
                          </a:solidFill>
                          <a:effectLst/>
                          <a:hlinkClick r:id="rId3">
                            <a:extLst>
                              <a:ext uri="{A12FA001-AC4F-418D-AE19-62706E023703}">
                                <ahyp:hlinkClr xmlns:ahyp="http://schemas.microsoft.com/office/drawing/2018/hyperlinkcolor" val="tx"/>
                              </a:ext>
                            </a:extLst>
                          </a:hlinkClick>
                        </a:rPr>
                        <a:t>Janis.Sperga@purelifi.com</a:t>
                      </a:r>
                      <a:r>
                        <a:rPr lang="en-US" sz="1500" dirty="0">
                          <a:solidFill>
                            <a:schemeClr val="tx1"/>
                          </a:solidFill>
                          <a:effectLst/>
                        </a:rPr>
                        <a:t> </a:t>
                      </a:r>
                      <a:endParaRPr lang="en-GB"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2613234"/>
                  </a:ext>
                </a:extLst>
              </a:tr>
              <a:tr h="342900">
                <a:tc>
                  <a:txBody>
                    <a:bodyPr/>
                    <a:lstStyle/>
                    <a:p>
                      <a:pPr>
                        <a:buNone/>
                      </a:pPr>
                      <a:r>
                        <a:rPr lang="en-US" sz="1600" dirty="0">
                          <a:effectLst/>
                        </a:rPr>
                        <a:t>Cheng Chen</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pureLiFi</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500" u="sng" dirty="0">
                          <a:solidFill>
                            <a:schemeClr val="tx1"/>
                          </a:solidFill>
                          <a:effectLst/>
                          <a:hlinkClick r:id="rId3">
                            <a:extLst>
                              <a:ext uri="{A12FA001-AC4F-418D-AE19-62706E023703}">
                                <ahyp:hlinkClr xmlns:ahyp="http://schemas.microsoft.com/office/drawing/2018/hyperlinkcolor" val="tx"/>
                              </a:ext>
                            </a:extLst>
                          </a:hlinkClick>
                        </a:rPr>
                        <a:t>Cheng.Chen@purelifi.com</a:t>
                      </a:r>
                      <a:r>
                        <a:rPr lang="en-US" sz="1500" dirty="0">
                          <a:solidFill>
                            <a:schemeClr val="tx1"/>
                          </a:solidFill>
                          <a:effectLst/>
                        </a:rPr>
                        <a:t> </a:t>
                      </a:r>
                      <a:endParaRPr lang="en-GB"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2760555"/>
                  </a:ext>
                </a:extLst>
              </a:tr>
              <a:tr h="342900">
                <a:tc>
                  <a:txBody>
                    <a:bodyPr/>
                    <a:lstStyle/>
                    <a:p>
                      <a:pPr>
                        <a:buNone/>
                      </a:pPr>
                      <a:r>
                        <a:rPr lang="en-US" sz="1600" dirty="0">
                          <a:effectLst/>
                        </a:rPr>
                        <a:t>Mohamed Islim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pureLiFi</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500" u="sng" dirty="0">
                          <a:solidFill>
                            <a:schemeClr val="tx1"/>
                          </a:solidFill>
                          <a:effectLst/>
                          <a:hlinkClick r:id="rId4">
                            <a:extLst>
                              <a:ext uri="{A12FA001-AC4F-418D-AE19-62706E023703}">
                                <ahyp:hlinkClr xmlns:ahyp="http://schemas.microsoft.com/office/drawing/2018/hyperlinkcolor" val="tx"/>
                              </a:ext>
                            </a:extLst>
                          </a:hlinkClick>
                        </a:rPr>
                        <a:t>Mohamed.Islim@purelifi.com</a:t>
                      </a:r>
                      <a:r>
                        <a:rPr lang="en-US" sz="1500" dirty="0">
                          <a:solidFill>
                            <a:schemeClr val="tx1"/>
                          </a:solidFill>
                          <a:effectLst/>
                        </a:rPr>
                        <a:t> </a:t>
                      </a:r>
                      <a:endParaRPr lang="en-GB"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19456123"/>
                  </a:ext>
                </a:extLst>
              </a:tr>
              <a:tr h="342900">
                <a:tc>
                  <a:txBody>
                    <a:bodyPr/>
                    <a:lstStyle/>
                    <a:p>
                      <a:pPr>
                        <a:buNone/>
                      </a:pPr>
                      <a:r>
                        <a:rPr lang="en-US" sz="1600" dirty="0">
                          <a:effectLst/>
                        </a:rPr>
                        <a:t>Mostafa Afgani</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err="1">
                          <a:effectLst/>
                        </a:rPr>
                        <a:t>pureLiFi</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6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500" u="sng" dirty="0">
                          <a:solidFill>
                            <a:schemeClr val="tx1"/>
                          </a:solidFill>
                          <a:effectLst/>
                          <a:hlinkClick r:id="rId5">
                            <a:extLst>
                              <a:ext uri="{A12FA001-AC4F-418D-AE19-62706E023703}">
                                <ahyp:hlinkClr xmlns:ahyp="http://schemas.microsoft.com/office/drawing/2018/hyperlinkcolor" val="tx"/>
                              </a:ext>
                            </a:extLst>
                          </a:hlinkClick>
                        </a:rPr>
                        <a:t>Mostafa.Afgani@purelifi.com</a:t>
                      </a:r>
                      <a:r>
                        <a:rPr lang="en-US" sz="1500" dirty="0">
                          <a:solidFill>
                            <a:schemeClr val="tx1"/>
                          </a:solidFill>
                          <a:effectLst/>
                        </a:rPr>
                        <a:t> </a:t>
                      </a:r>
                      <a:endParaRPr lang="en-GB"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1493080"/>
                  </a:ext>
                </a:extLst>
              </a:tr>
              <a:tr h="342900">
                <a:tc>
                  <a:txBody>
                    <a:bodyPr/>
                    <a:lstStyle/>
                    <a:p>
                      <a:pPr>
                        <a:buNone/>
                      </a:pPr>
                      <a:r>
                        <a:rPr lang="en-GB" sz="1600" kern="1200" dirty="0">
                          <a:solidFill>
                            <a:schemeClr val="tx1"/>
                          </a:solidFill>
                          <a:effectLst/>
                          <a:latin typeface="+mn-lt"/>
                          <a:ea typeface="+mn-ea"/>
                          <a:cs typeface="+mn-cs"/>
                        </a:rPr>
                        <a:t>Stefan </a:t>
                      </a:r>
                      <a:r>
                        <a:rPr lang="en-GB" sz="1600" kern="1200" dirty="0" err="1">
                          <a:solidFill>
                            <a:schemeClr val="tx1"/>
                          </a:solidFill>
                          <a:effectLst/>
                          <a:latin typeface="+mn-lt"/>
                          <a:ea typeface="+mn-ea"/>
                          <a:cs typeface="+mn-cs"/>
                        </a:rPr>
                        <a:t>Videv</a:t>
                      </a:r>
                      <a:endParaRPr lang="en-GB" sz="1600" kern="1200" dirty="0">
                        <a:solidFill>
                          <a:schemeClr val="tx1"/>
                        </a:solidFill>
                        <a:effectLst/>
                        <a:latin typeface="+mn-lt"/>
                        <a:ea typeface="+mn-ea"/>
                        <a:cs typeface="+mn-cs"/>
                      </a:endParaRPr>
                    </a:p>
                  </a:txBody>
                  <a:tcPr marL="68580" marR="68580" marT="0" marB="0"/>
                </a:tc>
                <a:tc>
                  <a:txBody>
                    <a:bodyPr/>
                    <a:lstStyle/>
                    <a:p>
                      <a:pPr>
                        <a:buNone/>
                      </a:pPr>
                      <a:r>
                        <a:rPr lang="en-GB" sz="1600" kern="1200" dirty="0">
                          <a:solidFill>
                            <a:schemeClr val="tx1"/>
                          </a:solidFill>
                          <a:effectLst/>
                          <a:latin typeface="+mn-lt"/>
                          <a:ea typeface="+mn-ea"/>
                          <a:cs typeface="+mn-cs"/>
                        </a:rPr>
                        <a:t>Kyocera SLD Laser</a:t>
                      </a:r>
                    </a:p>
                  </a:txBody>
                  <a:tcPr marL="68580" marR="68580" marT="0" marB="0"/>
                </a:tc>
                <a:tc>
                  <a:txBody>
                    <a:bodyPr/>
                    <a:lstStyle/>
                    <a:p>
                      <a:pPr>
                        <a:buNone/>
                      </a:pPr>
                      <a:endParaRPr lang="en-GB" sz="1600" kern="1200" dirty="0">
                        <a:solidFill>
                          <a:schemeClr val="tx1"/>
                        </a:solidFill>
                        <a:effectLst/>
                        <a:latin typeface="+mn-lt"/>
                        <a:ea typeface="+mn-ea"/>
                        <a:cs typeface="+mn-cs"/>
                      </a:endParaRPr>
                    </a:p>
                  </a:txBody>
                  <a:tcPr marL="68580" marR="68580" marT="0" marB="0"/>
                </a:tc>
                <a:tc>
                  <a:txBody>
                    <a:bodyPr/>
                    <a:lstStyle/>
                    <a:p>
                      <a:pPr>
                        <a:buNone/>
                      </a:pPr>
                      <a:endParaRPr lang="en-GB" sz="16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buNone/>
                      </a:pPr>
                      <a:r>
                        <a:rPr lang="en-GB" sz="1500" u="sng"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svidev@kyocera-sldlaser.com</a:t>
                      </a:r>
                      <a:r>
                        <a:rPr lang="en-GB" sz="1500" u="sng" kern="1200" dirty="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val="2306884120"/>
                  </a:ext>
                </a:extLst>
              </a:tr>
              <a:tr h="342900">
                <a:tc>
                  <a:txBody>
                    <a:bodyPr/>
                    <a:lstStyle/>
                    <a:p>
                      <a:pPr>
                        <a:buNone/>
                      </a:pPr>
                      <a:r>
                        <a:rPr lang="en-GB" sz="1600" kern="1200" dirty="0">
                          <a:solidFill>
                            <a:schemeClr val="tx1"/>
                          </a:solidFill>
                          <a:effectLst/>
                          <a:latin typeface="+mn-lt"/>
                          <a:ea typeface="+mn-ea"/>
                          <a:cs typeface="+mn-cs"/>
                        </a:rPr>
                        <a:t>Sovan Das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600" kern="1200" dirty="0">
                          <a:solidFill>
                            <a:schemeClr val="tx1"/>
                          </a:solidFill>
                          <a:effectLst/>
                          <a:latin typeface="+mn-lt"/>
                          <a:ea typeface="+mn-ea"/>
                          <a:cs typeface="+mn-cs"/>
                        </a:rPr>
                        <a:t>Kyocera SLD Laser</a:t>
                      </a:r>
                    </a:p>
                  </a:txBody>
                  <a:tcPr marL="68580" marR="68580" marT="0" marB="0"/>
                </a:tc>
                <a:tc>
                  <a:txBody>
                    <a:bodyPr/>
                    <a:lstStyle/>
                    <a:p>
                      <a:pPr>
                        <a:buNone/>
                      </a:pPr>
                      <a:endParaRPr lang="en-GB" sz="1600" kern="1200" dirty="0">
                        <a:solidFill>
                          <a:schemeClr val="tx1"/>
                        </a:solidFill>
                        <a:effectLst/>
                        <a:latin typeface="+mn-lt"/>
                        <a:ea typeface="+mn-ea"/>
                        <a:cs typeface="+mn-cs"/>
                      </a:endParaRPr>
                    </a:p>
                  </a:txBody>
                  <a:tcPr marL="68580" marR="68580" marT="0" marB="0"/>
                </a:tc>
                <a:tc>
                  <a:txBody>
                    <a:bodyPr/>
                    <a:lstStyle/>
                    <a:p>
                      <a:pPr>
                        <a:buNone/>
                      </a:pPr>
                      <a:endParaRPr lang="en-GB" sz="16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buNone/>
                      </a:pPr>
                      <a:r>
                        <a:rPr lang="en-GB" sz="1500" u="sng" kern="1200" dirty="0">
                          <a:solidFill>
                            <a:schemeClr val="tx1"/>
                          </a:solidFill>
                          <a:effectLst/>
                          <a:latin typeface="+mn-lt"/>
                          <a:ea typeface="+mn-ea"/>
                          <a:cs typeface="+mn-cs"/>
                        </a:rPr>
                        <a:t>sdas</a:t>
                      </a:r>
                      <a:r>
                        <a:rPr lang="en-GB" sz="1500" u="sng"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@kyocera-sldlaser.com</a:t>
                      </a:r>
                      <a:endParaRPr lang="en-GB" sz="1500" u="sng"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42856243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9CD76C-5E89-8BD2-E8E6-9F0960E59112}"/>
              </a:ext>
            </a:extLst>
          </p:cNvPr>
          <p:cNvSpPr>
            <a:spLocks noGrp="1"/>
          </p:cNvSpPr>
          <p:nvPr>
            <p:ph type="title"/>
          </p:nvPr>
        </p:nvSpPr>
        <p:spPr/>
        <p:txBody>
          <a:bodyPr/>
          <a:lstStyle/>
          <a:p>
            <a:r>
              <a:rPr lang="en-US" dirty="0"/>
              <a:t>Summary</a:t>
            </a:r>
            <a:endParaRPr lang="en-GB" dirty="0"/>
          </a:p>
        </p:txBody>
      </p:sp>
      <p:sp>
        <p:nvSpPr>
          <p:cNvPr id="7" name="Content Placeholder 6">
            <a:extLst>
              <a:ext uri="{FF2B5EF4-FFF2-40B4-BE49-F238E27FC236}">
                <a16:creationId xmlns:a16="http://schemas.microsoft.com/office/drawing/2014/main" id="{AFA547BA-7792-4D87-EB1C-C6B576C65DD4}"/>
              </a:ext>
            </a:extLst>
          </p:cNvPr>
          <p:cNvSpPr>
            <a:spLocks noGrp="1"/>
          </p:cNvSpPr>
          <p:nvPr>
            <p:ph idx="1"/>
          </p:nvPr>
        </p:nvSpPr>
        <p:spPr>
          <a:xfrm>
            <a:off x="941154" y="1752695"/>
            <a:ext cx="10843477" cy="3980562"/>
          </a:xfrm>
        </p:spPr>
        <p:txBody>
          <a:bodyPr/>
          <a:lstStyle/>
          <a:p>
            <a:pPr>
              <a:buFont typeface="Arial" panose="020B0604020202020204" pitchFamily="34" charset="0"/>
              <a:buChar char="•"/>
            </a:pPr>
            <a:r>
              <a:rPr lang="en-GB" b="0" dirty="0"/>
              <a:t>Expanded channelisation into the rest of 6 GHz band is proposed.</a:t>
            </a:r>
          </a:p>
          <a:p>
            <a:pPr>
              <a:buFont typeface="Arial" panose="020B0604020202020204" pitchFamily="34" charset="0"/>
              <a:buChar char="•"/>
            </a:pPr>
            <a:r>
              <a:rPr lang="en-GB" b="0" dirty="0"/>
              <a:t>Proposal includes:</a:t>
            </a:r>
          </a:p>
          <a:p>
            <a:pPr lvl="1">
              <a:buFont typeface="Arial" panose="020B0604020202020204" pitchFamily="34" charset="0"/>
              <a:buChar char="•"/>
            </a:pPr>
            <a:r>
              <a:rPr lang="en-GB" b="0" dirty="0"/>
              <a:t>Channelisation to be subdivided into 3 sets of mapping, which corresponds to optical bands of different wavelength ranges. </a:t>
            </a:r>
          </a:p>
          <a:p>
            <a:pPr lvl="1">
              <a:buFont typeface="Arial" panose="020B0604020202020204" pitchFamily="34" charset="0"/>
              <a:buChar char="•"/>
            </a:pPr>
            <a:r>
              <a:rPr lang="en-GB" dirty="0"/>
              <a:t>Each optical band can use a 320 MHz channel. </a:t>
            </a:r>
          </a:p>
          <a:p>
            <a:pPr lvl="1">
              <a:buFont typeface="Arial" panose="020B0604020202020204" pitchFamily="34" charset="0"/>
              <a:buChar char="•"/>
            </a:pPr>
            <a:r>
              <a:rPr lang="en-GB" dirty="0"/>
              <a:t>Such mapping supports operation in multiple optical bands.</a:t>
            </a:r>
            <a:endParaRPr lang="en-GB" b="0" dirty="0"/>
          </a:p>
          <a:p>
            <a:pPr lvl="1">
              <a:buFont typeface="Arial" panose="020B0604020202020204" pitchFamily="34" charset="0"/>
              <a:buChar char="•"/>
            </a:pPr>
            <a:r>
              <a:rPr lang="en-GB" b="0" dirty="0"/>
              <a:t>800 nm -1000 nm band to extend the original 802.11bb channelisation up to 6265 MHz, whilst retaining backward compatibility with 802.11bb standard [1].</a:t>
            </a:r>
          </a:p>
          <a:p>
            <a:pPr lvl="1">
              <a:buFont typeface="Arial" panose="020B0604020202020204" pitchFamily="34" charset="0"/>
              <a:buChar char="•"/>
            </a:pPr>
            <a:r>
              <a:rPr lang="en-GB" dirty="0"/>
              <a:t>RF channels from 6265 </a:t>
            </a:r>
            <a:r>
              <a:rPr lang="en-GB" b="0" dirty="0"/>
              <a:t>to 6585 MHz to be mapped to the new 1200 nm -1600 nm optical band. </a:t>
            </a:r>
          </a:p>
          <a:p>
            <a:pPr lvl="1">
              <a:buFont typeface="Arial" panose="020B0604020202020204" pitchFamily="34" charset="0"/>
              <a:buChar char="•"/>
            </a:pPr>
            <a:r>
              <a:rPr lang="en-GB" b="0" dirty="0"/>
              <a:t>RF channels from 6585 to 7125 MHz to be mapped to the new 400 nm -600 nm optical band. </a:t>
            </a:r>
          </a:p>
          <a:p>
            <a:pPr lvl="1">
              <a:buFont typeface="Arial" panose="020B0604020202020204" pitchFamily="34" charset="0"/>
              <a:buChar char="•"/>
            </a:pPr>
            <a:endParaRPr lang="en-GB" b="0" dirty="0"/>
          </a:p>
          <a:p>
            <a:pPr>
              <a:buFont typeface="Arial" panose="020B0604020202020204" pitchFamily="34" charset="0"/>
              <a:buChar char="•"/>
            </a:pPr>
            <a:endParaRPr lang="en-GB" b="0" dirty="0"/>
          </a:p>
          <a:p>
            <a:pPr>
              <a:buFont typeface="Arial" panose="020B0604020202020204" pitchFamily="34" charset="0"/>
              <a:buChar char="•"/>
            </a:pPr>
            <a:endParaRPr lang="en-GB" b="0" dirty="0"/>
          </a:p>
          <a:p>
            <a:pPr>
              <a:buFont typeface="Arial" panose="020B0604020202020204" pitchFamily="34" charset="0"/>
              <a:buChar char="•"/>
            </a:pPr>
            <a:endParaRPr lang="en-GB" b="0" dirty="0"/>
          </a:p>
        </p:txBody>
      </p:sp>
      <p:sp>
        <p:nvSpPr>
          <p:cNvPr id="5" name="Footer Placeholder 4">
            <a:extLst>
              <a:ext uri="{FF2B5EF4-FFF2-40B4-BE49-F238E27FC236}">
                <a16:creationId xmlns:a16="http://schemas.microsoft.com/office/drawing/2014/main" id="{6FDBCC7E-52BF-5AF7-BF6B-C2ECA318BB72}"/>
              </a:ext>
            </a:extLst>
          </p:cNvPr>
          <p:cNvSpPr>
            <a:spLocks noGrp="1"/>
          </p:cNvSpPr>
          <p:nvPr>
            <p:ph type="ftr" idx="14"/>
          </p:nvPr>
        </p:nvSpPr>
        <p:spPr/>
        <p:txBody>
          <a:bodyPr/>
          <a:lstStyle/>
          <a:p>
            <a:r>
              <a:rPr lang="en-GB"/>
              <a:t>Mohamed Islim, pureLiFi</a:t>
            </a:r>
          </a:p>
        </p:txBody>
      </p:sp>
      <p:sp>
        <p:nvSpPr>
          <p:cNvPr id="2" name="Slide Number Placeholder 1">
            <a:extLst>
              <a:ext uri="{FF2B5EF4-FFF2-40B4-BE49-F238E27FC236}">
                <a16:creationId xmlns:a16="http://schemas.microsoft.com/office/drawing/2014/main" id="{D3777AC0-804C-F3F7-EE37-B5D949E0A09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3" name="Rectangle 2">
            <a:extLst>
              <a:ext uri="{FF2B5EF4-FFF2-40B4-BE49-F238E27FC236}">
                <a16:creationId xmlns:a16="http://schemas.microsoft.com/office/drawing/2014/main" id="{35C4179D-5D42-49DE-18DE-D5E07D8CD0A5}"/>
              </a:ext>
            </a:extLst>
          </p:cNvPr>
          <p:cNvSpPr txBox="1">
            <a:spLocks noChangeArrowheads="1"/>
          </p:cNvSpPr>
          <p:nvPr/>
        </p:nvSpPr>
        <p:spPr bwMode="auto">
          <a:xfrm>
            <a:off x="900358" y="249163"/>
            <a:ext cx="1080120" cy="4762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Sept 2024</a:t>
            </a:r>
            <a:endParaRPr lang="en-GB" sz="1600" b="0" kern="0" dirty="0"/>
          </a:p>
        </p:txBody>
      </p:sp>
    </p:spTree>
    <p:extLst>
      <p:ext uri="{BB962C8B-B14F-4D97-AF65-F5344CB8AC3E}">
        <p14:creationId xmlns:p14="http://schemas.microsoft.com/office/powerpoint/2010/main" val="417105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EC988-3841-31E8-EA8B-2D2C8495D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64C96-6D39-3105-98BB-011499A9BC9D}"/>
              </a:ext>
            </a:extLst>
          </p:cNvPr>
          <p:cNvSpPr>
            <a:spLocks noGrp="1"/>
          </p:cNvSpPr>
          <p:nvPr>
            <p:ph type="title"/>
          </p:nvPr>
        </p:nvSpPr>
        <p:spPr/>
        <p:txBody>
          <a:bodyPr/>
          <a:lstStyle/>
          <a:p>
            <a:r>
              <a:rPr lang="en-GB" dirty="0"/>
              <a:t>Motion #10</a:t>
            </a:r>
          </a:p>
        </p:txBody>
      </p:sp>
      <p:sp>
        <p:nvSpPr>
          <p:cNvPr id="3" name="Content Placeholder 2">
            <a:extLst>
              <a:ext uri="{FF2B5EF4-FFF2-40B4-BE49-F238E27FC236}">
                <a16:creationId xmlns:a16="http://schemas.microsoft.com/office/drawing/2014/main" id="{7AADFE2A-8788-9DDB-2A0F-EECC6CB2F4D8}"/>
              </a:ext>
            </a:extLst>
          </p:cNvPr>
          <p:cNvSpPr>
            <a:spLocks noGrp="1"/>
          </p:cNvSpPr>
          <p:nvPr>
            <p:ph idx="1"/>
          </p:nvPr>
        </p:nvSpPr>
        <p:spPr>
          <a:xfrm>
            <a:off x="914401" y="1628800"/>
            <a:ext cx="10361084" cy="4680520"/>
          </a:xfrm>
        </p:spPr>
        <p:txBody>
          <a:bodyPr/>
          <a:lstStyle/>
          <a:p>
            <a:r>
              <a:rPr lang="en-GB" sz="2000" dirty="0"/>
              <a:t>Include the following text in the 802.11 </a:t>
            </a:r>
            <a:r>
              <a:rPr lang="en-GB" sz="2000" dirty="0" err="1"/>
              <a:t>TGbr</a:t>
            </a:r>
            <a:r>
              <a:rPr lang="en-GB" sz="2000" dirty="0"/>
              <a:t> SFD doc. 11-25/0941:</a:t>
            </a:r>
          </a:p>
          <a:p>
            <a:r>
              <a:rPr lang="en-GB" sz="2000" dirty="0"/>
              <a:t>3.2 Definitions specific to IEEE Std 802.11</a:t>
            </a:r>
          </a:p>
          <a:p>
            <a:r>
              <a:rPr lang="en-GB" sz="2000" dirty="0"/>
              <a:t>Insert the following definition in alphanumeric order as follows:</a:t>
            </a:r>
          </a:p>
          <a:p>
            <a:r>
              <a:rPr lang="en-GB" sz="2000" dirty="0"/>
              <a:t>Enhanced light communications station (ELC STA): A station (STA) that operates in the light band with operation in one or more of the following bands:</a:t>
            </a:r>
          </a:p>
          <a:p>
            <a:r>
              <a:rPr lang="en-GB" sz="2000" dirty="0"/>
              <a:t>•	800 nm – 1000 nm</a:t>
            </a:r>
          </a:p>
          <a:p>
            <a:r>
              <a:rPr lang="en-GB" sz="2000" dirty="0"/>
              <a:t>•	400 nm – 600 nm</a:t>
            </a:r>
          </a:p>
          <a:p>
            <a:r>
              <a:rPr lang="en-GB" sz="2000" dirty="0"/>
              <a:t>•	1200 nm – 1600 nm</a:t>
            </a:r>
          </a:p>
          <a:p>
            <a:endParaRPr lang="en-GB" sz="2000" dirty="0"/>
          </a:p>
          <a:p>
            <a:r>
              <a:rPr lang="en-GB" sz="2000" dirty="0"/>
              <a:t>Mover:</a:t>
            </a:r>
          </a:p>
          <a:p>
            <a:r>
              <a:rPr lang="en-GB" sz="2000" dirty="0"/>
              <a:t>Second:</a:t>
            </a:r>
          </a:p>
          <a:p>
            <a:r>
              <a:rPr lang="en-GB" sz="2000" dirty="0"/>
              <a:t>Results (Y/N/A) :</a:t>
            </a:r>
          </a:p>
        </p:txBody>
      </p:sp>
      <p:sp>
        <p:nvSpPr>
          <p:cNvPr id="4" name="Slide Number Placeholder 3">
            <a:extLst>
              <a:ext uri="{FF2B5EF4-FFF2-40B4-BE49-F238E27FC236}">
                <a16:creationId xmlns:a16="http://schemas.microsoft.com/office/drawing/2014/main" id="{2D4753BE-965E-7982-03BD-C316B586722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18A741C5-EC11-F40A-F63A-633914CEE848}"/>
              </a:ext>
            </a:extLst>
          </p:cNvPr>
          <p:cNvSpPr>
            <a:spLocks noGrp="1"/>
          </p:cNvSpPr>
          <p:nvPr>
            <p:ph type="ftr" idx="14"/>
          </p:nvPr>
        </p:nvSpPr>
        <p:spPr/>
        <p:txBody>
          <a:bodyPr/>
          <a:lstStyle/>
          <a:p>
            <a:r>
              <a:rPr lang="en-GB"/>
              <a:t>Mohamed Islim, pureLiFi</a:t>
            </a:r>
            <a:endParaRPr lang="en-GB" dirty="0"/>
          </a:p>
        </p:txBody>
      </p:sp>
    </p:spTree>
    <p:extLst>
      <p:ext uri="{BB962C8B-B14F-4D97-AF65-F5344CB8AC3E}">
        <p14:creationId xmlns:p14="http://schemas.microsoft.com/office/powerpoint/2010/main" val="282083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51CA-7D67-3512-3605-A21D81248766}"/>
              </a:ext>
            </a:extLst>
          </p:cNvPr>
          <p:cNvSpPr>
            <a:spLocks noGrp="1"/>
          </p:cNvSpPr>
          <p:nvPr>
            <p:ph type="title"/>
          </p:nvPr>
        </p:nvSpPr>
        <p:spPr/>
        <p:txBody>
          <a:bodyPr/>
          <a:lstStyle/>
          <a:p>
            <a:r>
              <a:rPr lang="en-GB" dirty="0"/>
              <a:t>Motion #11</a:t>
            </a:r>
          </a:p>
        </p:txBody>
      </p:sp>
      <p:sp>
        <p:nvSpPr>
          <p:cNvPr id="3" name="Content Placeholder 2">
            <a:extLst>
              <a:ext uri="{FF2B5EF4-FFF2-40B4-BE49-F238E27FC236}">
                <a16:creationId xmlns:a16="http://schemas.microsoft.com/office/drawing/2014/main" id="{094975A9-62A6-36C6-21CA-6E41D87ED630}"/>
              </a:ext>
            </a:extLst>
          </p:cNvPr>
          <p:cNvSpPr>
            <a:spLocks noGrp="1"/>
          </p:cNvSpPr>
          <p:nvPr>
            <p:ph idx="1"/>
          </p:nvPr>
        </p:nvSpPr>
        <p:spPr/>
        <p:txBody>
          <a:bodyPr/>
          <a:lstStyle/>
          <a:p>
            <a:r>
              <a:rPr lang="en-GB" sz="2000" dirty="0"/>
              <a:t>ELC PHY follows the RF to IF mapping defined in 33.2.3.4 for the wavelength band 800 nm to 1000 nm. In addition, it extends the frequency mapping to map RF channels from 6105 MHz to 6265 MHz to the IF range from 336 MHz to 496 </a:t>
            </a:r>
            <a:r>
              <a:rPr lang="en-GB" sz="2000" dirty="0" err="1"/>
              <a:t>MHz.</a:t>
            </a:r>
            <a:r>
              <a:rPr lang="en-GB" sz="2000" dirty="0"/>
              <a:t> </a:t>
            </a:r>
          </a:p>
          <a:p>
            <a:r>
              <a:rPr lang="en-GB" sz="2000" dirty="0"/>
              <a:t>The range includes channels with channel </a:t>
            </a:r>
            <a:r>
              <a:rPr lang="en-GB" sz="2000" dirty="0" err="1"/>
              <a:t>center</a:t>
            </a:r>
            <a:r>
              <a:rPr lang="en-GB" sz="2000" dirty="0"/>
              <a:t> frequency numbers from 33 to 61 in the U-NII-5 part of 6 GHz band. </a:t>
            </a:r>
          </a:p>
          <a:p>
            <a:r>
              <a:rPr lang="en-GB" sz="2000" dirty="0"/>
              <a:t>It also contains a 320 MHz channel with a channel </a:t>
            </a:r>
            <a:r>
              <a:rPr lang="en-GB" sz="2000" dirty="0" err="1"/>
              <a:t>center</a:t>
            </a:r>
            <a:r>
              <a:rPr lang="en-GB" sz="2000" dirty="0"/>
              <a:t> frequency numbered 31 in the 6 GHz band mapped to IF frequencies in the range 176 MHz to 496 MHz from RF frequencies in the range 5945 MHz to 6265 </a:t>
            </a:r>
            <a:r>
              <a:rPr lang="en-GB" sz="2000" dirty="0" err="1"/>
              <a:t>MHz.</a:t>
            </a:r>
            <a:endParaRPr lang="en-GB" sz="2000" dirty="0"/>
          </a:p>
          <a:p>
            <a:endParaRPr lang="en-GB" sz="2000" dirty="0"/>
          </a:p>
          <a:p>
            <a:r>
              <a:rPr lang="en-GB" sz="2000" dirty="0"/>
              <a:t>Mover:</a:t>
            </a:r>
          </a:p>
          <a:p>
            <a:r>
              <a:rPr lang="en-GB" sz="2000" dirty="0"/>
              <a:t>Second:</a:t>
            </a:r>
          </a:p>
          <a:p>
            <a:r>
              <a:rPr lang="en-GB" sz="2000" dirty="0"/>
              <a:t>Results (Y/N/A) :</a:t>
            </a:r>
          </a:p>
          <a:p>
            <a:endParaRPr lang="en-GB" sz="2000" dirty="0"/>
          </a:p>
        </p:txBody>
      </p:sp>
      <p:sp>
        <p:nvSpPr>
          <p:cNvPr id="4" name="Slide Number Placeholder 3">
            <a:extLst>
              <a:ext uri="{FF2B5EF4-FFF2-40B4-BE49-F238E27FC236}">
                <a16:creationId xmlns:a16="http://schemas.microsoft.com/office/drawing/2014/main" id="{D94D4224-6E19-BF11-F3D3-C403CE0EB4E1}"/>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8D95A5B2-C9B4-6E8B-F2E2-29CA304B3DF9}"/>
              </a:ext>
            </a:extLst>
          </p:cNvPr>
          <p:cNvSpPr>
            <a:spLocks noGrp="1"/>
          </p:cNvSpPr>
          <p:nvPr>
            <p:ph type="ftr" idx="14"/>
          </p:nvPr>
        </p:nvSpPr>
        <p:spPr/>
        <p:txBody>
          <a:bodyPr/>
          <a:lstStyle/>
          <a:p>
            <a:r>
              <a:rPr lang="en-GB"/>
              <a:t>Mohamed Islim, pureLiFi</a:t>
            </a:r>
            <a:endParaRPr lang="en-GB" dirty="0"/>
          </a:p>
        </p:txBody>
      </p:sp>
    </p:spTree>
    <p:extLst>
      <p:ext uri="{BB962C8B-B14F-4D97-AF65-F5344CB8AC3E}">
        <p14:creationId xmlns:p14="http://schemas.microsoft.com/office/powerpoint/2010/main" val="307669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1995-1EE4-019B-9F25-CCB13BF13B4C}"/>
              </a:ext>
            </a:extLst>
          </p:cNvPr>
          <p:cNvSpPr>
            <a:spLocks noGrp="1"/>
          </p:cNvSpPr>
          <p:nvPr>
            <p:ph type="title"/>
          </p:nvPr>
        </p:nvSpPr>
        <p:spPr/>
        <p:txBody>
          <a:bodyPr/>
          <a:lstStyle/>
          <a:p>
            <a:r>
              <a:rPr lang="en-GB" dirty="0"/>
              <a:t>Motion #12</a:t>
            </a:r>
          </a:p>
        </p:txBody>
      </p:sp>
      <p:sp>
        <p:nvSpPr>
          <p:cNvPr id="3" name="Content Placeholder 2">
            <a:extLst>
              <a:ext uri="{FF2B5EF4-FFF2-40B4-BE49-F238E27FC236}">
                <a16:creationId xmlns:a16="http://schemas.microsoft.com/office/drawing/2014/main" id="{39CA9BE4-CF82-0D97-F8FC-BC0EA4BA99DA}"/>
              </a:ext>
            </a:extLst>
          </p:cNvPr>
          <p:cNvSpPr>
            <a:spLocks noGrp="1"/>
          </p:cNvSpPr>
          <p:nvPr>
            <p:ph idx="1"/>
          </p:nvPr>
        </p:nvSpPr>
        <p:spPr/>
        <p:txBody>
          <a:bodyPr/>
          <a:lstStyle/>
          <a:p>
            <a:r>
              <a:rPr lang="en-GB" dirty="0"/>
              <a:t>ELC PHY maps non-overlapping RF channels for the new ELC wavelength bands as follows:</a:t>
            </a:r>
          </a:p>
          <a:p>
            <a:pPr lvl="1">
              <a:buFont typeface="Arial" panose="020B0604020202020204" pitchFamily="34" charset="0"/>
              <a:buChar char="•"/>
            </a:pPr>
            <a:r>
              <a:rPr lang="en-GB" b="1" dirty="0"/>
              <a:t>RF channels from 6265 to 6585 MHz to be mapped to the new 1200 nm -1600 nm wavelength  band from IF 16 MHz to 336 </a:t>
            </a:r>
            <a:r>
              <a:rPr lang="en-GB" b="1" dirty="0" err="1"/>
              <a:t>MHz.</a:t>
            </a:r>
            <a:r>
              <a:rPr lang="en-GB" b="1" dirty="0"/>
              <a:t> </a:t>
            </a:r>
          </a:p>
          <a:p>
            <a:pPr lvl="1">
              <a:buFont typeface="Arial" panose="020B0604020202020204" pitchFamily="34" charset="0"/>
              <a:buChar char="•"/>
            </a:pPr>
            <a:r>
              <a:rPr lang="en-GB" b="1" dirty="0"/>
              <a:t>RF channels from 6585 to 7125 MHz to be mapped to the new 400 nm -600 nm wavelength band. </a:t>
            </a:r>
          </a:p>
          <a:p>
            <a:pPr lvl="1">
              <a:buFont typeface="Arial" panose="020B0604020202020204" pitchFamily="34" charset="0"/>
              <a:buChar char="•"/>
            </a:pPr>
            <a:endParaRPr lang="en-GB" b="1" dirty="0"/>
          </a:p>
          <a:p>
            <a:r>
              <a:rPr lang="en-GB" sz="2000" dirty="0"/>
              <a:t>Mover:</a:t>
            </a:r>
          </a:p>
          <a:p>
            <a:r>
              <a:rPr lang="en-GB" sz="2000" dirty="0"/>
              <a:t>Second:</a:t>
            </a:r>
          </a:p>
          <a:p>
            <a:r>
              <a:rPr lang="en-GB" sz="2000" dirty="0"/>
              <a:t>Results (Y/N/A) :</a:t>
            </a:r>
          </a:p>
        </p:txBody>
      </p:sp>
      <p:sp>
        <p:nvSpPr>
          <p:cNvPr id="4" name="Slide Number Placeholder 3">
            <a:extLst>
              <a:ext uri="{FF2B5EF4-FFF2-40B4-BE49-F238E27FC236}">
                <a16:creationId xmlns:a16="http://schemas.microsoft.com/office/drawing/2014/main" id="{6621C018-2308-0194-BBA8-CE9C9A09DD3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CABC3871-29EB-A0DF-B795-567029B63228}"/>
              </a:ext>
            </a:extLst>
          </p:cNvPr>
          <p:cNvSpPr>
            <a:spLocks noGrp="1"/>
          </p:cNvSpPr>
          <p:nvPr>
            <p:ph type="ftr" idx="14"/>
          </p:nvPr>
        </p:nvSpPr>
        <p:spPr/>
        <p:txBody>
          <a:bodyPr/>
          <a:lstStyle/>
          <a:p>
            <a:r>
              <a:rPr lang="en-GB"/>
              <a:t>Mohamed Islim, pureLiFi</a:t>
            </a:r>
            <a:endParaRPr lang="en-GB" dirty="0"/>
          </a:p>
        </p:txBody>
      </p:sp>
    </p:spTree>
    <p:extLst>
      <p:ext uri="{BB962C8B-B14F-4D97-AF65-F5344CB8AC3E}">
        <p14:creationId xmlns:p14="http://schemas.microsoft.com/office/powerpoint/2010/main" val="376461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7378-42B3-F659-336C-F7CA76F6D07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CD96E535-2C4F-942A-572E-C35DC12285FC}"/>
              </a:ext>
            </a:extLst>
          </p:cNvPr>
          <p:cNvSpPr>
            <a:spLocks noGrp="1"/>
          </p:cNvSpPr>
          <p:nvPr>
            <p:ph idx="1"/>
          </p:nvPr>
        </p:nvSpPr>
        <p:spPr/>
        <p:txBody>
          <a:bodyPr/>
          <a:lstStyle/>
          <a:p>
            <a:r>
              <a:rPr lang="en-GB" sz="1800" b="0" dirty="0"/>
              <a:t>[1] Slides 4 and 10, IEEE Standard for Information Technology--Telecommunications and Information Exchange between Systems Local and Metropolitan Area Networks--Specific Requirements Part 11: Wireless LAN Medium Access Control (MAC) and Physical Layer (PHY) Specifications Amendment 6: Light Communications," in </a:t>
            </a:r>
            <a:r>
              <a:rPr lang="en-GB" sz="1800" b="0" i="1" dirty="0"/>
              <a:t>IEEE Std 802.11bb-2023 (Amendment to IEEE Std 802.11-2020 as amended by IEEE Std 802.11ax-2021, IEEE Std 802.11ay-2021, IEEE Std 802.11ba-2021, IEEE Std 802.11az-2022, IEEE Std 802.11-2020/Cor 1-2022, and IEEE Std 802.11bd-2023)</a:t>
            </a:r>
            <a:r>
              <a:rPr lang="en-GB" sz="1800" b="0" dirty="0"/>
              <a:t> , vol., no., pp.1-37, 10 Nov. 2023, </a:t>
            </a:r>
            <a:r>
              <a:rPr lang="en-GB" sz="1800" b="0" dirty="0" err="1"/>
              <a:t>doi</a:t>
            </a:r>
            <a:r>
              <a:rPr lang="en-GB" sz="1800" b="0" dirty="0"/>
              <a:t>: 10.1109/IEEESTD.2024.10315104.</a:t>
            </a:r>
            <a:endParaRPr lang="en-GB" sz="1100" dirty="0"/>
          </a:p>
        </p:txBody>
      </p:sp>
      <p:sp>
        <p:nvSpPr>
          <p:cNvPr id="4" name="Slide Number Placeholder 3">
            <a:extLst>
              <a:ext uri="{FF2B5EF4-FFF2-40B4-BE49-F238E27FC236}">
                <a16:creationId xmlns:a16="http://schemas.microsoft.com/office/drawing/2014/main" id="{7EB4AEF0-379D-881A-4954-524C69C736C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1C1B847E-C320-81AB-599D-5D2D8AAA1C0A}"/>
              </a:ext>
            </a:extLst>
          </p:cNvPr>
          <p:cNvSpPr>
            <a:spLocks noGrp="1"/>
          </p:cNvSpPr>
          <p:nvPr>
            <p:ph type="ftr" idx="14"/>
          </p:nvPr>
        </p:nvSpPr>
        <p:spPr/>
        <p:txBody>
          <a:bodyPr/>
          <a:lstStyle/>
          <a:p>
            <a:r>
              <a:rPr lang="en-GB"/>
              <a:t>Mohamed Islim, pureLiFi</a:t>
            </a:r>
            <a:endParaRPr lang="en-GB" dirty="0"/>
          </a:p>
        </p:txBody>
      </p:sp>
    </p:spTree>
    <p:extLst>
      <p:ext uri="{BB962C8B-B14F-4D97-AF65-F5344CB8AC3E}">
        <p14:creationId xmlns:p14="http://schemas.microsoft.com/office/powerpoint/2010/main" val="284645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5" name="Footer Placeholder 4"/>
          <p:cNvSpPr>
            <a:spLocks noGrp="1"/>
          </p:cNvSpPr>
          <p:nvPr>
            <p:ph type="ftr" idx="14"/>
          </p:nvPr>
        </p:nvSpPr>
        <p:spPr/>
        <p:txBody>
          <a:bodyPr/>
          <a:lstStyle/>
          <a:p>
            <a:r>
              <a:rPr lang="en-GB"/>
              <a:t>Mohamed Islim, pureLiFi</a:t>
            </a:r>
            <a:endParaRPr lang="en-GB" dirty="0"/>
          </a:p>
        </p:txBody>
      </p:sp>
      <p:sp>
        <p:nvSpPr>
          <p:cNvPr id="2" name="Slide Number Placeholder 1">
            <a:extLst>
              <a:ext uri="{FF2B5EF4-FFF2-40B4-BE49-F238E27FC236}">
                <a16:creationId xmlns:a16="http://schemas.microsoft.com/office/drawing/2014/main" id="{E0445868-DCFF-C75F-4CEB-B2C3561D0EC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6" name="Rectangle 2">
            <a:extLst>
              <a:ext uri="{FF2B5EF4-FFF2-40B4-BE49-F238E27FC236}">
                <a16:creationId xmlns:a16="http://schemas.microsoft.com/office/drawing/2014/main" id="{B904C7E2-8E41-3B24-8DC8-2EED5F64D2A9}"/>
              </a:ext>
            </a:extLst>
          </p:cNvPr>
          <p:cNvSpPr txBox="1">
            <a:spLocks noChangeArrowheads="1"/>
          </p:cNvSpPr>
          <p:nvPr/>
        </p:nvSpPr>
        <p:spPr bwMode="auto">
          <a:xfrm>
            <a:off x="900358" y="249163"/>
            <a:ext cx="1080120" cy="4762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Jul 2025</a:t>
            </a:r>
            <a:endParaRPr lang="en-GB" sz="1600" b="0" kern="0" dirty="0"/>
          </a:p>
        </p:txBody>
      </p:sp>
      <p:sp>
        <p:nvSpPr>
          <p:cNvPr id="3" name="Rectangle 2">
            <a:extLst>
              <a:ext uri="{FF2B5EF4-FFF2-40B4-BE49-F238E27FC236}">
                <a16:creationId xmlns:a16="http://schemas.microsoft.com/office/drawing/2014/main" id="{B8D952BD-92B5-B876-D070-D223290D2BD0}"/>
              </a:ext>
            </a:extLst>
          </p:cNvPr>
          <p:cNvSpPr>
            <a:spLocks noGrp="1" noChangeArrowheads="1"/>
          </p:cNvSpPr>
          <p:nvPr/>
        </p:nvSpPr>
        <p:spPr bwMode="auto">
          <a:xfrm>
            <a:off x="893217" y="1628800"/>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This presentation proposes a new channelisation of enhanced light communication, which supports RF-to-IF mapping of the entire 6GHz RF band for three optical bands with different wavelength ranges.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00B1-412D-B7B4-34FD-2DC6B3305A71}"/>
              </a:ext>
            </a:extLst>
          </p:cNvPr>
          <p:cNvSpPr>
            <a:spLocks noGrp="1"/>
          </p:cNvSpPr>
          <p:nvPr>
            <p:ph type="title"/>
          </p:nvPr>
        </p:nvSpPr>
        <p:spPr>
          <a:xfrm>
            <a:off x="914401" y="685801"/>
            <a:ext cx="10361084" cy="798983"/>
          </a:xfrm>
        </p:spPr>
        <p:txBody>
          <a:bodyPr/>
          <a:lstStyle/>
          <a:p>
            <a:r>
              <a:rPr lang="en-GB" dirty="0"/>
              <a:t>Extending into the 6GHz band</a:t>
            </a:r>
          </a:p>
        </p:txBody>
      </p:sp>
      <p:sp>
        <p:nvSpPr>
          <p:cNvPr id="4" name="Slide Number Placeholder 3">
            <a:extLst>
              <a:ext uri="{FF2B5EF4-FFF2-40B4-BE49-F238E27FC236}">
                <a16:creationId xmlns:a16="http://schemas.microsoft.com/office/drawing/2014/main" id="{8AA20BA0-CD90-433E-8C65-91B39F45DD2F}"/>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60941C73-9E34-4A03-768C-9FACE80360BE}"/>
              </a:ext>
            </a:extLst>
          </p:cNvPr>
          <p:cNvSpPr>
            <a:spLocks noGrp="1"/>
          </p:cNvSpPr>
          <p:nvPr>
            <p:ph type="ftr" idx="14"/>
          </p:nvPr>
        </p:nvSpPr>
        <p:spPr/>
        <p:txBody>
          <a:bodyPr/>
          <a:lstStyle/>
          <a:p>
            <a:r>
              <a:rPr lang="en-GB"/>
              <a:t>Mohamed Islim, pureLiFi</a:t>
            </a:r>
            <a:endParaRPr lang="en-GB" dirty="0"/>
          </a:p>
        </p:txBody>
      </p:sp>
      <p:sp>
        <p:nvSpPr>
          <p:cNvPr id="10" name="矩形 15">
            <a:extLst>
              <a:ext uri="{FF2B5EF4-FFF2-40B4-BE49-F238E27FC236}">
                <a16:creationId xmlns:a16="http://schemas.microsoft.com/office/drawing/2014/main" id="{DA4E364E-0DFF-C900-507C-81F2A77F66D6}"/>
              </a:ext>
            </a:extLst>
          </p:cNvPr>
          <p:cNvSpPr/>
          <p:nvPr/>
        </p:nvSpPr>
        <p:spPr>
          <a:xfrm>
            <a:off x="1228695" y="1761942"/>
            <a:ext cx="1736710" cy="1568904"/>
          </a:xfrm>
          <a:prstGeom prst="rect">
            <a:avLst/>
          </a:prstGeom>
          <a:noFill/>
          <a:ln w="28575">
            <a:solidFill>
              <a:schemeClr val="accent5"/>
            </a:solidFill>
            <a:prstDash val="sysDash"/>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36000" tIns="36000" rIns="36000" bIns="36000" rtlCol="0" anchor="ctr"/>
          <a:lstStyle/>
          <a:p>
            <a:pPr marL="0" indent="0" algn="ctr" defTabSz="533400">
              <a:spcBef>
                <a:spcPct val="0"/>
              </a:spcBef>
              <a:spcAft>
                <a:spcPct val="35000"/>
              </a:spcAft>
              <a:buNone/>
            </a:pPr>
            <a:endParaRPr lang="zh-CN" altLang="en-US" sz="1600" kern="1200">
              <a:solidFill>
                <a:schemeClr val="tx1"/>
              </a:solidFill>
            </a:endParaRPr>
          </a:p>
        </p:txBody>
      </p:sp>
      <p:sp>
        <p:nvSpPr>
          <p:cNvPr id="11" name="矩形 18">
            <a:extLst>
              <a:ext uri="{FF2B5EF4-FFF2-40B4-BE49-F238E27FC236}">
                <a16:creationId xmlns:a16="http://schemas.microsoft.com/office/drawing/2014/main" id="{C67C00FA-5F4A-93DC-01D6-D9DE8659E8AA}"/>
              </a:ext>
            </a:extLst>
          </p:cNvPr>
          <p:cNvSpPr/>
          <p:nvPr/>
        </p:nvSpPr>
        <p:spPr>
          <a:xfrm>
            <a:off x="2991571" y="2284784"/>
            <a:ext cx="1720087" cy="523220"/>
          </a:xfrm>
          <a:prstGeom prst="rect">
            <a:avLst/>
          </a:prstGeom>
          <a:noFill/>
        </p:spPr>
        <p:txBody>
          <a:bodyPr wrap="none" lIns="91440" tIns="45720" rIns="91440" bIns="45720">
            <a:spAutoFit/>
          </a:bodyPr>
          <a:lstStyle/>
          <a:p>
            <a:pPr algn="ctr"/>
            <a:r>
              <a:rPr lang="en-GB" altLang="zh-CN" sz="1400" b="0" cap="none" spc="0" dirty="0">
                <a:ln w="0"/>
                <a:solidFill>
                  <a:schemeClr val="accent1"/>
                </a:solidFill>
                <a:effectLst>
                  <a:outerShdw blurRad="38100" dist="25400" dir="5400000" algn="ctr" rotWithShape="0">
                    <a:srgbClr val="6E747A">
                      <a:alpha val="43000"/>
                    </a:srgbClr>
                  </a:outerShdw>
                </a:effectLst>
              </a:rPr>
              <a:t>5GHz band 802.11bb</a:t>
            </a:r>
          </a:p>
          <a:p>
            <a:pPr algn="ctr"/>
            <a:r>
              <a:rPr lang="en-GB" altLang="zh-CN" sz="1400" b="0" cap="none" spc="0" dirty="0">
                <a:ln w="0"/>
                <a:solidFill>
                  <a:schemeClr val="accent1"/>
                </a:solidFill>
                <a:effectLst>
                  <a:outerShdw blurRad="38100" dist="25400" dir="5400000" algn="ctr" rotWithShape="0">
                    <a:srgbClr val="6E747A">
                      <a:alpha val="43000"/>
                    </a:srgbClr>
                  </a:outerShdw>
                </a:effectLst>
              </a:rPr>
              <a:t>channelisation</a:t>
            </a:r>
            <a:endParaRPr lang="zh-CN" altLang="en-US" sz="1400" b="0" cap="none" spc="0" dirty="0">
              <a:ln w="0"/>
              <a:solidFill>
                <a:schemeClr val="accent1"/>
              </a:solidFill>
              <a:effectLst>
                <a:outerShdw blurRad="38100" dist="25400" dir="5400000" algn="ctr" rotWithShape="0">
                  <a:srgbClr val="6E747A">
                    <a:alpha val="43000"/>
                  </a:srgbClr>
                </a:outerShdw>
              </a:effectLst>
            </a:endParaRPr>
          </a:p>
        </p:txBody>
      </p:sp>
      <p:pic>
        <p:nvPicPr>
          <p:cNvPr id="12" name="图片 11" descr="图示&#10;&#10;AI 生成的内容可能不正确。">
            <a:extLst>
              <a:ext uri="{FF2B5EF4-FFF2-40B4-BE49-F238E27FC236}">
                <a16:creationId xmlns:a16="http://schemas.microsoft.com/office/drawing/2014/main" id="{5DC3A2E4-BA6F-F97F-DBC6-276E688FE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545918"/>
            <a:ext cx="2414021" cy="1965964"/>
          </a:xfrm>
          <a:prstGeom prst="rect">
            <a:avLst/>
          </a:prstGeom>
        </p:spPr>
      </p:pic>
      <p:pic>
        <p:nvPicPr>
          <p:cNvPr id="16" name="内容占位符 15" descr="电脑萤幕画面&#10;&#10;AI 生成的内容可能不正确。">
            <a:extLst>
              <a:ext uri="{FF2B5EF4-FFF2-40B4-BE49-F238E27FC236}">
                <a16:creationId xmlns:a16="http://schemas.microsoft.com/office/drawing/2014/main" id="{1F7D8BCF-A487-DA6B-8CA4-10EFC40DE6D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352" y="3771899"/>
            <a:ext cx="11737304" cy="2573450"/>
          </a:xfrm>
        </p:spPr>
      </p:pic>
      <p:sp>
        <p:nvSpPr>
          <p:cNvPr id="9" name="矩形 18">
            <a:extLst>
              <a:ext uri="{FF2B5EF4-FFF2-40B4-BE49-F238E27FC236}">
                <a16:creationId xmlns:a16="http://schemas.microsoft.com/office/drawing/2014/main" id="{C4805ED0-CC00-002E-79AE-ECB6E0EA52E7}"/>
              </a:ext>
            </a:extLst>
          </p:cNvPr>
          <p:cNvSpPr/>
          <p:nvPr/>
        </p:nvSpPr>
        <p:spPr>
          <a:xfrm>
            <a:off x="833827" y="3954684"/>
            <a:ext cx="1223412" cy="738664"/>
          </a:xfrm>
          <a:prstGeom prst="rect">
            <a:avLst/>
          </a:prstGeom>
          <a:noFill/>
        </p:spPr>
        <p:txBody>
          <a:bodyPr wrap="none" lIns="91440" tIns="45720" rIns="91440" bIns="45720">
            <a:spAutoFit/>
          </a:bodyPr>
          <a:lstStyle/>
          <a:p>
            <a:pPr algn="ctr"/>
            <a:r>
              <a:rPr lang="en-GB" altLang="zh-CN" sz="1400" b="0" cap="none" spc="0" dirty="0">
                <a:ln w="0"/>
                <a:solidFill>
                  <a:schemeClr val="accent1"/>
                </a:solidFill>
                <a:effectLst>
                  <a:outerShdw blurRad="38100" dist="25400" dir="5400000" algn="ctr" rotWithShape="0">
                    <a:srgbClr val="6E747A">
                      <a:alpha val="43000"/>
                    </a:srgbClr>
                  </a:outerShdw>
                </a:effectLst>
              </a:rPr>
              <a:t>6GHz band </a:t>
            </a:r>
          </a:p>
          <a:p>
            <a:pPr algn="ctr"/>
            <a:r>
              <a:rPr lang="en-GB" altLang="zh-CN" sz="1400" b="0" cap="none" spc="0" dirty="0">
                <a:ln w="0"/>
                <a:solidFill>
                  <a:schemeClr val="accent1"/>
                </a:solidFill>
                <a:effectLst>
                  <a:outerShdw blurRad="38100" dist="25400" dir="5400000" algn="ctr" rotWithShape="0">
                    <a:srgbClr val="6E747A">
                      <a:alpha val="43000"/>
                    </a:srgbClr>
                  </a:outerShdw>
                </a:effectLst>
              </a:rPr>
              <a:t>802.11bb</a:t>
            </a:r>
          </a:p>
          <a:p>
            <a:pPr algn="ctr"/>
            <a:r>
              <a:rPr lang="en-GB" altLang="zh-CN" sz="1400" b="0" cap="none" spc="0" dirty="0">
                <a:ln w="0"/>
                <a:solidFill>
                  <a:schemeClr val="accent1"/>
                </a:solidFill>
                <a:effectLst>
                  <a:outerShdw blurRad="38100" dist="25400" dir="5400000" algn="ctr" rotWithShape="0">
                    <a:srgbClr val="6E747A">
                      <a:alpha val="43000"/>
                    </a:srgbClr>
                  </a:outerShdw>
                </a:effectLst>
              </a:rPr>
              <a:t>channelisation</a:t>
            </a:r>
            <a:endParaRPr lang="zh-CN" altLang="en-US" sz="1400" b="0" cap="none" spc="0" dirty="0">
              <a:ln w="0"/>
              <a:solidFill>
                <a:schemeClr val="accent1"/>
              </a:solidFill>
              <a:effectLst>
                <a:outerShdw blurRad="38100" dist="25400" dir="5400000" algn="ctr" rotWithShape="0">
                  <a:srgbClr val="6E747A">
                    <a:alpha val="43000"/>
                  </a:srgbClr>
                </a:outerShdw>
              </a:effectLst>
            </a:endParaRPr>
          </a:p>
        </p:txBody>
      </p:sp>
      <p:sp>
        <p:nvSpPr>
          <p:cNvPr id="17" name="矩形 15">
            <a:extLst>
              <a:ext uri="{FF2B5EF4-FFF2-40B4-BE49-F238E27FC236}">
                <a16:creationId xmlns:a16="http://schemas.microsoft.com/office/drawing/2014/main" id="{FDB53443-4DF4-78AC-DDE3-D331851BAABF}"/>
              </a:ext>
            </a:extLst>
          </p:cNvPr>
          <p:cNvSpPr/>
          <p:nvPr/>
        </p:nvSpPr>
        <p:spPr>
          <a:xfrm>
            <a:off x="2207568" y="3954684"/>
            <a:ext cx="9577064" cy="2217514"/>
          </a:xfrm>
          <a:prstGeom prst="rect">
            <a:avLst/>
          </a:prstGeom>
          <a:noFill/>
          <a:ln w="28575">
            <a:solidFill>
              <a:srgbClr val="FF0000"/>
            </a:solidFill>
            <a:prstDash val="sysDash"/>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36000" tIns="36000" rIns="36000" bIns="36000" rtlCol="0" anchor="ctr"/>
          <a:lstStyle/>
          <a:p>
            <a:pPr marL="0" indent="0" algn="ctr" defTabSz="533400">
              <a:spcBef>
                <a:spcPct val="0"/>
              </a:spcBef>
              <a:spcAft>
                <a:spcPct val="35000"/>
              </a:spcAft>
              <a:buNone/>
            </a:pPr>
            <a:endParaRPr lang="zh-CN" altLang="en-US" sz="1600" kern="1200">
              <a:solidFill>
                <a:schemeClr val="tx1"/>
              </a:solidFill>
            </a:endParaRPr>
          </a:p>
        </p:txBody>
      </p:sp>
      <p:sp>
        <p:nvSpPr>
          <p:cNvPr id="18" name="矩形 18">
            <a:extLst>
              <a:ext uri="{FF2B5EF4-FFF2-40B4-BE49-F238E27FC236}">
                <a16:creationId xmlns:a16="http://schemas.microsoft.com/office/drawing/2014/main" id="{70F4CFED-90A7-CA1E-DB1B-1996AC53DD2F}"/>
              </a:ext>
            </a:extLst>
          </p:cNvPr>
          <p:cNvSpPr/>
          <p:nvPr/>
        </p:nvSpPr>
        <p:spPr>
          <a:xfrm>
            <a:off x="4666087" y="3581874"/>
            <a:ext cx="4600683" cy="307777"/>
          </a:xfrm>
          <a:prstGeom prst="rect">
            <a:avLst/>
          </a:prstGeom>
          <a:noFill/>
        </p:spPr>
        <p:txBody>
          <a:bodyPr wrap="none" lIns="91440" tIns="45720" rIns="91440" bIns="45720">
            <a:spAutoFit/>
          </a:bodyPr>
          <a:lstStyle/>
          <a:p>
            <a:pPr algn="ctr"/>
            <a:r>
              <a:rPr lang="en-GB" altLang="zh-CN" sz="1400" b="0" cap="none" spc="0" dirty="0">
                <a:ln w="0"/>
                <a:solidFill>
                  <a:srgbClr val="FF0000"/>
                </a:solidFill>
                <a:effectLst>
                  <a:outerShdw blurRad="38100" dist="25400" dir="5400000" algn="ctr" rotWithShape="0">
                    <a:srgbClr val="6E747A">
                      <a:alpha val="43000"/>
                    </a:srgbClr>
                  </a:outerShdw>
                </a:effectLst>
              </a:rPr>
              <a:t>6GHz band channels not included in 802.11bb channelisation</a:t>
            </a:r>
            <a:endParaRPr lang="zh-CN" altLang="en-US" sz="1400" b="0" cap="none" spc="0" dirty="0">
              <a:ln w="0"/>
              <a:solidFill>
                <a:srgbClr val="FF0000"/>
              </a:solidFill>
              <a:effectLst>
                <a:outerShdw blurRad="38100" dist="25400" dir="5400000" algn="ctr" rotWithShape="0">
                  <a:srgbClr val="6E747A">
                    <a:alpha val="43000"/>
                  </a:srgbClr>
                </a:outerShdw>
              </a:effectLst>
            </a:endParaRPr>
          </a:p>
        </p:txBody>
      </p:sp>
      <p:sp>
        <p:nvSpPr>
          <p:cNvPr id="8" name="矩形 15">
            <a:extLst>
              <a:ext uri="{FF2B5EF4-FFF2-40B4-BE49-F238E27FC236}">
                <a16:creationId xmlns:a16="http://schemas.microsoft.com/office/drawing/2014/main" id="{A565E949-A9DF-3E52-1F4B-59198C5BFA9C}"/>
              </a:ext>
            </a:extLst>
          </p:cNvPr>
          <p:cNvSpPr/>
          <p:nvPr/>
        </p:nvSpPr>
        <p:spPr>
          <a:xfrm>
            <a:off x="695400" y="4693348"/>
            <a:ext cx="1584176" cy="1484665"/>
          </a:xfrm>
          <a:prstGeom prst="rect">
            <a:avLst/>
          </a:prstGeom>
          <a:noFill/>
          <a:ln w="28575">
            <a:solidFill>
              <a:schemeClr val="accent5"/>
            </a:solidFill>
            <a:prstDash val="sysDash"/>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36000" tIns="36000" rIns="36000" bIns="36000" rtlCol="0" anchor="ctr"/>
          <a:lstStyle/>
          <a:p>
            <a:pPr marL="0" indent="0" algn="ctr" defTabSz="533400">
              <a:spcBef>
                <a:spcPct val="0"/>
              </a:spcBef>
              <a:spcAft>
                <a:spcPct val="35000"/>
              </a:spcAft>
              <a:buNone/>
            </a:pPr>
            <a:endParaRPr lang="zh-CN" altLang="en-US" sz="1600" kern="1200">
              <a:solidFill>
                <a:schemeClr val="tx1"/>
              </a:solidFill>
            </a:endParaRPr>
          </a:p>
        </p:txBody>
      </p:sp>
    </p:spTree>
    <p:extLst>
      <p:ext uri="{BB962C8B-B14F-4D97-AF65-F5344CB8AC3E}">
        <p14:creationId xmlns:p14="http://schemas.microsoft.com/office/powerpoint/2010/main" val="188792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3109F-F3BA-EFD2-0499-7CDF20D126CF}"/>
              </a:ext>
            </a:extLst>
          </p:cNvPr>
          <p:cNvSpPr>
            <a:spLocks noGrp="1"/>
          </p:cNvSpPr>
          <p:nvPr>
            <p:ph type="title"/>
          </p:nvPr>
        </p:nvSpPr>
        <p:spPr>
          <a:xfrm>
            <a:off x="7032104" y="1251789"/>
            <a:ext cx="4536504" cy="748625"/>
          </a:xfrm>
        </p:spPr>
        <p:txBody>
          <a:bodyPr/>
          <a:lstStyle/>
          <a:p>
            <a:r>
              <a:rPr lang="en-GB" altLang="zh-CN" dirty="0"/>
              <a:t>802.11bb 800 nm -1000 nm band channelization</a:t>
            </a:r>
            <a:endParaRPr lang="zh-CN" altLang="en-US" dirty="0"/>
          </a:p>
        </p:txBody>
      </p:sp>
      <p:sp>
        <p:nvSpPr>
          <p:cNvPr id="4" name="Footer Placeholder 3">
            <a:extLst>
              <a:ext uri="{FF2B5EF4-FFF2-40B4-BE49-F238E27FC236}">
                <a16:creationId xmlns:a16="http://schemas.microsoft.com/office/drawing/2014/main" id="{C415A9B2-0924-08FB-364F-58A537EEF943}"/>
              </a:ext>
            </a:extLst>
          </p:cNvPr>
          <p:cNvSpPr>
            <a:spLocks noGrp="1"/>
          </p:cNvSpPr>
          <p:nvPr>
            <p:ph type="ftr" idx="11"/>
          </p:nvPr>
        </p:nvSpPr>
        <p:spPr/>
        <p:txBody>
          <a:bodyPr/>
          <a:lstStyle/>
          <a:p>
            <a:r>
              <a:rPr lang="en-GB"/>
              <a:t>Mohamed Islim, pureLiFi</a:t>
            </a:r>
          </a:p>
        </p:txBody>
      </p:sp>
      <p:sp>
        <p:nvSpPr>
          <p:cNvPr id="6" name="Slide Number Placeholder 5">
            <a:extLst>
              <a:ext uri="{FF2B5EF4-FFF2-40B4-BE49-F238E27FC236}">
                <a16:creationId xmlns:a16="http://schemas.microsoft.com/office/drawing/2014/main" id="{A8929DCD-BBE6-3172-A282-F922E2CD0AC7}"/>
              </a:ext>
            </a:extLst>
          </p:cNvPr>
          <p:cNvSpPr>
            <a:spLocks noGrp="1"/>
          </p:cNvSpPr>
          <p:nvPr>
            <p:ph type="sldNum" idx="12"/>
          </p:nvPr>
        </p:nvSpPr>
        <p:spPr/>
        <p:txBody>
          <a:bodyPr/>
          <a:lstStyle/>
          <a:p>
            <a:r>
              <a:rPr lang="en-GB"/>
              <a:t>Slide </a:t>
            </a:r>
            <a:fld id="{1CD163DD-D5E7-41DA-95F2-71530C24F8C3}" type="slidenum">
              <a:rPr lang="en-GB" smtClean="0"/>
              <a:pPr/>
              <a:t>4</a:t>
            </a:fld>
            <a:endParaRPr lang="en-GB"/>
          </a:p>
        </p:txBody>
      </p:sp>
      <p:sp>
        <p:nvSpPr>
          <p:cNvPr id="7" name="Rectangle 2">
            <a:extLst>
              <a:ext uri="{FF2B5EF4-FFF2-40B4-BE49-F238E27FC236}">
                <a16:creationId xmlns:a16="http://schemas.microsoft.com/office/drawing/2014/main" id="{4FDA3AE5-DFD1-77D4-287A-EA3ABE2D197B}"/>
              </a:ext>
            </a:extLst>
          </p:cNvPr>
          <p:cNvSpPr txBox="1">
            <a:spLocks noChangeArrowheads="1"/>
          </p:cNvSpPr>
          <p:nvPr/>
        </p:nvSpPr>
        <p:spPr bwMode="auto">
          <a:xfrm>
            <a:off x="900358" y="249163"/>
            <a:ext cx="1080120" cy="4762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Jul 2025</a:t>
            </a:r>
            <a:endParaRPr lang="en-GB" sz="1600" b="0" kern="0" dirty="0"/>
          </a:p>
        </p:txBody>
      </p:sp>
      <p:pic>
        <p:nvPicPr>
          <p:cNvPr id="13" name="Picture 12">
            <a:extLst>
              <a:ext uri="{FF2B5EF4-FFF2-40B4-BE49-F238E27FC236}">
                <a16:creationId xmlns:a16="http://schemas.microsoft.com/office/drawing/2014/main" id="{4D88C799-4570-3A08-770E-279EDFB65342}"/>
              </a:ext>
            </a:extLst>
          </p:cNvPr>
          <p:cNvPicPr>
            <a:picLocks noChangeAspect="1"/>
          </p:cNvPicPr>
          <p:nvPr/>
        </p:nvPicPr>
        <p:blipFill>
          <a:blip r:embed="rId3"/>
          <a:stretch>
            <a:fillRect/>
          </a:stretch>
        </p:blipFill>
        <p:spPr>
          <a:xfrm>
            <a:off x="983280" y="725413"/>
            <a:ext cx="4810038" cy="5602496"/>
          </a:xfrm>
          <a:prstGeom prst="rect">
            <a:avLst/>
          </a:prstGeom>
        </p:spPr>
      </p:pic>
      <p:sp>
        <p:nvSpPr>
          <p:cNvPr id="14" name="TextBox 13">
            <a:extLst>
              <a:ext uri="{FF2B5EF4-FFF2-40B4-BE49-F238E27FC236}">
                <a16:creationId xmlns:a16="http://schemas.microsoft.com/office/drawing/2014/main" id="{5CA1FA2A-C1A2-F0C9-4F39-F967272D21DD}"/>
              </a:ext>
            </a:extLst>
          </p:cNvPr>
          <p:cNvSpPr txBox="1"/>
          <p:nvPr/>
        </p:nvSpPr>
        <p:spPr>
          <a:xfrm>
            <a:off x="5876240" y="2276872"/>
            <a:ext cx="6214954" cy="3046988"/>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tx1"/>
                </a:solidFill>
              </a:rPr>
              <a:t>Supports the 5 GHz band and extends to the lower 6 GHz band (up to 6105 MHz)[1]. </a:t>
            </a:r>
          </a:p>
          <a:p>
            <a:pPr marL="342900" indent="-342900">
              <a:buFont typeface="Arial" panose="020B0604020202020204" pitchFamily="34" charset="0"/>
              <a:buChar char="•"/>
            </a:pPr>
            <a:r>
              <a:rPr lang="en-GB" dirty="0">
                <a:solidFill>
                  <a:schemeClr val="tx1"/>
                </a:solidFill>
              </a:rPr>
              <a:t>2 x160 MHz bands. </a:t>
            </a:r>
          </a:p>
          <a:p>
            <a:pPr marL="342900" indent="-342900">
              <a:buFont typeface="Arial" panose="020B0604020202020204" pitchFamily="34" charset="0"/>
              <a:buChar char="•"/>
            </a:pPr>
            <a:r>
              <a:rPr lang="en-GB" dirty="0">
                <a:solidFill>
                  <a:schemeClr val="tx1"/>
                </a:solidFill>
              </a:rPr>
              <a:t>No 320 MHz bands. </a:t>
            </a:r>
          </a:p>
          <a:p>
            <a:pPr marL="342900" indent="-342900">
              <a:buFont typeface="Arial" panose="020B0604020202020204" pitchFamily="34" charset="0"/>
              <a:buChar char="•"/>
            </a:pPr>
            <a:r>
              <a:rPr lang="en-GB" dirty="0">
                <a:solidFill>
                  <a:schemeClr val="tx1"/>
                </a:solidFill>
              </a:rPr>
              <a:t>With Wi-Fi 6E and Wi-Fi 7 the channelisation needs to be extended into the rest of 6 GHz band.</a:t>
            </a:r>
          </a:p>
          <a:p>
            <a:pPr marL="342900" indent="-342900">
              <a:buFont typeface="Arial" panose="020B0604020202020204" pitchFamily="34" charset="0"/>
              <a:buChar char="•"/>
            </a:pPr>
            <a:r>
              <a:rPr lang="en-GB" dirty="0">
                <a:solidFill>
                  <a:schemeClr val="tx1"/>
                </a:solidFill>
              </a:rPr>
              <a:t>LC Bandwidth: 320 </a:t>
            </a:r>
            <a:r>
              <a:rPr lang="en-GB" dirty="0" err="1">
                <a:solidFill>
                  <a:schemeClr val="tx1"/>
                </a:solidFill>
              </a:rPr>
              <a:t>MHz.</a:t>
            </a:r>
            <a:r>
              <a:rPr lang="en-GB" dirty="0">
                <a:solidFill>
                  <a:schemeClr val="tx1"/>
                </a:solidFill>
              </a:rPr>
              <a:t> </a:t>
            </a:r>
          </a:p>
        </p:txBody>
      </p:sp>
    </p:spTree>
    <p:extLst>
      <p:ext uri="{BB962C8B-B14F-4D97-AF65-F5344CB8AC3E}">
        <p14:creationId xmlns:p14="http://schemas.microsoft.com/office/powerpoint/2010/main" val="693627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E0F6F-9220-8190-8872-A673EA333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8DA9F-E04F-6EFC-5F72-CB25BAE495E1}"/>
              </a:ext>
            </a:extLst>
          </p:cNvPr>
          <p:cNvSpPr>
            <a:spLocks noGrp="1"/>
          </p:cNvSpPr>
          <p:nvPr>
            <p:ph type="title"/>
          </p:nvPr>
        </p:nvSpPr>
        <p:spPr>
          <a:xfrm>
            <a:off x="899188" y="609807"/>
            <a:ext cx="10361084" cy="1066188"/>
          </a:xfrm>
        </p:spPr>
        <p:txBody>
          <a:bodyPr/>
          <a:lstStyle/>
          <a:p>
            <a:r>
              <a:rPr lang="en-GB" dirty="0"/>
              <a:t>ELC channelisation </a:t>
            </a:r>
            <a:r>
              <a:rPr lang="en-GB" altLang="zh-CN" dirty="0"/>
              <a:t>proposal for 3 optical bands of </a:t>
            </a:r>
            <a:r>
              <a:rPr lang="en-GB" dirty="0"/>
              <a:t>different wavelength range</a:t>
            </a:r>
          </a:p>
        </p:txBody>
      </p:sp>
      <p:sp>
        <p:nvSpPr>
          <p:cNvPr id="4" name="Slide Number Placeholder 3">
            <a:extLst>
              <a:ext uri="{FF2B5EF4-FFF2-40B4-BE49-F238E27FC236}">
                <a16:creationId xmlns:a16="http://schemas.microsoft.com/office/drawing/2014/main" id="{7D8AA52B-908F-75F2-9B3F-77D565193B7B}"/>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B5E87B31-99CF-0E1E-51CE-FC4A24124C30}"/>
              </a:ext>
            </a:extLst>
          </p:cNvPr>
          <p:cNvSpPr>
            <a:spLocks noGrp="1"/>
          </p:cNvSpPr>
          <p:nvPr>
            <p:ph type="ftr" idx="14"/>
          </p:nvPr>
        </p:nvSpPr>
        <p:spPr/>
        <p:txBody>
          <a:bodyPr/>
          <a:lstStyle/>
          <a:p>
            <a:r>
              <a:rPr lang="en-GB"/>
              <a:t>Mohamed Islim, pureLiFi</a:t>
            </a:r>
            <a:endParaRPr lang="en-GB" dirty="0"/>
          </a:p>
        </p:txBody>
      </p:sp>
      <p:pic>
        <p:nvPicPr>
          <p:cNvPr id="11" name="内容占位符 10" descr="图形用户界面&#10;&#10;AI 生成的内容可能不正确。">
            <a:extLst>
              <a:ext uri="{FF2B5EF4-FFF2-40B4-BE49-F238E27FC236}">
                <a16:creationId xmlns:a16="http://schemas.microsoft.com/office/drawing/2014/main" id="{040F6E3B-3ED3-59E3-D677-E84FF4BA89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1584" y="1935809"/>
            <a:ext cx="5695337" cy="1987015"/>
          </a:xfrm>
        </p:spPr>
      </p:pic>
      <p:pic>
        <p:nvPicPr>
          <p:cNvPr id="19" name="图片 18" descr="图形用户界面, 图示&#10;&#10;AI 生成的内容可能不正确。">
            <a:extLst>
              <a:ext uri="{FF2B5EF4-FFF2-40B4-BE49-F238E27FC236}">
                <a16:creationId xmlns:a16="http://schemas.microsoft.com/office/drawing/2014/main" id="{BE89BB0D-89F8-B4F9-AFD8-268E21436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2668724"/>
            <a:ext cx="3173061" cy="2356692"/>
          </a:xfrm>
          <a:prstGeom prst="rect">
            <a:avLst/>
          </a:prstGeom>
        </p:spPr>
      </p:pic>
      <p:pic>
        <p:nvPicPr>
          <p:cNvPr id="21" name="图片 20" descr="图示&#10;&#10;AI 生成的内容可能不正确。">
            <a:extLst>
              <a:ext uri="{FF2B5EF4-FFF2-40B4-BE49-F238E27FC236}">
                <a16:creationId xmlns:a16="http://schemas.microsoft.com/office/drawing/2014/main" id="{ED827887-0AC3-7E0E-C139-998557259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576" y="4228585"/>
            <a:ext cx="5032999" cy="2048627"/>
          </a:xfrm>
          <a:prstGeom prst="rect">
            <a:avLst/>
          </a:prstGeom>
        </p:spPr>
      </p:pic>
      <p:sp>
        <p:nvSpPr>
          <p:cNvPr id="15" name="TextBox 14">
            <a:extLst>
              <a:ext uri="{FF2B5EF4-FFF2-40B4-BE49-F238E27FC236}">
                <a16:creationId xmlns:a16="http://schemas.microsoft.com/office/drawing/2014/main" id="{40CB47E0-8ABA-089E-4499-B5D7A6CD15C6}"/>
              </a:ext>
            </a:extLst>
          </p:cNvPr>
          <p:cNvSpPr txBox="1"/>
          <p:nvPr/>
        </p:nvSpPr>
        <p:spPr>
          <a:xfrm>
            <a:off x="693809" y="2584792"/>
            <a:ext cx="1372492" cy="830997"/>
          </a:xfrm>
          <a:prstGeom prst="rect">
            <a:avLst/>
          </a:prstGeom>
          <a:noFill/>
        </p:spPr>
        <p:txBody>
          <a:bodyPr wrap="none" rtlCol="0">
            <a:spAutoFit/>
          </a:bodyPr>
          <a:lstStyle/>
          <a:p>
            <a:r>
              <a:rPr lang="en-GB" dirty="0">
                <a:solidFill>
                  <a:schemeClr val="tx1"/>
                </a:solidFill>
              </a:rPr>
              <a:t>800 nm </a:t>
            </a:r>
          </a:p>
          <a:p>
            <a:r>
              <a:rPr lang="en-GB" dirty="0">
                <a:solidFill>
                  <a:schemeClr val="tx1"/>
                </a:solidFill>
              </a:rPr>
              <a:t>-1000 nm</a:t>
            </a:r>
          </a:p>
        </p:txBody>
      </p:sp>
      <p:sp>
        <p:nvSpPr>
          <p:cNvPr id="16" name="TextBox 15">
            <a:extLst>
              <a:ext uri="{FF2B5EF4-FFF2-40B4-BE49-F238E27FC236}">
                <a16:creationId xmlns:a16="http://schemas.microsoft.com/office/drawing/2014/main" id="{1EC177C3-C799-2FB5-7DB3-2EEB223F9150}"/>
              </a:ext>
            </a:extLst>
          </p:cNvPr>
          <p:cNvSpPr txBox="1"/>
          <p:nvPr/>
        </p:nvSpPr>
        <p:spPr>
          <a:xfrm>
            <a:off x="8760296" y="2211456"/>
            <a:ext cx="2688557" cy="461665"/>
          </a:xfrm>
          <a:prstGeom prst="rect">
            <a:avLst/>
          </a:prstGeom>
          <a:noFill/>
        </p:spPr>
        <p:txBody>
          <a:bodyPr wrap="none" rtlCol="0">
            <a:spAutoFit/>
          </a:bodyPr>
          <a:lstStyle/>
          <a:p>
            <a:r>
              <a:rPr lang="en-GB" dirty="0">
                <a:solidFill>
                  <a:schemeClr val="tx1"/>
                </a:solidFill>
              </a:rPr>
              <a:t>1200 nm - 1600 nm </a:t>
            </a:r>
          </a:p>
        </p:txBody>
      </p:sp>
      <p:sp>
        <p:nvSpPr>
          <p:cNvPr id="17" name="TextBox 16">
            <a:extLst>
              <a:ext uri="{FF2B5EF4-FFF2-40B4-BE49-F238E27FC236}">
                <a16:creationId xmlns:a16="http://schemas.microsoft.com/office/drawing/2014/main" id="{DDC982EC-6DBB-2AFD-FC4F-777015975A27}"/>
              </a:ext>
            </a:extLst>
          </p:cNvPr>
          <p:cNvSpPr txBox="1"/>
          <p:nvPr/>
        </p:nvSpPr>
        <p:spPr>
          <a:xfrm>
            <a:off x="732281" y="4725144"/>
            <a:ext cx="1295547" cy="830997"/>
          </a:xfrm>
          <a:prstGeom prst="rect">
            <a:avLst/>
          </a:prstGeom>
          <a:noFill/>
        </p:spPr>
        <p:txBody>
          <a:bodyPr wrap="none" rtlCol="0">
            <a:spAutoFit/>
          </a:bodyPr>
          <a:lstStyle/>
          <a:p>
            <a:r>
              <a:rPr lang="en-GB" dirty="0">
                <a:solidFill>
                  <a:schemeClr val="tx1"/>
                </a:solidFill>
              </a:rPr>
              <a:t>400 nm </a:t>
            </a:r>
          </a:p>
          <a:p>
            <a:r>
              <a:rPr lang="en-GB" dirty="0">
                <a:solidFill>
                  <a:schemeClr val="tx1"/>
                </a:solidFill>
              </a:rPr>
              <a:t>- 600 nm</a:t>
            </a:r>
          </a:p>
        </p:txBody>
      </p:sp>
    </p:spTree>
    <p:extLst>
      <p:ext uri="{BB962C8B-B14F-4D97-AF65-F5344CB8AC3E}">
        <p14:creationId xmlns:p14="http://schemas.microsoft.com/office/powerpoint/2010/main" val="105556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E3ED-2DEE-9A90-5426-E1EFD9027AFC}"/>
              </a:ext>
            </a:extLst>
          </p:cNvPr>
          <p:cNvSpPr>
            <a:spLocks noGrp="1"/>
          </p:cNvSpPr>
          <p:nvPr>
            <p:ph type="title"/>
          </p:nvPr>
        </p:nvSpPr>
        <p:spPr>
          <a:xfrm>
            <a:off x="915458" y="603571"/>
            <a:ext cx="10361084" cy="654967"/>
          </a:xfrm>
        </p:spPr>
        <p:txBody>
          <a:bodyPr/>
          <a:lstStyle/>
          <a:p>
            <a:r>
              <a:rPr lang="en-GB" dirty="0"/>
              <a:t>Extended 800 nm -1000 nm optical band channelisation</a:t>
            </a:r>
          </a:p>
        </p:txBody>
      </p:sp>
      <p:sp>
        <p:nvSpPr>
          <p:cNvPr id="5" name="Footer Placeholder 4">
            <a:extLst>
              <a:ext uri="{FF2B5EF4-FFF2-40B4-BE49-F238E27FC236}">
                <a16:creationId xmlns:a16="http://schemas.microsoft.com/office/drawing/2014/main" id="{2A5D2B3C-F4EA-4D40-40E6-1255AAAB5C60}"/>
              </a:ext>
            </a:extLst>
          </p:cNvPr>
          <p:cNvSpPr>
            <a:spLocks noGrp="1"/>
          </p:cNvSpPr>
          <p:nvPr>
            <p:ph type="ftr" idx="11"/>
          </p:nvPr>
        </p:nvSpPr>
        <p:spPr/>
        <p:txBody>
          <a:bodyPr/>
          <a:lstStyle/>
          <a:p>
            <a:r>
              <a:rPr lang="en-GB"/>
              <a:t>Mohamed Islim, pureLiFi</a:t>
            </a:r>
          </a:p>
        </p:txBody>
      </p:sp>
      <p:sp>
        <p:nvSpPr>
          <p:cNvPr id="6" name="Slide Number Placeholder 5">
            <a:extLst>
              <a:ext uri="{FF2B5EF4-FFF2-40B4-BE49-F238E27FC236}">
                <a16:creationId xmlns:a16="http://schemas.microsoft.com/office/drawing/2014/main" id="{9D644160-2A4E-AD4F-A298-6D35AD1D07DA}"/>
              </a:ext>
            </a:extLst>
          </p:cNvPr>
          <p:cNvSpPr>
            <a:spLocks noGrp="1"/>
          </p:cNvSpPr>
          <p:nvPr>
            <p:ph type="sldNum" idx="12"/>
          </p:nvPr>
        </p:nvSpPr>
        <p:spPr/>
        <p:txBody>
          <a:bodyPr/>
          <a:lstStyle/>
          <a:p>
            <a:r>
              <a:rPr lang="en-GB"/>
              <a:t>Slide </a:t>
            </a:r>
            <a:fld id="{1CD163DD-D5E7-41DA-95F2-71530C24F8C3}" type="slidenum">
              <a:rPr lang="en-GB" smtClean="0"/>
              <a:pPr/>
              <a:t>6</a:t>
            </a:fld>
            <a:endParaRPr lang="en-GB"/>
          </a:p>
        </p:txBody>
      </p:sp>
      <p:pic>
        <p:nvPicPr>
          <p:cNvPr id="7" name="Picture 1">
            <a:extLst>
              <a:ext uri="{FF2B5EF4-FFF2-40B4-BE49-F238E27FC236}">
                <a16:creationId xmlns:a16="http://schemas.microsoft.com/office/drawing/2014/main" id="{D889D29A-AFA6-06F2-8914-AFD3C3D88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13" y="1484784"/>
            <a:ext cx="7936727" cy="4323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5383C1-1687-C2CB-942A-5F7F7F0E2F22}"/>
              </a:ext>
            </a:extLst>
          </p:cNvPr>
          <p:cNvSpPr txBox="1"/>
          <p:nvPr/>
        </p:nvSpPr>
        <p:spPr>
          <a:xfrm>
            <a:off x="8112224" y="1628800"/>
            <a:ext cx="3888432" cy="4154984"/>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tx1"/>
                </a:solidFill>
              </a:rPr>
              <a:t>Extends the original 802.11bb channelisation from 6105 to 6265 </a:t>
            </a:r>
            <a:r>
              <a:rPr lang="en-GB" dirty="0" err="1">
                <a:solidFill>
                  <a:schemeClr val="tx1"/>
                </a:solidFill>
              </a:rPr>
              <a:t>MHz.</a:t>
            </a:r>
            <a:r>
              <a:rPr lang="en-GB" dirty="0">
                <a:solidFill>
                  <a:schemeClr val="tx1"/>
                </a:solidFill>
              </a:rPr>
              <a:t> </a:t>
            </a:r>
          </a:p>
          <a:p>
            <a:pPr marL="342900" indent="-342900">
              <a:buFont typeface="Arial" panose="020B0604020202020204" pitchFamily="34" charset="0"/>
              <a:buChar char="•"/>
            </a:pPr>
            <a:r>
              <a:rPr lang="en-GB" dirty="0">
                <a:solidFill>
                  <a:schemeClr val="tx1"/>
                </a:solidFill>
              </a:rPr>
              <a:t>Backwards compatibility with the 802.11bb standard.</a:t>
            </a:r>
          </a:p>
          <a:p>
            <a:pPr marL="342900" indent="-342900">
              <a:buFont typeface="Arial" panose="020B0604020202020204" pitchFamily="34" charset="0"/>
              <a:buChar char="•"/>
            </a:pPr>
            <a:r>
              <a:rPr lang="en-GB" dirty="0">
                <a:solidFill>
                  <a:schemeClr val="tx1"/>
                </a:solidFill>
              </a:rPr>
              <a:t>Supports one 320 MHz channel (Ch.31).</a:t>
            </a:r>
          </a:p>
          <a:p>
            <a:pPr marL="342900" indent="-342900">
              <a:buFont typeface="Arial" panose="020B0604020202020204" pitchFamily="34" charset="0"/>
              <a:buChar char="•"/>
            </a:pPr>
            <a:r>
              <a:rPr lang="en-GB" dirty="0">
                <a:solidFill>
                  <a:schemeClr val="tx1"/>
                </a:solidFill>
              </a:rPr>
              <a:t>Supports 3 x160 MHz channels. </a:t>
            </a:r>
          </a:p>
          <a:p>
            <a:pPr marL="342900" indent="-342900">
              <a:buFont typeface="Arial" panose="020B0604020202020204" pitchFamily="34" charset="0"/>
              <a:buChar char="•"/>
            </a:pPr>
            <a:r>
              <a:rPr lang="en-GB" dirty="0">
                <a:solidFill>
                  <a:schemeClr val="tx1"/>
                </a:solidFill>
              </a:rPr>
              <a:t>LC Bandwidth: 480 </a:t>
            </a:r>
            <a:r>
              <a:rPr lang="en-GB" dirty="0" err="1">
                <a:solidFill>
                  <a:schemeClr val="tx1"/>
                </a:solidFill>
              </a:rPr>
              <a:t>MHz.</a:t>
            </a:r>
            <a:r>
              <a:rPr lang="en-GB" dirty="0">
                <a:solidFill>
                  <a:schemeClr val="tx1"/>
                </a:solidFill>
              </a:rPr>
              <a:t> </a:t>
            </a:r>
          </a:p>
        </p:txBody>
      </p:sp>
    </p:spTree>
    <p:extLst>
      <p:ext uri="{BB962C8B-B14F-4D97-AF65-F5344CB8AC3E}">
        <p14:creationId xmlns:p14="http://schemas.microsoft.com/office/powerpoint/2010/main" val="71313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B05B-7CBE-A862-9397-EF0667EAC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9DF44-0718-FB71-9FE6-E71A45D9136E}"/>
              </a:ext>
            </a:extLst>
          </p:cNvPr>
          <p:cNvSpPr>
            <a:spLocks noGrp="1"/>
          </p:cNvSpPr>
          <p:nvPr>
            <p:ph type="title"/>
          </p:nvPr>
        </p:nvSpPr>
        <p:spPr/>
        <p:txBody>
          <a:bodyPr/>
          <a:lstStyle/>
          <a:p>
            <a:r>
              <a:rPr lang="en-GB" dirty="0"/>
              <a:t>1200 nm -1600 nm optical band channelisation</a:t>
            </a:r>
          </a:p>
        </p:txBody>
      </p:sp>
      <p:sp>
        <p:nvSpPr>
          <p:cNvPr id="5" name="Footer Placeholder 4">
            <a:extLst>
              <a:ext uri="{FF2B5EF4-FFF2-40B4-BE49-F238E27FC236}">
                <a16:creationId xmlns:a16="http://schemas.microsoft.com/office/drawing/2014/main" id="{7C23D589-0C99-703F-2D67-8D0303BF86C2}"/>
              </a:ext>
            </a:extLst>
          </p:cNvPr>
          <p:cNvSpPr>
            <a:spLocks noGrp="1"/>
          </p:cNvSpPr>
          <p:nvPr>
            <p:ph type="ftr" idx="11"/>
          </p:nvPr>
        </p:nvSpPr>
        <p:spPr/>
        <p:txBody>
          <a:bodyPr/>
          <a:lstStyle/>
          <a:p>
            <a:r>
              <a:rPr lang="en-GB"/>
              <a:t>Mohamed Islim, pureLiFi</a:t>
            </a:r>
          </a:p>
        </p:txBody>
      </p:sp>
      <p:sp>
        <p:nvSpPr>
          <p:cNvPr id="6" name="Slide Number Placeholder 5">
            <a:extLst>
              <a:ext uri="{FF2B5EF4-FFF2-40B4-BE49-F238E27FC236}">
                <a16:creationId xmlns:a16="http://schemas.microsoft.com/office/drawing/2014/main" id="{6919DE8E-688F-C36E-2533-265E1A35B77A}"/>
              </a:ext>
            </a:extLst>
          </p:cNvPr>
          <p:cNvSpPr>
            <a:spLocks noGrp="1"/>
          </p:cNvSpPr>
          <p:nvPr>
            <p:ph type="sldNum" idx="12"/>
          </p:nvPr>
        </p:nvSpPr>
        <p:spPr/>
        <p:txBody>
          <a:bodyPr/>
          <a:lstStyle/>
          <a:p>
            <a:r>
              <a:rPr lang="en-GB"/>
              <a:t>Slide </a:t>
            </a:r>
            <a:fld id="{1CD163DD-D5E7-41DA-95F2-71530C24F8C3}" type="slidenum">
              <a:rPr lang="en-GB" smtClean="0"/>
              <a:pPr/>
              <a:t>7</a:t>
            </a:fld>
            <a:endParaRPr lang="en-GB"/>
          </a:p>
        </p:txBody>
      </p:sp>
      <p:pic>
        <p:nvPicPr>
          <p:cNvPr id="7" name="Picture 1">
            <a:extLst>
              <a:ext uri="{FF2B5EF4-FFF2-40B4-BE49-F238E27FC236}">
                <a16:creationId xmlns:a16="http://schemas.microsoft.com/office/drawing/2014/main" id="{5BBCE0EE-B4E5-427E-3AD9-DD6B59FE3A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5361" y="2060848"/>
            <a:ext cx="7412717" cy="33987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60F2FA-167A-CE28-44A4-92D620D11FA3}"/>
              </a:ext>
            </a:extLst>
          </p:cNvPr>
          <p:cNvSpPr txBox="1"/>
          <p:nvPr/>
        </p:nvSpPr>
        <p:spPr>
          <a:xfrm>
            <a:off x="6502968" y="2095268"/>
            <a:ext cx="5032900" cy="3416320"/>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tx1"/>
                </a:solidFill>
              </a:rPr>
              <a:t>New wavelength band for the near infrared operation (1200-1600 nm).</a:t>
            </a:r>
          </a:p>
          <a:p>
            <a:pPr marL="342900" indent="-342900">
              <a:buFont typeface="Arial" panose="020B0604020202020204" pitchFamily="34" charset="0"/>
              <a:buChar char="•"/>
            </a:pPr>
            <a:r>
              <a:rPr lang="en-GB" dirty="0">
                <a:solidFill>
                  <a:schemeClr val="tx1"/>
                </a:solidFill>
              </a:rPr>
              <a:t>Maps Wi-Fi channels from 6265 to 6585 MHz to short-wave infrared wavelengths. </a:t>
            </a:r>
          </a:p>
          <a:p>
            <a:pPr marL="342900" indent="-342900">
              <a:buFont typeface="Arial" panose="020B0604020202020204" pitchFamily="34" charset="0"/>
              <a:buChar char="•"/>
            </a:pPr>
            <a:r>
              <a:rPr lang="en-GB" dirty="0">
                <a:solidFill>
                  <a:schemeClr val="tx1"/>
                </a:solidFill>
              </a:rPr>
              <a:t>Supports one 320 MHz channel (Ch.95).</a:t>
            </a:r>
          </a:p>
          <a:p>
            <a:pPr marL="342900" indent="-342900">
              <a:buFont typeface="Arial" panose="020B0604020202020204" pitchFamily="34" charset="0"/>
              <a:buChar char="•"/>
            </a:pPr>
            <a:r>
              <a:rPr lang="en-GB" dirty="0">
                <a:solidFill>
                  <a:schemeClr val="tx1"/>
                </a:solidFill>
              </a:rPr>
              <a:t>Supports 2 x160 MHz channels. </a:t>
            </a:r>
          </a:p>
          <a:p>
            <a:pPr marL="342900" indent="-342900">
              <a:buFont typeface="Arial" panose="020B0604020202020204" pitchFamily="34" charset="0"/>
              <a:buChar char="•"/>
            </a:pPr>
            <a:r>
              <a:rPr lang="en-GB" dirty="0">
                <a:solidFill>
                  <a:schemeClr val="tx1"/>
                </a:solidFill>
              </a:rPr>
              <a:t>LC Bandwidth: 320 </a:t>
            </a:r>
            <a:r>
              <a:rPr lang="en-GB" dirty="0" err="1">
                <a:solidFill>
                  <a:schemeClr val="tx1"/>
                </a:solidFill>
              </a:rPr>
              <a:t>MHz.</a:t>
            </a:r>
            <a:r>
              <a:rPr lang="en-GB" dirty="0">
                <a:solidFill>
                  <a:schemeClr val="tx1"/>
                </a:solidFill>
              </a:rPr>
              <a:t> </a:t>
            </a:r>
          </a:p>
        </p:txBody>
      </p:sp>
    </p:spTree>
    <p:extLst>
      <p:ext uri="{BB962C8B-B14F-4D97-AF65-F5344CB8AC3E}">
        <p14:creationId xmlns:p14="http://schemas.microsoft.com/office/powerpoint/2010/main" val="374903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5D1DD27-1A33-FE1C-BE03-8A0B4058B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EB80F-4C3C-98EF-0293-9354AA9C52C0}"/>
              </a:ext>
            </a:extLst>
          </p:cNvPr>
          <p:cNvSpPr>
            <a:spLocks noGrp="1"/>
          </p:cNvSpPr>
          <p:nvPr>
            <p:ph type="title"/>
          </p:nvPr>
        </p:nvSpPr>
        <p:spPr>
          <a:xfrm>
            <a:off x="915458" y="476673"/>
            <a:ext cx="10361084" cy="864096"/>
          </a:xfrm>
        </p:spPr>
        <p:txBody>
          <a:bodyPr/>
          <a:lstStyle/>
          <a:p>
            <a:r>
              <a:rPr lang="en-GB" dirty="0"/>
              <a:t>400 nm - 600 nm optical band channelisation</a:t>
            </a:r>
          </a:p>
        </p:txBody>
      </p:sp>
      <p:sp>
        <p:nvSpPr>
          <p:cNvPr id="5" name="Footer Placeholder 4">
            <a:extLst>
              <a:ext uri="{FF2B5EF4-FFF2-40B4-BE49-F238E27FC236}">
                <a16:creationId xmlns:a16="http://schemas.microsoft.com/office/drawing/2014/main" id="{495A0D42-7223-6C8A-BF88-A74384EDE756}"/>
              </a:ext>
            </a:extLst>
          </p:cNvPr>
          <p:cNvSpPr>
            <a:spLocks noGrp="1"/>
          </p:cNvSpPr>
          <p:nvPr>
            <p:ph type="ftr" idx="11"/>
          </p:nvPr>
        </p:nvSpPr>
        <p:spPr/>
        <p:txBody>
          <a:bodyPr/>
          <a:lstStyle/>
          <a:p>
            <a:r>
              <a:rPr lang="en-GB"/>
              <a:t>Mohamed Islim, pureLiFi</a:t>
            </a:r>
          </a:p>
        </p:txBody>
      </p:sp>
      <p:sp>
        <p:nvSpPr>
          <p:cNvPr id="6" name="Slide Number Placeholder 5">
            <a:extLst>
              <a:ext uri="{FF2B5EF4-FFF2-40B4-BE49-F238E27FC236}">
                <a16:creationId xmlns:a16="http://schemas.microsoft.com/office/drawing/2014/main" id="{7672144F-729E-F8BA-7DD0-FA04C1A17B4F}"/>
              </a:ext>
            </a:extLst>
          </p:cNvPr>
          <p:cNvSpPr>
            <a:spLocks noGrp="1"/>
          </p:cNvSpPr>
          <p:nvPr>
            <p:ph type="sldNum" idx="12"/>
          </p:nvPr>
        </p:nvSpPr>
        <p:spPr/>
        <p:txBody>
          <a:bodyPr/>
          <a:lstStyle/>
          <a:p>
            <a:r>
              <a:rPr lang="en-GB"/>
              <a:t>Slide </a:t>
            </a:r>
            <a:fld id="{1CD163DD-D5E7-41DA-95F2-71530C24F8C3}" type="slidenum">
              <a:rPr lang="en-GB" smtClean="0"/>
              <a:pPr/>
              <a:t>8</a:t>
            </a:fld>
            <a:endParaRPr lang="en-GB"/>
          </a:p>
        </p:txBody>
      </p:sp>
      <p:pic>
        <p:nvPicPr>
          <p:cNvPr id="7" name="Picture 1">
            <a:extLst>
              <a:ext uri="{FF2B5EF4-FFF2-40B4-BE49-F238E27FC236}">
                <a16:creationId xmlns:a16="http://schemas.microsoft.com/office/drawing/2014/main" id="{04BBD4CF-F225-A5D7-2FC3-B8CFC9A4E1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71464" y="1268760"/>
            <a:ext cx="8784976" cy="3280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F9C5BD-544E-094E-41EB-A4304B17CA48}"/>
              </a:ext>
            </a:extLst>
          </p:cNvPr>
          <p:cNvSpPr txBox="1"/>
          <p:nvPr/>
        </p:nvSpPr>
        <p:spPr>
          <a:xfrm>
            <a:off x="623392" y="4536422"/>
            <a:ext cx="11841297" cy="1938992"/>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tx1"/>
                </a:solidFill>
              </a:rPr>
              <a:t>New wavelength band for the visible light operation (400-600 nm). </a:t>
            </a:r>
          </a:p>
          <a:p>
            <a:pPr marL="342900" indent="-342900">
              <a:buFont typeface="Arial" panose="020B0604020202020204" pitchFamily="34" charset="0"/>
              <a:buChar char="•"/>
            </a:pPr>
            <a:r>
              <a:rPr lang="en-GB" dirty="0">
                <a:solidFill>
                  <a:schemeClr val="tx1"/>
                </a:solidFill>
              </a:rPr>
              <a:t>Maps Wi-Fi channels from 6585 to 7125 MHz to the Visible light wavelengths. </a:t>
            </a:r>
          </a:p>
          <a:p>
            <a:pPr marL="342900" indent="-342900">
              <a:buFont typeface="Arial" panose="020B0604020202020204" pitchFamily="34" charset="0"/>
              <a:buChar char="•"/>
            </a:pPr>
            <a:r>
              <a:rPr lang="en-GB" dirty="0">
                <a:solidFill>
                  <a:schemeClr val="tx1"/>
                </a:solidFill>
              </a:rPr>
              <a:t>Supports one 320 MHz channel (Ch.159).</a:t>
            </a:r>
          </a:p>
          <a:p>
            <a:pPr marL="342900" indent="-342900">
              <a:buFont typeface="Arial" panose="020B0604020202020204" pitchFamily="34" charset="0"/>
              <a:buChar char="•"/>
            </a:pPr>
            <a:r>
              <a:rPr lang="en-GB" dirty="0">
                <a:solidFill>
                  <a:schemeClr val="tx1"/>
                </a:solidFill>
              </a:rPr>
              <a:t>Supports 3 x160 MHz channels. </a:t>
            </a:r>
          </a:p>
          <a:p>
            <a:pPr marL="342900" indent="-342900">
              <a:buFont typeface="Arial" panose="020B0604020202020204" pitchFamily="34" charset="0"/>
              <a:buChar char="•"/>
            </a:pPr>
            <a:r>
              <a:rPr lang="en-GB" dirty="0">
                <a:solidFill>
                  <a:schemeClr val="tx1"/>
                </a:solidFill>
              </a:rPr>
              <a:t>LC Bandwidth: 540 </a:t>
            </a:r>
            <a:r>
              <a:rPr lang="en-GB" dirty="0" err="1">
                <a:solidFill>
                  <a:schemeClr val="tx1"/>
                </a:solidFill>
              </a:rPr>
              <a:t>MHz.</a:t>
            </a:r>
            <a:r>
              <a:rPr lang="en-GB" dirty="0">
                <a:solidFill>
                  <a:schemeClr val="tx1"/>
                </a:solidFill>
              </a:rPr>
              <a:t> </a:t>
            </a:r>
          </a:p>
        </p:txBody>
      </p:sp>
    </p:spTree>
    <p:extLst>
      <p:ext uri="{BB962C8B-B14F-4D97-AF65-F5344CB8AC3E}">
        <p14:creationId xmlns:p14="http://schemas.microsoft.com/office/powerpoint/2010/main" val="27702708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0F80B-E43F-0C6D-88D5-3C4611550C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B8D5D8-2FAF-E99C-A321-1BB62518059A}"/>
              </a:ext>
            </a:extLst>
          </p:cNvPr>
          <p:cNvSpPr>
            <a:spLocks noGrp="1"/>
          </p:cNvSpPr>
          <p:nvPr>
            <p:ph type="title"/>
          </p:nvPr>
        </p:nvSpPr>
        <p:spPr/>
        <p:txBody>
          <a:bodyPr/>
          <a:lstStyle/>
          <a:p>
            <a:r>
              <a:rPr lang="en-GB" altLang="zh-CN" dirty="0"/>
              <a:t>Why map non-overlapping sets of RF channels to different optical bands?</a:t>
            </a:r>
            <a:endParaRPr lang="zh-CN" altLang="en-US" dirty="0"/>
          </a:p>
        </p:txBody>
      </p:sp>
      <p:sp>
        <p:nvSpPr>
          <p:cNvPr id="5" name="页脚占位符 4">
            <a:extLst>
              <a:ext uri="{FF2B5EF4-FFF2-40B4-BE49-F238E27FC236}">
                <a16:creationId xmlns:a16="http://schemas.microsoft.com/office/drawing/2014/main" id="{E60AECC0-634E-AB90-361D-FE6F58941222}"/>
              </a:ext>
            </a:extLst>
          </p:cNvPr>
          <p:cNvSpPr>
            <a:spLocks noGrp="1"/>
          </p:cNvSpPr>
          <p:nvPr>
            <p:ph type="ftr" idx="11"/>
          </p:nvPr>
        </p:nvSpPr>
        <p:spPr/>
        <p:txBody>
          <a:bodyPr/>
          <a:lstStyle/>
          <a:p>
            <a:r>
              <a:rPr lang="en-GB"/>
              <a:t>Mohamed Islim, pureLiFi</a:t>
            </a:r>
          </a:p>
        </p:txBody>
      </p:sp>
      <p:sp>
        <p:nvSpPr>
          <p:cNvPr id="6" name="灯片编号占位符 5">
            <a:extLst>
              <a:ext uri="{FF2B5EF4-FFF2-40B4-BE49-F238E27FC236}">
                <a16:creationId xmlns:a16="http://schemas.microsoft.com/office/drawing/2014/main" id="{89DCC272-C382-A0CB-2196-F90B9471D742}"/>
              </a:ext>
            </a:extLst>
          </p:cNvPr>
          <p:cNvSpPr>
            <a:spLocks noGrp="1"/>
          </p:cNvSpPr>
          <p:nvPr>
            <p:ph type="sldNum" idx="12"/>
          </p:nvPr>
        </p:nvSpPr>
        <p:spPr/>
        <p:txBody>
          <a:bodyPr/>
          <a:lstStyle/>
          <a:p>
            <a:r>
              <a:rPr lang="en-GB"/>
              <a:t>Slide </a:t>
            </a:r>
            <a:fld id="{1CD163DD-D5E7-41DA-95F2-71530C24F8C3}" type="slidenum">
              <a:rPr lang="en-GB" smtClean="0"/>
              <a:pPr/>
              <a:t>9</a:t>
            </a:fld>
            <a:endParaRPr lang="en-GB"/>
          </a:p>
        </p:txBody>
      </p:sp>
      <p:sp>
        <p:nvSpPr>
          <p:cNvPr id="15" name="内容占位符 14">
            <a:extLst>
              <a:ext uri="{FF2B5EF4-FFF2-40B4-BE49-F238E27FC236}">
                <a16:creationId xmlns:a16="http://schemas.microsoft.com/office/drawing/2014/main" id="{991A41E3-979C-275D-BBA0-F841A9ECB39E}"/>
              </a:ext>
            </a:extLst>
          </p:cNvPr>
          <p:cNvSpPr txBox="1">
            <a:spLocks noGrp="1"/>
          </p:cNvSpPr>
          <p:nvPr>
            <p:ph sz="half" idx="1"/>
          </p:nvPr>
        </p:nvSpPr>
        <p:spPr>
          <a:xfrm>
            <a:off x="839416" y="1916832"/>
            <a:ext cx="10225136" cy="1570388"/>
          </a:xfrm>
          <a:prstGeom prst="rect">
            <a:avLst/>
          </a:prstGeom>
          <a:noFill/>
        </p:spPr>
        <p:txBody>
          <a:bodyPr wrap="square">
            <a:spAutoFit/>
          </a:bodyPr>
          <a:lstStyle/>
          <a:p>
            <a:pPr eaLnBrk="0" hangingPunct="0">
              <a:spcBef>
                <a:spcPct val="0"/>
              </a:spcBef>
              <a:buFont typeface="Arial" panose="020B0604020202020204" pitchFamily="34" charset="0"/>
              <a:buChar char="•"/>
            </a:pPr>
            <a:r>
              <a:rPr lang="en-GB" altLang="zh-CN" sz="2400" b="0" kern="1200" dirty="0">
                <a:solidFill>
                  <a:schemeClr val="tx1"/>
                </a:solidFill>
                <a:latin typeface="Times New Roman" pitchFamily="16" charset="0"/>
                <a:ea typeface="MS Gothic" charset="-128"/>
              </a:rPr>
              <a:t>Unique mappings between RF channels to the optical bands avoids ambiguity at the system level.</a:t>
            </a:r>
          </a:p>
          <a:p>
            <a:pPr eaLnBrk="0" hangingPunct="0">
              <a:spcBef>
                <a:spcPct val="0"/>
              </a:spcBef>
              <a:buFont typeface="Arial" panose="020B0604020202020204" pitchFamily="34" charset="0"/>
              <a:buChar char="•"/>
            </a:pPr>
            <a:r>
              <a:rPr lang="en-GB" altLang="zh-CN" sz="2400" b="0" kern="1200" dirty="0">
                <a:solidFill>
                  <a:schemeClr val="tx1"/>
                </a:solidFill>
                <a:latin typeface="Times New Roman" pitchFamily="16" charset="0"/>
                <a:ea typeface="MS Gothic" charset="-128"/>
              </a:rPr>
              <a:t>Allows the design of devices that supports operation in multiple optical bands.</a:t>
            </a:r>
          </a:p>
          <a:p>
            <a:pPr eaLnBrk="0" hangingPunct="0">
              <a:spcBef>
                <a:spcPct val="0"/>
              </a:spcBef>
              <a:buFont typeface="Arial" panose="020B0604020202020204" pitchFamily="34" charset="0"/>
              <a:buChar char="•"/>
            </a:pPr>
            <a:r>
              <a:rPr lang="en-GB" altLang="zh-CN" sz="2400" b="0" kern="1200" dirty="0">
                <a:solidFill>
                  <a:schemeClr val="tx1"/>
                </a:solidFill>
                <a:latin typeface="Times New Roman" pitchFamily="16" charset="0"/>
                <a:ea typeface="MS Gothic" charset="-128"/>
              </a:rPr>
              <a:t>Supports the future implementation of MLO across multiple optical bands.</a:t>
            </a:r>
          </a:p>
        </p:txBody>
      </p:sp>
    </p:spTree>
    <p:extLst>
      <p:ext uri="{BB962C8B-B14F-4D97-AF65-F5344CB8AC3E}">
        <p14:creationId xmlns:p14="http://schemas.microsoft.com/office/powerpoint/2010/main" val="216845050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Metadata/LabelInfo.xml><?xml version="1.0" encoding="utf-8"?>
<clbl:labelList xmlns:clbl="http://schemas.microsoft.com/office/2020/mipLabelMetadata">
  <clbl:label id="{5cf4eba2-7b8f-4236-bed4-a2ac41f1a6dc}" enabled="0" method="" siteId="{5cf4eba2-7b8f-4236-bed4-a2ac41f1a6dc}" removed="1"/>
</clbl:labelList>
</file>

<file path=docProps/app.xml><?xml version="1.0" encoding="utf-8"?>
<Properties xmlns="http://schemas.openxmlformats.org/officeDocument/2006/extended-properties" xmlns:vt="http://schemas.openxmlformats.org/officeDocument/2006/docPropsVTypes">
  <Template/>
  <TotalTime>2838</TotalTime>
  <Words>1122</Words>
  <Application>Microsoft Office PowerPoint</Application>
  <PresentationFormat>Widescreen</PresentationFormat>
  <Paragraphs>162</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 Unicode MS</vt:lpstr>
      <vt:lpstr>Arial</vt:lpstr>
      <vt:lpstr>Times New Roman</vt:lpstr>
      <vt:lpstr>Office Theme</vt:lpstr>
      <vt:lpstr>A proposal to ELC channelization into the upper part of 6 GHz band</vt:lpstr>
      <vt:lpstr>Abstract</vt:lpstr>
      <vt:lpstr>Extending into the 6GHz band</vt:lpstr>
      <vt:lpstr>802.11bb 800 nm -1000 nm band channelization</vt:lpstr>
      <vt:lpstr>ELC channelisation proposal for 3 optical bands of different wavelength range</vt:lpstr>
      <vt:lpstr>Extended 800 nm -1000 nm optical band channelisation</vt:lpstr>
      <vt:lpstr>1200 nm -1600 nm optical band channelisation</vt:lpstr>
      <vt:lpstr>400 nm - 600 nm optical band channelisation</vt:lpstr>
      <vt:lpstr>Why map non-overlapping sets of RF channels to different optical bands?</vt:lpstr>
      <vt:lpstr>Summary</vt:lpstr>
      <vt:lpstr>Motion #10</vt:lpstr>
      <vt:lpstr>Motion #11</vt:lpstr>
      <vt:lpstr>Motion #12</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11-25-1076-00-00br-July-2025-Channelization</dc:title>
  <dc:creator>mohamed.islim@purelifi.com</dc:creator>
  <cp:lastModifiedBy>Mohamed Islim</cp:lastModifiedBy>
  <cp:revision>136</cp:revision>
  <cp:lastPrinted>1601-01-01T00:00:00Z</cp:lastPrinted>
  <dcterms:created xsi:type="dcterms:W3CDTF">2019-08-08T09:50:31Z</dcterms:created>
  <dcterms:modified xsi:type="dcterms:W3CDTF">2025-07-28T10:23:17Z</dcterms:modified>
</cp:coreProperties>
</file>