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12"/>
  </p:notesMasterIdLst>
  <p:handoutMasterIdLst>
    <p:handoutMasterId r:id="rId13"/>
  </p:handoutMasterIdLst>
  <p:sldIdLst>
    <p:sldId id="256" r:id="rId2"/>
    <p:sldId id="266" r:id="rId3"/>
    <p:sldId id="269" r:id="rId4"/>
    <p:sldId id="270" r:id="rId5"/>
    <p:sldId id="271" r:id="rId6"/>
    <p:sldId id="273" r:id="rId7"/>
    <p:sldId id="265" r:id="rId8"/>
    <p:sldId id="272" r:id="rId9"/>
    <p:sldId id="274" r:id="rId10"/>
    <p:sldId id="263"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6AE5842-C081-B1B6-6A4C-FBF5C80F7DBC}" name="Kiseon Ryu" initials="KR" userId="S::kiseon.ryu@nxp.com::c712e9f2-c715-40f4-b692-ef6f1f08bdf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9" autoAdjust="0"/>
    <p:restoredTop sz="88986" autoAdjust="0"/>
  </p:normalViewPr>
  <p:slideViewPr>
    <p:cSldViewPr>
      <p:cViewPr varScale="1">
        <p:scale>
          <a:sx n="147" d="100"/>
          <a:sy n="147" d="100"/>
        </p:scale>
        <p:origin x="764"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4" d="100"/>
          <a:sy n="64" d="100"/>
        </p:scale>
        <p:origin x="3178"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p:nvPr>
        </p:nvSpPr>
        <p:spPr/>
        <p:txBody>
          <a:bodyPr/>
          <a:lstStyle/>
          <a:p>
            <a:r>
              <a:rPr lang="en-US"/>
              <a:t>doc.: IEEE 802.11-yy/xxxxr0</a:t>
            </a:r>
          </a:p>
        </p:txBody>
      </p:sp>
      <p:sp>
        <p:nvSpPr>
          <p:cNvPr id="5" name="日期占位符 4"/>
          <p:cNvSpPr>
            <a:spLocks noGrp="1"/>
          </p:cNvSpPr>
          <p:nvPr>
            <p:ph type="dt"/>
          </p:nvPr>
        </p:nvSpPr>
        <p:spPr/>
        <p:txBody>
          <a:bodyPr/>
          <a:lstStyle/>
          <a:p>
            <a:r>
              <a:rPr lang="en-US"/>
              <a:t>Month Year</a:t>
            </a:r>
          </a:p>
        </p:txBody>
      </p:sp>
      <p:sp>
        <p:nvSpPr>
          <p:cNvPr id="6" name="页脚占位符 5"/>
          <p:cNvSpPr>
            <a:spLocks noGrp="1"/>
          </p:cNvSpPr>
          <p:nvPr>
            <p:ph type="ftr"/>
          </p:nvPr>
        </p:nvSpPr>
        <p:spPr/>
        <p:txBody>
          <a:bodyPr/>
          <a:lstStyle/>
          <a:p>
            <a:r>
              <a:rPr lang="en-US"/>
              <a:t>John Doe, Some Company</a:t>
            </a:r>
          </a:p>
        </p:txBody>
      </p:sp>
      <p:sp>
        <p:nvSpPr>
          <p:cNvPr id="7" name="灯片编号占位符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56679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a:xfrm>
            <a:off x="929217" y="316597"/>
            <a:ext cx="2499764" cy="273050"/>
          </a:xfrm>
        </p:spPr>
        <p:txBody>
          <a:bodyPr/>
          <a:lstStyle>
            <a:lvl1pPr>
              <a:defRPr/>
            </a:lvl1pPr>
          </a:lstStyle>
          <a:p>
            <a:r>
              <a:rPr lang="en-US" altLang="zh-CN" dirty="0"/>
              <a:t>June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Pei Zhou, TCL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Pei Zhou, TCL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June 2025</a:t>
            </a:r>
            <a:endParaRPr lang="en-GB"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June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Pei Zhou, TCL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June 2025</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dirty="0"/>
              <a:t>Pei Zhou, TCL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zh-CN" dirty="0"/>
              <a:t>June 2025</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dirty="0"/>
              <a:t>Pei Zhou, TCL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zh-CN" dirty="0"/>
              <a:t>June 2025</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dirty="0"/>
              <a:t>Pei Zhou, TCL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dirty="0"/>
              <a:t>June 2025</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dirty="0"/>
              <a:t>Pei Zhou, TCL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June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Pei Zhou, TCL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zh-CN" dirty="0"/>
              <a:t>June 2025</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dirty="0"/>
              <a:t>Pei Zhou, TCL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June 2025</a:t>
            </a:r>
            <a:endParaRPr lang="en-GB" altLang="zh-CN"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Pei Zhou, TCL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1075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96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Considerations on </a:t>
            </a:r>
            <a:r>
              <a:rPr lang="en-US" altLang="zh-CN" dirty="0"/>
              <a:t>SMD BSS transition</a:t>
            </a:r>
            <a:endParaRPr lang="en-GB" dirty="0"/>
          </a:p>
        </p:txBody>
      </p:sp>
      <p:sp>
        <p:nvSpPr>
          <p:cNvPr id="3074" name="Rectangle 2"/>
          <p:cNvSpPr>
            <a:spLocks noGrp="1" noChangeArrowheads="1"/>
          </p:cNvSpPr>
          <p:nvPr>
            <p:ph type="subTitle" idx="1"/>
          </p:nvPr>
        </p:nvSpPr>
        <p:spPr>
          <a:xfrm>
            <a:off x="1828800" y="251064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altLang="zh-CN" sz="2000" b="0" dirty="0"/>
              <a:t>June 18, </a:t>
            </a:r>
            <a:r>
              <a:rPr lang="en-GB" sz="2000" b="0" dirty="0"/>
              <a:t>2025</a:t>
            </a:r>
          </a:p>
        </p:txBody>
      </p:sp>
      <p:sp>
        <p:nvSpPr>
          <p:cNvPr id="6" name="Date Placeholder 3"/>
          <p:cNvSpPr>
            <a:spLocks noGrp="1"/>
          </p:cNvSpPr>
          <p:nvPr>
            <p:ph type="dt" idx="10"/>
          </p:nvPr>
        </p:nvSpPr>
        <p:spPr/>
        <p:txBody>
          <a:bodyPr/>
          <a:lstStyle/>
          <a:p>
            <a:r>
              <a:rPr lang="en-US" altLang="zh-CN" dirty="0"/>
              <a:t>June 2025</a:t>
            </a:r>
            <a:endParaRPr lang="en-GB" altLang="zh-CN" dirty="0"/>
          </a:p>
        </p:txBody>
      </p:sp>
      <p:sp>
        <p:nvSpPr>
          <p:cNvPr id="7" name="Footer Placeholder 4"/>
          <p:cNvSpPr>
            <a:spLocks noGrp="1"/>
          </p:cNvSpPr>
          <p:nvPr>
            <p:ph type="ftr" idx="11"/>
          </p:nvPr>
        </p:nvSpPr>
        <p:spPr/>
        <p:txBody>
          <a:bodyPr/>
          <a:lstStyle/>
          <a:p>
            <a:r>
              <a:rPr lang="en-GB" dirty="0"/>
              <a:t>Pei Zhou, TCL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14400" y="355761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1800" dirty="0">
                <a:solidFill>
                  <a:srgbClr val="000000"/>
                </a:solidFill>
              </a:rPr>
              <a:t>Authors:</a:t>
            </a:r>
          </a:p>
        </p:txBody>
      </p:sp>
      <p:graphicFrame>
        <p:nvGraphicFramePr>
          <p:cNvPr id="3" name="表格 2">
            <a:extLst>
              <a:ext uri="{FF2B5EF4-FFF2-40B4-BE49-F238E27FC236}">
                <a16:creationId xmlns:a16="http://schemas.microsoft.com/office/drawing/2014/main" id="{6CD49339-BA4D-0012-586F-932FD4853DDD}"/>
              </a:ext>
            </a:extLst>
          </p:cNvPr>
          <p:cNvGraphicFramePr>
            <a:graphicFrameLocks noGrp="1"/>
          </p:cNvGraphicFramePr>
          <p:nvPr>
            <p:extLst>
              <p:ext uri="{D42A27DB-BD31-4B8C-83A1-F6EECF244321}">
                <p14:modId xmlns:p14="http://schemas.microsoft.com/office/powerpoint/2010/main" val="3626048054"/>
              </p:ext>
            </p:extLst>
          </p:nvPr>
        </p:nvGraphicFramePr>
        <p:xfrm>
          <a:off x="929217" y="4023226"/>
          <a:ext cx="10348385" cy="1691640"/>
        </p:xfrm>
        <a:graphic>
          <a:graphicData uri="http://schemas.openxmlformats.org/drawingml/2006/table">
            <a:tbl>
              <a:tblPr firstRow="1" bandRow="1">
                <a:tableStyleId>{5940675A-B579-460E-94D1-54222C63F5DA}</a:tableStyleId>
              </a:tblPr>
              <a:tblGrid>
                <a:gridCol w="1432983">
                  <a:extLst>
                    <a:ext uri="{9D8B030D-6E8A-4147-A177-3AD203B41FA5}">
                      <a16:colId xmlns:a16="http://schemas.microsoft.com/office/drawing/2014/main" val="2374419526"/>
                    </a:ext>
                  </a:extLst>
                </a:gridCol>
                <a:gridCol w="1600200">
                  <a:extLst>
                    <a:ext uri="{9D8B030D-6E8A-4147-A177-3AD203B41FA5}">
                      <a16:colId xmlns:a16="http://schemas.microsoft.com/office/drawing/2014/main" val="3776585040"/>
                    </a:ext>
                  </a:extLst>
                </a:gridCol>
                <a:gridCol w="3505200">
                  <a:extLst>
                    <a:ext uri="{9D8B030D-6E8A-4147-A177-3AD203B41FA5}">
                      <a16:colId xmlns:a16="http://schemas.microsoft.com/office/drawing/2014/main" val="3773759922"/>
                    </a:ext>
                  </a:extLst>
                </a:gridCol>
                <a:gridCol w="1600200">
                  <a:extLst>
                    <a:ext uri="{9D8B030D-6E8A-4147-A177-3AD203B41FA5}">
                      <a16:colId xmlns:a16="http://schemas.microsoft.com/office/drawing/2014/main" val="2197788107"/>
                    </a:ext>
                  </a:extLst>
                </a:gridCol>
                <a:gridCol w="2209802">
                  <a:extLst>
                    <a:ext uri="{9D8B030D-6E8A-4147-A177-3AD203B41FA5}">
                      <a16:colId xmlns:a16="http://schemas.microsoft.com/office/drawing/2014/main" val="1903846693"/>
                    </a:ext>
                  </a:extLst>
                </a:gridCol>
              </a:tblGrid>
              <a:tr h="370840">
                <a:tc>
                  <a:txBody>
                    <a:bodyPr/>
                    <a:lstStyle/>
                    <a:p>
                      <a:r>
                        <a:rPr lang="en-US" altLang="zh-CN" sz="1600" b="1" dirty="0"/>
                        <a:t>Name</a:t>
                      </a:r>
                      <a:endParaRPr lang="zh-CN" altLang="en-US" sz="1600" b="1" dirty="0"/>
                    </a:p>
                  </a:txBody>
                  <a:tcPr/>
                </a:tc>
                <a:tc>
                  <a:txBody>
                    <a:bodyPr/>
                    <a:lstStyle/>
                    <a:p>
                      <a:r>
                        <a:rPr lang="en-US" altLang="zh-CN" sz="1600" b="1" dirty="0"/>
                        <a:t>Affiliations</a:t>
                      </a:r>
                      <a:endParaRPr lang="zh-CN" altLang="en-US" sz="1600" b="1" dirty="0"/>
                    </a:p>
                  </a:txBody>
                  <a:tcPr/>
                </a:tc>
                <a:tc>
                  <a:txBody>
                    <a:bodyPr/>
                    <a:lstStyle/>
                    <a:p>
                      <a:r>
                        <a:rPr lang="en-US" altLang="zh-CN" sz="1600" b="1" dirty="0"/>
                        <a:t>Address</a:t>
                      </a:r>
                      <a:endParaRPr lang="zh-CN" altLang="en-US" sz="1600" b="1" dirty="0"/>
                    </a:p>
                  </a:txBody>
                  <a:tcPr/>
                </a:tc>
                <a:tc>
                  <a:txBody>
                    <a:bodyPr/>
                    <a:lstStyle/>
                    <a:p>
                      <a:r>
                        <a:rPr lang="en-US" altLang="zh-CN" sz="1600" b="1" dirty="0"/>
                        <a:t>Phone</a:t>
                      </a:r>
                      <a:endParaRPr lang="zh-CN" altLang="en-US" sz="1600" b="1" dirty="0"/>
                    </a:p>
                  </a:txBody>
                  <a:tcPr/>
                </a:tc>
                <a:tc>
                  <a:txBody>
                    <a:bodyPr/>
                    <a:lstStyle/>
                    <a:p>
                      <a:r>
                        <a:rPr lang="en-US" altLang="zh-CN" sz="1600" b="1" dirty="0"/>
                        <a:t>Email</a:t>
                      </a:r>
                      <a:endParaRPr lang="zh-CN" altLang="en-US" sz="1600" b="1" dirty="0"/>
                    </a:p>
                  </a:txBody>
                  <a:tcPr/>
                </a:tc>
                <a:extLst>
                  <a:ext uri="{0D108BD9-81ED-4DB2-BD59-A6C34878D82A}">
                    <a16:rowId xmlns:a16="http://schemas.microsoft.com/office/drawing/2014/main" val="562743742"/>
                  </a:ext>
                </a:extLst>
              </a:tr>
              <a:tr h="370840">
                <a:tc>
                  <a:txBody>
                    <a:bodyPr/>
                    <a:lstStyle/>
                    <a:p>
                      <a:r>
                        <a:rPr lang="en-US" altLang="zh-CN" sz="1600" dirty="0"/>
                        <a:t>Pei Zhou</a:t>
                      </a:r>
                      <a:endParaRPr lang="zh-CN" altLang="en-US" sz="1600" dirty="0"/>
                    </a:p>
                  </a:txBody>
                  <a:tcPr/>
                </a:tc>
                <a:tc rowSpan="3">
                  <a:txBody>
                    <a:bodyPr/>
                    <a:lstStyle/>
                    <a:p>
                      <a:pPr algn="ctr"/>
                      <a:r>
                        <a:rPr lang="en-US" altLang="zh-CN" sz="1600" dirty="0"/>
                        <a:t>TCL</a:t>
                      </a:r>
                    </a:p>
                  </a:txBody>
                  <a:tcPr anchor="ctr"/>
                </a:tc>
                <a:tc>
                  <a:txBody>
                    <a:bodyPr/>
                    <a:lstStyle/>
                    <a:p>
                      <a:r>
                        <a:rPr lang="en-US" altLang="zh-CN" sz="1600" dirty="0"/>
                        <a:t>Building G1, TCL International-E City, Shenzhen, Guangdong, China.</a:t>
                      </a:r>
                      <a:endParaRPr lang="zh-CN" altLang="en-US" sz="1600" dirty="0"/>
                    </a:p>
                  </a:txBody>
                  <a:tcPr/>
                </a:tc>
                <a:tc>
                  <a:txBody>
                    <a:bodyPr/>
                    <a:lstStyle/>
                    <a:p>
                      <a:endParaRPr lang="zh-CN" altLang="en-US" sz="1600" dirty="0"/>
                    </a:p>
                  </a:txBody>
                  <a:tcPr/>
                </a:tc>
                <a:tc>
                  <a:txBody>
                    <a:bodyPr/>
                    <a:lstStyle/>
                    <a:p>
                      <a:r>
                        <a:rPr lang="en-US" altLang="zh-CN" sz="1600" dirty="0"/>
                        <a:t>zhoupei36@gmail.com</a:t>
                      </a:r>
                      <a:endParaRPr lang="zh-CN" altLang="en-US" sz="1600" dirty="0"/>
                    </a:p>
                  </a:txBody>
                  <a:tcPr/>
                </a:tc>
                <a:extLst>
                  <a:ext uri="{0D108BD9-81ED-4DB2-BD59-A6C34878D82A}">
                    <a16:rowId xmlns:a16="http://schemas.microsoft.com/office/drawing/2014/main" val="2191527963"/>
                  </a:ext>
                </a:extLst>
              </a:tr>
              <a:tr h="370840">
                <a:tc>
                  <a:txBody>
                    <a:bodyPr/>
                    <a:lstStyle/>
                    <a:p>
                      <a:endParaRPr lang="zh-CN" altLang="en-US" sz="1600" dirty="0"/>
                    </a:p>
                  </a:txBody>
                  <a:tcPr/>
                </a:tc>
                <a:tc vMerge="1">
                  <a:txBody>
                    <a:bodyPr/>
                    <a:lstStyle/>
                    <a:p>
                      <a:r>
                        <a:rPr lang="en-US" altLang="zh-CN" sz="1600" dirty="0"/>
                        <a:t>TCL</a:t>
                      </a:r>
                      <a:endParaRPr lang="zh-CN" altLang="en-US" sz="1600" dirty="0"/>
                    </a:p>
                  </a:txBody>
                  <a:tcPr/>
                </a:tc>
                <a:tc>
                  <a:txBody>
                    <a:bodyPr/>
                    <a:lstStyle/>
                    <a:p>
                      <a:endParaRPr lang="zh-CN" altLang="en-US" sz="1600"/>
                    </a:p>
                  </a:txBody>
                  <a:tcPr/>
                </a:tc>
                <a:tc>
                  <a:txBody>
                    <a:bodyPr/>
                    <a:lstStyle/>
                    <a:p>
                      <a:endParaRPr lang="zh-CN" altLang="en-US" sz="1600"/>
                    </a:p>
                  </a:txBody>
                  <a:tcPr/>
                </a:tc>
                <a:tc>
                  <a:txBody>
                    <a:bodyPr/>
                    <a:lstStyle/>
                    <a:p>
                      <a:endParaRPr lang="zh-CN" altLang="en-US" sz="1600" dirty="0"/>
                    </a:p>
                  </a:txBody>
                  <a:tcPr/>
                </a:tc>
                <a:extLst>
                  <a:ext uri="{0D108BD9-81ED-4DB2-BD59-A6C34878D82A}">
                    <a16:rowId xmlns:a16="http://schemas.microsoft.com/office/drawing/2014/main" val="1976538577"/>
                  </a:ext>
                </a:extLst>
              </a:tr>
              <a:tr h="370840">
                <a:tc>
                  <a:txBody>
                    <a:bodyPr/>
                    <a:lstStyle/>
                    <a:p>
                      <a:endParaRPr lang="zh-CN" altLang="en-US" sz="1600" dirty="0"/>
                    </a:p>
                  </a:txBody>
                  <a:tcPr/>
                </a:tc>
                <a:tc vMerge="1">
                  <a:txBody>
                    <a:bodyPr/>
                    <a:lstStyle/>
                    <a:p>
                      <a:endParaRPr lang="zh-CN" altLang="en-US" sz="1600" dirty="0"/>
                    </a:p>
                  </a:txBody>
                  <a:tcPr/>
                </a:tc>
                <a:tc>
                  <a:txBody>
                    <a:bodyPr/>
                    <a:lstStyle/>
                    <a:p>
                      <a:endParaRPr lang="zh-CN" altLang="en-US" sz="1600"/>
                    </a:p>
                  </a:txBody>
                  <a:tcPr/>
                </a:tc>
                <a:tc>
                  <a:txBody>
                    <a:bodyPr/>
                    <a:lstStyle/>
                    <a:p>
                      <a:endParaRPr lang="zh-CN" altLang="en-US" sz="1600"/>
                    </a:p>
                  </a:txBody>
                  <a:tcPr/>
                </a:tc>
                <a:tc>
                  <a:txBody>
                    <a:bodyPr/>
                    <a:lstStyle/>
                    <a:p>
                      <a:endParaRPr lang="zh-CN" altLang="en-US" sz="1600" dirty="0"/>
                    </a:p>
                  </a:txBody>
                  <a:tcPr/>
                </a:tc>
                <a:extLst>
                  <a:ext uri="{0D108BD9-81ED-4DB2-BD59-A6C34878D82A}">
                    <a16:rowId xmlns:a16="http://schemas.microsoft.com/office/drawing/2014/main" val="123992226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9AB535-9C2F-DBAD-B38D-4F30CF987F6D}"/>
              </a:ext>
            </a:extLst>
          </p:cNvPr>
          <p:cNvSpPr>
            <a:spLocks noGrp="1"/>
          </p:cNvSpPr>
          <p:nvPr>
            <p:ph type="title"/>
          </p:nvPr>
        </p:nvSpPr>
        <p:spPr/>
        <p:txBody>
          <a:bodyPr/>
          <a:lstStyle/>
          <a:p>
            <a:r>
              <a:rPr lang="en-US" altLang="zh-CN" dirty="0"/>
              <a:t>Reference</a:t>
            </a:r>
            <a:endParaRPr lang="zh-CN" altLang="en-US" dirty="0"/>
          </a:p>
        </p:txBody>
      </p:sp>
      <p:sp>
        <p:nvSpPr>
          <p:cNvPr id="3" name="内容占位符 2">
            <a:extLst>
              <a:ext uri="{FF2B5EF4-FFF2-40B4-BE49-F238E27FC236}">
                <a16:creationId xmlns:a16="http://schemas.microsoft.com/office/drawing/2014/main" id="{846BA35C-342C-27EA-DEC2-475C5B05AFCE}"/>
              </a:ext>
            </a:extLst>
          </p:cNvPr>
          <p:cNvSpPr>
            <a:spLocks noGrp="1"/>
          </p:cNvSpPr>
          <p:nvPr>
            <p:ph idx="1"/>
          </p:nvPr>
        </p:nvSpPr>
        <p:spPr/>
        <p:txBody>
          <a:bodyPr/>
          <a:lstStyle/>
          <a:p>
            <a:r>
              <a:rPr lang="en-US" altLang="zh-CN" sz="1800" b="0" dirty="0">
                <a:latin typeface="Times New Roman" panose="02020603050405020304" pitchFamily="18" charset="0"/>
              </a:rPr>
              <a:t>[1] Draft P802.11bn_D0.3</a:t>
            </a:r>
          </a:p>
        </p:txBody>
      </p:sp>
      <p:sp>
        <p:nvSpPr>
          <p:cNvPr id="4" name="灯片编号占位符 3">
            <a:extLst>
              <a:ext uri="{FF2B5EF4-FFF2-40B4-BE49-F238E27FC236}">
                <a16:creationId xmlns:a16="http://schemas.microsoft.com/office/drawing/2014/main" id="{D6AC8B98-7A75-4077-410F-98400AC8842D}"/>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a:extLst>
              <a:ext uri="{FF2B5EF4-FFF2-40B4-BE49-F238E27FC236}">
                <a16:creationId xmlns:a16="http://schemas.microsoft.com/office/drawing/2014/main" id="{C2AA5BF7-C46F-EDE4-2D0C-61C61F2511F5}"/>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B7BE4340-0665-664A-4DBF-3EF1008FB8A5}"/>
              </a:ext>
            </a:extLst>
          </p:cNvPr>
          <p:cNvSpPr>
            <a:spLocks noGrp="1"/>
          </p:cNvSpPr>
          <p:nvPr>
            <p:ph type="dt" idx="15"/>
          </p:nvPr>
        </p:nvSpPr>
        <p:spPr/>
        <p:txBody>
          <a:bodyPr/>
          <a:lstStyle/>
          <a:p>
            <a:r>
              <a:rPr lang="en-US" altLang="zh-CN" dirty="0"/>
              <a:t>June 2025</a:t>
            </a:r>
            <a:endParaRPr lang="en-GB" altLang="zh-CN" dirty="0"/>
          </a:p>
        </p:txBody>
      </p:sp>
    </p:spTree>
    <p:extLst>
      <p:ext uri="{BB962C8B-B14F-4D97-AF65-F5344CB8AC3E}">
        <p14:creationId xmlns:p14="http://schemas.microsoft.com/office/powerpoint/2010/main" val="391842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FE8768-C08F-2755-8BA5-EAA9A7AC48A8}"/>
              </a:ext>
            </a:extLst>
          </p:cNvPr>
          <p:cNvSpPr>
            <a:spLocks noGrp="1"/>
          </p:cNvSpPr>
          <p:nvPr>
            <p:ph type="title"/>
          </p:nvPr>
        </p:nvSpPr>
        <p:spPr/>
        <p:txBody>
          <a:bodyPr/>
          <a:lstStyle/>
          <a:p>
            <a:r>
              <a:rPr lang="en-US" altLang="zh-CN" dirty="0"/>
              <a:t>Recap of SMD BSS transition</a:t>
            </a:r>
            <a:endParaRPr lang="zh-CN" altLang="en-US" dirty="0"/>
          </a:p>
        </p:txBody>
      </p:sp>
      <p:sp>
        <p:nvSpPr>
          <p:cNvPr id="3" name="内容占位符 2">
            <a:extLst>
              <a:ext uri="{FF2B5EF4-FFF2-40B4-BE49-F238E27FC236}">
                <a16:creationId xmlns:a16="http://schemas.microsoft.com/office/drawing/2014/main" id="{42D574A6-C1D7-E494-F86A-CCFB42095475}"/>
              </a:ext>
            </a:extLst>
          </p:cNvPr>
          <p:cNvSpPr>
            <a:spLocks noGrp="1"/>
          </p:cNvSpPr>
          <p:nvPr>
            <p:ph idx="1"/>
          </p:nvPr>
        </p:nvSpPr>
        <p:spPr>
          <a:xfrm>
            <a:off x="914401" y="1676401"/>
            <a:ext cx="10361084" cy="4979988"/>
          </a:xfrm>
        </p:spPr>
        <p:txBody>
          <a:bodyPr/>
          <a:lstStyle/>
          <a:p>
            <a:pPr algn="l">
              <a:buFont typeface="Wingdings" panose="05000000000000000000" pitchFamily="2" charset="2"/>
              <a:buChar char="l"/>
            </a:pPr>
            <a:r>
              <a:rPr lang="en-US" altLang="zh-CN" sz="1600" b="0" dirty="0">
                <a:latin typeface="TimesNewRoman"/>
              </a:rPr>
              <a:t>In 802.11bn d0.3 [1], SM</a:t>
            </a:r>
            <a:r>
              <a:rPr lang="en-US" altLang="zh-CN" sz="1600" b="0" i="0" u="none" strike="noStrike" baseline="0" dirty="0">
                <a:latin typeface="TimesNewRoman"/>
              </a:rPr>
              <a:t>D BSS transition includes the following procedures:</a:t>
            </a:r>
          </a:p>
          <a:p>
            <a:pPr lvl="1"/>
            <a:r>
              <a:rPr lang="en-US" altLang="zh-CN" sz="1600" b="0" i="0" u="none" strike="noStrike" baseline="0" dirty="0">
                <a:latin typeface="TimesNewRoman"/>
              </a:rPr>
              <a:t>— SMD BSS transition discovery</a:t>
            </a:r>
          </a:p>
          <a:p>
            <a:pPr lvl="1"/>
            <a:r>
              <a:rPr lang="en-US" altLang="zh-CN" sz="1600" b="0" i="0" u="none" strike="noStrike" baseline="0" dirty="0">
                <a:latin typeface="TimesNewRoman"/>
              </a:rPr>
              <a:t>— Initial association to the SMD-ME</a:t>
            </a:r>
          </a:p>
          <a:p>
            <a:pPr lvl="1"/>
            <a:r>
              <a:rPr lang="en-US" altLang="zh-CN" sz="1600" b="0" i="0" u="none" strike="noStrike" baseline="0" dirty="0">
                <a:latin typeface="TimesNewRoman"/>
              </a:rPr>
              <a:t>— Target AP MLD selection</a:t>
            </a:r>
          </a:p>
          <a:p>
            <a:pPr lvl="1"/>
            <a:r>
              <a:rPr lang="en-US" altLang="zh-CN" sz="1600" b="0" i="0" u="none" strike="noStrike" baseline="0" dirty="0">
                <a:latin typeface="TimesNewRoman"/>
              </a:rPr>
              <a:t>— SMD BSS transition preparation (currently, we only have </a:t>
            </a:r>
            <a:r>
              <a:rPr lang="en-US" altLang="zh-CN" sz="1600" b="0" i="1" u="none" strike="noStrike" baseline="0" dirty="0">
                <a:latin typeface="TimesNewRoman"/>
              </a:rPr>
              <a:t>Through current AP</a:t>
            </a:r>
            <a:r>
              <a:rPr lang="en-US" altLang="zh-CN" sz="1600" b="0" i="0" u="none" strike="noStrike" baseline="0" dirty="0">
                <a:latin typeface="TimesNewRoman"/>
              </a:rPr>
              <a:t>)</a:t>
            </a:r>
          </a:p>
          <a:p>
            <a:pPr lvl="1"/>
            <a:r>
              <a:rPr lang="it-IT" altLang="zh-CN" sz="1600" b="0" i="0" u="none" strike="noStrike" baseline="0" dirty="0">
                <a:latin typeface="TimesNewRoman"/>
              </a:rPr>
              <a:t>— SMD BSS transition execution</a:t>
            </a:r>
          </a:p>
          <a:p>
            <a:pPr lvl="2"/>
            <a:r>
              <a:rPr lang="en-US" altLang="zh-CN" sz="1600" b="0" i="0" u="none" strike="noStrike" baseline="0" dirty="0">
                <a:latin typeface="TimesNewRoman"/>
              </a:rPr>
              <a:t>• Through current AP</a:t>
            </a:r>
            <a:endParaRPr lang="it-IT" altLang="zh-CN" sz="1600" b="0" i="0" u="none" strike="noStrike" baseline="0" dirty="0">
              <a:latin typeface="TimesNewRoman"/>
            </a:endParaRPr>
          </a:p>
          <a:p>
            <a:pPr lvl="2"/>
            <a:r>
              <a:rPr lang="en-US" altLang="zh-CN" sz="1600" b="0" i="0" u="none" strike="noStrike" baseline="0" dirty="0">
                <a:latin typeface="TimesNewRoman"/>
              </a:rPr>
              <a:t>• Through target AP </a:t>
            </a:r>
            <a:endParaRPr lang="en-US" altLang="zh-CN" sz="1600" dirty="0"/>
          </a:p>
          <a:p>
            <a:pPr marL="342900" lvl="1" indent="-342900">
              <a:spcBef>
                <a:spcPts val="600"/>
              </a:spcBef>
              <a:buFont typeface="Wingdings" panose="05000000000000000000" pitchFamily="2" charset="2"/>
              <a:buChar char="l"/>
            </a:pPr>
            <a:endParaRPr lang="en-US" altLang="zh-CN" sz="1600" dirty="0">
              <a:cs typeface="+mn-cs"/>
            </a:endParaRPr>
          </a:p>
          <a:p>
            <a:pPr marL="342900" lvl="1" indent="-342900">
              <a:spcBef>
                <a:spcPts val="600"/>
              </a:spcBef>
              <a:buFont typeface="Wingdings" panose="05000000000000000000" pitchFamily="2" charset="2"/>
              <a:buChar char="l"/>
            </a:pPr>
            <a:r>
              <a:rPr lang="en-US" altLang="zh-CN" sz="1600" dirty="0">
                <a:cs typeface="+mn-cs"/>
              </a:rPr>
              <a:t>A non-AP MLD prepares one or more candidate target AP MLDs within an SMD by sending a separate ST preparation request for each candidate target AP MLD. </a:t>
            </a:r>
            <a:r>
              <a:rPr lang="en-US" altLang="zh-CN" sz="1600" b="1" dirty="0">
                <a:cs typeface="+mn-cs"/>
              </a:rPr>
              <a:t>If a SMD BSS transition preparation was successful with one or more candidate target AP MLDs,</a:t>
            </a:r>
            <a:r>
              <a:rPr lang="en-US" altLang="zh-CN" sz="1600" dirty="0">
                <a:cs typeface="+mn-cs"/>
              </a:rPr>
              <a:t> then the non-AP MLD shall attempt SMD BSS transition execution with only one of those target AP MLDs at a time. If the attempted SMD BSS transition execution fails, the non-AP MLD may attempt SMD BSS transition execution with another prepared AP MLD.</a:t>
            </a:r>
            <a:r>
              <a:rPr lang="en-US" altLang="zh-CN" sz="1600" b="0" dirty="0"/>
              <a:t> </a:t>
            </a:r>
            <a:endParaRPr lang="en-US" altLang="zh-CN" sz="1600" dirty="0">
              <a:cs typeface="+mn-cs"/>
            </a:endParaRPr>
          </a:p>
        </p:txBody>
      </p:sp>
      <p:sp>
        <p:nvSpPr>
          <p:cNvPr id="4" name="灯片编号占位符 3">
            <a:extLst>
              <a:ext uri="{FF2B5EF4-FFF2-40B4-BE49-F238E27FC236}">
                <a16:creationId xmlns:a16="http://schemas.microsoft.com/office/drawing/2014/main" id="{07EF136C-EE26-D5A4-8366-A90FE812085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6DEA3866-8E34-987F-9EE3-5992D1766BB1}"/>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951F9A00-EE42-7848-D8B6-9D9C54DD375D}"/>
              </a:ext>
            </a:extLst>
          </p:cNvPr>
          <p:cNvSpPr>
            <a:spLocks noGrp="1"/>
          </p:cNvSpPr>
          <p:nvPr>
            <p:ph type="dt" idx="15"/>
          </p:nvPr>
        </p:nvSpPr>
        <p:spPr/>
        <p:txBody>
          <a:bodyPr/>
          <a:lstStyle/>
          <a:p>
            <a:r>
              <a:rPr lang="en-US" altLang="zh-CN" dirty="0"/>
              <a:t>June 2025</a:t>
            </a:r>
            <a:endParaRPr lang="en-GB" altLang="zh-CN" dirty="0"/>
          </a:p>
        </p:txBody>
      </p:sp>
    </p:spTree>
    <p:extLst>
      <p:ext uri="{BB962C8B-B14F-4D97-AF65-F5344CB8AC3E}">
        <p14:creationId xmlns:p14="http://schemas.microsoft.com/office/powerpoint/2010/main" val="3772647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图片 12">
            <a:extLst>
              <a:ext uri="{FF2B5EF4-FFF2-40B4-BE49-F238E27FC236}">
                <a16:creationId xmlns:a16="http://schemas.microsoft.com/office/drawing/2014/main" id="{6D374016-3080-ED4C-1EA1-C6B76F18BFDE}"/>
              </a:ext>
            </a:extLst>
          </p:cNvPr>
          <p:cNvPicPr>
            <a:picLocks noChangeAspect="1"/>
          </p:cNvPicPr>
          <p:nvPr/>
        </p:nvPicPr>
        <p:blipFill>
          <a:blip r:embed="rId2"/>
          <a:stretch>
            <a:fillRect/>
          </a:stretch>
        </p:blipFill>
        <p:spPr>
          <a:xfrm>
            <a:off x="6208039" y="1295400"/>
            <a:ext cx="5622894" cy="5180014"/>
          </a:xfrm>
          <a:prstGeom prst="rect">
            <a:avLst/>
          </a:prstGeom>
        </p:spPr>
      </p:pic>
      <p:sp>
        <p:nvSpPr>
          <p:cNvPr id="2" name="标题 1">
            <a:extLst>
              <a:ext uri="{FF2B5EF4-FFF2-40B4-BE49-F238E27FC236}">
                <a16:creationId xmlns:a16="http://schemas.microsoft.com/office/drawing/2014/main" id="{EDDEDDD0-42B2-232F-4140-B488B1C60E9C}"/>
              </a:ext>
            </a:extLst>
          </p:cNvPr>
          <p:cNvSpPr>
            <a:spLocks noGrp="1"/>
          </p:cNvSpPr>
          <p:nvPr>
            <p:ph type="title"/>
          </p:nvPr>
        </p:nvSpPr>
        <p:spPr/>
        <p:txBody>
          <a:bodyPr/>
          <a:lstStyle/>
          <a:p>
            <a:r>
              <a:rPr lang="en-US" altLang="zh-CN" dirty="0"/>
              <a:t>Issue 1</a:t>
            </a:r>
            <a:endParaRPr lang="zh-CN" altLang="en-US" dirty="0"/>
          </a:p>
        </p:txBody>
      </p:sp>
      <p:sp>
        <p:nvSpPr>
          <p:cNvPr id="4" name="灯片编号占位符 3">
            <a:extLst>
              <a:ext uri="{FF2B5EF4-FFF2-40B4-BE49-F238E27FC236}">
                <a16:creationId xmlns:a16="http://schemas.microsoft.com/office/drawing/2014/main" id="{B0352D1D-58AF-DF6C-8363-16FAA8DAD9A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6C170F46-3683-1C32-1180-232BC113FD8D}"/>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785EC6DF-2A46-040A-CC97-D5693569F6C7}"/>
              </a:ext>
            </a:extLst>
          </p:cNvPr>
          <p:cNvSpPr>
            <a:spLocks noGrp="1"/>
          </p:cNvSpPr>
          <p:nvPr>
            <p:ph type="dt" idx="15"/>
          </p:nvPr>
        </p:nvSpPr>
        <p:spPr/>
        <p:txBody>
          <a:bodyPr/>
          <a:lstStyle/>
          <a:p>
            <a:r>
              <a:rPr lang="en-US" altLang="zh-CN" dirty="0"/>
              <a:t>June 2025</a:t>
            </a:r>
            <a:endParaRPr lang="en-GB" altLang="zh-CN" dirty="0"/>
          </a:p>
        </p:txBody>
      </p:sp>
      <p:sp>
        <p:nvSpPr>
          <p:cNvPr id="10" name="文本框 9">
            <a:extLst>
              <a:ext uri="{FF2B5EF4-FFF2-40B4-BE49-F238E27FC236}">
                <a16:creationId xmlns:a16="http://schemas.microsoft.com/office/drawing/2014/main" id="{332C10F5-64DD-555C-237B-16889364B03A}"/>
              </a:ext>
            </a:extLst>
          </p:cNvPr>
          <p:cNvSpPr txBox="1"/>
          <p:nvPr/>
        </p:nvSpPr>
        <p:spPr>
          <a:xfrm>
            <a:off x="914399" y="1522411"/>
            <a:ext cx="6229357" cy="1754326"/>
          </a:xfrm>
          <a:prstGeom prst="rect">
            <a:avLst/>
          </a:prstGeom>
          <a:noFill/>
        </p:spPr>
        <p:txBody>
          <a:bodyPr wrap="square">
            <a:spAutoFit/>
          </a:bodyPr>
          <a:lstStyle/>
          <a:p>
            <a:pPr marL="342900" indent="-342900">
              <a:buFont typeface="Wingdings" panose="05000000000000000000" pitchFamily="2" charset="2"/>
              <a:buChar char="l"/>
            </a:pPr>
            <a:r>
              <a:rPr lang="en-US" altLang="zh-CN" sz="1800" dirty="0">
                <a:solidFill>
                  <a:schemeClr val="tx1"/>
                </a:solidFill>
                <a:latin typeface="+mn-lt"/>
              </a:rPr>
              <a:t>In </a:t>
            </a:r>
            <a:r>
              <a:rPr lang="it-IT" altLang="zh-CN" sz="1800" i="0" u="none" strike="noStrike" baseline="0" dirty="0">
                <a:solidFill>
                  <a:schemeClr val="tx1"/>
                </a:solidFill>
                <a:latin typeface="+mn-lt"/>
              </a:rPr>
              <a:t>reparation</a:t>
            </a:r>
            <a:r>
              <a:rPr lang="en-US" altLang="zh-CN" sz="1800" dirty="0">
                <a:solidFill>
                  <a:schemeClr val="tx1"/>
                </a:solidFill>
                <a:latin typeface="+mn-lt"/>
              </a:rPr>
              <a:t> phase, ST preparation response from current AP MLD to non-AP MLD triggers the </a:t>
            </a:r>
            <a:r>
              <a:rPr lang="en-US" altLang="zh-CN" sz="1800" b="1" dirty="0">
                <a:solidFill>
                  <a:schemeClr val="tx1"/>
                </a:solidFill>
                <a:latin typeface="+mn-lt"/>
              </a:rPr>
              <a:t>Timeout</a:t>
            </a:r>
            <a:r>
              <a:rPr lang="en-US" altLang="zh-CN" sz="1800" dirty="0">
                <a:solidFill>
                  <a:schemeClr val="tx1"/>
                </a:solidFill>
                <a:latin typeface="+mn-lt"/>
              </a:rPr>
              <a:t> count down</a:t>
            </a:r>
          </a:p>
          <a:p>
            <a:pPr marL="342900" indent="-342900">
              <a:buFont typeface="Wingdings" panose="05000000000000000000" pitchFamily="2" charset="2"/>
              <a:buChar char="l"/>
            </a:pPr>
            <a:r>
              <a:rPr lang="en-US" altLang="zh-CN" sz="1800" dirty="0">
                <a:solidFill>
                  <a:schemeClr val="tx1"/>
                </a:solidFill>
                <a:latin typeface="+mn-lt"/>
              </a:rPr>
              <a:t>SMD BSS transition works well only when non-AP MLD initiates ST execution request to current AP MLD (i.e., Through current AP) or target AP MLD (i.e., Through target AP) within the </a:t>
            </a:r>
            <a:r>
              <a:rPr lang="en-US" altLang="zh-CN" sz="1800" b="1" dirty="0">
                <a:solidFill>
                  <a:schemeClr val="tx1"/>
                </a:solidFill>
                <a:latin typeface="+mn-lt"/>
              </a:rPr>
              <a:t>Timeout</a:t>
            </a:r>
            <a:endParaRPr lang="zh-CN" altLang="en-US" sz="1800" dirty="0">
              <a:solidFill>
                <a:schemeClr val="tx1"/>
              </a:solidFill>
              <a:latin typeface="+mn-lt"/>
            </a:endParaRPr>
          </a:p>
        </p:txBody>
      </p:sp>
      <p:sp>
        <p:nvSpPr>
          <p:cNvPr id="11" name="文本框 10">
            <a:extLst>
              <a:ext uri="{FF2B5EF4-FFF2-40B4-BE49-F238E27FC236}">
                <a16:creationId xmlns:a16="http://schemas.microsoft.com/office/drawing/2014/main" id="{2B38ACC1-62FF-79E8-F933-75DA253B2DF0}"/>
              </a:ext>
            </a:extLst>
          </p:cNvPr>
          <p:cNvSpPr txBox="1"/>
          <p:nvPr/>
        </p:nvSpPr>
        <p:spPr>
          <a:xfrm>
            <a:off x="912954" y="3581264"/>
            <a:ext cx="5415024" cy="2308324"/>
          </a:xfrm>
          <a:prstGeom prst="rect">
            <a:avLst/>
          </a:prstGeom>
          <a:noFill/>
        </p:spPr>
        <p:txBody>
          <a:bodyPr wrap="square">
            <a:spAutoFit/>
          </a:bodyPr>
          <a:lstStyle/>
          <a:p>
            <a:pPr marL="342900" indent="-342900">
              <a:buFont typeface="Wingdings" panose="05000000000000000000" pitchFamily="2" charset="2"/>
              <a:buChar char="l"/>
            </a:pPr>
            <a:r>
              <a:rPr lang="en-US" altLang="zh-CN" sz="1800" b="1" dirty="0">
                <a:solidFill>
                  <a:schemeClr val="tx1"/>
                </a:solidFill>
                <a:latin typeface="+mn-lt"/>
              </a:rPr>
              <a:t>Issue 1: </a:t>
            </a:r>
            <a:r>
              <a:rPr lang="en-US" altLang="zh-CN" sz="1800" dirty="0">
                <a:solidFill>
                  <a:schemeClr val="tx1"/>
                </a:solidFill>
                <a:latin typeface="+mn-lt"/>
              </a:rPr>
              <a:t>If non-AP MLD prepares several candidate target AP MLDs by sending several ST preparation requests, how to determine the start time of </a:t>
            </a:r>
            <a:r>
              <a:rPr lang="en-US" altLang="zh-CN" sz="1800" b="1" dirty="0">
                <a:solidFill>
                  <a:schemeClr val="tx1"/>
                </a:solidFill>
                <a:latin typeface="+mn-lt"/>
              </a:rPr>
              <a:t>Timeout</a:t>
            </a:r>
            <a:r>
              <a:rPr lang="en-US" altLang="zh-CN" sz="1800" dirty="0">
                <a:solidFill>
                  <a:schemeClr val="tx1"/>
                </a:solidFill>
                <a:latin typeface="+mn-lt"/>
              </a:rPr>
              <a:t>?</a:t>
            </a:r>
          </a:p>
          <a:p>
            <a:pPr marL="1085850" lvl="1" indent="-342900">
              <a:buFont typeface="Arial" panose="020B0604020202020204" pitchFamily="34" charset="0"/>
              <a:buChar char="•"/>
            </a:pPr>
            <a:r>
              <a:rPr lang="en-US" altLang="zh-CN" sz="1800" b="1" dirty="0">
                <a:solidFill>
                  <a:schemeClr val="tx1"/>
                </a:solidFill>
                <a:latin typeface="+mn-lt"/>
              </a:rPr>
              <a:t>the 1</a:t>
            </a:r>
            <a:r>
              <a:rPr lang="en-US" altLang="zh-CN" sz="1800" b="1" baseline="30000" dirty="0">
                <a:solidFill>
                  <a:schemeClr val="tx1"/>
                </a:solidFill>
                <a:latin typeface="+mn-lt"/>
              </a:rPr>
              <a:t>st</a:t>
            </a:r>
            <a:r>
              <a:rPr lang="en-US" altLang="zh-CN" sz="1800" b="1" dirty="0">
                <a:solidFill>
                  <a:schemeClr val="tx1"/>
                </a:solidFill>
                <a:latin typeface="+mn-lt"/>
              </a:rPr>
              <a:t> ST preparation response?</a:t>
            </a:r>
          </a:p>
          <a:p>
            <a:pPr marL="1085850" lvl="1" indent="-342900">
              <a:buFont typeface="Arial" panose="020B0604020202020204" pitchFamily="34" charset="0"/>
              <a:buChar char="•"/>
            </a:pPr>
            <a:r>
              <a:rPr lang="en-US" altLang="zh-CN" sz="1800" b="1" dirty="0">
                <a:solidFill>
                  <a:schemeClr val="tx1"/>
                </a:solidFill>
                <a:latin typeface="+mn-lt"/>
              </a:rPr>
              <a:t>or the last ST preparation response?</a:t>
            </a:r>
          </a:p>
          <a:p>
            <a:pPr marL="1085850" lvl="1" indent="-342900">
              <a:buFont typeface="Arial" panose="020B0604020202020204" pitchFamily="34" charset="0"/>
              <a:buChar char="•"/>
            </a:pPr>
            <a:r>
              <a:rPr lang="en-US" altLang="zh-CN" sz="1800" b="1" dirty="0">
                <a:solidFill>
                  <a:schemeClr val="tx1"/>
                </a:solidFill>
                <a:latin typeface="+mn-lt"/>
              </a:rPr>
              <a:t>or per target AP MLD?</a:t>
            </a:r>
          </a:p>
          <a:p>
            <a:pPr marL="342900" indent="-342900">
              <a:buFont typeface="Wingdings" panose="05000000000000000000" pitchFamily="2" charset="2"/>
              <a:buChar char="l"/>
            </a:pPr>
            <a:r>
              <a:rPr lang="en-US" altLang="zh-CN" sz="1800" dirty="0">
                <a:solidFill>
                  <a:schemeClr val="tx1"/>
                </a:solidFill>
                <a:latin typeface="+mn-lt"/>
              </a:rPr>
              <a:t>This is unclear.</a:t>
            </a:r>
          </a:p>
        </p:txBody>
      </p:sp>
    </p:spTree>
    <p:extLst>
      <p:ext uri="{BB962C8B-B14F-4D97-AF65-F5344CB8AC3E}">
        <p14:creationId xmlns:p14="http://schemas.microsoft.com/office/powerpoint/2010/main" val="366850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F8E5AC-93FE-4743-51A1-122E719D520C}"/>
              </a:ext>
            </a:extLst>
          </p:cNvPr>
          <p:cNvSpPr>
            <a:spLocks noGrp="1"/>
          </p:cNvSpPr>
          <p:nvPr>
            <p:ph type="title"/>
          </p:nvPr>
        </p:nvSpPr>
        <p:spPr/>
        <p:txBody>
          <a:bodyPr/>
          <a:lstStyle/>
          <a:p>
            <a:r>
              <a:rPr lang="en-US" altLang="zh-CN" dirty="0"/>
              <a:t>Solutions to Issue 1</a:t>
            </a:r>
            <a:endParaRPr lang="zh-CN" altLang="en-US" dirty="0"/>
          </a:p>
        </p:txBody>
      </p:sp>
      <p:sp>
        <p:nvSpPr>
          <p:cNvPr id="4" name="灯片编号占位符 3">
            <a:extLst>
              <a:ext uri="{FF2B5EF4-FFF2-40B4-BE49-F238E27FC236}">
                <a16:creationId xmlns:a16="http://schemas.microsoft.com/office/drawing/2014/main" id="{56EA068E-83AF-45B7-DC20-C3029870144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B25DD00E-6312-28D2-C3AF-C78516601060}"/>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CFC123F1-435E-6A39-99F8-0B45722C6F8F}"/>
              </a:ext>
            </a:extLst>
          </p:cNvPr>
          <p:cNvSpPr>
            <a:spLocks noGrp="1"/>
          </p:cNvSpPr>
          <p:nvPr>
            <p:ph type="dt" idx="15"/>
          </p:nvPr>
        </p:nvSpPr>
        <p:spPr/>
        <p:txBody>
          <a:bodyPr/>
          <a:lstStyle/>
          <a:p>
            <a:r>
              <a:rPr lang="en-US" altLang="zh-CN" dirty="0"/>
              <a:t>June 2025</a:t>
            </a:r>
            <a:endParaRPr lang="en-GB" altLang="zh-CN" dirty="0"/>
          </a:p>
        </p:txBody>
      </p:sp>
      <p:sp>
        <p:nvSpPr>
          <p:cNvPr id="24" name="文本框 23">
            <a:extLst>
              <a:ext uri="{FF2B5EF4-FFF2-40B4-BE49-F238E27FC236}">
                <a16:creationId xmlns:a16="http://schemas.microsoft.com/office/drawing/2014/main" id="{9ED03D21-A9A7-9A4D-BA3A-BEE755290820}"/>
              </a:ext>
            </a:extLst>
          </p:cNvPr>
          <p:cNvSpPr txBox="1"/>
          <p:nvPr/>
        </p:nvSpPr>
        <p:spPr>
          <a:xfrm>
            <a:off x="914400" y="1522411"/>
            <a:ext cx="10361083" cy="4462760"/>
          </a:xfrm>
          <a:prstGeom prst="rect">
            <a:avLst/>
          </a:prstGeom>
          <a:noFill/>
        </p:spPr>
        <p:txBody>
          <a:bodyPr wrap="square">
            <a:spAutoFit/>
          </a:bodyPr>
          <a:lstStyle/>
          <a:p>
            <a:r>
              <a:rPr lang="en-US" altLang="zh-CN" sz="1800" b="1" dirty="0">
                <a:solidFill>
                  <a:schemeClr val="tx1"/>
                </a:solidFill>
              </a:rPr>
              <a:t>Problem: </a:t>
            </a:r>
            <a:r>
              <a:rPr lang="en-US" altLang="zh-CN" sz="1800" dirty="0">
                <a:solidFill>
                  <a:schemeClr val="tx1"/>
                </a:solidFill>
              </a:rPr>
              <a:t>If there is no (global) clear definition of when </a:t>
            </a:r>
            <a:r>
              <a:rPr lang="en-US" altLang="zh-CN" sz="1800" b="1" dirty="0">
                <a:solidFill>
                  <a:schemeClr val="tx1"/>
                </a:solidFill>
              </a:rPr>
              <a:t>Timeout</a:t>
            </a:r>
            <a:r>
              <a:rPr lang="en-US" altLang="zh-CN" sz="1800" dirty="0">
                <a:solidFill>
                  <a:schemeClr val="tx1"/>
                </a:solidFill>
              </a:rPr>
              <a:t> starts, current AP MLD and/or target AP MLD(s) will have different views of whether ST execution request is transmitted within the Timeout</a:t>
            </a:r>
          </a:p>
          <a:p>
            <a:pPr marL="1085850" lvl="1" indent="-342900">
              <a:buFont typeface="Arial" panose="020B0604020202020204" pitchFamily="34" charset="0"/>
              <a:buChar char="•"/>
            </a:pPr>
            <a:r>
              <a:rPr lang="en-US" altLang="zh-CN" sz="1800" dirty="0">
                <a:solidFill>
                  <a:schemeClr val="tx1"/>
                </a:solidFill>
              </a:rPr>
              <a:t>This will lead to the conclusion on SMD BSS transition failure</a:t>
            </a:r>
          </a:p>
          <a:p>
            <a:endParaRPr lang="en-US" altLang="zh-CN" sz="1800" b="1" dirty="0">
              <a:solidFill>
                <a:schemeClr val="tx1"/>
              </a:solidFill>
            </a:endParaRPr>
          </a:p>
          <a:p>
            <a:r>
              <a:rPr lang="en-US" altLang="zh-CN" sz="1800" b="1" dirty="0">
                <a:solidFill>
                  <a:schemeClr val="tx1"/>
                </a:solidFill>
              </a:rPr>
              <a:t>Solution 1: (preferred)</a:t>
            </a:r>
          </a:p>
          <a:p>
            <a:pPr marL="342900" indent="-342900">
              <a:buFont typeface="Wingdings" panose="05000000000000000000" pitchFamily="2" charset="2"/>
              <a:buChar char="l"/>
            </a:pPr>
            <a:r>
              <a:rPr lang="en-US" altLang="zh-CN" sz="1600" dirty="0">
                <a:solidFill>
                  <a:schemeClr val="tx1"/>
                </a:solidFill>
              </a:rPr>
              <a:t>When a non-AP MLD prepares more than one candidate target AP MLDs in SMD BSS transition preparation phase, the next ST preparation response resets the Timeout value set by the previous ST preparation response</a:t>
            </a:r>
          </a:p>
          <a:p>
            <a:pPr marL="342900" indent="-342900">
              <a:buFont typeface="Wingdings" panose="05000000000000000000" pitchFamily="2" charset="2"/>
              <a:buChar char="l"/>
            </a:pPr>
            <a:r>
              <a:rPr lang="en-US" altLang="zh-CN" sz="1600" dirty="0">
                <a:solidFill>
                  <a:schemeClr val="tx1"/>
                </a:solidFill>
              </a:rPr>
              <a:t>Therefore, the start time of Timeout is triggered by the last ST preparation response</a:t>
            </a:r>
          </a:p>
          <a:p>
            <a:r>
              <a:rPr lang="en-US" altLang="zh-CN" sz="1600" dirty="0">
                <a:solidFill>
                  <a:schemeClr val="tx1"/>
                </a:solidFill>
              </a:rPr>
              <a:t>This solution only maintains one Timeout</a:t>
            </a:r>
          </a:p>
          <a:p>
            <a:pPr marL="342900" indent="-342900">
              <a:buFont typeface="Wingdings" panose="05000000000000000000" pitchFamily="2" charset="2"/>
              <a:buChar char="l"/>
            </a:pPr>
            <a:endParaRPr lang="en-US" altLang="zh-CN" sz="1600" dirty="0">
              <a:solidFill>
                <a:schemeClr val="tx1"/>
              </a:solidFill>
            </a:endParaRPr>
          </a:p>
          <a:p>
            <a:pPr marL="342900" indent="-342900">
              <a:buFont typeface="Wingdings" panose="05000000000000000000" pitchFamily="2" charset="2"/>
              <a:buChar char="l"/>
            </a:pPr>
            <a:endParaRPr lang="en-US" altLang="zh-CN" sz="1600" dirty="0">
              <a:solidFill>
                <a:schemeClr val="tx1"/>
              </a:solidFill>
            </a:endParaRPr>
          </a:p>
          <a:p>
            <a:r>
              <a:rPr lang="en-US" altLang="zh-CN" sz="1800" b="1" dirty="0">
                <a:solidFill>
                  <a:schemeClr val="tx1"/>
                </a:solidFill>
              </a:rPr>
              <a:t>Solution 2:</a:t>
            </a:r>
          </a:p>
          <a:p>
            <a:pPr marL="342900" indent="-342900">
              <a:buFont typeface="Wingdings" panose="05000000000000000000" pitchFamily="2" charset="2"/>
              <a:buChar char="l"/>
            </a:pPr>
            <a:r>
              <a:rPr lang="en-US" altLang="zh-CN" sz="1600" dirty="0">
                <a:solidFill>
                  <a:schemeClr val="tx1"/>
                </a:solidFill>
              </a:rPr>
              <a:t>When a non-AP MLD prepares more than one candidate target AP MLDs in SMD BSS transition preparation procedure, each ST preparation response triggers a separate Timeout value</a:t>
            </a:r>
          </a:p>
          <a:p>
            <a:pPr marL="342900" indent="-342900">
              <a:buFont typeface="Wingdings" panose="05000000000000000000" pitchFamily="2" charset="2"/>
              <a:buChar char="l"/>
            </a:pPr>
            <a:r>
              <a:rPr lang="en-US" altLang="zh-CN" sz="1600" dirty="0">
                <a:solidFill>
                  <a:schemeClr val="tx1"/>
                </a:solidFill>
              </a:rPr>
              <a:t>Non-AP MLD and Current AP MLD need to maintain a specific Timeout for each</a:t>
            </a:r>
            <a:r>
              <a:rPr lang="zh-CN" altLang="en-US" sz="1600" dirty="0">
                <a:solidFill>
                  <a:schemeClr val="tx1"/>
                </a:solidFill>
              </a:rPr>
              <a:t> </a:t>
            </a:r>
            <a:r>
              <a:rPr lang="en-US" altLang="zh-CN" sz="1600" dirty="0">
                <a:solidFill>
                  <a:schemeClr val="tx1"/>
                </a:solidFill>
              </a:rPr>
              <a:t>prepared Target</a:t>
            </a:r>
            <a:r>
              <a:rPr lang="zh-CN" altLang="en-US" sz="1600" dirty="0">
                <a:solidFill>
                  <a:schemeClr val="tx1"/>
                </a:solidFill>
              </a:rPr>
              <a:t> </a:t>
            </a:r>
            <a:r>
              <a:rPr lang="en-US" altLang="zh-CN" sz="1600" dirty="0">
                <a:solidFill>
                  <a:schemeClr val="tx1"/>
                </a:solidFill>
              </a:rPr>
              <a:t>AP</a:t>
            </a:r>
            <a:r>
              <a:rPr lang="zh-CN" altLang="en-US" sz="1600" dirty="0">
                <a:solidFill>
                  <a:schemeClr val="tx1"/>
                </a:solidFill>
              </a:rPr>
              <a:t> </a:t>
            </a:r>
            <a:r>
              <a:rPr lang="en-US" altLang="zh-CN" sz="1600" dirty="0">
                <a:solidFill>
                  <a:schemeClr val="tx1"/>
                </a:solidFill>
              </a:rPr>
              <a:t>MLD</a:t>
            </a:r>
          </a:p>
          <a:p>
            <a:r>
              <a:rPr lang="en-US" altLang="zh-CN" sz="1600" dirty="0">
                <a:solidFill>
                  <a:schemeClr val="tx1"/>
                </a:solidFill>
              </a:rPr>
              <a:t>This solution maintains multiple Timeout</a:t>
            </a:r>
          </a:p>
          <a:p>
            <a:pPr marL="342900" indent="-342900">
              <a:buFont typeface="Wingdings" panose="05000000000000000000" pitchFamily="2" charset="2"/>
              <a:buChar char="l"/>
            </a:pPr>
            <a:endParaRPr lang="en-US" altLang="zh-CN" sz="1600" dirty="0">
              <a:solidFill>
                <a:schemeClr val="tx1"/>
              </a:solidFill>
            </a:endParaRPr>
          </a:p>
        </p:txBody>
      </p:sp>
    </p:spTree>
    <p:extLst>
      <p:ext uri="{BB962C8B-B14F-4D97-AF65-F5344CB8AC3E}">
        <p14:creationId xmlns:p14="http://schemas.microsoft.com/office/powerpoint/2010/main" val="195933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a:extLst>
              <a:ext uri="{FF2B5EF4-FFF2-40B4-BE49-F238E27FC236}">
                <a16:creationId xmlns:a16="http://schemas.microsoft.com/office/drawing/2014/main" id="{470E1A74-0A26-A2AF-B619-51DBD09BAEBE}"/>
              </a:ext>
            </a:extLst>
          </p:cNvPr>
          <p:cNvPicPr>
            <a:picLocks noChangeAspect="1"/>
          </p:cNvPicPr>
          <p:nvPr/>
        </p:nvPicPr>
        <p:blipFill>
          <a:blip r:embed="rId2"/>
          <a:stretch>
            <a:fillRect/>
          </a:stretch>
        </p:blipFill>
        <p:spPr>
          <a:xfrm>
            <a:off x="6158973" y="1208389"/>
            <a:ext cx="6033027" cy="5267026"/>
          </a:xfrm>
          <a:prstGeom prst="rect">
            <a:avLst/>
          </a:prstGeom>
        </p:spPr>
      </p:pic>
      <p:sp>
        <p:nvSpPr>
          <p:cNvPr id="2" name="标题 1">
            <a:extLst>
              <a:ext uri="{FF2B5EF4-FFF2-40B4-BE49-F238E27FC236}">
                <a16:creationId xmlns:a16="http://schemas.microsoft.com/office/drawing/2014/main" id="{E8B84D0A-6B4F-4DDE-E5E5-CF611097C790}"/>
              </a:ext>
            </a:extLst>
          </p:cNvPr>
          <p:cNvSpPr>
            <a:spLocks noGrp="1"/>
          </p:cNvSpPr>
          <p:nvPr>
            <p:ph type="title"/>
          </p:nvPr>
        </p:nvSpPr>
        <p:spPr/>
        <p:txBody>
          <a:bodyPr/>
          <a:lstStyle/>
          <a:p>
            <a:r>
              <a:rPr lang="en-US" altLang="zh-CN" dirty="0"/>
              <a:t>Issue 2</a:t>
            </a:r>
            <a:endParaRPr lang="zh-CN" altLang="en-US" dirty="0"/>
          </a:p>
        </p:txBody>
      </p:sp>
      <p:sp>
        <p:nvSpPr>
          <p:cNvPr id="4" name="灯片编号占位符 3">
            <a:extLst>
              <a:ext uri="{FF2B5EF4-FFF2-40B4-BE49-F238E27FC236}">
                <a16:creationId xmlns:a16="http://schemas.microsoft.com/office/drawing/2014/main" id="{3D422B57-571A-3481-5FA6-A30EFF370F0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a:extLst>
              <a:ext uri="{FF2B5EF4-FFF2-40B4-BE49-F238E27FC236}">
                <a16:creationId xmlns:a16="http://schemas.microsoft.com/office/drawing/2014/main" id="{88DD5489-7B36-7CC4-7670-9E95E220368F}"/>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BDD82E3D-2530-45F1-0298-53252941F333}"/>
              </a:ext>
            </a:extLst>
          </p:cNvPr>
          <p:cNvSpPr>
            <a:spLocks noGrp="1"/>
          </p:cNvSpPr>
          <p:nvPr>
            <p:ph type="dt" idx="15"/>
          </p:nvPr>
        </p:nvSpPr>
        <p:spPr/>
        <p:txBody>
          <a:bodyPr/>
          <a:lstStyle/>
          <a:p>
            <a:r>
              <a:rPr lang="en-US" altLang="zh-CN" dirty="0"/>
              <a:t>June 2025</a:t>
            </a:r>
            <a:endParaRPr lang="en-GB" altLang="zh-CN" dirty="0"/>
          </a:p>
        </p:txBody>
      </p:sp>
      <p:sp>
        <p:nvSpPr>
          <p:cNvPr id="10" name="文本框 9">
            <a:extLst>
              <a:ext uri="{FF2B5EF4-FFF2-40B4-BE49-F238E27FC236}">
                <a16:creationId xmlns:a16="http://schemas.microsoft.com/office/drawing/2014/main" id="{E6EADD2C-B4FB-622E-A000-419F69FC14AE}"/>
              </a:ext>
            </a:extLst>
          </p:cNvPr>
          <p:cNvSpPr txBox="1"/>
          <p:nvPr/>
        </p:nvSpPr>
        <p:spPr>
          <a:xfrm>
            <a:off x="914401" y="1522411"/>
            <a:ext cx="5715000" cy="3539430"/>
          </a:xfrm>
          <a:prstGeom prst="rect">
            <a:avLst/>
          </a:prstGeom>
          <a:noFill/>
        </p:spPr>
        <p:txBody>
          <a:bodyPr wrap="square">
            <a:spAutoFit/>
          </a:bodyPr>
          <a:lstStyle/>
          <a:p>
            <a:pPr marL="342900" indent="-342900">
              <a:buFont typeface="Wingdings" panose="05000000000000000000" pitchFamily="2" charset="2"/>
              <a:buChar char="l"/>
            </a:pPr>
            <a:r>
              <a:rPr lang="en-US" altLang="zh-CN" sz="1600" dirty="0">
                <a:solidFill>
                  <a:schemeClr val="tx1"/>
                </a:solidFill>
                <a:latin typeface="+mn-lt"/>
              </a:rPr>
              <a:t>In p</a:t>
            </a:r>
            <a:r>
              <a:rPr lang="it-IT" altLang="zh-CN" sz="1600" i="0" u="none" strike="noStrike" baseline="0" dirty="0">
                <a:solidFill>
                  <a:schemeClr val="tx1"/>
                </a:solidFill>
                <a:latin typeface="+mn-lt"/>
              </a:rPr>
              <a:t>reparation</a:t>
            </a:r>
            <a:r>
              <a:rPr lang="en-US" altLang="zh-CN" sz="1600" dirty="0">
                <a:solidFill>
                  <a:schemeClr val="tx1"/>
                </a:solidFill>
                <a:latin typeface="+mn-lt"/>
              </a:rPr>
              <a:t> phase, ST preparation response from current AP MLD to non-AP MLD triggers the </a:t>
            </a:r>
            <a:r>
              <a:rPr lang="en-US" altLang="zh-CN" sz="1600" b="1" dirty="0">
                <a:solidFill>
                  <a:schemeClr val="tx1"/>
                </a:solidFill>
                <a:latin typeface="+mn-lt"/>
              </a:rPr>
              <a:t>Timeout</a:t>
            </a:r>
            <a:r>
              <a:rPr lang="en-US" altLang="zh-CN" sz="1600" dirty="0">
                <a:solidFill>
                  <a:schemeClr val="tx1"/>
                </a:solidFill>
                <a:latin typeface="+mn-lt"/>
              </a:rPr>
              <a:t> count down</a:t>
            </a:r>
          </a:p>
          <a:p>
            <a:pPr marL="342900" indent="-342900">
              <a:buFont typeface="Wingdings" panose="05000000000000000000" pitchFamily="2" charset="2"/>
              <a:buChar char="l"/>
            </a:pPr>
            <a:r>
              <a:rPr lang="en-US" altLang="zh-CN" sz="1600" dirty="0">
                <a:solidFill>
                  <a:schemeClr val="tx1"/>
                </a:solidFill>
                <a:latin typeface="+mn-lt"/>
              </a:rPr>
              <a:t>Considering context and data transfer happens in Preparation phase. Preparation phase might not be done within SIFS time.</a:t>
            </a:r>
          </a:p>
          <a:p>
            <a:pPr marL="342900" indent="-342900">
              <a:buFont typeface="Wingdings" panose="05000000000000000000" pitchFamily="2" charset="2"/>
              <a:buChar char="l"/>
            </a:pPr>
            <a:r>
              <a:rPr lang="en-US" altLang="zh-CN" sz="1600" b="1" dirty="0">
                <a:solidFill>
                  <a:schemeClr val="tx1"/>
                </a:solidFill>
                <a:latin typeface="+mn-lt"/>
              </a:rPr>
              <a:t>Issue 2: </a:t>
            </a:r>
            <a:r>
              <a:rPr lang="en-US" altLang="zh-CN" sz="1600" dirty="0">
                <a:solidFill>
                  <a:schemeClr val="tx1"/>
                </a:solidFill>
                <a:latin typeface="+mn-lt"/>
              </a:rPr>
              <a:t>how does the target AP MLD know when the current AP MLD transmits the ST preparation response?</a:t>
            </a:r>
          </a:p>
          <a:p>
            <a:pPr marL="342900" indent="-342900">
              <a:buFont typeface="Wingdings" panose="05000000000000000000" pitchFamily="2" charset="2"/>
              <a:buChar char="l"/>
            </a:pPr>
            <a:endParaRPr lang="en-US" altLang="zh-CN" sz="1600" dirty="0">
              <a:solidFill>
                <a:schemeClr val="tx1"/>
              </a:solidFill>
              <a:latin typeface="+mn-lt"/>
            </a:endParaRPr>
          </a:p>
          <a:p>
            <a:r>
              <a:rPr lang="en-US" altLang="zh-CN" sz="1600" dirty="0">
                <a:solidFill>
                  <a:schemeClr val="tx1"/>
                </a:solidFill>
                <a:latin typeface="+mn-lt"/>
              </a:rPr>
              <a:t>Similar issue happens in </a:t>
            </a:r>
            <a:r>
              <a:rPr lang="en-US" altLang="zh-CN" sz="1600" b="1" dirty="0" err="1">
                <a:solidFill>
                  <a:schemeClr val="tx1"/>
                </a:solidFill>
                <a:latin typeface="+mn-lt"/>
              </a:rPr>
              <a:t>DLDrainTime</a:t>
            </a:r>
            <a:endParaRPr lang="en-US" altLang="zh-CN" sz="1600" b="1" dirty="0">
              <a:solidFill>
                <a:schemeClr val="tx1"/>
              </a:solidFill>
              <a:latin typeface="+mn-lt"/>
            </a:endParaRPr>
          </a:p>
          <a:p>
            <a:pPr marL="342900" indent="-342900">
              <a:buFont typeface="Wingdings" panose="05000000000000000000" pitchFamily="2" charset="2"/>
              <a:buChar char="l"/>
            </a:pPr>
            <a:r>
              <a:rPr lang="en-US" altLang="zh-CN" sz="1600" b="1" dirty="0">
                <a:solidFill>
                  <a:schemeClr val="tx1"/>
                </a:solidFill>
                <a:latin typeface="+mn-lt"/>
              </a:rPr>
              <a:t>Execution through current AP MLD</a:t>
            </a:r>
          </a:p>
          <a:p>
            <a:pPr marL="1085850" lvl="1" indent="-342900">
              <a:buFont typeface="Wingdings" panose="05000000000000000000" pitchFamily="2" charset="2"/>
              <a:buChar char="l"/>
            </a:pPr>
            <a:r>
              <a:rPr lang="en-US" altLang="zh-CN" sz="1600" dirty="0">
                <a:solidFill>
                  <a:schemeClr val="tx1"/>
                </a:solidFill>
                <a:latin typeface="+mn-lt"/>
              </a:rPr>
              <a:t>how does the target AP MLD know when the current AP MLD transmits the ST execution response</a:t>
            </a:r>
            <a:endParaRPr lang="en-US" altLang="zh-CN" sz="1600" b="1" dirty="0">
              <a:solidFill>
                <a:schemeClr val="tx1"/>
              </a:solidFill>
              <a:latin typeface="+mn-lt"/>
            </a:endParaRPr>
          </a:p>
          <a:p>
            <a:pPr marL="342900" indent="-342900">
              <a:buFont typeface="Wingdings" panose="05000000000000000000" pitchFamily="2" charset="2"/>
              <a:buChar char="l"/>
            </a:pPr>
            <a:r>
              <a:rPr lang="en-US" altLang="zh-CN" sz="1600" b="1" dirty="0">
                <a:solidFill>
                  <a:schemeClr val="tx1"/>
                </a:solidFill>
                <a:latin typeface="+mn-lt"/>
              </a:rPr>
              <a:t>Execution through target AP MLD</a:t>
            </a:r>
          </a:p>
          <a:p>
            <a:pPr marL="1085850" lvl="1" indent="-342900">
              <a:buFont typeface="Wingdings" panose="05000000000000000000" pitchFamily="2" charset="2"/>
              <a:buChar char="l"/>
            </a:pPr>
            <a:r>
              <a:rPr lang="en-US" altLang="zh-CN" sz="1600" dirty="0">
                <a:solidFill>
                  <a:schemeClr val="tx1"/>
                </a:solidFill>
                <a:latin typeface="+mn-lt"/>
              </a:rPr>
              <a:t>how does the current AP MLD know when the target AP MLD transmits the ST execution response</a:t>
            </a:r>
            <a:endParaRPr lang="en-US" altLang="zh-CN" sz="1600" b="1" dirty="0">
              <a:solidFill>
                <a:schemeClr val="tx1"/>
              </a:solidFill>
              <a:latin typeface="+mn-lt"/>
            </a:endParaRPr>
          </a:p>
        </p:txBody>
      </p:sp>
    </p:spTree>
    <p:extLst>
      <p:ext uri="{BB962C8B-B14F-4D97-AF65-F5344CB8AC3E}">
        <p14:creationId xmlns:p14="http://schemas.microsoft.com/office/powerpoint/2010/main" val="285630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3DCE99-F271-44E3-95BE-810F46E38E02}"/>
            </a:ext>
          </a:extLst>
        </p:cNvPr>
        <p:cNvGrpSpPr/>
        <p:nvPr/>
      </p:nvGrpSpPr>
      <p:grpSpPr>
        <a:xfrm>
          <a:off x="0" y="0"/>
          <a:ext cx="0" cy="0"/>
          <a:chOff x="0" y="0"/>
          <a:chExt cx="0" cy="0"/>
        </a:xfrm>
      </p:grpSpPr>
      <p:pic>
        <p:nvPicPr>
          <p:cNvPr id="7" name="图片 6">
            <a:extLst>
              <a:ext uri="{FF2B5EF4-FFF2-40B4-BE49-F238E27FC236}">
                <a16:creationId xmlns:a16="http://schemas.microsoft.com/office/drawing/2014/main" id="{3B2100D8-A26D-C452-D9B5-99CF86324E4C}"/>
              </a:ext>
            </a:extLst>
          </p:cNvPr>
          <p:cNvPicPr>
            <a:picLocks noChangeAspect="1"/>
          </p:cNvPicPr>
          <p:nvPr/>
        </p:nvPicPr>
        <p:blipFill>
          <a:blip r:embed="rId2"/>
          <a:stretch>
            <a:fillRect/>
          </a:stretch>
        </p:blipFill>
        <p:spPr>
          <a:xfrm>
            <a:off x="6306833" y="1143000"/>
            <a:ext cx="5878468" cy="5332414"/>
          </a:xfrm>
          <a:prstGeom prst="rect">
            <a:avLst/>
          </a:prstGeom>
        </p:spPr>
      </p:pic>
      <p:sp>
        <p:nvSpPr>
          <p:cNvPr id="2" name="标题 1">
            <a:extLst>
              <a:ext uri="{FF2B5EF4-FFF2-40B4-BE49-F238E27FC236}">
                <a16:creationId xmlns:a16="http://schemas.microsoft.com/office/drawing/2014/main" id="{8CE4A66E-8B1E-1F8D-575A-E8910F5C44CA}"/>
              </a:ext>
            </a:extLst>
          </p:cNvPr>
          <p:cNvSpPr>
            <a:spLocks noGrp="1"/>
          </p:cNvSpPr>
          <p:nvPr>
            <p:ph type="title"/>
          </p:nvPr>
        </p:nvSpPr>
        <p:spPr/>
        <p:txBody>
          <a:bodyPr/>
          <a:lstStyle/>
          <a:p>
            <a:r>
              <a:rPr lang="en-US" altLang="zh-CN" dirty="0"/>
              <a:t>Solution to Issue 2</a:t>
            </a:r>
            <a:endParaRPr lang="zh-CN" altLang="en-US" dirty="0"/>
          </a:p>
        </p:txBody>
      </p:sp>
      <p:sp>
        <p:nvSpPr>
          <p:cNvPr id="4" name="灯片编号占位符 3">
            <a:extLst>
              <a:ext uri="{FF2B5EF4-FFF2-40B4-BE49-F238E27FC236}">
                <a16:creationId xmlns:a16="http://schemas.microsoft.com/office/drawing/2014/main" id="{F864F32D-B87A-DB30-53BD-FAFB7AB22D9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2977F727-7E3C-4124-2D05-8DCBD0C32177}"/>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17EC5963-3F37-4CD2-B68B-E73E44C3E043}"/>
              </a:ext>
            </a:extLst>
          </p:cNvPr>
          <p:cNvSpPr>
            <a:spLocks noGrp="1"/>
          </p:cNvSpPr>
          <p:nvPr>
            <p:ph type="dt" idx="15"/>
          </p:nvPr>
        </p:nvSpPr>
        <p:spPr/>
        <p:txBody>
          <a:bodyPr/>
          <a:lstStyle/>
          <a:p>
            <a:r>
              <a:rPr lang="en-US" altLang="zh-CN" dirty="0"/>
              <a:t>June 2025</a:t>
            </a:r>
            <a:endParaRPr lang="en-GB" altLang="zh-CN" dirty="0"/>
          </a:p>
        </p:txBody>
      </p:sp>
      <p:sp>
        <p:nvSpPr>
          <p:cNvPr id="24" name="文本框 23">
            <a:extLst>
              <a:ext uri="{FF2B5EF4-FFF2-40B4-BE49-F238E27FC236}">
                <a16:creationId xmlns:a16="http://schemas.microsoft.com/office/drawing/2014/main" id="{21BA52C2-2FD0-80D9-5BFB-5340C5B3201F}"/>
              </a:ext>
            </a:extLst>
          </p:cNvPr>
          <p:cNvSpPr txBox="1"/>
          <p:nvPr/>
        </p:nvSpPr>
        <p:spPr>
          <a:xfrm>
            <a:off x="914400" y="1522411"/>
            <a:ext cx="5791199" cy="3293209"/>
          </a:xfrm>
          <a:prstGeom prst="rect">
            <a:avLst/>
          </a:prstGeom>
          <a:noFill/>
        </p:spPr>
        <p:txBody>
          <a:bodyPr wrap="square">
            <a:spAutoFit/>
          </a:bodyPr>
          <a:lstStyle/>
          <a:p>
            <a:pPr marL="342900" indent="-342900">
              <a:buFont typeface="Wingdings" panose="05000000000000000000" pitchFamily="2" charset="2"/>
              <a:buChar char="l"/>
            </a:pPr>
            <a:r>
              <a:rPr lang="en-US" altLang="zh-CN" sz="1600" b="1" dirty="0">
                <a:solidFill>
                  <a:schemeClr val="tx1"/>
                </a:solidFill>
              </a:rPr>
              <a:t>For Timeout: </a:t>
            </a:r>
            <a:r>
              <a:rPr lang="en-US" altLang="zh-CN" sz="1600" dirty="0">
                <a:solidFill>
                  <a:schemeClr val="tx1"/>
                </a:solidFill>
              </a:rPr>
              <a:t>When performing context transfer between current AP MLD and target AP MLD(s) in preparation phase,</a:t>
            </a:r>
            <a:r>
              <a:rPr lang="zh-CN" altLang="en-US" sz="1600" dirty="0">
                <a:solidFill>
                  <a:schemeClr val="tx1"/>
                </a:solidFill>
              </a:rPr>
              <a:t> </a:t>
            </a:r>
            <a:r>
              <a:rPr lang="en-US" altLang="zh-CN" sz="1600" dirty="0">
                <a:solidFill>
                  <a:schemeClr val="tx1"/>
                </a:solidFill>
              </a:rPr>
              <a:t>current AP MLD and target AP MLD</a:t>
            </a:r>
            <a:r>
              <a:rPr lang="zh-CN" altLang="en-US" sz="1600" dirty="0">
                <a:solidFill>
                  <a:schemeClr val="tx1"/>
                </a:solidFill>
              </a:rPr>
              <a:t> </a:t>
            </a:r>
            <a:r>
              <a:rPr lang="en-US" altLang="zh-CN" sz="1600" dirty="0">
                <a:solidFill>
                  <a:schemeClr val="tx1"/>
                </a:solidFill>
              </a:rPr>
              <a:t>share</a:t>
            </a:r>
            <a:r>
              <a:rPr lang="zh-CN" altLang="en-US" sz="1600" dirty="0">
                <a:solidFill>
                  <a:schemeClr val="tx1"/>
                </a:solidFill>
              </a:rPr>
              <a:t> </a:t>
            </a:r>
            <a:r>
              <a:rPr lang="en-US" altLang="zh-CN" sz="1600" dirty="0">
                <a:solidFill>
                  <a:schemeClr val="tx1"/>
                </a:solidFill>
              </a:rPr>
              <a:t>the</a:t>
            </a:r>
            <a:r>
              <a:rPr lang="zh-CN" altLang="en-US" sz="1600" dirty="0">
                <a:solidFill>
                  <a:schemeClr val="tx1"/>
                </a:solidFill>
              </a:rPr>
              <a:t> </a:t>
            </a:r>
            <a:r>
              <a:rPr lang="en-US" altLang="zh-CN" sz="1600" dirty="0">
                <a:solidFill>
                  <a:schemeClr val="tx1"/>
                </a:solidFill>
              </a:rPr>
              <a:t>start</a:t>
            </a:r>
            <a:r>
              <a:rPr lang="zh-CN" altLang="en-US" sz="1600" dirty="0">
                <a:solidFill>
                  <a:schemeClr val="tx1"/>
                </a:solidFill>
              </a:rPr>
              <a:t> </a:t>
            </a:r>
            <a:r>
              <a:rPr lang="en-US" altLang="zh-CN" sz="1600" dirty="0">
                <a:solidFill>
                  <a:schemeClr val="tx1"/>
                </a:solidFill>
              </a:rPr>
              <a:t>time of transmitting ST preparation response. </a:t>
            </a:r>
          </a:p>
          <a:p>
            <a:pPr marL="342900" indent="-342900">
              <a:buFont typeface="Wingdings" panose="05000000000000000000" pitchFamily="2" charset="2"/>
              <a:buChar char="l"/>
            </a:pPr>
            <a:endParaRPr lang="en-US" altLang="zh-CN" sz="1600" b="1" dirty="0">
              <a:solidFill>
                <a:schemeClr val="tx1"/>
              </a:solidFill>
            </a:endParaRPr>
          </a:p>
          <a:p>
            <a:pPr marL="342900" indent="-342900">
              <a:buFont typeface="Wingdings" panose="05000000000000000000" pitchFamily="2" charset="2"/>
              <a:buChar char="l"/>
            </a:pPr>
            <a:r>
              <a:rPr lang="en-US" altLang="zh-CN" sz="1600" b="1" dirty="0">
                <a:solidFill>
                  <a:schemeClr val="tx1"/>
                </a:solidFill>
              </a:rPr>
              <a:t>For </a:t>
            </a:r>
            <a:r>
              <a:rPr lang="en-US" altLang="zh-CN" sz="1600" b="1" dirty="0" err="1">
                <a:solidFill>
                  <a:schemeClr val="tx1"/>
                </a:solidFill>
              </a:rPr>
              <a:t>DLDrainTime</a:t>
            </a:r>
            <a:r>
              <a:rPr lang="en-US" altLang="zh-CN" sz="1600" b="1" dirty="0">
                <a:solidFill>
                  <a:schemeClr val="tx1"/>
                </a:solidFill>
              </a:rPr>
              <a:t>: </a:t>
            </a:r>
            <a:r>
              <a:rPr lang="en-US" altLang="zh-CN" sz="1600" dirty="0">
                <a:solidFill>
                  <a:schemeClr val="tx1"/>
                </a:solidFill>
              </a:rPr>
              <a:t>When performing context transfer between current AP MLD and target AP MLD(s) in execution phase,</a:t>
            </a:r>
            <a:r>
              <a:rPr lang="zh-CN" altLang="en-US" sz="1600" dirty="0">
                <a:solidFill>
                  <a:schemeClr val="tx1"/>
                </a:solidFill>
              </a:rPr>
              <a:t> </a:t>
            </a:r>
            <a:r>
              <a:rPr lang="en-US" altLang="zh-CN" sz="1600" dirty="0">
                <a:solidFill>
                  <a:schemeClr val="tx1"/>
                </a:solidFill>
              </a:rPr>
              <a:t>current AP MLD and target AP MLD</a:t>
            </a:r>
            <a:r>
              <a:rPr lang="zh-CN" altLang="en-US" sz="1600" dirty="0">
                <a:solidFill>
                  <a:schemeClr val="tx1"/>
                </a:solidFill>
              </a:rPr>
              <a:t> </a:t>
            </a:r>
            <a:r>
              <a:rPr lang="en-US" altLang="zh-CN" sz="1600" dirty="0">
                <a:solidFill>
                  <a:schemeClr val="tx1"/>
                </a:solidFill>
              </a:rPr>
              <a:t>share</a:t>
            </a:r>
            <a:r>
              <a:rPr lang="zh-CN" altLang="en-US" sz="1600" dirty="0">
                <a:solidFill>
                  <a:schemeClr val="tx1"/>
                </a:solidFill>
              </a:rPr>
              <a:t> </a:t>
            </a:r>
            <a:r>
              <a:rPr lang="en-US" altLang="zh-CN" sz="1600" dirty="0">
                <a:solidFill>
                  <a:schemeClr val="tx1"/>
                </a:solidFill>
              </a:rPr>
              <a:t>the</a:t>
            </a:r>
            <a:r>
              <a:rPr lang="zh-CN" altLang="en-US" sz="1600" dirty="0">
                <a:solidFill>
                  <a:schemeClr val="tx1"/>
                </a:solidFill>
              </a:rPr>
              <a:t> </a:t>
            </a:r>
            <a:r>
              <a:rPr lang="en-US" altLang="zh-CN" sz="1600" dirty="0">
                <a:solidFill>
                  <a:schemeClr val="tx1"/>
                </a:solidFill>
              </a:rPr>
              <a:t>start</a:t>
            </a:r>
            <a:r>
              <a:rPr lang="zh-CN" altLang="en-US" sz="1600" dirty="0">
                <a:solidFill>
                  <a:schemeClr val="tx1"/>
                </a:solidFill>
              </a:rPr>
              <a:t> </a:t>
            </a:r>
            <a:r>
              <a:rPr lang="en-US" altLang="zh-CN" sz="1600" dirty="0">
                <a:solidFill>
                  <a:schemeClr val="tx1"/>
                </a:solidFill>
              </a:rPr>
              <a:t>time of transmitting ST execution response.</a:t>
            </a:r>
          </a:p>
          <a:p>
            <a:pPr marL="342900" indent="-342900">
              <a:buFont typeface="Wingdings" panose="05000000000000000000" pitchFamily="2" charset="2"/>
              <a:buChar char="l"/>
            </a:pPr>
            <a:endParaRPr lang="en-US" altLang="zh-CN" sz="1600" dirty="0">
              <a:solidFill>
                <a:schemeClr val="tx1"/>
              </a:solidFill>
            </a:endParaRPr>
          </a:p>
          <a:p>
            <a:r>
              <a:rPr lang="en-US" altLang="zh-CN" sz="1600" dirty="0">
                <a:solidFill>
                  <a:schemeClr val="tx1"/>
                </a:solidFill>
              </a:rPr>
              <a:t>Note: detailed methods TBD. For example, current AP MLD and target AP MLD share the expected time to transmit ST execution response.</a:t>
            </a:r>
          </a:p>
        </p:txBody>
      </p:sp>
    </p:spTree>
    <p:extLst>
      <p:ext uri="{BB962C8B-B14F-4D97-AF65-F5344CB8AC3E}">
        <p14:creationId xmlns:p14="http://schemas.microsoft.com/office/powerpoint/2010/main" val="36889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D157B1-0262-B39C-EDF6-D7D1F60D63C0}"/>
              </a:ext>
            </a:extLst>
          </p:cNvPr>
          <p:cNvSpPr>
            <a:spLocks noGrp="1"/>
          </p:cNvSpPr>
          <p:nvPr>
            <p:ph type="title"/>
          </p:nvPr>
        </p:nvSpPr>
        <p:spPr/>
        <p:txBody>
          <a:bodyPr/>
          <a:lstStyle/>
          <a:p>
            <a:r>
              <a:rPr lang="en-US" altLang="zh-CN" dirty="0"/>
              <a:t>Straw Poll 1</a:t>
            </a:r>
            <a:endParaRPr lang="zh-CN" altLang="en-US" dirty="0"/>
          </a:p>
        </p:txBody>
      </p:sp>
      <p:sp>
        <p:nvSpPr>
          <p:cNvPr id="3" name="内容占位符 2">
            <a:extLst>
              <a:ext uri="{FF2B5EF4-FFF2-40B4-BE49-F238E27FC236}">
                <a16:creationId xmlns:a16="http://schemas.microsoft.com/office/drawing/2014/main" id="{478920AF-54AC-2741-313F-860103C2C22A}"/>
              </a:ext>
            </a:extLst>
          </p:cNvPr>
          <p:cNvSpPr>
            <a:spLocks noGrp="1"/>
          </p:cNvSpPr>
          <p:nvPr>
            <p:ph idx="1"/>
          </p:nvPr>
        </p:nvSpPr>
        <p:spPr/>
        <p:txBody>
          <a:bodyPr/>
          <a:lstStyle/>
          <a:p>
            <a:pPr>
              <a:buFont typeface="Wingdings" panose="05000000000000000000" pitchFamily="2" charset="2"/>
              <a:buChar char="l"/>
            </a:pPr>
            <a:r>
              <a:rPr lang="en-US" altLang="ko-KR" sz="1800" dirty="0"/>
              <a:t>Do you agree with the following:</a:t>
            </a:r>
          </a:p>
          <a:p>
            <a:pPr marL="0" indent="0"/>
            <a:r>
              <a:rPr lang="en-US" altLang="zh-CN" sz="1800" b="0" dirty="0"/>
              <a:t>	The latest 802.11bn draft (i.e., D0.3) needs more clear definition to determine the start time of Timeout when a non-AP MLD prepares one or more candidate target AP MLDs.</a:t>
            </a:r>
          </a:p>
          <a:p>
            <a:pPr marL="0" indent="0"/>
            <a:endParaRPr lang="en-US" altLang="zh-CN" sz="1800" b="0" dirty="0"/>
          </a:p>
          <a:p>
            <a:pPr marL="0" indent="0"/>
            <a:r>
              <a:rPr lang="en-US" altLang="zh-CN" sz="1800" b="0" dirty="0"/>
              <a:t>Note: Detailed definition is TBD. The SP result is used to determine whether it is necessary to submit a PDT to solve the issue mentioned in slide 3.</a:t>
            </a:r>
          </a:p>
          <a:p>
            <a:pPr marL="0" indent="0"/>
            <a:endParaRPr lang="en-US" altLang="zh-CN" sz="1800" b="0" dirty="0"/>
          </a:p>
          <a:p>
            <a:pPr marL="0" indent="0"/>
            <a:r>
              <a:rPr lang="en-US" altLang="zh-CN" sz="1800" b="0" dirty="0"/>
              <a:t>Y/N/A</a:t>
            </a:r>
          </a:p>
          <a:p>
            <a:endParaRPr lang="zh-CN" altLang="en-US" sz="1800" dirty="0"/>
          </a:p>
        </p:txBody>
      </p:sp>
      <p:sp>
        <p:nvSpPr>
          <p:cNvPr id="4" name="灯片编号占位符 3">
            <a:extLst>
              <a:ext uri="{FF2B5EF4-FFF2-40B4-BE49-F238E27FC236}">
                <a16:creationId xmlns:a16="http://schemas.microsoft.com/office/drawing/2014/main" id="{6D2EFDDC-F5E4-EA52-61D3-27459C4EA4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a:extLst>
              <a:ext uri="{FF2B5EF4-FFF2-40B4-BE49-F238E27FC236}">
                <a16:creationId xmlns:a16="http://schemas.microsoft.com/office/drawing/2014/main" id="{CA4CB855-1006-38A5-3840-A838AFC6D6AF}"/>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37141AAF-A6C2-1A7D-4590-FB3D2B5B8067}"/>
              </a:ext>
            </a:extLst>
          </p:cNvPr>
          <p:cNvSpPr>
            <a:spLocks noGrp="1"/>
          </p:cNvSpPr>
          <p:nvPr>
            <p:ph type="dt" idx="15"/>
          </p:nvPr>
        </p:nvSpPr>
        <p:spPr/>
        <p:txBody>
          <a:bodyPr/>
          <a:lstStyle/>
          <a:p>
            <a:r>
              <a:rPr lang="en-US" altLang="zh-CN" dirty="0"/>
              <a:t>June 2025</a:t>
            </a:r>
            <a:endParaRPr lang="en-GB" altLang="zh-CN" dirty="0"/>
          </a:p>
        </p:txBody>
      </p:sp>
    </p:spTree>
    <p:extLst>
      <p:ext uri="{BB962C8B-B14F-4D97-AF65-F5344CB8AC3E}">
        <p14:creationId xmlns:p14="http://schemas.microsoft.com/office/powerpoint/2010/main" val="1974625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828CEA-6423-E374-C01C-6C665A125FCB}"/>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267795E-C328-5E1C-4D2E-064398E10826}"/>
              </a:ext>
            </a:extLst>
          </p:cNvPr>
          <p:cNvSpPr>
            <a:spLocks noGrp="1"/>
          </p:cNvSpPr>
          <p:nvPr>
            <p:ph type="title"/>
          </p:nvPr>
        </p:nvSpPr>
        <p:spPr/>
        <p:txBody>
          <a:bodyPr/>
          <a:lstStyle/>
          <a:p>
            <a:r>
              <a:rPr lang="en-US" altLang="zh-CN" dirty="0"/>
              <a:t>Straw Poll 2</a:t>
            </a:r>
            <a:endParaRPr lang="zh-CN" altLang="en-US" dirty="0"/>
          </a:p>
        </p:txBody>
      </p:sp>
      <p:sp>
        <p:nvSpPr>
          <p:cNvPr id="3" name="内容占位符 2">
            <a:extLst>
              <a:ext uri="{FF2B5EF4-FFF2-40B4-BE49-F238E27FC236}">
                <a16:creationId xmlns:a16="http://schemas.microsoft.com/office/drawing/2014/main" id="{1B851060-392A-C57F-17E2-1B075E8751B2}"/>
              </a:ext>
            </a:extLst>
          </p:cNvPr>
          <p:cNvSpPr>
            <a:spLocks noGrp="1"/>
          </p:cNvSpPr>
          <p:nvPr>
            <p:ph idx="1"/>
          </p:nvPr>
        </p:nvSpPr>
        <p:spPr/>
        <p:txBody>
          <a:bodyPr/>
          <a:lstStyle/>
          <a:p>
            <a:pPr>
              <a:buFont typeface="Wingdings" panose="05000000000000000000" pitchFamily="2" charset="2"/>
              <a:buChar char="l"/>
            </a:pPr>
            <a:r>
              <a:rPr lang="en-US" altLang="ko-KR" sz="1800" dirty="0"/>
              <a:t>Do you agree with the following:</a:t>
            </a:r>
          </a:p>
          <a:p>
            <a:pPr marL="685800" lvl="1">
              <a:buFont typeface="Arial" panose="020B0604020202020204" pitchFamily="34" charset="0"/>
              <a:buChar char="•"/>
            </a:pPr>
            <a:r>
              <a:rPr lang="en-US" altLang="zh-CN" sz="1600" b="0" dirty="0"/>
              <a:t>In order to make current AP MLD and</a:t>
            </a:r>
            <a:r>
              <a:rPr lang="zh-CN" altLang="en-US" sz="1600" b="0" dirty="0"/>
              <a:t> </a:t>
            </a:r>
            <a:r>
              <a:rPr lang="en-US" altLang="zh-CN" sz="1600" b="0" dirty="0"/>
              <a:t>target</a:t>
            </a:r>
            <a:r>
              <a:rPr lang="zh-CN" altLang="en-US" sz="1600" b="0" dirty="0"/>
              <a:t> </a:t>
            </a:r>
            <a:r>
              <a:rPr lang="en-US" altLang="zh-CN" sz="1600" b="0" dirty="0"/>
              <a:t>AP</a:t>
            </a:r>
            <a:r>
              <a:rPr lang="zh-CN" altLang="en-US" sz="1600" b="0" dirty="0"/>
              <a:t> </a:t>
            </a:r>
            <a:r>
              <a:rPr lang="en-US" altLang="zh-CN" sz="1600" b="0" dirty="0"/>
              <a:t>MLD(s) have the same start time of Timeout, time related information needs to be shared in the context transfer of preparation phase.</a:t>
            </a:r>
          </a:p>
          <a:p>
            <a:pPr marL="0" indent="0"/>
            <a:endParaRPr lang="en-US" altLang="zh-CN" sz="1800" b="0" dirty="0"/>
          </a:p>
          <a:p>
            <a:pPr marL="0" indent="0"/>
            <a:r>
              <a:rPr lang="en-US" altLang="zh-CN" sz="1800" b="0" dirty="0"/>
              <a:t>Note: Time related information is TBD. The SP result is used to determine whether it is necessary to submit a PDT to solve the issues mentioned in slide 5.</a:t>
            </a:r>
          </a:p>
          <a:p>
            <a:pPr marL="0" indent="0"/>
            <a:endParaRPr lang="en-US" altLang="zh-CN" sz="1800" b="0" dirty="0"/>
          </a:p>
          <a:p>
            <a:pPr marL="0" indent="0"/>
            <a:r>
              <a:rPr lang="en-US" altLang="zh-CN" sz="1800" b="0" dirty="0"/>
              <a:t>Y/N/A</a:t>
            </a:r>
          </a:p>
          <a:p>
            <a:endParaRPr lang="zh-CN" altLang="en-US" sz="1800" dirty="0"/>
          </a:p>
        </p:txBody>
      </p:sp>
      <p:sp>
        <p:nvSpPr>
          <p:cNvPr id="4" name="灯片编号占位符 3">
            <a:extLst>
              <a:ext uri="{FF2B5EF4-FFF2-40B4-BE49-F238E27FC236}">
                <a16:creationId xmlns:a16="http://schemas.microsoft.com/office/drawing/2014/main" id="{2CC90DAF-C52B-CF38-FC9A-00769C19398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页脚占位符 4">
            <a:extLst>
              <a:ext uri="{FF2B5EF4-FFF2-40B4-BE49-F238E27FC236}">
                <a16:creationId xmlns:a16="http://schemas.microsoft.com/office/drawing/2014/main" id="{144C024D-5080-29A3-FE4D-219B252A47ED}"/>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A298E1CF-4CB6-E56B-17D1-DC74D10F2029}"/>
              </a:ext>
            </a:extLst>
          </p:cNvPr>
          <p:cNvSpPr>
            <a:spLocks noGrp="1"/>
          </p:cNvSpPr>
          <p:nvPr>
            <p:ph type="dt" idx="15"/>
          </p:nvPr>
        </p:nvSpPr>
        <p:spPr/>
        <p:txBody>
          <a:bodyPr/>
          <a:lstStyle/>
          <a:p>
            <a:r>
              <a:rPr lang="en-US" altLang="zh-CN" dirty="0"/>
              <a:t>June 2025</a:t>
            </a:r>
            <a:endParaRPr lang="en-GB" altLang="zh-CN" dirty="0"/>
          </a:p>
        </p:txBody>
      </p:sp>
    </p:spTree>
    <p:extLst>
      <p:ext uri="{BB962C8B-B14F-4D97-AF65-F5344CB8AC3E}">
        <p14:creationId xmlns:p14="http://schemas.microsoft.com/office/powerpoint/2010/main" val="1350594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80EDC-8134-FB43-737D-E3C9619F59D5}"/>
            </a:ext>
          </a:extLst>
        </p:cNvPr>
        <p:cNvGrpSpPr/>
        <p:nvPr/>
      </p:nvGrpSpPr>
      <p:grpSpPr>
        <a:xfrm>
          <a:off x="0" y="0"/>
          <a:ext cx="0" cy="0"/>
          <a:chOff x="0" y="0"/>
          <a:chExt cx="0" cy="0"/>
        </a:xfrm>
      </p:grpSpPr>
      <p:sp>
        <p:nvSpPr>
          <p:cNvPr id="2" name="标题 1">
            <a:extLst>
              <a:ext uri="{FF2B5EF4-FFF2-40B4-BE49-F238E27FC236}">
                <a16:creationId xmlns:a16="http://schemas.microsoft.com/office/drawing/2014/main" id="{B5AC1777-A624-EB57-65D3-0F3AD662D56B}"/>
              </a:ext>
            </a:extLst>
          </p:cNvPr>
          <p:cNvSpPr>
            <a:spLocks noGrp="1"/>
          </p:cNvSpPr>
          <p:nvPr>
            <p:ph type="title"/>
          </p:nvPr>
        </p:nvSpPr>
        <p:spPr/>
        <p:txBody>
          <a:bodyPr/>
          <a:lstStyle/>
          <a:p>
            <a:r>
              <a:rPr lang="en-US" altLang="zh-CN" dirty="0"/>
              <a:t>Straw Poll 3</a:t>
            </a:r>
            <a:endParaRPr lang="zh-CN" altLang="en-US" dirty="0"/>
          </a:p>
        </p:txBody>
      </p:sp>
      <p:sp>
        <p:nvSpPr>
          <p:cNvPr id="3" name="内容占位符 2">
            <a:extLst>
              <a:ext uri="{FF2B5EF4-FFF2-40B4-BE49-F238E27FC236}">
                <a16:creationId xmlns:a16="http://schemas.microsoft.com/office/drawing/2014/main" id="{E1726695-CE77-E0A9-0ADC-CD849AFC9D16}"/>
              </a:ext>
            </a:extLst>
          </p:cNvPr>
          <p:cNvSpPr>
            <a:spLocks noGrp="1"/>
          </p:cNvSpPr>
          <p:nvPr>
            <p:ph idx="1"/>
          </p:nvPr>
        </p:nvSpPr>
        <p:spPr/>
        <p:txBody>
          <a:bodyPr/>
          <a:lstStyle/>
          <a:p>
            <a:pPr>
              <a:buFont typeface="Wingdings" panose="05000000000000000000" pitchFamily="2" charset="2"/>
              <a:buChar char="l"/>
            </a:pPr>
            <a:r>
              <a:rPr lang="en-US" altLang="ko-KR" sz="1800" dirty="0"/>
              <a:t>Do you agree with the following:</a:t>
            </a:r>
          </a:p>
          <a:p>
            <a:pPr marL="685800" lvl="1">
              <a:buFont typeface="Arial" panose="020B0604020202020204" pitchFamily="34" charset="0"/>
              <a:buChar char="•"/>
            </a:pPr>
            <a:r>
              <a:rPr lang="en-US" altLang="zh-CN" sz="1600" b="0" dirty="0"/>
              <a:t>In order to make current AP MLD and</a:t>
            </a:r>
            <a:r>
              <a:rPr lang="zh-CN" altLang="en-US" sz="1600" b="0" dirty="0"/>
              <a:t> </a:t>
            </a:r>
            <a:r>
              <a:rPr lang="en-US" altLang="zh-CN" sz="1600" b="0" dirty="0"/>
              <a:t>target</a:t>
            </a:r>
            <a:r>
              <a:rPr lang="zh-CN" altLang="en-US" sz="1600" b="0" dirty="0"/>
              <a:t> </a:t>
            </a:r>
            <a:r>
              <a:rPr lang="en-US" altLang="zh-CN" sz="1600" b="0" dirty="0"/>
              <a:t>AP</a:t>
            </a:r>
            <a:r>
              <a:rPr lang="zh-CN" altLang="en-US" sz="1600" b="0" dirty="0"/>
              <a:t> </a:t>
            </a:r>
            <a:r>
              <a:rPr lang="en-US" altLang="zh-CN" sz="1600" b="0" dirty="0"/>
              <a:t>MLD(s) have the same start time of </a:t>
            </a:r>
            <a:r>
              <a:rPr lang="en-US" altLang="zh-CN" sz="1600" b="0" dirty="0" err="1"/>
              <a:t>DLDrainTime</a:t>
            </a:r>
            <a:r>
              <a:rPr lang="en-US" altLang="zh-CN" sz="1600" b="0" dirty="0"/>
              <a:t>, time related information needs to be shared in the context transfer of execution phase.</a:t>
            </a:r>
          </a:p>
          <a:p>
            <a:pPr marL="0" indent="0"/>
            <a:endParaRPr lang="en-US" altLang="zh-CN" sz="1800" b="0" dirty="0"/>
          </a:p>
          <a:p>
            <a:pPr marL="0" indent="0"/>
            <a:r>
              <a:rPr lang="en-US" altLang="zh-CN" sz="1800" b="0" dirty="0"/>
              <a:t>Note: Time related information is TBD. The SP result is used to determine whether it is necessary to submit a PDT to solve the issues mentioned in slide 5.</a:t>
            </a:r>
          </a:p>
          <a:p>
            <a:pPr marL="0" indent="0"/>
            <a:endParaRPr lang="en-US" altLang="zh-CN" sz="1800" b="0" dirty="0"/>
          </a:p>
          <a:p>
            <a:pPr marL="0" indent="0"/>
            <a:r>
              <a:rPr lang="en-US" altLang="zh-CN" sz="1800" b="0" dirty="0"/>
              <a:t>Y/N/A</a:t>
            </a:r>
          </a:p>
          <a:p>
            <a:endParaRPr lang="zh-CN" altLang="en-US" sz="1800" dirty="0"/>
          </a:p>
        </p:txBody>
      </p:sp>
      <p:sp>
        <p:nvSpPr>
          <p:cNvPr id="4" name="灯片编号占位符 3">
            <a:extLst>
              <a:ext uri="{FF2B5EF4-FFF2-40B4-BE49-F238E27FC236}">
                <a16:creationId xmlns:a16="http://schemas.microsoft.com/office/drawing/2014/main" id="{D86A1287-E5B0-6DF2-9F97-489698D7F07B}"/>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a:extLst>
              <a:ext uri="{FF2B5EF4-FFF2-40B4-BE49-F238E27FC236}">
                <a16:creationId xmlns:a16="http://schemas.microsoft.com/office/drawing/2014/main" id="{971D28BC-B099-08C4-2FB2-44220E489344}"/>
              </a:ext>
            </a:extLst>
          </p:cNvPr>
          <p:cNvSpPr>
            <a:spLocks noGrp="1"/>
          </p:cNvSpPr>
          <p:nvPr>
            <p:ph type="ftr" idx="14"/>
          </p:nvPr>
        </p:nvSpPr>
        <p:spPr/>
        <p:txBody>
          <a:bodyPr/>
          <a:lstStyle/>
          <a:p>
            <a:r>
              <a:rPr lang="en-GB" altLang="zh-CN"/>
              <a:t>Pei Zhou, TCL</a:t>
            </a:r>
            <a:endParaRPr lang="en-GB" altLang="zh-CN" dirty="0"/>
          </a:p>
        </p:txBody>
      </p:sp>
      <p:sp>
        <p:nvSpPr>
          <p:cNvPr id="6" name="日期占位符 5">
            <a:extLst>
              <a:ext uri="{FF2B5EF4-FFF2-40B4-BE49-F238E27FC236}">
                <a16:creationId xmlns:a16="http://schemas.microsoft.com/office/drawing/2014/main" id="{242A7C60-191F-1204-7EB8-5CA8ECAA3315}"/>
              </a:ext>
            </a:extLst>
          </p:cNvPr>
          <p:cNvSpPr>
            <a:spLocks noGrp="1"/>
          </p:cNvSpPr>
          <p:nvPr>
            <p:ph type="dt" idx="15"/>
          </p:nvPr>
        </p:nvSpPr>
        <p:spPr/>
        <p:txBody>
          <a:bodyPr/>
          <a:lstStyle/>
          <a:p>
            <a:r>
              <a:rPr lang="en-US" altLang="zh-CN" dirty="0"/>
              <a:t>June 2025</a:t>
            </a:r>
            <a:endParaRPr lang="en-GB" altLang="zh-CN" dirty="0"/>
          </a:p>
        </p:txBody>
      </p:sp>
    </p:spTree>
    <p:extLst>
      <p:ext uri="{BB962C8B-B14F-4D97-AF65-F5344CB8AC3E}">
        <p14:creationId xmlns:p14="http://schemas.microsoft.com/office/powerpoint/2010/main" val="1242533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2495</TotalTime>
  <Words>1068</Words>
  <Application>Microsoft Office PowerPoint</Application>
  <PresentationFormat>宽屏</PresentationFormat>
  <Paragraphs>122</Paragraphs>
  <Slides>10</Slides>
  <Notes>2</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10</vt:i4>
      </vt:variant>
    </vt:vector>
  </HeadingPairs>
  <TitlesOfParts>
    <vt:vector size="16" baseType="lpstr">
      <vt:lpstr>Arial Unicode MS</vt:lpstr>
      <vt:lpstr>TimesNewRoman</vt:lpstr>
      <vt:lpstr>Arial</vt:lpstr>
      <vt:lpstr>Times New Roman</vt:lpstr>
      <vt:lpstr>Wingdings</vt:lpstr>
      <vt:lpstr>Office Theme</vt:lpstr>
      <vt:lpstr>Considerations on SMD BSS transition</vt:lpstr>
      <vt:lpstr>Recap of SMD BSS transition</vt:lpstr>
      <vt:lpstr>Issue 1</vt:lpstr>
      <vt:lpstr>Solutions to Issue 1</vt:lpstr>
      <vt:lpstr>Issue 2</vt:lpstr>
      <vt:lpstr>Solution to Issue 2</vt:lpstr>
      <vt:lpstr>Straw Poll 1</vt:lpstr>
      <vt:lpstr>Straw Poll 2</vt:lpstr>
      <vt:lpstr>Straw Poll 3</vt:lpstr>
      <vt:lpstr>Reference</vt:lpstr>
    </vt:vector>
  </TitlesOfParts>
  <Company>TCL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Buffer Status Report in Multi-AP - Follow Up</dc:title>
  <dc:subject>IEEE 802.11 contributions</dc:subject>
  <dc:creator>Pei Zhou</dc:creator>
  <cp:lastModifiedBy>Pei Zhou</cp:lastModifiedBy>
  <cp:revision>1206</cp:revision>
  <cp:lastPrinted>1601-01-01T00:00:00Z</cp:lastPrinted>
  <dcterms:created xsi:type="dcterms:W3CDTF">2022-10-28T01:22:29Z</dcterms:created>
  <dcterms:modified xsi:type="dcterms:W3CDTF">2025-06-25T09:06:07Z</dcterms:modified>
</cp:coreProperties>
</file>